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6" r:id="rId5"/>
    <p:sldId id="258" r:id="rId6"/>
    <p:sldId id="265" r:id="rId7"/>
    <p:sldId id="264" r:id="rId8"/>
    <p:sldId id="263" r:id="rId9"/>
    <p:sldId id="259" r:id="rId10"/>
    <p:sldId id="260"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9DCB9A-E8BE-4FF9-A1DA-DD3E48AB12D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68F2805-14B6-49F0-AEAC-521FD8BC8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94E84FD-C97B-42D2-89FB-E170F759F144}"/>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5" name="Zástupný symbol pro zápatí 4">
            <a:extLst>
              <a:ext uri="{FF2B5EF4-FFF2-40B4-BE49-F238E27FC236}">
                <a16:creationId xmlns:a16="http://schemas.microsoft.com/office/drawing/2014/main" id="{DABDD33B-5F92-427F-B5FF-E2CC847D5B6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9B8835A-9B1E-4CEE-8E1B-D8CB85D1F1CB}"/>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215695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20BD0-4FB0-4215-BBFB-6AFABB5A6B4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0F5E33D-539E-4061-9D0A-AD8F13A2553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B70657E-4F68-4F41-B6D6-9A62BA29C5BA}"/>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5" name="Zástupný symbol pro zápatí 4">
            <a:extLst>
              <a:ext uri="{FF2B5EF4-FFF2-40B4-BE49-F238E27FC236}">
                <a16:creationId xmlns:a16="http://schemas.microsoft.com/office/drawing/2014/main" id="{1AF78801-A898-4320-B0EC-21B4DEC76D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A86092D-1763-4998-9EC0-247F6D22BA9B}"/>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389857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890A49F-0AB5-411D-954E-15D90966A98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B748B1F-2E97-41E9-A9AD-7EEC9CDC383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7BC7D6-A558-4E87-ABB6-ABE8054ED055}"/>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5" name="Zástupný symbol pro zápatí 4">
            <a:extLst>
              <a:ext uri="{FF2B5EF4-FFF2-40B4-BE49-F238E27FC236}">
                <a16:creationId xmlns:a16="http://schemas.microsoft.com/office/drawing/2014/main" id="{8D59642D-027E-479A-9DD5-9B9EED688A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3CAEA6-A62A-4B9E-9C09-B7D2922B0321}"/>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36807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687D11-00C0-4478-811D-4C35E5C542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8BC4CF8-53D2-442E-9171-11773C826CD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2AD15F5-87A9-4B68-8AAD-8E2F2503AE79}"/>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5" name="Zástupný symbol pro zápatí 4">
            <a:extLst>
              <a:ext uri="{FF2B5EF4-FFF2-40B4-BE49-F238E27FC236}">
                <a16:creationId xmlns:a16="http://schemas.microsoft.com/office/drawing/2014/main" id="{197D836B-193B-4E0F-A3D4-535F1BBCF46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29B0652-6554-4AE9-937F-ADC0E20E1A04}"/>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389046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6A49A-939E-449B-BE30-BB3139CB2BD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83DE816-9660-451D-BAC9-459FFCF85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8FCB883-5650-4B2D-8418-58936F1E5260}"/>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5" name="Zástupný symbol pro zápatí 4">
            <a:extLst>
              <a:ext uri="{FF2B5EF4-FFF2-40B4-BE49-F238E27FC236}">
                <a16:creationId xmlns:a16="http://schemas.microsoft.com/office/drawing/2014/main" id="{56C8DEE6-B46E-4C40-8F50-1DDB7E8E669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E79771-D158-4199-A686-C119A2EC3A82}"/>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330328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96CCDE-5AF6-4D98-AB15-56EF084CBA5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A8B4DB8-FE71-4253-B606-40E624E1052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B2AC623-08A3-467C-BCCC-B6991ED373C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42C84BD-91BA-4FD7-B290-370E592046BB}"/>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6" name="Zástupný symbol pro zápatí 5">
            <a:extLst>
              <a:ext uri="{FF2B5EF4-FFF2-40B4-BE49-F238E27FC236}">
                <a16:creationId xmlns:a16="http://schemas.microsoft.com/office/drawing/2014/main" id="{1A56E4FC-006F-42D4-8B56-13E2FAAFC90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A2B33DA-03C2-448F-BA68-69F17621CAC7}"/>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105259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9A70D6-F940-4C35-9A2C-46B4B2C50E9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64284B5-A26A-448A-AE8F-EC492EAA3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DD8CE13-636C-4BE4-89C2-4E454875E2B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45361C2-092D-4989-94CF-62CC0CE33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44C07EE-ADBE-48E3-A66C-DA0662B724A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F1F1D3D-3814-4E3B-957F-0A8627AAD8B9}"/>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8" name="Zástupný symbol pro zápatí 7">
            <a:extLst>
              <a:ext uri="{FF2B5EF4-FFF2-40B4-BE49-F238E27FC236}">
                <a16:creationId xmlns:a16="http://schemas.microsoft.com/office/drawing/2014/main" id="{6B72F3A3-9458-4A26-8E23-CD46F5FEE50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EC582EC-CCFC-4B08-ADE2-0B5F7FC5DB35}"/>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67421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292536-971A-4512-AB67-42B8F0AF073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0A1AF68-56B0-4739-9AAB-8E9BB8F070BA}"/>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4" name="Zástupný symbol pro zápatí 3">
            <a:extLst>
              <a:ext uri="{FF2B5EF4-FFF2-40B4-BE49-F238E27FC236}">
                <a16:creationId xmlns:a16="http://schemas.microsoft.com/office/drawing/2014/main" id="{FCDACF14-E3A2-4261-86AA-D9E94576A7C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6BC3245-506D-4EEE-A611-811FE13D2508}"/>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264841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AAB67F9-D24A-489B-85CB-451AB1D8BD7A}"/>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3" name="Zástupný symbol pro zápatí 2">
            <a:extLst>
              <a:ext uri="{FF2B5EF4-FFF2-40B4-BE49-F238E27FC236}">
                <a16:creationId xmlns:a16="http://schemas.microsoft.com/office/drawing/2014/main" id="{18790DDA-E79B-403A-83A8-E37A6B34867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E65FD9D-0826-4894-AE2C-E9E22275DE5D}"/>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150900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A4F5CA-2C72-454D-A06B-0CA121176DA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09A1D40-2F2B-4763-8209-234F4E852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BDD77BD-A6FA-4D47-9F7D-F82603E6A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E1ED94A-28B3-48F6-BB3F-C3905AF13ED5}"/>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6" name="Zástupný symbol pro zápatí 5">
            <a:extLst>
              <a:ext uri="{FF2B5EF4-FFF2-40B4-BE49-F238E27FC236}">
                <a16:creationId xmlns:a16="http://schemas.microsoft.com/office/drawing/2014/main" id="{AF2B8223-C109-49DC-A4E0-7E7DF7ABF69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7E84AA7-5E9C-4537-BD8E-118067DBA54F}"/>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251373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95E1A6-DC70-46AC-ACFB-FA28E059044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0DF5807-14E3-4ECF-A15B-A65A26F98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7F3028C-CF95-4130-8266-E2C28B9A5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F5AFEA3-16A2-4E32-AADF-4B0C3AA87658}"/>
              </a:ext>
            </a:extLst>
          </p:cNvPr>
          <p:cNvSpPr>
            <a:spLocks noGrp="1"/>
          </p:cNvSpPr>
          <p:nvPr>
            <p:ph type="dt" sz="half" idx="10"/>
          </p:nvPr>
        </p:nvSpPr>
        <p:spPr/>
        <p:txBody>
          <a:bodyPr/>
          <a:lstStyle/>
          <a:p>
            <a:fld id="{6AE18828-36A0-4A1C-9922-3559F08CD235}" type="datetimeFigureOut">
              <a:rPr lang="cs-CZ" smtClean="0"/>
              <a:t>10.02.2022</a:t>
            </a:fld>
            <a:endParaRPr lang="cs-CZ"/>
          </a:p>
        </p:txBody>
      </p:sp>
      <p:sp>
        <p:nvSpPr>
          <p:cNvPr id="6" name="Zástupný symbol pro zápatí 5">
            <a:extLst>
              <a:ext uri="{FF2B5EF4-FFF2-40B4-BE49-F238E27FC236}">
                <a16:creationId xmlns:a16="http://schemas.microsoft.com/office/drawing/2014/main" id="{0E15D098-383E-4316-B650-BF515D3E5AB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650EAB-D804-450A-9C7E-78DD64645F35}"/>
              </a:ext>
            </a:extLst>
          </p:cNvPr>
          <p:cNvSpPr>
            <a:spLocks noGrp="1"/>
          </p:cNvSpPr>
          <p:nvPr>
            <p:ph type="sldNum" sz="quarter" idx="12"/>
          </p:nvPr>
        </p:nvSpPr>
        <p:spPr/>
        <p:txBody>
          <a:bodyPr/>
          <a:lstStyle/>
          <a:p>
            <a:fld id="{235849E7-4380-4B09-8B98-F8C1C2B96974}" type="slidenum">
              <a:rPr lang="cs-CZ" smtClean="0"/>
              <a:t>‹#›</a:t>
            </a:fld>
            <a:endParaRPr lang="cs-CZ"/>
          </a:p>
        </p:txBody>
      </p:sp>
    </p:spTree>
    <p:extLst>
      <p:ext uri="{BB962C8B-B14F-4D97-AF65-F5344CB8AC3E}">
        <p14:creationId xmlns:p14="http://schemas.microsoft.com/office/powerpoint/2010/main" val="157855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39CC7D1-C489-42A2-BBDD-1E6023673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056C747-A2E7-4187-ADEF-CAB785563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6FC3666-568D-434A-B9E6-B274506A2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18828-36A0-4A1C-9922-3559F08CD235}" type="datetimeFigureOut">
              <a:rPr lang="cs-CZ" smtClean="0"/>
              <a:t>10.02.2022</a:t>
            </a:fld>
            <a:endParaRPr lang="cs-CZ"/>
          </a:p>
        </p:txBody>
      </p:sp>
      <p:sp>
        <p:nvSpPr>
          <p:cNvPr id="5" name="Zástupný symbol pro zápatí 4">
            <a:extLst>
              <a:ext uri="{FF2B5EF4-FFF2-40B4-BE49-F238E27FC236}">
                <a16:creationId xmlns:a16="http://schemas.microsoft.com/office/drawing/2014/main" id="{17AE39A3-55D7-4224-A7F8-577B6A0A3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BC5F03A-B447-483D-B9BA-C956ABBE4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849E7-4380-4B09-8B98-F8C1C2B96974}" type="slidenum">
              <a:rPr lang="cs-CZ" smtClean="0"/>
              <a:t>‹#›</a:t>
            </a:fld>
            <a:endParaRPr lang="cs-CZ"/>
          </a:p>
        </p:txBody>
      </p:sp>
    </p:spTree>
    <p:extLst>
      <p:ext uri="{BB962C8B-B14F-4D97-AF65-F5344CB8AC3E}">
        <p14:creationId xmlns:p14="http://schemas.microsoft.com/office/powerpoint/2010/main" val="3207946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40 Violent Realities in the Making of the British Empire">
            <a:extLst>
              <a:ext uri="{FF2B5EF4-FFF2-40B4-BE49-F238E27FC236}">
                <a16:creationId xmlns:a16="http://schemas.microsoft.com/office/drawing/2014/main" id="{AB51CC43-CEEB-4F18-854B-3A20E6AB0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050" name="Rectangle 2">
            <a:extLst>
              <a:ext uri="{FF2B5EF4-FFF2-40B4-BE49-F238E27FC236}">
                <a16:creationId xmlns:a16="http://schemas.microsoft.com/office/drawing/2014/main" id="{38CFE3BA-5D74-496B-8433-619B5E8728C9}"/>
              </a:ext>
            </a:extLst>
          </p:cNvPr>
          <p:cNvSpPr>
            <a:spLocks noGrp="1" noChangeArrowheads="1"/>
          </p:cNvSpPr>
          <p:nvPr>
            <p:ph type="ctrTitle"/>
          </p:nvPr>
        </p:nvSpPr>
        <p:spPr>
          <a:xfrm>
            <a:off x="8022021" y="3231931"/>
            <a:ext cx="3852041" cy="1834056"/>
          </a:xfrm>
        </p:spPr>
        <p:txBody>
          <a:bodyPr>
            <a:normAutofit/>
          </a:bodyPr>
          <a:lstStyle/>
          <a:p>
            <a:pPr eaLnBrk="1" hangingPunct="1">
              <a:defRPr/>
            </a:pPr>
            <a:r>
              <a:rPr lang="cs-CZ" altLang="cs-CZ" sz="4000" b="1" dirty="0"/>
              <a:t>Anglie </a:t>
            </a:r>
            <a:r>
              <a:rPr lang="cs-CZ" altLang="cs-CZ" sz="4000" b="1"/>
              <a:t>a budování </a:t>
            </a:r>
            <a:r>
              <a:rPr lang="cs-CZ" altLang="cs-CZ" sz="4000" b="1" dirty="0"/>
              <a:t>kolonií v Severní Americe</a:t>
            </a:r>
          </a:p>
        </p:txBody>
      </p:sp>
      <p:sp>
        <p:nvSpPr>
          <p:cNvPr id="2051" name="Rectangle 3">
            <a:extLst>
              <a:ext uri="{FF2B5EF4-FFF2-40B4-BE49-F238E27FC236}">
                <a16:creationId xmlns:a16="http://schemas.microsoft.com/office/drawing/2014/main" id="{99007A1F-6E82-4173-8AF8-F1DAA461FF81}"/>
              </a:ext>
            </a:extLst>
          </p:cNvPr>
          <p:cNvSpPr>
            <a:spLocks noGrp="1" noChangeArrowheads="1"/>
          </p:cNvSpPr>
          <p:nvPr>
            <p:ph type="subTitle" idx="1"/>
          </p:nvPr>
        </p:nvSpPr>
        <p:spPr>
          <a:xfrm>
            <a:off x="7782910" y="5242675"/>
            <a:ext cx="4330262" cy="683284"/>
          </a:xfrm>
        </p:spPr>
        <p:txBody>
          <a:bodyPr>
            <a:normAutofit/>
          </a:bodyPr>
          <a:lstStyle/>
          <a:p>
            <a:pPr eaLnBrk="1" hangingPunct="1">
              <a:defRPr/>
            </a:pPr>
            <a:r>
              <a:rPr lang="cs-CZ" altLang="cs-CZ" sz="2000" dirty="0"/>
              <a:t>Britské impérium</a:t>
            </a:r>
          </a:p>
        </p:txBody>
      </p:sp>
      <p:cxnSp>
        <p:nvCxnSpPr>
          <p:cNvPr id="137" name="Straight Connector 13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9F086D3-E1B1-43CF-BB38-560558794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3535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6" name="Rectangle 13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3F7BDD78-8F9A-45AB-9432-88B5DA203DE6}"/>
              </a:ext>
            </a:extLst>
          </p:cNvPr>
          <p:cNvSpPr>
            <a:spLocks noGrp="1" noChangeArrowheads="1"/>
          </p:cNvSpPr>
          <p:nvPr>
            <p:ph type="title"/>
          </p:nvPr>
        </p:nvSpPr>
        <p:spPr>
          <a:xfrm>
            <a:off x="594804" y="640263"/>
            <a:ext cx="6619811" cy="1344975"/>
          </a:xfrm>
        </p:spPr>
        <p:txBody>
          <a:bodyPr>
            <a:normAutofit/>
          </a:bodyPr>
          <a:lstStyle/>
          <a:p>
            <a:pPr eaLnBrk="1" hangingPunct="1">
              <a:defRPr/>
            </a:pPr>
            <a:r>
              <a:rPr lang="cs-CZ" altLang="cs-CZ" sz="4000" b="1"/>
              <a:t>Kolonie vs. </a:t>
            </a:r>
            <a:r>
              <a:rPr lang="cs-CZ" altLang="cs-CZ" sz="4000" b="1" dirty="0"/>
              <a:t>mateřská země</a:t>
            </a:r>
            <a:r>
              <a:rPr lang="cs-CZ" altLang="cs-CZ" sz="4000" dirty="0"/>
              <a:t> </a:t>
            </a:r>
          </a:p>
        </p:txBody>
      </p:sp>
      <p:sp>
        <p:nvSpPr>
          <p:cNvPr id="6147" name="Rectangle 3">
            <a:extLst>
              <a:ext uri="{FF2B5EF4-FFF2-40B4-BE49-F238E27FC236}">
                <a16:creationId xmlns:a16="http://schemas.microsoft.com/office/drawing/2014/main" id="{10649828-9F77-422A-A898-6E489367593C}"/>
              </a:ext>
            </a:extLst>
          </p:cNvPr>
          <p:cNvSpPr>
            <a:spLocks noGrp="1" noChangeArrowheads="1"/>
          </p:cNvSpPr>
          <p:nvPr>
            <p:ph type="body" idx="1"/>
          </p:nvPr>
        </p:nvSpPr>
        <p:spPr>
          <a:xfrm>
            <a:off x="594109" y="2121763"/>
            <a:ext cx="6620505" cy="3773010"/>
          </a:xfrm>
        </p:spPr>
        <p:txBody>
          <a:bodyPr>
            <a:normAutofit/>
          </a:bodyPr>
          <a:lstStyle/>
          <a:p>
            <a:pPr eaLnBrk="1" hangingPunct="1">
              <a:defRPr/>
            </a:pPr>
            <a:r>
              <a:rPr lang="cs-CZ" altLang="cs-CZ" sz="2400"/>
              <a:t>Vztah k mateřské zemi byl různorodý. Některé se těšily značné volnosti, měly vlastní správu – </a:t>
            </a:r>
            <a:r>
              <a:rPr lang="cs-CZ" altLang="cs-CZ" sz="2400" b="1"/>
              <a:t>samosprávné osady</a:t>
            </a:r>
            <a:r>
              <a:rPr lang="cs-CZ" altLang="cs-CZ" sz="2400"/>
              <a:t> – Connecticut, Massachusetts. </a:t>
            </a:r>
          </a:p>
          <a:p>
            <a:pPr eaLnBrk="1" hangingPunct="1">
              <a:defRPr/>
            </a:pPr>
            <a:r>
              <a:rPr lang="cs-CZ" altLang="cs-CZ" sz="2400"/>
              <a:t>Dalším typem kolonií, byly </a:t>
            </a:r>
            <a:r>
              <a:rPr lang="cs-CZ" altLang="cs-CZ" sz="2400" b="1"/>
              <a:t>vlastnické osady</a:t>
            </a:r>
            <a:r>
              <a:rPr lang="cs-CZ" altLang="cs-CZ" sz="2400"/>
              <a:t>. Sem patřil například Maryland, útočiště katolíků z britských ostrovů, původně osobní vlastnictví lorda Baltimora. </a:t>
            </a:r>
          </a:p>
          <a:p>
            <a:pPr eaLnBrk="1" hangingPunct="1">
              <a:defRPr/>
            </a:pPr>
            <a:r>
              <a:rPr lang="cs-CZ" altLang="cs-CZ" sz="2400"/>
              <a:t>Třetí skupinu představovaly kolonie královské.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BB1F279-2041-494F-BCEB-E9E28B0A9DFF}"/>
              </a:ext>
            </a:extLst>
          </p:cNvPr>
          <p:cNvSpPr>
            <a:spLocks noGrp="1"/>
          </p:cNvSpPr>
          <p:nvPr>
            <p:ph type="title"/>
          </p:nvPr>
        </p:nvSpPr>
        <p:spPr>
          <a:xfrm>
            <a:off x="6513788" y="365125"/>
            <a:ext cx="4840010" cy="1807305"/>
          </a:xfrm>
        </p:spPr>
        <p:txBody>
          <a:bodyPr>
            <a:normAutofit/>
          </a:bodyPr>
          <a:lstStyle/>
          <a:p>
            <a:pPr eaLnBrk="1" hangingPunct="1">
              <a:defRPr/>
            </a:pPr>
            <a:r>
              <a:rPr lang="cs-CZ" dirty="0"/>
              <a:t>Počátky</a:t>
            </a:r>
          </a:p>
        </p:txBody>
      </p:sp>
      <p:pic>
        <p:nvPicPr>
          <p:cNvPr id="4" name="Obrázek 3">
            <a:extLst>
              <a:ext uri="{FF2B5EF4-FFF2-40B4-BE49-F238E27FC236}">
                <a16:creationId xmlns:a16="http://schemas.microsoft.com/office/drawing/2014/main" id="{837F13EA-FB87-4659-9126-096B9926D9BB}"/>
              </a:ext>
            </a:extLst>
          </p:cNvPr>
          <p:cNvPicPr>
            <a:picLocks noChangeAspect="1"/>
          </p:cNvPicPr>
          <p:nvPr/>
        </p:nvPicPr>
        <p:blipFill rotWithShape="1">
          <a:blip r:embed="rId2"/>
          <a:srcRect l="21357" r="1665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symbol pro obsah 2">
            <a:extLst>
              <a:ext uri="{FF2B5EF4-FFF2-40B4-BE49-F238E27FC236}">
                <a16:creationId xmlns:a16="http://schemas.microsoft.com/office/drawing/2014/main" id="{E2FEC257-8798-4557-8D19-C77888B4B82E}"/>
              </a:ext>
            </a:extLst>
          </p:cNvPr>
          <p:cNvSpPr>
            <a:spLocks noGrp="1"/>
          </p:cNvSpPr>
          <p:nvPr>
            <p:ph idx="1"/>
          </p:nvPr>
        </p:nvSpPr>
        <p:spPr>
          <a:xfrm>
            <a:off x="6096000" y="1818640"/>
            <a:ext cx="5257798" cy="4358323"/>
          </a:xfrm>
        </p:spPr>
        <p:txBody>
          <a:bodyPr>
            <a:normAutofit/>
          </a:bodyPr>
          <a:lstStyle/>
          <a:p>
            <a:pPr eaLnBrk="1" hangingPunct="1">
              <a:defRPr/>
            </a:pPr>
            <a:r>
              <a:rPr lang="cs-CZ" sz="2400" dirty="0">
                <a:effectLst/>
              </a:rPr>
              <a:t>Britské impérium vznikalo převážně jako </a:t>
            </a:r>
            <a:r>
              <a:rPr lang="cs-CZ" sz="2400" b="1" dirty="0">
                <a:effectLst/>
              </a:rPr>
              <a:t>ekonomický jev</a:t>
            </a:r>
            <a:r>
              <a:rPr lang="cs-CZ" sz="2400" dirty="0">
                <a:effectLst/>
              </a:rPr>
              <a:t> a tempo jeho růstu zvyšoval obchod a požadavky spotřeby. </a:t>
            </a:r>
          </a:p>
          <a:p>
            <a:pPr eaLnBrk="1" hangingPunct="1">
              <a:defRPr/>
            </a:pPr>
            <a:r>
              <a:rPr lang="cs-CZ" sz="2400" dirty="0">
                <a:effectLst/>
              </a:rPr>
              <a:t>Počátky: systém „korzárského lupičství“</a:t>
            </a:r>
          </a:p>
          <a:p>
            <a:pPr eaLnBrk="1" hangingPunct="1">
              <a:defRPr/>
            </a:pPr>
            <a:r>
              <a:rPr lang="cs-CZ" sz="2400" dirty="0">
                <a:effectLst/>
              </a:rPr>
              <a:t>John </a:t>
            </a:r>
            <a:r>
              <a:rPr lang="cs-CZ" sz="2400" dirty="0" err="1">
                <a:effectLst/>
              </a:rPr>
              <a:t>Cabot</a:t>
            </a:r>
            <a:r>
              <a:rPr lang="cs-CZ" sz="2400" dirty="0">
                <a:effectLst/>
              </a:rPr>
              <a:t>, </a:t>
            </a:r>
            <a:r>
              <a:rPr lang="cs-CZ" sz="2400" dirty="0" err="1">
                <a:effectLst/>
              </a:rPr>
              <a:t>Humphrey</a:t>
            </a:r>
            <a:r>
              <a:rPr lang="cs-CZ" sz="2400" dirty="0">
                <a:effectLst/>
              </a:rPr>
              <a:t> Gilbert, Walter </a:t>
            </a:r>
            <a:r>
              <a:rPr lang="cs-CZ" sz="2400" dirty="0" err="1">
                <a:effectLst/>
              </a:rPr>
              <a:t>Raleigh</a:t>
            </a:r>
            <a:r>
              <a:rPr lang="cs-CZ" sz="2400" dirty="0">
                <a:effectLst/>
              </a:rPr>
              <a:t>, Martin </a:t>
            </a:r>
            <a:r>
              <a:rPr lang="cs-CZ" sz="2400" dirty="0" err="1">
                <a:effectLst/>
              </a:rPr>
              <a:t>Frobisher</a:t>
            </a:r>
            <a:r>
              <a:rPr lang="cs-CZ" sz="2400" dirty="0">
                <a:effectLst/>
              </a:rPr>
              <a:t>.</a:t>
            </a:r>
          </a:p>
          <a:p>
            <a:pPr eaLnBrk="1" hangingPunct="1">
              <a:defRPr/>
            </a:pPr>
            <a:r>
              <a:rPr lang="cs-CZ" sz="2400" dirty="0">
                <a:effectLst/>
              </a:rPr>
              <a:t>80. léta 16. století – první pokusy o založení kolonie v Severní Americe (</a:t>
            </a:r>
            <a:r>
              <a:rPr lang="cs-CZ" sz="2400" dirty="0" err="1">
                <a:effectLst/>
              </a:rPr>
              <a:t>Roanoke</a:t>
            </a:r>
            <a:r>
              <a:rPr lang="cs-CZ" sz="2400" dirty="0">
                <a:effectLst/>
              </a:rPr>
              <a:t>, Virgínie) </a:t>
            </a:r>
            <a:endParaRPr lang="cs-CZ"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F6C771A-CA03-4BBC-9BFC-9EACB859E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3535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B88AB607-A5B8-49F5-A274-47A61399CAB2}"/>
              </a:ext>
            </a:extLst>
          </p:cNvPr>
          <p:cNvSpPr>
            <a:spLocks noGrp="1" noChangeArrowheads="1"/>
          </p:cNvSpPr>
          <p:nvPr>
            <p:ph type="title"/>
          </p:nvPr>
        </p:nvSpPr>
        <p:spPr>
          <a:xfrm>
            <a:off x="594804" y="640263"/>
            <a:ext cx="6619811" cy="1344975"/>
          </a:xfrm>
        </p:spPr>
        <p:txBody>
          <a:bodyPr>
            <a:normAutofit/>
          </a:bodyPr>
          <a:lstStyle/>
          <a:p>
            <a:pPr eaLnBrk="1" hangingPunct="1">
              <a:defRPr/>
            </a:pPr>
            <a:r>
              <a:rPr lang="cs-CZ" altLang="cs-CZ" sz="4000" b="1"/>
              <a:t>První kolonie</a:t>
            </a:r>
            <a:r>
              <a:rPr lang="cs-CZ" altLang="cs-CZ" sz="4000"/>
              <a:t> </a:t>
            </a:r>
          </a:p>
        </p:txBody>
      </p:sp>
      <p:sp>
        <p:nvSpPr>
          <p:cNvPr id="3075" name="Rectangle 3">
            <a:extLst>
              <a:ext uri="{FF2B5EF4-FFF2-40B4-BE49-F238E27FC236}">
                <a16:creationId xmlns:a16="http://schemas.microsoft.com/office/drawing/2014/main" id="{F34D573B-C106-44BF-9C8E-D0383582F38C}"/>
              </a:ext>
            </a:extLst>
          </p:cNvPr>
          <p:cNvSpPr>
            <a:spLocks noGrp="1" noChangeArrowheads="1"/>
          </p:cNvSpPr>
          <p:nvPr>
            <p:ph type="body" idx="1"/>
          </p:nvPr>
        </p:nvSpPr>
        <p:spPr>
          <a:xfrm>
            <a:off x="336885" y="1727200"/>
            <a:ext cx="7079916" cy="4399279"/>
          </a:xfrm>
        </p:spPr>
        <p:txBody>
          <a:bodyPr>
            <a:noAutofit/>
          </a:bodyPr>
          <a:lstStyle/>
          <a:p>
            <a:pPr eaLnBrk="1" hangingPunct="1">
              <a:defRPr/>
            </a:pPr>
            <a:r>
              <a:rPr lang="cs-CZ" altLang="cs-CZ" sz="1800" u="sng" dirty="0"/>
              <a:t>Budování základu anglického koloniálního impéria v Severní Americe </a:t>
            </a:r>
            <a:r>
              <a:rPr lang="cs-CZ" altLang="cs-CZ" sz="1800" dirty="0"/>
              <a:t>od počátku 17. století se uskutečnilo </a:t>
            </a:r>
            <a:r>
              <a:rPr lang="cs-CZ" altLang="cs-CZ" sz="1800" b="1" dirty="0"/>
              <a:t>ve dvou vlnách.</a:t>
            </a:r>
          </a:p>
          <a:p>
            <a:pPr eaLnBrk="1" hangingPunct="1">
              <a:defRPr/>
            </a:pPr>
            <a:r>
              <a:rPr lang="cs-CZ" altLang="cs-CZ" sz="1800" dirty="0"/>
              <a:t>Anglické panství v Severní Americe bylo zpočátku téměř výhradně soukromou záležitostí. Žádná kolonie </a:t>
            </a:r>
            <a:r>
              <a:rPr lang="cs-CZ" altLang="cs-CZ" sz="1800" u="sng" dirty="0"/>
              <a:t>nebyla založena jako státní podnik, organizovaný nebo financovaný korunou</a:t>
            </a:r>
            <a:r>
              <a:rPr lang="cs-CZ" altLang="cs-CZ" sz="1800" dirty="0"/>
              <a:t>. </a:t>
            </a:r>
          </a:p>
          <a:p>
            <a:pPr eaLnBrk="1" hangingPunct="1">
              <a:defRPr/>
            </a:pPr>
            <a:r>
              <a:rPr lang="cs-CZ" altLang="cs-CZ" sz="1800" dirty="0"/>
              <a:t>V roce </a:t>
            </a:r>
            <a:r>
              <a:rPr lang="cs-CZ" altLang="cs-CZ" sz="1800" b="1" dirty="0"/>
              <a:t>1606</a:t>
            </a:r>
            <a:r>
              <a:rPr lang="cs-CZ" altLang="cs-CZ" sz="1800" dirty="0"/>
              <a:t> založili námořní a obchodní podnikatelé </a:t>
            </a:r>
            <a:r>
              <a:rPr lang="cs-CZ" altLang="cs-CZ" sz="1800" b="1" dirty="0"/>
              <a:t>Virginskou společnost.</a:t>
            </a:r>
          </a:p>
          <a:p>
            <a:pPr eaLnBrk="1" hangingPunct="1">
              <a:defRPr/>
            </a:pPr>
            <a:r>
              <a:rPr lang="cs-CZ" altLang="cs-CZ" sz="1800" dirty="0"/>
              <a:t>Počátkem roku </a:t>
            </a:r>
            <a:r>
              <a:rPr lang="cs-CZ" altLang="cs-CZ" sz="1800" b="1" dirty="0"/>
              <a:t>1607</a:t>
            </a:r>
            <a:r>
              <a:rPr lang="cs-CZ" altLang="cs-CZ" sz="1800" dirty="0"/>
              <a:t> londýnská sekce vypravila na moře tři lodi, které dopluli k ústí řeky James a kolonisté zde vystavěli první stálou osadu v Americe – pevnost </a:t>
            </a:r>
            <a:r>
              <a:rPr lang="cs-CZ" altLang="cs-CZ" sz="1800" b="1" dirty="0" err="1"/>
              <a:t>Jamestown</a:t>
            </a:r>
            <a:r>
              <a:rPr lang="cs-CZ" altLang="cs-CZ" sz="1800" dirty="0"/>
              <a:t>. </a:t>
            </a:r>
          </a:p>
          <a:p>
            <a:pPr eaLnBrk="1" hangingPunct="1">
              <a:defRPr/>
            </a:pPr>
            <a:r>
              <a:rPr lang="cs-CZ" altLang="cs-CZ" sz="1800" dirty="0"/>
              <a:t>Zatímco Virginie byla ryze obchodním podnikem, osada </a:t>
            </a:r>
            <a:r>
              <a:rPr lang="cs-CZ" altLang="cs-CZ" sz="1800" b="1" dirty="0"/>
              <a:t>Maryland</a:t>
            </a:r>
            <a:r>
              <a:rPr lang="cs-CZ" altLang="cs-CZ" sz="1800" dirty="0"/>
              <a:t> sehrála úlohu </a:t>
            </a:r>
            <a:r>
              <a:rPr lang="cs-CZ" altLang="cs-CZ" sz="1800" u="sng" dirty="0"/>
              <a:t>náboženského útočiště</a:t>
            </a:r>
            <a:r>
              <a:rPr lang="cs-CZ" altLang="cs-CZ" sz="1800" dirty="0"/>
              <a:t>. </a:t>
            </a:r>
          </a:p>
          <a:p>
            <a:pPr eaLnBrk="1" hangingPunct="1">
              <a:defRPr/>
            </a:pPr>
            <a:r>
              <a:rPr lang="cs-CZ" altLang="cs-CZ" sz="1800" dirty="0"/>
              <a:t>V roce 1642 se stal na více než třicet let guvernérem Virgínie William </a:t>
            </a:r>
            <a:r>
              <a:rPr lang="cs-CZ" altLang="cs-CZ" sz="1800" dirty="0" err="1"/>
              <a:t>Berkeley</a:t>
            </a:r>
            <a:r>
              <a:rPr lang="cs-CZ" altLang="cs-CZ" sz="1800" dirty="0"/>
              <a:t>, který kolonie hodně prospěl. Během prvních dvaceti let jeho vlády se kolonie rozrostla z 8000 osadníků na 35000.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4" name="Picture 4" descr="Proof-of-Work In Colonial Maryland: Burning Tobacco For Paper Money,  Burning Electricity For $BTC | by Fernando Nikolic | Maturity Curve | Medium">
            <a:extLst>
              <a:ext uri="{FF2B5EF4-FFF2-40B4-BE49-F238E27FC236}">
                <a16:creationId xmlns:a16="http://schemas.microsoft.com/office/drawing/2014/main" id="{DF87B184-BC4E-47D2-AD3D-EB7FEE85C7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65" r="24976" b="1"/>
          <a:stretch/>
        </p:blipFill>
        <p:spPr bwMode="auto">
          <a:xfrm>
            <a:off x="191086" y="171715"/>
            <a:ext cx="5813197" cy="61290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ife in Boston, Massachusetts, 1660s (Photos Prints Puzzles Posters  Framed...) #5886861">
            <a:extLst>
              <a:ext uri="{FF2B5EF4-FFF2-40B4-BE49-F238E27FC236}">
                <a16:creationId xmlns:a16="http://schemas.microsoft.com/office/drawing/2014/main" id="{3A853025-ECA3-4272-957F-E5FA888B94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94"/>
          <a:stretch/>
        </p:blipFill>
        <p:spPr bwMode="auto">
          <a:xfrm>
            <a:off x="6196929" y="171716"/>
            <a:ext cx="5803986" cy="317142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C9B524C0-5B79-4A05-9FA1-13E8AE5A1C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4" b="487"/>
          <a:stretch/>
        </p:blipFill>
        <p:spPr bwMode="auto">
          <a:xfrm>
            <a:off x="6196929" y="3514856"/>
            <a:ext cx="5786386" cy="27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1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2DE231DE-F9A7-48D7-9D4E-BFDF5071E65A}"/>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cs-CZ" altLang="cs-CZ" b="1" dirty="0"/>
              <a:t>První kolonie</a:t>
            </a:r>
          </a:p>
        </p:txBody>
      </p:sp>
      <p:pic>
        <p:nvPicPr>
          <p:cNvPr id="3074" name="Picture 2">
            <a:extLst>
              <a:ext uri="{FF2B5EF4-FFF2-40B4-BE49-F238E27FC236}">
                <a16:creationId xmlns:a16="http://schemas.microsoft.com/office/drawing/2014/main" id="{C06AACA2-F2AE-475C-829B-0196F9EABC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96" r="31695"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8838AF46-9FDE-4711-9221-FE94683B2666}"/>
              </a:ext>
            </a:extLst>
          </p:cNvPr>
          <p:cNvSpPr>
            <a:spLocks noGrp="1" noChangeArrowheads="1"/>
          </p:cNvSpPr>
          <p:nvPr>
            <p:ph type="body" idx="1"/>
          </p:nvPr>
        </p:nvSpPr>
        <p:spPr>
          <a:xfrm>
            <a:off x="5659120" y="1595120"/>
            <a:ext cx="5694678" cy="4581843"/>
          </a:xfrm>
        </p:spPr>
        <p:txBody>
          <a:bodyPr>
            <a:normAutofit lnSpcReduction="10000"/>
          </a:bodyPr>
          <a:lstStyle/>
          <a:p>
            <a:pPr eaLnBrk="1" hangingPunct="1">
              <a:defRPr/>
            </a:pPr>
            <a:r>
              <a:rPr lang="cs-CZ" altLang="cs-CZ" sz="2000" dirty="0"/>
              <a:t>Druhým ohniskem rané anglické kolonizace se stala oblast dnešní </a:t>
            </a:r>
            <a:r>
              <a:rPr lang="cs-CZ" altLang="cs-CZ" sz="2000" b="1" dirty="0"/>
              <a:t>Nové Anglie</a:t>
            </a:r>
            <a:r>
              <a:rPr lang="cs-CZ" altLang="cs-CZ" sz="2000" dirty="0"/>
              <a:t>, známá jako náboženské útočiště pro členy </a:t>
            </a:r>
            <a:r>
              <a:rPr lang="cs-CZ" altLang="cs-CZ" sz="2000" u="sng" dirty="0"/>
              <a:t>nonkonformních protestantských sekt</a:t>
            </a:r>
            <a:r>
              <a:rPr lang="cs-CZ" altLang="cs-CZ" sz="2000" dirty="0"/>
              <a:t>. </a:t>
            </a:r>
          </a:p>
          <a:p>
            <a:pPr eaLnBrk="1" hangingPunct="1">
              <a:defRPr/>
            </a:pPr>
            <a:r>
              <a:rPr lang="cs-CZ" altLang="cs-CZ" sz="2000" b="1" dirty="0"/>
              <a:t>1620</a:t>
            </a:r>
            <a:r>
              <a:rPr lang="cs-CZ" altLang="cs-CZ" sz="2000" dirty="0"/>
              <a:t> - Skupina 41 sektářských </a:t>
            </a:r>
            <a:r>
              <a:rPr lang="cs-CZ" altLang="cs-CZ" sz="2000" b="1" dirty="0"/>
              <a:t>Otců poutníků</a:t>
            </a:r>
            <a:r>
              <a:rPr lang="cs-CZ" altLang="cs-CZ" sz="2000" dirty="0"/>
              <a:t> z </a:t>
            </a:r>
            <a:r>
              <a:rPr lang="cs-CZ" altLang="cs-CZ" sz="2000" dirty="0" err="1"/>
              <a:t>Leydenu</a:t>
            </a:r>
            <a:r>
              <a:rPr lang="cs-CZ" altLang="cs-CZ" sz="2000" dirty="0"/>
              <a:t> (loď </a:t>
            </a:r>
            <a:r>
              <a:rPr lang="cs-CZ" altLang="cs-CZ" sz="2000" i="1" dirty="0" err="1"/>
              <a:t>Mayflower</a:t>
            </a:r>
            <a:r>
              <a:rPr lang="cs-CZ" altLang="cs-CZ" sz="2000" dirty="0"/>
              <a:t>) prosadila při rozhodování o podobě nové kolonie svou představu ideální biblické obce. Po přistání u Mysu tresky v nynější Massachusettské zátoce založili příchozí osadu (Nový) </a:t>
            </a:r>
            <a:r>
              <a:rPr lang="cs-CZ" altLang="cs-CZ" sz="2000" b="1" dirty="0"/>
              <a:t>Plymouth</a:t>
            </a:r>
            <a:r>
              <a:rPr lang="cs-CZ" altLang="cs-CZ" sz="2000" dirty="0"/>
              <a:t>. </a:t>
            </a:r>
          </a:p>
          <a:p>
            <a:pPr eaLnBrk="1" hangingPunct="1">
              <a:defRPr/>
            </a:pPr>
            <a:r>
              <a:rPr lang="cs-CZ" altLang="cs-CZ" sz="2000" b="1" dirty="0"/>
              <a:t>V průběhu 20. let</a:t>
            </a:r>
            <a:r>
              <a:rPr lang="cs-CZ" altLang="cs-CZ" sz="2000" dirty="0"/>
              <a:t> se na novoanglickém pobřeží pokoušely uchytit </a:t>
            </a:r>
            <a:r>
              <a:rPr lang="cs-CZ" altLang="cs-CZ" sz="2000" b="1" dirty="0"/>
              <a:t>další akciové společnosti</a:t>
            </a:r>
            <a:r>
              <a:rPr lang="cs-CZ" altLang="cs-CZ" sz="2000" dirty="0"/>
              <a:t>. Trvalejších výsledků však dosáhl pouze </a:t>
            </a:r>
            <a:r>
              <a:rPr lang="cs-CZ" altLang="cs-CZ" sz="2000" dirty="0" err="1"/>
              <a:t>západoanglický</a:t>
            </a:r>
            <a:r>
              <a:rPr lang="cs-CZ" altLang="cs-CZ" sz="2000" dirty="0"/>
              <a:t> duchovní John </a:t>
            </a:r>
            <a:r>
              <a:rPr lang="cs-CZ" altLang="cs-CZ" sz="2000" dirty="0" err="1"/>
              <a:t>White</a:t>
            </a:r>
            <a:r>
              <a:rPr lang="cs-CZ" altLang="cs-CZ" sz="2000" dirty="0"/>
              <a:t>. S pomocí kolonistů a několika nespokojenců z Plymouthu založil v roce </a:t>
            </a:r>
            <a:r>
              <a:rPr lang="cs-CZ" altLang="cs-CZ" sz="2000" b="1" dirty="0"/>
              <a:t>1626</a:t>
            </a:r>
            <a:r>
              <a:rPr lang="cs-CZ" altLang="cs-CZ" sz="2000" dirty="0"/>
              <a:t> na místě budoucího Bostonu osadu nazvanou později </a:t>
            </a:r>
            <a:r>
              <a:rPr lang="cs-CZ" altLang="cs-CZ" sz="2000" b="1" dirty="0" err="1"/>
              <a:t>Salem</a:t>
            </a:r>
            <a:r>
              <a:rPr lang="cs-CZ" altLang="cs-CZ" sz="2000" dirty="0"/>
              <a:t>.  </a:t>
            </a:r>
          </a:p>
          <a:p>
            <a:pPr eaLnBrk="1" hangingPunct="1">
              <a:defRPr/>
            </a:pPr>
            <a:endParaRPr lang="cs-CZ" altLang="cs-CZ"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F4CC4684-CA4B-427B-A2DC-F9F688572481}"/>
              </a:ext>
            </a:extLst>
          </p:cNvPr>
          <p:cNvSpPr>
            <a:spLocks noGrp="1"/>
          </p:cNvSpPr>
          <p:nvPr>
            <p:ph type="title"/>
          </p:nvPr>
        </p:nvSpPr>
        <p:spPr>
          <a:xfrm>
            <a:off x="643467" y="321734"/>
            <a:ext cx="10905066" cy="1135737"/>
          </a:xfrm>
        </p:spPr>
        <p:txBody>
          <a:bodyPr>
            <a:normAutofit/>
          </a:bodyPr>
          <a:lstStyle/>
          <a:p>
            <a:r>
              <a:rPr lang="cs-CZ" sz="3600" b="1" dirty="0" err="1"/>
              <a:t>Mayflower</a:t>
            </a:r>
            <a:r>
              <a:rPr lang="cs-CZ" sz="3600" b="1" dirty="0"/>
              <a:t> </a:t>
            </a:r>
            <a:r>
              <a:rPr lang="cs-CZ" sz="3600" b="1" dirty="0" err="1"/>
              <a:t>Compact</a:t>
            </a:r>
            <a:endParaRPr lang="cs-CZ" sz="3600" b="1" dirty="0"/>
          </a:p>
        </p:txBody>
      </p:sp>
      <p:sp>
        <p:nvSpPr>
          <p:cNvPr id="3" name="Zástupný obsah 2">
            <a:extLst>
              <a:ext uri="{FF2B5EF4-FFF2-40B4-BE49-F238E27FC236}">
                <a16:creationId xmlns:a16="http://schemas.microsoft.com/office/drawing/2014/main" id="{30CB6C2D-A04C-460B-A6C8-E811A0B9CF8E}"/>
              </a:ext>
            </a:extLst>
          </p:cNvPr>
          <p:cNvSpPr>
            <a:spLocks noGrp="1"/>
          </p:cNvSpPr>
          <p:nvPr>
            <p:ph idx="1"/>
          </p:nvPr>
        </p:nvSpPr>
        <p:spPr>
          <a:xfrm>
            <a:off x="643468" y="1310640"/>
            <a:ext cx="5617685" cy="4866323"/>
          </a:xfrm>
        </p:spPr>
        <p:txBody>
          <a:bodyPr>
            <a:noAutofit/>
          </a:bodyPr>
          <a:lstStyle/>
          <a:p>
            <a:r>
              <a:rPr lang="en-US" sz="1600" dirty="0"/>
              <a:t>In the name of God, Amen. We whose names are under-written, the loyal subjects of our dread sovereign Lord, King James, by the grace of God, of Great Britain, France, and Ireland King, Defender of the Faith, etc. </a:t>
            </a:r>
            <a:endParaRPr lang="cs-CZ" sz="1600" dirty="0"/>
          </a:p>
          <a:p>
            <a:r>
              <a:rPr lang="en-US" sz="1600" dirty="0"/>
              <a:t>Having undertaken, for the glory of God, and advancement of the Christian faith, and honor of our King and Country, a voyage to plant the first colony in the northern parts of Virginia, do by these presents solemnly and mutually, in the presence of God, and one of another, covenant and combine our selves together into a civil body politic, for our better ordering and preservation and furtherance of the ends aforesaid; and by virtue hereof to enact, constitute, and frame such just and equal laws, ordinances, acts, constitutions and offices, from time to time, as shall be thought most meet and convenient for the general good of the Colony, unto which we promise all due submission and obedience. In witness whereof we have hereunder subscribed our names at Cape Cod, the eleventh of November [New Style, November 21], in the year of the reign of our sovereign lord, King James, of England, France, and Ireland, the eighteenth, and of Scotland the fifty-fourth. Anno Dom. 1620.</a:t>
            </a:r>
            <a:endParaRPr lang="cs-CZ" sz="1600" dirty="0"/>
          </a:p>
        </p:txBody>
      </p:sp>
      <p:grpSp>
        <p:nvGrpSpPr>
          <p:cNvPr id="8197"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Mayflower Compact — MayflowerHistory.com">
            <a:extLst>
              <a:ext uri="{FF2B5EF4-FFF2-40B4-BE49-F238E27FC236}">
                <a16:creationId xmlns:a16="http://schemas.microsoft.com/office/drawing/2014/main" id="{D86E2AAB-8AD4-4A8B-9271-40C0AC7F94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840" y="1239682"/>
            <a:ext cx="5773473" cy="4905191"/>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101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8BE7D4C-7E1C-46ED-8B4D-210508B44F5A}"/>
              </a:ext>
            </a:extLst>
          </p:cNvPr>
          <p:cNvSpPr>
            <a:spLocks noGrp="1"/>
          </p:cNvSpPr>
          <p:nvPr>
            <p:ph type="title"/>
          </p:nvPr>
        </p:nvSpPr>
        <p:spPr>
          <a:xfrm>
            <a:off x="838200" y="365125"/>
            <a:ext cx="5664199" cy="1807305"/>
          </a:xfrm>
        </p:spPr>
        <p:txBody>
          <a:bodyPr>
            <a:normAutofit/>
          </a:bodyPr>
          <a:lstStyle/>
          <a:p>
            <a:r>
              <a:rPr lang="cs-CZ" sz="4100" b="1" dirty="0" err="1"/>
              <a:t>Mayflowerská</a:t>
            </a:r>
            <a:r>
              <a:rPr lang="cs-CZ" sz="4100" b="1" dirty="0"/>
              <a:t> kompaktáta </a:t>
            </a:r>
            <a:br>
              <a:rPr lang="cs-CZ" sz="4100" b="1" dirty="0"/>
            </a:br>
            <a:r>
              <a:rPr lang="cs-CZ" sz="4100" b="1" dirty="0"/>
              <a:t>(</a:t>
            </a:r>
            <a:r>
              <a:rPr lang="cs-CZ" sz="4100" b="1" dirty="0" err="1"/>
              <a:t>Mayflower</a:t>
            </a:r>
            <a:r>
              <a:rPr lang="cs-CZ" sz="4100" b="1" dirty="0"/>
              <a:t> </a:t>
            </a:r>
            <a:r>
              <a:rPr lang="cs-CZ" sz="4100" b="1" dirty="0" err="1"/>
              <a:t>Compact</a:t>
            </a:r>
            <a:r>
              <a:rPr lang="cs-CZ" sz="4100" b="1" dirty="0"/>
              <a:t>)</a:t>
            </a:r>
          </a:p>
        </p:txBody>
      </p:sp>
      <p:sp>
        <p:nvSpPr>
          <p:cNvPr id="3" name="Zástupný obsah 2">
            <a:extLst>
              <a:ext uri="{FF2B5EF4-FFF2-40B4-BE49-F238E27FC236}">
                <a16:creationId xmlns:a16="http://schemas.microsoft.com/office/drawing/2014/main" id="{C4AF8A53-704F-4114-963D-DD2C079BE4D3}"/>
              </a:ext>
            </a:extLst>
          </p:cNvPr>
          <p:cNvSpPr>
            <a:spLocks noGrp="1"/>
          </p:cNvSpPr>
          <p:nvPr>
            <p:ph idx="1"/>
          </p:nvPr>
        </p:nvSpPr>
        <p:spPr>
          <a:xfrm>
            <a:off x="838200" y="2333296"/>
            <a:ext cx="5572759" cy="4159579"/>
          </a:xfrm>
        </p:spPr>
        <p:txBody>
          <a:bodyPr>
            <a:normAutofit/>
          </a:bodyPr>
          <a:lstStyle/>
          <a:p>
            <a:r>
              <a:rPr lang="cs-CZ" sz="2000" dirty="0"/>
              <a:t>Podepsána na palubě lodi </a:t>
            </a:r>
            <a:r>
              <a:rPr lang="cs-CZ" sz="2000" dirty="0" err="1"/>
              <a:t>Mayflower</a:t>
            </a:r>
            <a:r>
              <a:rPr lang="cs-CZ" sz="2000" dirty="0"/>
              <a:t> 21. listopadu 1620</a:t>
            </a:r>
          </a:p>
          <a:p>
            <a:r>
              <a:rPr lang="cs-CZ" sz="2000" dirty="0"/>
              <a:t>Loď měla původně doplout do Virgínie, ale nakonec skončila v Cape Cod v Massachusetts.</a:t>
            </a:r>
          </a:p>
          <a:p>
            <a:r>
              <a:rPr lang="cs-CZ" sz="2000" dirty="0"/>
              <a:t>Bylo třeba zabránit případnému chaosu, protože se osadníci ocitli mimo území, kde platila pravidla nastavená z Anglie.</a:t>
            </a:r>
          </a:p>
          <a:p>
            <a:r>
              <a:rPr lang="cs-CZ" sz="2000" dirty="0"/>
              <a:t>Založení vlastní vlády, potvrzení věrnosti Anglii a králi.</a:t>
            </a:r>
          </a:p>
          <a:p>
            <a:r>
              <a:rPr lang="cs-CZ" sz="2000" dirty="0"/>
              <a:t>V podstatě šlo o společenskou smlouvu, v níž se osadníci zavázali k dodržování společných pravidel a předpisů.</a:t>
            </a:r>
          </a:p>
        </p:txBody>
      </p:sp>
      <p:pic>
        <p:nvPicPr>
          <p:cNvPr id="7170" name="Picture 2">
            <a:extLst>
              <a:ext uri="{FF2B5EF4-FFF2-40B4-BE49-F238E27FC236}">
                <a16:creationId xmlns:a16="http://schemas.microsoft.com/office/drawing/2014/main" id="{F2A8947D-55F5-4F22-82E8-DDF6F3E66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24" r="2" b="19470"/>
          <a:stretch/>
        </p:blipFill>
        <p:spPr bwMode="auto">
          <a:xfrm>
            <a:off x="6229215" y="9"/>
            <a:ext cx="5979038" cy="687668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0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he Founding of the Massachusetts Bay Colony">
            <a:extLst>
              <a:ext uri="{FF2B5EF4-FFF2-40B4-BE49-F238E27FC236}">
                <a16:creationId xmlns:a16="http://schemas.microsoft.com/office/drawing/2014/main" id="{1AB56A90-E8CE-4CA6-A41A-1BCB67DAA28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5000"/>
          <a:stretch/>
        </p:blipFill>
        <p:spPr bwMode="auto">
          <a:xfrm>
            <a:off x="20" y="1"/>
            <a:ext cx="1213072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B7BC4EAE-94B5-4670-8527-FBF6497D5FDA}"/>
              </a:ext>
            </a:extLst>
          </p:cNvPr>
          <p:cNvSpPr>
            <a:spLocks noGrp="1"/>
          </p:cNvSpPr>
          <p:nvPr>
            <p:ph type="title"/>
          </p:nvPr>
        </p:nvSpPr>
        <p:spPr>
          <a:xfrm>
            <a:off x="838201" y="1065862"/>
            <a:ext cx="3313164" cy="4726276"/>
          </a:xfrm>
        </p:spPr>
        <p:txBody>
          <a:bodyPr>
            <a:normAutofit/>
          </a:bodyPr>
          <a:lstStyle/>
          <a:p>
            <a:pPr algn="r"/>
            <a:r>
              <a:rPr lang="cs-CZ" sz="4000" b="1" dirty="0">
                <a:solidFill>
                  <a:srgbClr val="FFFFFF"/>
                </a:solidFill>
              </a:rPr>
              <a:t>Massachusetts</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0F491091-81B7-4364-92BA-E4DAEF520935}"/>
              </a:ext>
            </a:extLst>
          </p:cNvPr>
          <p:cNvSpPr>
            <a:spLocks noGrp="1"/>
          </p:cNvSpPr>
          <p:nvPr>
            <p:ph idx="1"/>
          </p:nvPr>
        </p:nvSpPr>
        <p:spPr>
          <a:xfrm>
            <a:off x="5155379" y="1065862"/>
            <a:ext cx="6477817" cy="5324778"/>
          </a:xfrm>
        </p:spPr>
        <p:txBody>
          <a:bodyPr anchor="ctr">
            <a:normAutofit/>
          </a:bodyPr>
          <a:lstStyle/>
          <a:p>
            <a:r>
              <a:rPr lang="cs-CZ" altLang="cs-CZ" sz="2400" dirty="0">
                <a:solidFill>
                  <a:srgbClr val="FFFFFF"/>
                </a:solidFill>
              </a:rPr>
              <a:t>Již roku </a:t>
            </a:r>
            <a:r>
              <a:rPr lang="cs-CZ" altLang="cs-CZ" sz="2400" b="1" dirty="0">
                <a:solidFill>
                  <a:srgbClr val="FFFFFF"/>
                </a:solidFill>
              </a:rPr>
              <a:t>1628</a:t>
            </a:r>
            <a:r>
              <a:rPr lang="cs-CZ" altLang="cs-CZ" sz="2400" dirty="0">
                <a:solidFill>
                  <a:srgbClr val="FFFFFF"/>
                </a:solidFill>
              </a:rPr>
              <a:t> vznikla akciová </a:t>
            </a:r>
            <a:r>
              <a:rPr lang="cs-CZ" altLang="cs-CZ" sz="2400" b="1" dirty="0">
                <a:solidFill>
                  <a:srgbClr val="FFFFFF"/>
                </a:solidFill>
              </a:rPr>
              <a:t>Massachusettská společnost (</a:t>
            </a:r>
            <a:r>
              <a:rPr lang="cs-CZ" altLang="cs-CZ" sz="2400" b="1" i="1" dirty="0">
                <a:solidFill>
                  <a:srgbClr val="FFFFFF"/>
                </a:solidFill>
              </a:rPr>
              <a:t>Společnost Massachusettské zátoky</a:t>
            </a:r>
            <a:r>
              <a:rPr lang="cs-CZ" altLang="cs-CZ" sz="2400" b="1" dirty="0">
                <a:solidFill>
                  <a:srgbClr val="FFFFFF"/>
                </a:solidFill>
              </a:rPr>
              <a:t>)</a:t>
            </a:r>
            <a:r>
              <a:rPr lang="cs-CZ" altLang="cs-CZ" sz="2400" dirty="0">
                <a:solidFill>
                  <a:srgbClr val="FFFFFF"/>
                </a:solidFill>
              </a:rPr>
              <a:t>, v jejímž čele stanul Matthew </a:t>
            </a:r>
            <a:r>
              <a:rPr lang="cs-CZ" altLang="cs-CZ" sz="2400" dirty="0" err="1">
                <a:solidFill>
                  <a:srgbClr val="FFFFFF"/>
                </a:solidFill>
              </a:rPr>
              <a:t>Cradock</a:t>
            </a:r>
            <a:r>
              <a:rPr lang="cs-CZ" altLang="cs-CZ" sz="2400" dirty="0">
                <a:solidFill>
                  <a:srgbClr val="FFFFFF"/>
                </a:solidFill>
              </a:rPr>
              <a:t>. </a:t>
            </a:r>
          </a:p>
          <a:p>
            <a:r>
              <a:rPr lang="cs-CZ" altLang="cs-CZ" sz="2400" dirty="0">
                <a:solidFill>
                  <a:srgbClr val="FFFFFF"/>
                </a:solidFill>
              </a:rPr>
              <a:t>Roku 1629 uzavřelo puritánské vedení Společnosti tzv. </a:t>
            </a:r>
            <a:r>
              <a:rPr lang="cs-CZ" altLang="cs-CZ" sz="2400" b="1" dirty="0">
                <a:solidFill>
                  <a:srgbClr val="FFFFFF"/>
                </a:solidFill>
              </a:rPr>
              <a:t>dohodu v Cambridgi</a:t>
            </a:r>
            <a:r>
              <a:rPr lang="cs-CZ" altLang="cs-CZ" sz="2400" dirty="0">
                <a:solidFill>
                  <a:srgbClr val="FFFFFF"/>
                </a:solidFill>
              </a:rPr>
              <a:t>, jíž se členové zavázali uskutečnit do roka </a:t>
            </a:r>
            <a:r>
              <a:rPr lang="cs-CZ" altLang="cs-CZ" sz="2400" u="sng" dirty="0">
                <a:solidFill>
                  <a:srgbClr val="FFFFFF"/>
                </a:solidFill>
              </a:rPr>
              <a:t>velkou osidlovací výpravu do Nové Anglie</a:t>
            </a:r>
            <a:r>
              <a:rPr lang="cs-CZ" altLang="cs-CZ" sz="2400" dirty="0">
                <a:solidFill>
                  <a:srgbClr val="FFFFFF"/>
                </a:solidFill>
              </a:rPr>
              <a:t>. Tento úkol byl svěřen </a:t>
            </a:r>
            <a:r>
              <a:rPr lang="cs-CZ" altLang="cs-CZ" sz="2400" b="1" dirty="0">
                <a:solidFill>
                  <a:srgbClr val="FFFFFF"/>
                </a:solidFill>
              </a:rPr>
              <a:t>Johnu </a:t>
            </a:r>
            <a:r>
              <a:rPr lang="cs-CZ" altLang="cs-CZ" sz="2400" b="1" dirty="0" err="1">
                <a:solidFill>
                  <a:srgbClr val="FFFFFF"/>
                </a:solidFill>
              </a:rPr>
              <a:t>Winthropovi</a:t>
            </a:r>
            <a:r>
              <a:rPr lang="cs-CZ" altLang="cs-CZ" sz="2400" dirty="0">
                <a:solidFill>
                  <a:srgbClr val="FFFFFF"/>
                </a:solidFill>
              </a:rPr>
              <a:t>, nepříliš majetnému šlechtici z hrabství Suffolk. </a:t>
            </a:r>
          </a:p>
          <a:p>
            <a:r>
              <a:rPr lang="cs-CZ" altLang="cs-CZ" sz="2400" dirty="0">
                <a:solidFill>
                  <a:srgbClr val="FFFFFF"/>
                </a:solidFill>
              </a:rPr>
              <a:t>První velká výprava zamířila k severoamerickým břehům v dubnu </a:t>
            </a:r>
            <a:r>
              <a:rPr lang="cs-CZ" altLang="cs-CZ" sz="2400" b="1" dirty="0">
                <a:solidFill>
                  <a:srgbClr val="FFFFFF"/>
                </a:solidFill>
              </a:rPr>
              <a:t>1630</a:t>
            </a:r>
            <a:r>
              <a:rPr lang="cs-CZ" altLang="cs-CZ" sz="2400" dirty="0">
                <a:solidFill>
                  <a:srgbClr val="FFFFFF"/>
                </a:solidFill>
              </a:rPr>
              <a:t> a založila první puritánské osady, mezi nimi Boston. Do této kolonie – pojmenované </a:t>
            </a:r>
            <a:r>
              <a:rPr lang="cs-CZ" altLang="cs-CZ" sz="2400" b="1" dirty="0">
                <a:solidFill>
                  <a:srgbClr val="FFFFFF"/>
                </a:solidFill>
              </a:rPr>
              <a:t>Massachusetts</a:t>
            </a:r>
            <a:r>
              <a:rPr lang="cs-CZ" altLang="cs-CZ" sz="2400" dirty="0">
                <a:solidFill>
                  <a:srgbClr val="FFFFFF"/>
                </a:solidFill>
              </a:rPr>
              <a:t> – proudilo značné množství vystěhovalců. </a:t>
            </a:r>
          </a:p>
          <a:p>
            <a:endParaRPr lang="cs-CZ" sz="2000" dirty="0">
              <a:solidFill>
                <a:srgbClr val="FFFFFF"/>
              </a:solidFill>
            </a:endParaRPr>
          </a:p>
        </p:txBody>
      </p:sp>
    </p:spTree>
    <p:extLst>
      <p:ext uri="{BB962C8B-B14F-4D97-AF65-F5344CB8AC3E}">
        <p14:creationId xmlns:p14="http://schemas.microsoft.com/office/powerpoint/2010/main" val="20844535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2007210A-F6F2-4AC0-ADC0-D5C17DA8F11E}"/>
              </a:ext>
            </a:extLst>
          </p:cNvPr>
          <p:cNvSpPr>
            <a:spLocks noGrp="1" noChangeArrowheads="1"/>
          </p:cNvSpPr>
          <p:nvPr>
            <p:ph type="title"/>
          </p:nvPr>
        </p:nvSpPr>
        <p:spPr>
          <a:xfrm>
            <a:off x="836679" y="723899"/>
            <a:ext cx="6002110" cy="718822"/>
          </a:xfrm>
        </p:spPr>
        <p:txBody>
          <a:bodyPr>
            <a:normAutofit/>
          </a:bodyPr>
          <a:lstStyle/>
          <a:p>
            <a:pPr eaLnBrk="1" hangingPunct="1">
              <a:defRPr/>
            </a:pPr>
            <a:r>
              <a:rPr lang="cs-CZ" altLang="cs-CZ" sz="4000" b="1" dirty="0"/>
              <a:t>Druhá vlna</a:t>
            </a:r>
          </a:p>
        </p:txBody>
      </p:sp>
      <p:sp>
        <p:nvSpPr>
          <p:cNvPr id="5123" name="Rectangle 3">
            <a:extLst>
              <a:ext uri="{FF2B5EF4-FFF2-40B4-BE49-F238E27FC236}">
                <a16:creationId xmlns:a16="http://schemas.microsoft.com/office/drawing/2014/main" id="{E16B5124-E439-4145-9F1F-5313A098AB54}"/>
              </a:ext>
            </a:extLst>
          </p:cNvPr>
          <p:cNvSpPr>
            <a:spLocks noGrp="1" noChangeArrowheads="1"/>
          </p:cNvSpPr>
          <p:nvPr>
            <p:ph type="body" idx="1"/>
          </p:nvPr>
        </p:nvSpPr>
        <p:spPr>
          <a:xfrm>
            <a:off x="355600" y="1778001"/>
            <a:ext cx="6483190" cy="4356100"/>
          </a:xfrm>
        </p:spPr>
        <p:txBody>
          <a:bodyPr>
            <a:noAutofit/>
          </a:bodyPr>
          <a:lstStyle/>
          <a:p>
            <a:pPr eaLnBrk="1" hangingPunct="1">
              <a:defRPr/>
            </a:pPr>
            <a:r>
              <a:rPr lang="cs-CZ" altLang="cs-CZ" sz="1800" dirty="0"/>
              <a:t>Za Cromwella získala Anglie pouze </a:t>
            </a:r>
            <a:r>
              <a:rPr lang="cs-CZ" altLang="cs-CZ" sz="1800" b="1" dirty="0"/>
              <a:t>Jamajku</a:t>
            </a:r>
            <a:r>
              <a:rPr lang="cs-CZ" altLang="cs-CZ" sz="1800" dirty="0"/>
              <a:t>. Rozvoj kolonizace pokračoval až po roce 1660. Karel II. získal poměrně snadno Nové Nizozemí, které se ochotně vzdalo anglické invazní armádě na vrcholu anglo-holandské války 1664.</a:t>
            </a:r>
          </a:p>
          <a:p>
            <a:pPr eaLnBrk="1" hangingPunct="1">
              <a:defRPr/>
            </a:pPr>
            <a:r>
              <a:rPr lang="cs-CZ" altLang="cs-CZ" sz="1800" dirty="0"/>
              <a:t>Za Karla II. také vznikla osada </a:t>
            </a:r>
            <a:r>
              <a:rPr lang="cs-CZ" altLang="cs-CZ" sz="1800" b="1" dirty="0"/>
              <a:t>Karolína</a:t>
            </a:r>
            <a:r>
              <a:rPr lang="cs-CZ" altLang="cs-CZ" sz="1800" dirty="0"/>
              <a:t> (později rozdělená na Jižní a Severní).</a:t>
            </a:r>
          </a:p>
          <a:p>
            <a:pPr eaLnBrk="1" hangingPunct="1">
              <a:defRPr/>
            </a:pPr>
            <a:r>
              <a:rPr lang="cs-CZ" altLang="cs-CZ" sz="1800" dirty="0"/>
              <a:t>Karel II. převzal Cromwellův záměr </a:t>
            </a:r>
            <a:r>
              <a:rPr lang="cs-CZ" altLang="cs-CZ" sz="1800" b="1" dirty="0"/>
              <a:t>vytvořit z britské koloniální říše propojený obchodní systém</a:t>
            </a:r>
            <a:r>
              <a:rPr lang="cs-CZ" altLang="cs-CZ" sz="1800" dirty="0"/>
              <a:t>, který by </a:t>
            </a:r>
            <a:r>
              <a:rPr lang="cs-CZ" altLang="cs-CZ" sz="1800" u="sng" dirty="0"/>
              <a:t>domácím podnikatelům poskytoval monopolní výhody</a:t>
            </a:r>
            <a:r>
              <a:rPr lang="cs-CZ" altLang="cs-CZ" sz="1800" dirty="0"/>
              <a:t>. </a:t>
            </a:r>
          </a:p>
          <a:p>
            <a:pPr eaLnBrk="1" hangingPunct="1">
              <a:defRPr/>
            </a:pPr>
            <a:r>
              <a:rPr lang="cs-CZ" altLang="cs-CZ" sz="1800" dirty="0"/>
              <a:t>Nový král </a:t>
            </a:r>
            <a:r>
              <a:rPr lang="cs-CZ" altLang="cs-CZ" sz="1800" b="1" dirty="0"/>
              <a:t>Jakub II.</a:t>
            </a:r>
            <a:r>
              <a:rPr lang="cs-CZ" altLang="cs-CZ" sz="1800" dirty="0"/>
              <a:t> zcela </a:t>
            </a:r>
            <a:r>
              <a:rPr lang="cs-CZ" altLang="cs-CZ" sz="1800" u="sng" dirty="0"/>
              <a:t>podporoval plány na generální přestavbu koloniální vlády</a:t>
            </a:r>
            <a:r>
              <a:rPr lang="cs-CZ" altLang="cs-CZ" sz="1800" dirty="0"/>
              <a:t> a prosazoval je ještě důkladněji než jeho bratr. Nový král souhlasil s návrhem </a:t>
            </a:r>
            <a:r>
              <a:rPr lang="cs-CZ" altLang="cs-CZ" sz="1800" b="1" dirty="0"/>
              <a:t>vytvořit novoanglické dominium</a:t>
            </a:r>
            <a:r>
              <a:rPr lang="cs-CZ" altLang="cs-CZ" sz="1800" dirty="0"/>
              <a:t> a podřídit jeho jurisdikci všechny kolonie až dolů k New Jersey. </a:t>
            </a:r>
          </a:p>
          <a:p>
            <a:pPr eaLnBrk="1" hangingPunct="1">
              <a:defRPr/>
            </a:pPr>
            <a:r>
              <a:rPr lang="cs-CZ" altLang="cs-CZ" sz="1800" dirty="0"/>
              <a:t>V roce </a:t>
            </a:r>
            <a:r>
              <a:rPr lang="cs-CZ" altLang="cs-CZ" sz="1800" b="1" dirty="0"/>
              <a:t>1686</a:t>
            </a:r>
            <a:r>
              <a:rPr lang="cs-CZ" altLang="cs-CZ" sz="1800" dirty="0"/>
              <a:t> se v Bostonu objevil královský guvernér </a:t>
            </a:r>
            <a:r>
              <a:rPr lang="cs-CZ" altLang="cs-CZ" sz="1800" b="1" dirty="0"/>
              <a:t>sir Edmund </a:t>
            </a:r>
            <a:r>
              <a:rPr lang="cs-CZ" altLang="cs-CZ" sz="1800" b="1" dirty="0" err="1"/>
              <a:t>Andros</a:t>
            </a:r>
            <a:r>
              <a:rPr lang="cs-CZ" altLang="cs-CZ" sz="1800" dirty="0"/>
              <a:t>, aby se ujal vlády, kterou brzy rozšířil na Connecticut a Rhode Island a v roce 1688 na New York a New Jersey. Plány však zhatila Slavná revoluce.  </a:t>
            </a:r>
          </a:p>
        </p:txBody>
      </p:sp>
      <p:pic>
        <p:nvPicPr>
          <p:cNvPr id="2050" name="Picture 2">
            <a:extLst>
              <a:ext uri="{FF2B5EF4-FFF2-40B4-BE49-F238E27FC236}">
                <a16:creationId xmlns:a16="http://schemas.microsoft.com/office/drawing/2014/main" id="{01DA0445-A5F1-4E9C-B4EE-82C545A33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90" r="22198"/>
          <a:stretch/>
        </p:blipFill>
        <p:spPr bwMode="auto">
          <a:xfrm>
            <a:off x="7199440" y="5256"/>
            <a:ext cx="4992560" cy="6852743"/>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960</Words>
  <Application>Microsoft Office PowerPoint</Application>
  <PresentationFormat>Širokoúhlá obrazovka</PresentationFormat>
  <Paragraphs>41</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Anglie a budování kolonií v Severní Americe</vt:lpstr>
      <vt:lpstr>Počátky</vt:lpstr>
      <vt:lpstr>První kolonie </vt:lpstr>
      <vt:lpstr>Prezentace aplikace PowerPoint</vt:lpstr>
      <vt:lpstr>První kolonie</vt:lpstr>
      <vt:lpstr>Mayflower Compact</vt:lpstr>
      <vt:lpstr>Mayflowerská kompaktáta  (Mayflower Compact)</vt:lpstr>
      <vt:lpstr>Massachusetts</vt:lpstr>
      <vt:lpstr>Druhá vlna</vt:lpstr>
      <vt:lpstr>Kolonie vs. mateřská země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Anglie a budování kolonií v Severní Americe</dc:title>
  <dc:creator>Jaromír Soukup</dc:creator>
  <cp:lastModifiedBy>Jaromír Soukup</cp:lastModifiedBy>
  <cp:revision>6</cp:revision>
  <dcterms:created xsi:type="dcterms:W3CDTF">2022-02-10T13:49:16Z</dcterms:created>
  <dcterms:modified xsi:type="dcterms:W3CDTF">2022-02-10T14:41:35Z</dcterms:modified>
</cp:coreProperties>
</file>