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0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B89389-5C27-499C-8D3D-9FDE25321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69E87B3-FE35-44C8-BF7D-B4590826C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D61FCCD-9343-498C-A75F-C1364606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2B0F-C58E-43FF-A2C9-8992AE21BDF0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10335F4-CAE2-4BD9-9D89-6731A9BA5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77FCE58-F6E6-4057-818E-629D040B5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B056-D109-4EBD-9FA2-C9FB37E5D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278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33A6FDB-B95D-4499-8A7D-F1D75C293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D62BA4B-0050-4504-8D51-CB7DC2D00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93E6FDF-0AEC-4E60-B580-1F2D7CE33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2B0F-C58E-43FF-A2C9-8992AE21BDF0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09F347B-78C4-460C-82DC-676E31260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9CEC79C-4525-4C33-96E8-67A1F445F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B056-D109-4EBD-9FA2-C9FB37E5D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380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D8DC512-E700-4831-8522-7A9827AF42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88E4B175-ECC9-452C-978D-8EDF1B6CC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6ED6FB4-AB93-4755-9069-0B638F98D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2B0F-C58E-43FF-A2C9-8992AE21BDF0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DCD1467-2686-42AA-B778-6E3F6A7F5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B678457-9502-4428-81B4-3DE4AE519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B056-D109-4EBD-9FA2-C9FB37E5D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6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003CFE-4CFD-486C-9DAC-AA15048CD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AA4A176-C851-4F23-BE83-2E2627DC0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0415BA5-D267-47DA-B141-8BC4E9B8B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2B0F-C58E-43FF-A2C9-8992AE21BDF0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29549CE-2C41-4A3D-87AA-74358EFF1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99E55F3-9323-4728-B6A6-3F54A0465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B056-D109-4EBD-9FA2-C9FB37E5D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19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04DAE2-D486-475F-A9E1-514676232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9FF27794-1799-4025-8BB1-360563318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7E59A09-CF90-426C-8EDF-F29048EC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2B0F-C58E-43FF-A2C9-8992AE21BDF0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4270A9D-96F6-4175-B47A-FE5F8C5F9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ED7A491-0447-45BB-ACA0-C3CC57E5F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B056-D109-4EBD-9FA2-C9FB37E5D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91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8D3FD42-6ACD-48B8-91BD-5304B25C2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F1A1CF4-7FF9-4E4D-B08E-2DF31E0AE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9A895AF6-B01C-46FE-AEB7-6A534873E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D20DDBA-6A75-449E-B8F5-8955794F0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2B0F-C58E-43FF-A2C9-8992AE21BDF0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E4CF31D-C32F-4BC2-A0F2-4B0B276DC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942BED27-92BA-42D7-A536-10C71EFF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B056-D109-4EBD-9FA2-C9FB37E5D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74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E81F06B-A0F7-4B38-9C14-BE3C60C7F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0827466E-D93A-4553-91A5-60AAEB3FB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4F849F04-6CEF-44C6-8F69-3F0311B66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BF058795-8000-4471-B6DD-3DEDA8308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0B1E260B-8368-438E-A654-E5BD8B771A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B9832A89-932E-42E7-8449-E1A1213D5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2B0F-C58E-43FF-A2C9-8992AE21BDF0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801D73B7-A56B-4343-A72F-9BE4BD596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106F3A65-295F-40A7-9E8E-AA665EA95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B056-D109-4EBD-9FA2-C9FB37E5D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04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72441E9-59CA-40B6-84E5-31C8DB5FB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3B0FFE96-5F3D-4B9B-A142-107F034B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2B0F-C58E-43FF-A2C9-8992AE21BDF0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EDD5CB8-453A-4A47-8864-B1DE45D52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89E3AE5-CBE4-4167-8C69-CB0148F87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B056-D109-4EBD-9FA2-C9FB37E5D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58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9097D92D-DE25-4C5A-8FFC-78E9D3521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2B0F-C58E-43FF-A2C9-8992AE21BDF0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BCC0A60F-C396-48CF-8BDD-4C3D90FDE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0DF562E-C957-4B84-8420-494DC35E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B056-D109-4EBD-9FA2-C9FB37E5D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23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817093-BFE0-40EC-A402-5EDD73A45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26E7BA1-61D4-477F-B1C5-4A0D09F5D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78258932-5B9C-49AA-8E86-AB997F196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47204BF-E1EF-45A3-B50C-782A8BE5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2B0F-C58E-43FF-A2C9-8992AE21BDF0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F861556-5397-4325-A9A7-75268611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B8498CA-06F9-46F6-8DF1-AC65A4984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B056-D109-4EBD-9FA2-C9FB37E5D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14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6911817-BAF7-460C-AEA5-214D40486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EFC75423-FFD7-4AAC-8F84-210AAAC9F1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E52F7B10-B28D-46FB-8CE1-0BA0B0611C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BCF5BF1A-D850-4AE0-9E55-62ABEF1FE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2B0F-C58E-43FF-A2C9-8992AE21BDF0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F35FA6B-AD0C-46B6-9CDC-805477AEB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067ED3E-5CCA-428C-BC11-1E572578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B056-D109-4EBD-9FA2-C9FB37E5D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177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59523AC1-CBA1-4FB2-9953-448A4A3DF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498BA8E0-96C8-4E5E-BC9F-05CC1F0C2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A4DB257-7D0E-49B8-9107-34C4BC4DB5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52B0F-C58E-43FF-A2C9-8992AE21BDF0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53EDB28-8C23-4FED-A08E-01E3EA69C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09B1AF6-054D-4E72-8841-8208638856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AB056-D109-4EBD-9FA2-C9FB37E5D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1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8D02590-411A-4EB9-BD1A-3BF30C2CB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360" y="1122363"/>
            <a:ext cx="10363200" cy="2017077"/>
          </a:xfrm>
        </p:spPr>
        <p:txBody>
          <a:bodyPr/>
          <a:lstStyle/>
          <a:p>
            <a:r>
              <a:rPr lang="cs-CZ" b="1" dirty="0"/>
              <a:t>Příklady praktických aktivit s rostlinami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D7852857-4EA6-4137-ABC9-FE10EDFA8E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RNDr.  Jana </a:t>
            </a:r>
            <a:r>
              <a:rPr lang="cs-CZ" dirty="0" err="1"/>
              <a:t>Skýbová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52634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AFFFAB2-4324-4738-9FDD-10A454B4E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518160"/>
            <a:ext cx="11079480" cy="614172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Péče o rostliny na školním pozemku</a:t>
            </a:r>
            <a:endParaRPr lang="cs-CZ" dirty="0"/>
          </a:p>
          <a:p>
            <a:pPr lvl="0"/>
            <a:r>
              <a:rPr lang="cs-CZ" dirty="0"/>
              <a:t>Myšlenky na zařizování školních zahrad vznikaly již v 17. století kdy, již Jan Ámos Komenský požadoval, aby se u každé školy nacházela zahrada a měla funkci odpočinkovou i pracovní. </a:t>
            </a:r>
          </a:p>
          <a:p>
            <a:pPr lvl="0"/>
            <a:r>
              <a:rPr lang="cs-CZ" dirty="0"/>
              <a:t>Dnes jsou snahy o znovuzakládání a udržení školních zahrad, jako přírodních učeben. </a:t>
            </a:r>
          </a:p>
          <a:p>
            <a:pPr lvl="0"/>
            <a:r>
              <a:rPr lang="cs-CZ" dirty="0"/>
              <a:t>Mezi hlavní cíle výuky na školních zahradách patří přímý kontakt žáků s přírodou a pozorování dějů v přírodě a aplikace teoretických znalostí v praxi.</a:t>
            </a:r>
          </a:p>
          <a:p>
            <a:pPr lvl="0"/>
            <a:r>
              <a:rPr lang="cs-CZ" dirty="0"/>
              <a:t>Na školním pozemku si žáci sami s pomocí učitele pěstují rostliny, o které se v průběhu školního roku starají a udržují je například v hodinách pěstitelských činností. Tyto rostliny mohou nadále pozorovat a využívat v hodinách přírodopisu jako pomocný výukový materiál.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583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AFFFAB2-4324-4738-9FDD-10A454B4E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685800"/>
            <a:ext cx="11079480" cy="597408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Výrobky kolem nás –využití rostlin</a:t>
            </a:r>
            <a:endParaRPr lang="cs-CZ" dirty="0"/>
          </a:p>
          <a:p>
            <a:pPr lvl="0"/>
            <a:r>
              <a:rPr lang="cs-CZ" dirty="0"/>
              <a:t>V aktivitě „Výrobky kolem nás“ se žáci seznamují s výrobky, které jsou vyrobeny z rostlin nebo obsahují  látky z daných rostlin. </a:t>
            </a:r>
          </a:p>
          <a:p>
            <a:pPr lvl="0"/>
            <a:r>
              <a:rPr lang="cs-CZ" dirty="0"/>
              <a:t>Učitel ve výuce žákům představí co nejvíce výrobků, které se používají při každodenních činnostech a jsou součástí našeho života. </a:t>
            </a:r>
          </a:p>
          <a:p>
            <a:pPr lvl="0"/>
            <a:r>
              <a:rPr lang="cs-CZ" dirty="0"/>
              <a:t>Žáci se seznamují s výrobky a postupně si uvědomují, které rostliny již znají, které se využívají ve výrobní sféře a se kterými se denně setkávají. Tato aktivita je velmi názorná a žáci si tak spojí teorii s praxí.</a:t>
            </a:r>
          </a:p>
          <a:p>
            <a:pPr lvl="0"/>
            <a:r>
              <a:rPr lang="cs-CZ" dirty="0"/>
              <a:t>Výrobky, které je možno použít v hodině mohou být například žvýkačky, zubní pasta, ústní voda, různé druhy čajů a koření, obaly od pizzy, recepty, bonbony, kosmetické výrobky a další dle možností. Žáci přiřazují určité rostliny k jednotlivým výrobkům.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25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AFFFAB2-4324-4738-9FDD-10A454B4E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228600"/>
            <a:ext cx="11079480" cy="64312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Herbář</a:t>
            </a:r>
            <a:endParaRPr lang="cs-CZ" dirty="0"/>
          </a:p>
          <a:p>
            <a:pPr lvl="0"/>
            <a:r>
              <a:rPr lang="cs-CZ" dirty="0"/>
              <a:t>Výroba herbáře je jednou z nejstarších metod ve výuce botaniky. </a:t>
            </a:r>
          </a:p>
          <a:p>
            <a:pPr lvl="0"/>
            <a:r>
              <a:rPr lang="cs-CZ" dirty="0"/>
              <a:t>Patří mezi činnosti, kde je možné projevit jak odborné znalosti, tak i výtvarné vlohy a technické schopnosti. </a:t>
            </a:r>
          </a:p>
          <a:p>
            <a:pPr lvl="0"/>
            <a:r>
              <a:rPr lang="cs-CZ" dirty="0"/>
              <a:t>Tato aktivita umožňuje žákům nenásilně poznávat jednotlivé druhy rostlin, stavbu jejich rostlinného těla a stanoviště, kde rostou. Současně rozvíjí jejich estetické cítění. </a:t>
            </a:r>
          </a:p>
          <a:p>
            <a:pPr lvl="0"/>
            <a:r>
              <a:rPr lang="cs-CZ" dirty="0"/>
              <a:t>Herbář je doklad o existenci určitého. druhu, resp. o druhové rozmanitosti území.</a:t>
            </a:r>
          </a:p>
          <a:p>
            <a:pPr lvl="0"/>
            <a:r>
              <a:rPr lang="cs-CZ" dirty="0"/>
              <a:t>Žáci si sami během vycházky v hodině přírodopisu sesbírají do sáčků kvetoucí rostliny, pokud možno i s kořenovým systémem. </a:t>
            </a:r>
          </a:p>
          <a:p>
            <a:pPr lvl="0"/>
            <a:r>
              <a:rPr lang="cs-CZ" dirty="0"/>
              <a:t>Po návratu si v učebně rostliny určí, a ty, které neznají, určí podle botanického klíče nebo atlasu.</a:t>
            </a:r>
          </a:p>
          <a:p>
            <a:pPr lvl="0"/>
            <a:r>
              <a:rPr lang="cs-CZ" dirty="0"/>
              <a:t>Rostliny dále lépe očistí a vloží mezi savé papíry tak, aby byl zřetelný tvar květu a listu a zatíží. Po usušení a vylisování rostliny připevňují rostliny na arch papíru lepící páskou, vždy každou rostlinu zvlášť. Je-li rostlina příliš velká, je možné udělat řezy – květenství, list, část olistěné lodyhy nebo část stonku, část kořenového systému.</a:t>
            </a:r>
          </a:p>
          <a:p>
            <a:pPr lvl="0"/>
            <a:r>
              <a:rPr lang="cs-CZ" dirty="0"/>
              <a:t>Každá herbářová položka musí mít tzv. herbářovou etiketu neboli </a:t>
            </a:r>
            <a:r>
              <a:rPr lang="cs-CZ" dirty="0" err="1"/>
              <a:t>schédu</a:t>
            </a:r>
            <a:r>
              <a:rPr lang="cs-CZ" dirty="0"/>
              <a:t>. Je to lístek o rozměrech asi 8 x 10 cm, který se přilepí do pravého dolního rohu položky </a:t>
            </a:r>
            <a:r>
              <a:rPr lang="cs-CZ" dirty="0" err="1"/>
              <a:t>Schéda</a:t>
            </a:r>
            <a:r>
              <a:rPr lang="cs-CZ" dirty="0"/>
              <a:t> obsahuje tyto údaje o dané rostlině: úplný název rostliny a její zařazení do čeledi, název lokality, na níž byla rostlina sbírána, stručné ekologické údaje o stanovišti, nadmořskou výšku lokality (podle mapy), datum sběru, jméno sběratele a určovatele.</a:t>
            </a:r>
          </a:p>
          <a:p>
            <a:pPr lvl="0"/>
            <a:r>
              <a:rPr lang="cs-CZ" dirty="0"/>
              <a:t>Vylisované rostliny je také možné laminovat i do folie společně se </a:t>
            </a:r>
            <a:r>
              <a:rPr lang="cs-CZ" dirty="0" err="1"/>
              <a:t>schédou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73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AFFFAB2-4324-4738-9FDD-10A454B4E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228600"/>
            <a:ext cx="11079480" cy="643128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Výroba modelu rostliny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3D model - Rostlinný model se dá vytvořit z různých materiálů </a:t>
            </a:r>
          </a:p>
          <a:p>
            <a:pPr lvl="0"/>
            <a:r>
              <a:rPr lang="cs-CZ" dirty="0"/>
              <a:t>Pro tvorbu je možné použít tvrdý karton, barevný papír, krepový papír, drátky, lepící pásky, různé papírnické potřeby, PET láhve, lepidlo a podobně, vše je jen na fantazii a kreativitě učitele a žáků.</a:t>
            </a:r>
          </a:p>
          <a:p>
            <a:pPr lvl="0"/>
            <a:r>
              <a:rPr lang="cs-CZ" dirty="0"/>
              <a:t>Je možné se zaměřit buď jen na část rostliny jako například stavbu květu  nebo na celou rostlinu </a:t>
            </a:r>
          </a:p>
          <a:p>
            <a:pPr lvl="0"/>
            <a:r>
              <a:rPr lang="cs-CZ" dirty="0"/>
              <a:t>Jednotlivé části si žáci popíší. </a:t>
            </a:r>
          </a:p>
          <a:p>
            <a:pPr lvl="0"/>
            <a:r>
              <a:rPr lang="cs-CZ" dirty="0"/>
              <a:t>Další možností je tvorba něco mezi 2D a 3D modelem, kdy si žáci na tvrdý papír vymodelují pomocí krepového papíru, tužky a tvrdých barevných papírů stavbu rostliny nebo květu. Model následně přilepí lepidlem a popíší jednotlivé části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374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AFFFAB2-4324-4738-9FDD-10A454B4E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883920"/>
            <a:ext cx="11079480" cy="577596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Použití multimédií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Používání multimediálních učebnic či interaktivních tabulí umožňuje více motivovat žáky, vizualizovat učivo, a tím uplatnit zásadu názornosti a aktivněji zapojit žáky do výuky </a:t>
            </a:r>
          </a:p>
          <a:p>
            <a:pPr lvl="0"/>
            <a:r>
              <a:rPr lang="cs-CZ" dirty="0"/>
              <a:t>Využití multimédií je ve výuce čeledí nejideálnějším řešením v době, kdy učitel nemá možnost s sebou přinést do vyučování živé či vylisované přírodniny. Pro výuku čeledí si může učitel vytvořit vlastní prezentaci, nebo využít internetu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756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AFFFAB2-4324-4738-9FDD-10A454B4E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914400"/>
            <a:ext cx="11079480" cy="574548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Práce s přírodninami</a:t>
            </a:r>
            <a:r>
              <a:rPr lang="cs-CZ" i="1" dirty="0"/>
              <a:t> </a:t>
            </a:r>
            <a:r>
              <a:rPr lang="cs-CZ" b="1" dirty="0"/>
              <a:t>- pozorování živých rostlin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lvl="0"/>
            <a:r>
              <a:rPr lang="cs-CZ" dirty="0"/>
              <a:t>Mimořádný význam pro vytváření konkrétních a jasných představ o přírodninách a přírodních jevech</a:t>
            </a:r>
          </a:p>
          <a:p>
            <a:pPr lvl="0"/>
            <a:r>
              <a:rPr lang="cs-CZ" dirty="0"/>
              <a:t>Pro pozorování živých rostlin je možné využít rostlin na školním pozemku, v okolí školy či během přírodovědné exkurze </a:t>
            </a:r>
          </a:p>
          <a:p>
            <a:pPr lvl="0"/>
            <a:r>
              <a:rPr lang="cs-CZ" dirty="0"/>
              <a:t>Učitel nebo žáci je mohou sami sesbírat cestou do školy, případně se dají některé druhy rostlin zakoupit v obchodě.</a:t>
            </a:r>
          </a:p>
          <a:p>
            <a:pPr lvl="0"/>
            <a:r>
              <a:rPr lang="cs-CZ" dirty="0"/>
              <a:t>U živých rostlin žáci pozoruji morfologii rostliny, její charakteristické znaky učí se s nimi prakticky zacházet.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974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AFFFAB2-4324-4738-9FDD-10A454B4E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670560"/>
            <a:ext cx="11079480" cy="598932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Určování přírodnin podle určovacích pomůcek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/>
              <a:t>Určování podle atlasu rostlin</a:t>
            </a:r>
            <a:endParaRPr lang="cs-CZ" b="1" dirty="0"/>
          </a:p>
          <a:p>
            <a:pPr lvl="0"/>
            <a:r>
              <a:rPr lang="cs-CZ" dirty="0"/>
              <a:t>Je založeno na záměrném pozorování rostliny s vyobrazením v atlase. </a:t>
            </a:r>
          </a:p>
          <a:p>
            <a:pPr lvl="0"/>
            <a:r>
              <a:rPr lang="cs-CZ" dirty="0"/>
              <a:t>Tato aktivita nevyžaduje zvláštní specifickou průpravu žáků. </a:t>
            </a:r>
          </a:p>
          <a:p>
            <a:pPr lvl="0"/>
            <a:r>
              <a:rPr lang="cs-CZ" dirty="0"/>
              <a:t>Je nutno žáky upozornit na vybrané podstatné znaky, podle kterých lze rostlinu určit. Tímto způsobem se žáci naučí správně pozorovat objekty a později je i určovat. </a:t>
            </a:r>
          </a:p>
          <a:p>
            <a:pPr lvl="0"/>
            <a:r>
              <a:rPr lang="cs-CZ" dirty="0"/>
              <a:t>Důležitý je pečlivý výběr vhodných určovacích atlasů, kde jsou správně provedeny kresby nebo fotografie daných přírodnin a lze je podle nich správně určovat.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485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AFFFAB2-4324-4738-9FDD-10A454B4E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228600"/>
            <a:ext cx="11079480" cy="64312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i="1" dirty="0"/>
              <a:t>Určování podle klíčů rostlin</a:t>
            </a:r>
            <a:endParaRPr lang="cs-CZ" b="1" dirty="0"/>
          </a:p>
          <a:p>
            <a:pPr lvl="0"/>
            <a:r>
              <a:rPr lang="cs-CZ" dirty="0"/>
              <a:t>Běžné botanické klíče jsou pro základní školu příliš složité a určování je pro žáky obtížné. </a:t>
            </a:r>
          </a:p>
          <a:p>
            <a:pPr lvl="0"/>
            <a:r>
              <a:rPr lang="cs-CZ" dirty="0"/>
              <a:t>Proto je vhodné používat v základní škole klíče, které jsou zjednodušeny a lze podle nich spolehlivě určit rozlišovací znaky daných rostlin. </a:t>
            </a:r>
          </a:p>
          <a:p>
            <a:pPr lvl="0"/>
            <a:r>
              <a:rPr lang="cs-CZ" dirty="0"/>
              <a:t>Především využíváme klíče s dichotomickým členěním (žáci vybírají ze dvou možností odpovědí). Klíče často doplňujeme jednoduchými schematickými nákresy. </a:t>
            </a:r>
          </a:p>
          <a:p>
            <a:pPr lvl="0"/>
            <a:r>
              <a:rPr lang="cs-CZ" dirty="0"/>
              <a:t>Před samotnou prací s klíčem musíme seznámit žáky s jejich významem a strukturou. Žáci musí rovněž bezpečně ovládat jednotlivé morfologické pojmy a umět určovat jednotlivé znaky u rostlin.</a:t>
            </a:r>
          </a:p>
          <a:p>
            <a:pPr lvl="0"/>
            <a:r>
              <a:rPr lang="cs-CZ" dirty="0"/>
              <a:t>Při prvním seznámení s klíčem řídí postup práce žáků sám vyučující formou frontální práce. </a:t>
            </a:r>
          </a:p>
          <a:p>
            <a:pPr lvl="0"/>
            <a:r>
              <a:rPr lang="cs-CZ" dirty="0"/>
              <a:t>Postupně žáci pracují samostatně s jednoduchými příklady rostlin, později s rostlinami méně známými nebo takovými, u kterých je obtížnější určit jednotlivé morfologické znaky.</a:t>
            </a:r>
          </a:p>
          <a:p>
            <a:pPr lvl="0"/>
            <a:r>
              <a:rPr lang="cs-CZ" dirty="0"/>
              <a:t>Práce s botanickým klíčem má značný didaktický význam. Žáci se při ní učí pečlivě pozorovat jednotlivé znaky rostlin, učí se správně používat pojmy a nacházejí rozdíly mezi jednotlivými rostlinami. Tato činnost je rovněž motivuje a aktivizuje.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4726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AFFFAB2-4324-4738-9FDD-10A454B4E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228600"/>
            <a:ext cx="11079480" cy="643128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Křížovka</a:t>
            </a:r>
            <a:endParaRPr lang="cs-CZ" dirty="0"/>
          </a:p>
          <a:p>
            <a:pPr lvl="0"/>
            <a:r>
              <a:rPr lang="cs-CZ" dirty="0"/>
              <a:t>Křížovka je jednou z aktivit, která se dá použít na závěr vyučovací hodiny k opakování již získaných informací, nebo na začátku hodiny k zopakování již probraného učiva, či ji použít jako domácí úkol. </a:t>
            </a:r>
          </a:p>
          <a:p>
            <a:pPr lvl="0"/>
            <a:r>
              <a:rPr lang="cs-CZ" dirty="0"/>
              <a:t>Je to aktivita rychlá, která zabere jen několik minut. </a:t>
            </a:r>
          </a:p>
          <a:p>
            <a:pPr lvl="0"/>
            <a:r>
              <a:rPr lang="cs-CZ" dirty="0"/>
              <a:t>V křížovce se vyskytují informace, se kterými se žáci v hodině seznámili. V tajence se může také skrývat téma hodiny, které učitel předem žákům nesdělí a žáci ho mají sami pomocí křížovky zjistit. </a:t>
            </a:r>
          </a:p>
          <a:p>
            <a:pPr lvl="0"/>
            <a:r>
              <a:rPr lang="cs-CZ" dirty="0"/>
              <a:t>Pojmy by měly být z botanické oblasti. </a:t>
            </a:r>
          </a:p>
          <a:p>
            <a:pPr lvl="0"/>
            <a:r>
              <a:rPr lang="cs-CZ" dirty="0"/>
              <a:t>Křížovku připraví učitel před vyučováním, žáci ji vyplňují buď individuálně, nebo ve dvojicích. </a:t>
            </a:r>
          </a:p>
          <a:p>
            <a:pPr lvl="0"/>
            <a:r>
              <a:rPr lang="cs-CZ" dirty="0"/>
              <a:t>Další možností je vytvořit křížovku na tabuli a vyplnit společně, to záleží na počtu žáků ve třídě.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582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AFFFAB2-4324-4738-9FDD-10A454B4E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228600"/>
            <a:ext cx="11079480" cy="643128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Setkání s profesionály</a:t>
            </a:r>
            <a:endParaRPr lang="cs-CZ" dirty="0"/>
          </a:p>
          <a:p>
            <a:pPr lvl="0"/>
            <a:r>
              <a:rPr lang="cs-CZ" dirty="0"/>
              <a:t>Setkání s profesionály může způsobit zlepšení vnímání daného učiva žáky zejména v oblasti týkající se budoucího života a také zájmu o předmět. </a:t>
            </a:r>
          </a:p>
          <a:p>
            <a:pPr lvl="0"/>
            <a:r>
              <a:rPr lang="cs-CZ" dirty="0"/>
              <a:t>V současné době spousta firem nabízí exkurze do svých podniků, pořádá dny otevřených dveří pro školy i pro širokou veřejnost. Například Výzkumný ústav rostlinné výroby každoročně pořádá Den fascinace rostlinami. S žáky je také možno navštívit každoročně se konající výstavu Flora Olomouc, dále zajít na zemědělskou výstavu, navštívit zemědělský veletrh TECHAGRO v Brně, Země živitelka na výstavišti v Českých Budějovicích a další. </a:t>
            </a:r>
          </a:p>
          <a:p>
            <a:pPr lvl="0"/>
            <a:r>
              <a:rPr lang="cs-CZ" dirty="0"/>
              <a:t>V rámci čeledí  se nabízí možnost návštěvy šlechtitelských stanic, které se zabývají šlechtěním léčivých, kořeninových a okrasných rostlin (SEMO, a.s. ve Smržicích, SEVA-FLORA s.r.o. ve Valticích, MORAVOSEED CZ a.s. v Mikulově, AGROGEN v Troubsku a jiné) dále se nabízí návštěva blízkých zahradnictví a botanických zahrad.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8213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388</Words>
  <Application>Microsoft Office PowerPoint</Application>
  <PresentationFormat>Širokoúhlá obrazovka</PresentationFormat>
  <Paragraphs>65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Příklady praktických aktivit s rostlinami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aktivity s rostlinami</dc:title>
  <dc:creator>Roman Skyba</dc:creator>
  <cp:lastModifiedBy>Skýbová, Jana</cp:lastModifiedBy>
  <cp:revision>2</cp:revision>
  <dcterms:created xsi:type="dcterms:W3CDTF">2019-03-19T16:48:37Z</dcterms:created>
  <dcterms:modified xsi:type="dcterms:W3CDTF">2019-03-28T07:42:44Z</dcterms:modified>
</cp:coreProperties>
</file>