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 id="2147483709" r:id="rId2"/>
  </p:sldMasterIdLst>
  <p:notesMasterIdLst>
    <p:notesMasterId r:id="rId27"/>
  </p:notesMasterIdLst>
  <p:sldIdLst>
    <p:sldId id="256" r:id="rId3"/>
    <p:sldId id="261" r:id="rId4"/>
    <p:sldId id="260" r:id="rId5"/>
    <p:sldId id="259" r:id="rId6"/>
    <p:sldId id="258" r:id="rId7"/>
    <p:sldId id="263" r:id="rId8"/>
    <p:sldId id="264" r:id="rId9"/>
    <p:sldId id="265" r:id="rId10"/>
    <p:sldId id="266" r:id="rId11"/>
    <p:sldId id="267"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8FC03E-90F0-4F10-98D3-CD23488D6A3F}" type="datetimeFigureOut">
              <a:rPr lang="cs-CZ" smtClean="0"/>
              <a:t>13.12.2018</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E93A83-4381-4C38-8F35-14A04BC2AB2D}" type="slidenum">
              <a:rPr lang="cs-CZ" smtClean="0"/>
              <a:t>‹#›</a:t>
            </a:fld>
            <a:endParaRPr lang="cs-CZ"/>
          </a:p>
        </p:txBody>
      </p:sp>
    </p:spTree>
    <p:extLst>
      <p:ext uri="{BB962C8B-B14F-4D97-AF65-F5344CB8AC3E}">
        <p14:creationId xmlns:p14="http://schemas.microsoft.com/office/powerpoint/2010/main" val="767247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399196" y="9555480"/>
            <a:ext cx="3372837" cy="502563"/>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D6ABFAF5-8C74-4810-930F-FA46E63DCC32}" type="slidenum">
              <a:t>2</a:t>
            </a:fld>
            <a:endParaRPr lang="cs-CZ"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Zástupný symbol pro číslo snímku 6"/>
          <p:cNvSpPr txBox="1"/>
          <p:nvPr/>
        </p:nvSpPr>
        <p:spPr>
          <a:xfrm>
            <a:off x="4399196" y="9555480"/>
            <a:ext cx="3372837" cy="502563"/>
          </a:xfrm>
          <a:prstGeom prst="rect">
            <a:avLst/>
          </a:prstGeom>
          <a:noFill/>
          <a:ln cap="flat">
            <a:noFill/>
          </a:ln>
        </p:spPr>
        <p:txBody>
          <a:bodyPr vert="horz" wrap="square" lIns="0" tIns="0" rIns="0" bIns="0" anchor="b" anchorCtr="0" compatLnSpc="0">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FA7F4936-96B0-4CAB-A7D5-4E5C9726F09D}" type="slidenum">
              <a:t>2</a:t>
            </a:fld>
            <a:endParaRPr lang="cs-CZ"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4" name="Zástupný symbol pro obrázek snímku 1"/>
          <p:cNvSpPr>
            <a:spLocks noGrp="1" noRot="1" noChangeAspect="1"/>
          </p:cNvSpPr>
          <p:nvPr>
            <p:ph type="sldImg"/>
          </p:nvPr>
        </p:nvSpPr>
        <p:spPr>
          <a:xfrm>
            <a:off x="533400" y="763588"/>
            <a:ext cx="6705600" cy="3771900"/>
          </a:xfrm>
          <a:solidFill>
            <a:srgbClr val="5B9BD5"/>
          </a:solidFill>
          <a:ln w="12600" cap="flat">
            <a:solidFill>
              <a:srgbClr val="41719C"/>
            </a:solidFill>
            <a:prstDash val="solid"/>
            <a:miter/>
          </a:ln>
        </p:spPr>
      </p:sp>
      <p:sp>
        <p:nvSpPr>
          <p:cNvPr id="5" name="Zástupný symbol pro poznámky 2"/>
          <p:cNvSpPr txBox="1">
            <a:spLocks noGrp="1"/>
          </p:cNvSpPr>
          <p:nvPr>
            <p:ph type="body" sz="quarter" idx="1"/>
          </p:nvPr>
        </p:nvSpPr>
        <p:spPr>
          <a:xfrm>
            <a:off x="777240" y="4777557"/>
            <a:ext cx="6217563" cy="4435918"/>
          </a:xfrm>
        </p:spPr>
        <p:txBody>
          <a:bodyPr/>
          <a:lstStyle/>
          <a:p>
            <a:endParaRPr lang="cs-CZ"/>
          </a:p>
        </p:txBody>
      </p:sp>
    </p:spTree>
    <p:extLst>
      <p:ext uri="{BB962C8B-B14F-4D97-AF65-F5344CB8AC3E}">
        <p14:creationId xmlns:p14="http://schemas.microsoft.com/office/powerpoint/2010/main" val="3774219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399196" y="9555480"/>
            <a:ext cx="3372837" cy="502563"/>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C8C0DC3D-1C87-463D-9BCD-F6DDE0A668DB}" type="slidenum">
              <a:t>3</a:t>
            </a:fld>
            <a:endParaRPr lang="cs-CZ"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Zástupný symbol pro číslo snímku 6"/>
          <p:cNvSpPr txBox="1"/>
          <p:nvPr/>
        </p:nvSpPr>
        <p:spPr>
          <a:xfrm>
            <a:off x="4399196" y="9555480"/>
            <a:ext cx="3372837" cy="502563"/>
          </a:xfrm>
          <a:prstGeom prst="rect">
            <a:avLst/>
          </a:prstGeom>
          <a:noFill/>
          <a:ln cap="flat">
            <a:noFill/>
          </a:ln>
        </p:spPr>
        <p:txBody>
          <a:bodyPr vert="horz" wrap="square" lIns="0" tIns="0" rIns="0" bIns="0" anchor="b" anchorCtr="0" compatLnSpc="0">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A1D54AC5-15B7-40C7-934D-297CC390B2BA}" type="slidenum">
              <a:t>3</a:t>
            </a:fld>
            <a:endParaRPr lang="cs-CZ"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4" name="Zástupný symbol pro obrázek snímku 1"/>
          <p:cNvSpPr>
            <a:spLocks noGrp="1" noRot="1" noChangeAspect="1"/>
          </p:cNvSpPr>
          <p:nvPr>
            <p:ph type="sldImg"/>
          </p:nvPr>
        </p:nvSpPr>
        <p:spPr>
          <a:xfrm>
            <a:off x="533400" y="763588"/>
            <a:ext cx="6705600" cy="3771900"/>
          </a:xfrm>
          <a:solidFill>
            <a:srgbClr val="5B9BD5"/>
          </a:solidFill>
          <a:ln w="12600" cap="flat">
            <a:solidFill>
              <a:srgbClr val="41719C"/>
            </a:solidFill>
            <a:prstDash val="solid"/>
            <a:miter/>
          </a:ln>
        </p:spPr>
      </p:sp>
      <p:sp>
        <p:nvSpPr>
          <p:cNvPr id="5" name="Zástupný symbol pro poznámky 2"/>
          <p:cNvSpPr txBox="1">
            <a:spLocks noGrp="1"/>
          </p:cNvSpPr>
          <p:nvPr>
            <p:ph type="body" sz="quarter" idx="1"/>
          </p:nvPr>
        </p:nvSpPr>
        <p:spPr>
          <a:xfrm>
            <a:off x="777240" y="4777557"/>
            <a:ext cx="6217563" cy="4435918"/>
          </a:xfrm>
        </p:spPr>
        <p:txBody>
          <a:bodyPr/>
          <a:lstStyle/>
          <a:p>
            <a:endParaRPr lang="cs-CZ"/>
          </a:p>
        </p:txBody>
      </p:sp>
    </p:spTree>
    <p:extLst>
      <p:ext uri="{BB962C8B-B14F-4D97-AF65-F5344CB8AC3E}">
        <p14:creationId xmlns:p14="http://schemas.microsoft.com/office/powerpoint/2010/main" val="15803247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399196" y="9555480"/>
            <a:ext cx="3372837" cy="502563"/>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67CF562A-7974-44F0-8414-286DDBCEA362}" type="slidenum">
              <a:t>4</a:t>
            </a:fld>
            <a:endParaRPr lang="cs-CZ"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Zástupný symbol pro číslo snímku 6"/>
          <p:cNvSpPr txBox="1"/>
          <p:nvPr/>
        </p:nvSpPr>
        <p:spPr>
          <a:xfrm>
            <a:off x="4399196" y="9555480"/>
            <a:ext cx="3372837" cy="502563"/>
          </a:xfrm>
          <a:prstGeom prst="rect">
            <a:avLst/>
          </a:prstGeom>
          <a:noFill/>
          <a:ln cap="flat">
            <a:noFill/>
          </a:ln>
        </p:spPr>
        <p:txBody>
          <a:bodyPr vert="horz" wrap="square" lIns="0" tIns="0" rIns="0" bIns="0" anchor="b" anchorCtr="0" compatLnSpc="0">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4C1C080D-6E03-4FF6-B4F7-2826FDE50DD4}" type="slidenum">
              <a:t>4</a:t>
            </a:fld>
            <a:endParaRPr lang="cs-CZ"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4" name="Zástupný symbol pro obrázek snímku 1"/>
          <p:cNvSpPr>
            <a:spLocks noGrp="1" noRot="1" noChangeAspect="1"/>
          </p:cNvSpPr>
          <p:nvPr>
            <p:ph type="sldImg"/>
          </p:nvPr>
        </p:nvSpPr>
        <p:spPr>
          <a:xfrm>
            <a:off x="533400" y="763588"/>
            <a:ext cx="6705600" cy="3771900"/>
          </a:xfrm>
          <a:solidFill>
            <a:srgbClr val="5B9BD5"/>
          </a:solidFill>
          <a:ln w="12600" cap="flat">
            <a:solidFill>
              <a:srgbClr val="41719C"/>
            </a:solidFill>
            <a:prstDash val="solid"/>
            <a:miter/>
          </a:ln>
        </p:spPr>
      </p:sp>
      <p:sp>
        <p:nvSpPr>
          <p:cNvPr id="5" name="Zástupný symbol pro poznámky 2"/>
          <p:cNvSpPr txBox="1">
            <a:spLocks noGrp="1"/>
          </p:cNvSpPr>
          <p:nvPr>
            <p:ph type="body" sz="quarter" idx="1"/>
          </p:nvPr>
        </p:nvSpPr>
        <p:spPr>
          <a:xfrm>
            <a:off x="777240" y="4777557"/>
            <a:ext cx="6217563" cy="4435918"/>
          </a:xfrm>
        </p:spPr>
        <p:txBody>
          <a:bodyPr/>
          <a:lstStyle/>
          <a:p>
            <a:endParaRPr lang="cs-CZ"/>
          </a:p>
        </p:txBody>
      </p:sp>
    </p:spTree>
    <p:extLst>
      <p:ext uri="{BB962C8B-B14F-4D97-AF65-F5344CB8AC3E}">
        <p14:creationId xmlns:p14="http://schemas.microsoft.com/office/powerpoint/2010/main" val="740164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399196" y="9555480"/>
            <a:ext cx="3372837" cy="502563"/>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4EE980CD-48FB-4C80-BB22-C235FA3340DD}" type="slidenum">
              <a:t>5</a:t>
            </a:fld>
            <a:endParaRPr lang="cs-CZ"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Zástupný symbol pro číslo snímku 6"/>
          <p:cNvSpPr txBox="1"/>
          <p:nvPr/>
        </p:nvSpPr>
        <p:spPr>
          <a:xfrm>
            <a:off x="4399196" y="9555480"/>
            <a:ext cx="3372837" cy="502563"/>
          </a:xfrm>
          <a:prstGeom prst="rect">
            <a:avLst/>
          </a:prstGeom>
          <a:noFill/>
          <a:ln cap="flat">
            <a:noFill/>
          </a:ln>
        </p:spPr>
        <p:txBody>
          <a:bodyPr vert="horz" wrap="square" lIns="0" tIns="0" rIns="0" bIns="0" anchor="b" anchorCtr="0" compatLnSpc="0">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7E7A8E72-1678-4C56-967F-E74D5E2C0D5A}" type="slidenum">
              <a:t>5</a:t>
            </a:fld>
            <a:endParaRPr lang="cs-CZ"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4" name="Zástupný symbol pro obrázek snímku 1"/>
          <p:cNvSpPr>
            <a:spLocks noGrp="1" noRot="1" noChangeAspect="1"/>
          </p:cNvSpPr>
          <p:nvPr>
            <p:ph type="sldImg"/>
          </p:nvPr>
        </p:nvSpPr>
        <p:spPr>
          <a:xfrm>
            <a:off x="533400" y="763588"/>
            <a:ext cx="6705600" cy="3771900"/>
          </a:xfrm>
          <a:solidFill>
            <a:srgbClr val="5B9BD5"/>
          </a:solidFill>
          <a:ln w="12600" cap="flat">
            <a:solidFill>
              <a:srgbClr val="41719C"/>
            </a:solidFill>
            <a:prstDash val="solid"/>
            <a:miter/>
          </a:ln>
        </p:spPr>
      </p:sp>
      <p:sp>
        <p:nvSpPr>
          <p:cNvPr id="5" name="Zástupný symbol pro poznámky 2"/>
          <p:cNvSpPr txBox="1">
            <a:spLocks noGrp="1"/>
          </p:cNvSpPr>
          <p:nvPr>
            <p:ph type="body" sz="quarter" idx="1"/>
          </p:nvPr>
        </p:nvSpPr>
        <p:spPr>
          <a:xfrm>
            <a:off x="777240" y="4777557"/>
            <a:ext cx="6217563" cy="4435918"/>
          </a:xfrm>
        </p:spPr>
        <p:txBody>
          <a:bodyPr/>
          <a:lstStyle/>
          <a:p>
            <a:endParaRPr lang="cs-CZ"/>
          </a:p>
        </p:txBody>
      </p:sp>
    </p:spTree>
    <p:extLst>
      <p:ext uri="{BB962C8B-B14F-4D97-AF65-F5344CB8AC3E}">
        <p14:creationId xmlns:p14="http://schemas.microsoft.com/office/powerpoint/2010/main" val="8293811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399196" y="9555480"/>
            <a:ext cx="3372837" cy="502563"/>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A44E9F4B-41B0-447F-812A-8CA47234335F}" type="slidenum">
              <a:t>6</a:t>
            </a:fld>
            <a:endParaRPr lang="cs-CZ"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Zástupný symbol pro číslo snímku 6"/>
          <p:cNvSpPr txBox="1"/>
          <p:nvPr/>
        </p:nvSpPr>
        <p:spPr>
          <a:xfrm>
            <a:off x="4399196" y="9555480"/>
            <a:ext cx="3372837" cy="502563"/>
          </a:xfrm>
          <a:prstGeom prst="rect">
            <a:avLst/>
          </a:prstGeom>
          <a:noFill/>
          <a:ln cap="flat">
            <a:noFill/>
          </a:ln>
        </p:spPr>
        <p:txBody>
          <a:bodyPr vert="horz" wrap="square" lIns="0" tIns="0" rIns="0" bIns="0" anchor="b" anchorCtr="0" compatLnSpc="0">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36BBB803-E1A2-48D2-8FE7-49D2EFC0A78D}" type="slidenum">
              <a:t>6</a:t>
            </a:fld>
            <a:endParaRPr lang="cs-CZ"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4" name="Zástupný symbol pro obrázek snímku 1"/>
          <p:cNvSpPr>
            <a:spLocks noGrp="1" noRot="1" noChangeAspect="1"/>
          </p:cNvSpPr>
          <p:nvPr>
            <p:ph type="sldImg"/>
          </p:nvPr>
        </p:nvSpPr>
        <p:spPr>
          <a:xfrm>
            <a:off x="533400" y="763588"/>
            <a:ext cx="6705600" cy="3771900"/>
          </a:xfrm>
          <a:solidFill>
            <a:srgbClr val="5B9BD5"/>
          </a:solidFill>
          <a:ln w="12600" cap="flat">
            <a:solidFill>
              <a:srgbClr val="41719C"/>
            </a:solidFill>
            <a:prstDash val="solid"/>
            <a:miter/>
          </a:ln>
        </p:spPr>
      </p:sp>
      <p:sp>
        <p:nvSpPr>
          <p:cNvPr id="5" name="Zástupný symbol pro poznámky 2"/>
          <p:cNvSpPr txBox="1">
            <a:spLocks noGrp="1"/>
          </p:cNvSpPr>
          <p:nvPr>
            <p:ph type="body" sz="quarter" idx="1"/>
          </p:nvPr>
        </p:nvSpPr>
        <p:spPr>
          <a:xfrm>
            <a:off x="777240" y="4777557"/>
            <a:ext cx="6217563" cy="4435918"/>
          </a:xfrm>
        </p:spPr>
        <p:txBody>
          <a:bodyPr/>
          <a:lstStyle/>
          <a:p>
            <a:endParaRPr lang="cs-CZ"/>
          </a:p>
        </p:txBody>
      </p:sp>
    </p:spTree>
    <p:extLst>
      <p:ext uri="{BB962C8B-B14F-4D97-AF65-F5344CB8AC3E}">
        <p14:creationId xmlns:p14="http://schemas.microsoft.com/office/powerpoint/2010/main" val="40019712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399196" y="9555480"/>
            <a:ext cx="3372837" cy="502563"/>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0A7E9979-AB14-4E69-8678-D22F66D3FBE3}" type="slidenum">
              <a:t>7</a:t>
            </a:fld>
            <a:endParaRPr lang="cs-CZ"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Zástupný symbol pro číslo snímku 6"/>
          <p:cNvSpPr txBox="1"/>
          <p:nvPr/>
        </p:nvSpPr>
        <p:spPr>
          <a:xfrm>
            <a:off x="4399196" y="9555480"/>
            <a:ext cx="3372837" cy="502563"/>
          </a:xfrm>
          <a:prstGeom prst="rect">
            <a:avLst/>
          </a:prstGeom>
          <a:noFill/>
          <a:ln cap="flat">
            <a:noFill/>
          </a:ln>
        </p:spPr>
        <p:txBody>
          <a:bodyPr vert="horz" wrap="square" lIns="0" tIns="0" rIns="0" bIns="0" anchor="b" anchorCtr="0" compatLnSpc="0">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A278E6E1-8760-4677-A28F-064CA5DDC97F}" type="slidenum">
              <a:t>7</a:t>
            </a:fld>
            <a:endParaRPr lang="cs-CZ"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4" name="Zástupný symbol pro obrázek snímku 1"/>
          <p:cNvSpPr>
            <a:spLocks noGrp="1" noRot="1" noChangeAspect="1"/>
          </p:cNvSpPr>
          <p:nvPr>
            <p:ph type="sldImg"/>
          </p:nvPr>
        </p:nvSpPr>
        <p:spPr>
          <a:xfrm>
            <a:off x="533400" y="763588"/>
            <a:ext cx="6705600" cy="3771900"/>
          </a:xfrm>
          <a:solidFill>
            <a:srgbClr val="5B9BD5"/>
          </a:solidFill>
          <a:ln w="12600" cap="flat">
            <a:solidFill>
              <a:srgbClr val="41719C"/>
            </a:solidFill>
            <a:prstDash val="solid"/>
            <a:miter/>
          </a:ln>
        </p:spPr>
      </p:sp>
      <p:sp>
        <p:nvSpPr>
          <p:cNvPr id="5" name="Zástupný symbol pro poznámky 2"/>
          <p:cNvSpPr txBox="1">
            <a:spLocks noGrp="1"/>
          </p:cNvSpPr>
          <p:nvPr>
            <p:ph type="body" sz="quarter" idx="1"/>
          </p:nvPr>
        </p:nvSpPr>
        <p:spPr>
          <a:xfrm>
            <a:off x="777240" y="4777557"/>
            <a:ext cx="6217563" cy="4435918"/>
          </a:xfrm>
        </p:spPr>
        <p:txBody>
          <a:bodyPr/>
          <a:lstStyle/>
          <a:p>
            <a:endParaRPr lang="cs-CZ"/>
          </a:p>
        </p:txBody>
      </p:sp>
    </p:spTree>
    <p:extLst>
      <p:ext uri="{BB962C8B-B14F-4D97-AF65-F5344CB8AC3E}">
        <p14:creationId xmlns:p14="http://schemas.microsoft.com/office/powerpoint/2010/main" val="35676542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399196" y="9555480"/>
            <a:ext cx="3372837" cy="502563"/>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EF8ECFC7-0968-4CA2-BFD3-63393CAFEF86}" type="slidenum">
              <a:t>8</a:t>
            </a:fld>
            <a:endParaRPr lang="cs-CZ"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Zástupný symbol pro číslo snímku 6"/>
          <p:cNvSpPr txBox="1"/>
          <p:nvPr/>
        </p:nvSpPr>
        <p:spPr>
          <a:xfrm>
            <a:off x="4399196" y="9555480"/>
            <a:ext cx="3372837" cy="502563"/>
          </a:xfrm>
          <a:prstGeom prst="rect">
            <a:avLst/>
          </a:prstGeom>
          <a:noFill/>
          <a:ln cap="flat">
            <a:noFill/>
          </a:ln>
        </p:spPr>
        <p:txBody>
          <a:bodyPr vert="horz" wrap="square" lIns="0" tIns="0" rIns="0" bIns="0" anchor="b" anchorCtr="0" compatLnSpc="0">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6FA73626-22DF-4310-BA1D-442D7724C7EB}" type="slidenum">
              <a:t>8</a:t>
            </a:fld>
            <a:endParaRPr lang="cs-CZ"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4" name="Zástupný symbol pro obrázek snímku 1"/>
          <p:cNvSpPr>
            <a:spLocks noGrp="1" noRot="1" noChangeAspect="1"/>
          </p:cNvSpPr>
          <p:nvPr>
            <p:ph type="sldImg"/>
          </p:nvPr>
        </p:nvSpPr>
        <p:spPr>
          <a:xfrm>
            <a:off x="533400" y="763588"/>
            <a:ext cx="6705600" cy="3771900"/>
          </a:xfrm>
          <a:solidFill>
            <a:srgbClr val="5B9BD5"/>
          </a:solidFill>
          <a:ln w="12600" cap="flat">
            <a:solidFill>
              <a:srgbClr val="41719C"/>
            </a:solidFill>
            <a:prstDash val="solid"/>
            <a:miter/>
          </a:ln>
        </p:spPr>
      </p:sp>
      <p:sp>
        <p:nvSpPr>
          <p:cNvPr id="5" name="Zástupný symbol pro poznámky 2"/>
          <p:cNvSpPr txBox="1">
            <a:spLocks noGrp="1"/>
          </p:cNvSpPr>
          <p:nvPr>
            <p:ph type="body" sz="quarter" idx="1"/>
          </p:nvPr>
        </p:nvSpPr>
        <p:spPr>
          <a:xfrm>
            <a:off x="777240" y="4777557"/>
            <a:ext cx="6217563" cy="4435918"/>
          </a:xfrm>
        </p:spPr>
        <p:txBody>
          <a:bodyPr/>
          <a:lstStyle/>
          <a:p>
            <a:endParaRPr lang="cs-CZ"/>
          </a:p>
        </p:txBody>
      </p:sp>
    </p:spTree>
    <p:extLst>
      <p:ext uri="{BB962C8B-B14F-4D97-AF65-F5344CB8AC3E}">
        <p14:creationId xmlns:p14="http://schemas.microsoft.com/office/powerpoint/2010/main" val="21720493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399196" y="9555480"/>
            <a:ext cx="3372837" cy="502563"/>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C17C3945-A89B-4867-BA04-2A099DF44807}" type="slidenum">
              <a:t>9</a:t>
            </a:fld>
            <a:endParaRPr lang="cs-CZ"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Zástupný symbol pro číslo snímku 6"/>
          <p:cNvSpPr txBox="1"/>
          <p:nvPr/>
        </p:nvSpPr>
        <p:spPr>
          <a:xfrm>
            <a:off x="4399196" y="9555480"/>
            <a:ext cx="3372837" cy="502563"/>
          </a:xfrm>
          <a:prstGeom prst="rect">
            <a:avLst/>
          </a:prstGeom>
          <a:noFill/>
          <a:ln cap="flat">
            <a:noFill/>
          </a:ln>
        </p:spPr>
        <p:txBody>
          <a:bodyPr vert="horz" wrap="square" lIns="0" tIns="0" rIns="0" bIns="0" anchor="b" anchorCtr="0" compatLnSpc="0">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17CC7A6F-0748-4AE8-8EF0-DD3F927C4B54}" type="slidenum">
              <a:t>9</a:t>
            </a:fld>
            <a:endParaRPr lang="cs-CZ"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4" name="Zástupný symbol pro obrázek snímku 1"/>
          <p:cNvSpPr>
            <a:spLocks noGrp="1" noRot="1" noChangeAspect="1"/>
          </p:cNvSpPr>
          <p:nvPr>
            <p:ph type="sldImg"/>
          </p:nvPr>
        </p:nvSpPr>
        <p:spPr>
          <a:xfrm>
            <a:off x="533400" y="763588"/>
            <a:ext cx="6705600" cy="3771900"/>
          </a:xfrm>
          <a:solidFill>
            <a:srgbClr val="5B9BD5"/>
          </a:solidFill>
          <a:ln w="12600" cap="flat">
            <a:solidFill>
              <a:srgbClr val="41719C"/>
            </a:solidFill>
            <a:prstDash val="solid"/>
            <a:miter/>
          </a:ln>
        </p:spPr>
      </p:sp>
      <p:sp>
        <p:nvSpPr>
          <p:cNvPr id="5" name="Zástupný symbol pro poznámky 2"/>
          <p:cNvSpPr txBox="1">
            <a:spLocks noGrp="1"/>
          </p:cNvSpPr>
          <p:nvPr>
            <p:ph type="body" sz="quarter" idx="1"/>
          </p:nvPr>
        </p:nvSpPr>
        <p:spPr>
          <a:xfrm>
            <a:off x="777240" y="4777557"/>
            <a:ext cx="6217563" cy="4435918"/>
          </a:xfrm>
        </p:spPr>
        <p:txBody>
          <a:bodyPr/>
          <a:lstStyle/>
          <a:p>
            <a:endParaRPr lang="cs-CZ"/>
          </a:p>
        </p:txBody>
      </p:sp>
    </p:spTree>
    <p:extLst>
      <p:ext uri="{BB962C8B-B14F-4D97-AF65-F5344CB8AC3E}">
        <p14:creationId xmlns:p14="http://schemas.microsoft.com/office/powerpoint/2010/main" val="27744570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399196" y="9555480"/>
            <a:ext cx="3372837" cy="502563"/>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8BF3EA33-0B52-4256-8A32-3FDD17FA1EFF}" type="slidenum">
              <a:t>10</a:t>
            </a:fld>
            <a:endParaRPr lang="cs-CZ"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Zástupný symbol pro číslo snímku 6"/>
          <p:cNvSpPr txBox="1"/>
          <p:nvPr/>
        </p:nvSpPr>
        <p:spPr>
          <a:xfrm>
            <a:off x="4399196" y="9555480"/>
            <a:ext cx="3372837" cy="502563"/>
          </a:xfrm>
          <a:prstGeom prst="rect">
            <a:avLst/>
          </a:prstGeom>
          <a:noFill/>
          <a:ln cap="flat">
            <a:noFill/>
          </a:ln>
        </p:spPr>
        <p:txBody>
          <a:bodyPr vert="horz" wrap="square" lIns="0" tIns="0" rIns="0" bIns="0" anchor="b" anchorCtr="0" compatLnSpc="0">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4E0C06B1-20CB-4EC7-87E4-880E99E9CEFA}" type="slidenum">
              <a:t>10</a:t>
            </a:fld>
            <a:endParaRPr lang="cs-CZ"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4" name="Zástupný symbol pro obrázek snímku 1"/>
          <p:cNvSpPr>
            <a:spLocks noGrp="1" noRot="1" noChangeAspect="1"/>
          </p:cNvSpPr>
          <p:nvPr>
            <p:ph type="sldImg"/>
          </p:nvPr>
        </p:nvSpPr>
        <p:spPr>
          <a:xfrm>
            <a:off x="533400" y="763588"/>
            <a:ext cx="6705600" cy="3771900"/>
          </a:xfrm>
          <a:solidFill>
            <a:srgbClr val="5B9BD5"/>
          </a:solidFill>
          <a:ln w="12600" cap="flat">
            <a:solidFill>
              <a:srgbClr val="41719C"/>
            </a:solidFill>
            <a:prstDash val="solid"/>
            <a:miter/>
          </a:ln>
        </p:spPr>
      </p:sp>
      <p:sp>
        <p:nvSpPr>
          <p:cNvPr id="5" name="Zástupný symbol pro poznámky 2"/>
          <p:cNvSpPr txBox="1">
            <a:spLocks noGrp="1"/>
          </p:cNvSpPr>
          <p:nvPr>
            <p:ph type="body" sz="quarter" idx="1"/>
          </p:nvPr>
        </p:nvSpPr>
        <p:spPr>
          <a:xfrm>
            <a:off x="777240" y="4777557"/>
            <a:ext cx="6217563" cy="4435918"/>
          </a:xfrm>
        </p:spPr>
        <p:txBody>
          <a:bodyPr/>
          <a:lstStyle/>
          <a:p>
            <a:endParaRPr lang="cs-CZ"/>
          </a:p>
        </p:txBody>
      </p:sp>
    </p:spTree>
    <p:extLst>
      <p:ext uri="{BB962C8B-B14F-4D97-AF65-F5344CB8AC3E}">
        <p14:creationId xmlns:p14="http://schemas.microsoft.com/office/powerpoint/2010/main" val="1118177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smtClean="0"/>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12/13/2018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12/13/2018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12/13/2018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1_Prázdný">
    <p:spTree>
      <p:nvGrpSpPr>
        <p:cNvPr id="1" name=""/>
        <p:cNvGrpSpPr/>
        <p:nvPr/>
      </p:nvGrpSpPr>
      <p:grpSpPr>
        <a:xfrm>
          <a:off x="0" y="0"/>
          <a:ext cx="0" cy="0"/>
          <a:chOff x="0" y="0"/>
          <a:chExt cx="0" cy="0"/>
        </a:xfrm>
      </p:grpSpPr>
      <p:sp>
        <p:nvSpPr>
          <p:cNvPr id="2" name="Zástupný symbol pro datum 1"/>
          <p:cNvSpPr txBox="1">
            <a:spLocks noGrp="1"/>
          </p:cNvSpPr>
          <p:nvPr>
            <p:ph type="dt" sz="half" idx="7"/>
          </p:nvPr>
        </p:nvSpPr>
        <p:spPr/>
        <p:txBody>
          <a:bodyPr/>
          <a:lstStyle>
            <a:lvl1pPr>
              <a:defRPr/>
            </a:lvl1pPr>
          </a:lstStyle>
          <a:p>
            <a:pPr lvl="0"/>
            <a:endParaRPr lang="cs-CZ"/>
          </a:p>
        </p:txBody>
      </p:sp>
      <p:sp>
        <p:nvSpPr>
          <p:cNvPr id="3" name="Zástupný symbol pro zápatí 2"/>
          <p:cNvSpPr txBox="1">
            <a:spLocks noGrp="1"/>
          </p:cNvSpPr>
          <p:nvPr>
            <p:ph type="ftr" sz="quarter" idx="9"/>
          </p:nvPr>
        </p:nvSpPr>
        <p:spPr/>
        <p:txBody>
          <a:bodyPr/>
          <a:lstStyle>
            <a:lvl1pPr>
              <a:defRPr/>
            </a:lvl1pPr>
          </a:lstStyle>
          <a:p>
            <a:pPr lvl="0"/>
            <a:endParaRPr lang="cs-CZ"/>
          </a:p>
        </p:txBody>
      </p:sp>
      <p:sp>
        <p:nvSpPr>
          <p:cNvPr id="4" name="Zástupný symbol pro číslo snímku 3"/>
          <p:cNvSpPr txBox="1">
            <a:spLocks noGrp="1"/>
          </p:cNvSpPr>
          <p:nvPr>
            <p:ph type="sldNum" sz="quarter" idx="8"/>
          </p:nvPr>
        </p:nvSpPr>
        <p:spPr/>
        <p:txBody>
          <a:bodyPr/>
          <a:lstStyle>
            <a:lvl1pPr>
              <a:defRPr/>
            </a:lvl1pPr>
          </a:lstStyle>
          <a:p>
            <a:pPr lvl="0"/>
            <a:fld id="{21B82827-096A-4CCA-AF53-52D28C1A2DB4}" type="slidenum">
              <a:t>‹#›</a:t>
            </a:fld>
            <a:endParaRPr lang="cs-CZ"/>
          </a:p>
        </p:txBody>
      </p:sp>
      <p:sp>
        <p:nvSpPr>
          <p:cNvPr id="5" name="Nadpis 4"/>
          <p:cNvSpPr txBox="1">
            <a:spLocks noGrp="1"/>
          </p:cNvSpPr>
          <p:nvPr>
            <p:ph type="title" idx="4294967295"/>
          </p:nvPr>
        </p:nvSpPr>
        <p:spPr>
          <a:xfrm>
            <a:off x="609560" y="273354"/>
            <a:ext cx="10972120" cy="1144680"/>
          </a:xfrm>
        </p:spPr>
        <p:txBody>
          <a:bodyPr/>
          <a:lstStyle>
            <a:lvl1pPr>
              <a:defRPr/>
            </a:lvl1pPr>
          </a:lstStyle>
          <a:p>
            <a:pPr lvl="0"/>
            <a:endParaRPr lang="cs-CZ"/>
          </a:p>
        </p:txBody>
      </p:sp>
      <p:sp>
        <p:nvSpPr>
          <p:cNvPr id="6" name="Zástupný symbol pro text 5"/>
          <p:cNvSpPr txBox="1">
            <a:spLocks noGrp="1"/>
          </p:cNvSpPr>
          <p:nvPr>
            <p:ph type="body" idx="4294967295"/>
          </p:nvPr>
        </p:nvSpPr>
        <p:spPr>
          <a:xfrm>
            <a:off x="609560" y="1604513"/>
            <a:ext cx="10972120" cy="3977159"/>
          </a:xfrm>
        </p:spPr>
        <p:txBody>
          <a:bodyPr/>
          <a:lstStyle>
            <a:lvl1pPr>
              <a:defRPr>
                <a:ea typeface="Microsoft YaHei" pitchFamily="2"/>
              </a:defRPr>
            </a:lvl1pPr>
          </a:lstStyle>
          <a:p>
            <a:pPr lvl="0"/>
            <a:endParaRPr lang="cs-CZ"/>
          </a:p>
        </p:txBody>
      </p:sp>
    </p:spTree>
    <p:extLst>
      <p:ext uri="{BB962C8B-B14F-4D97-AF65-F5344CB8AC3E}">
        <p14:creationId xmlns:p14="http://schemas.microsoft.com/office/powerpoint/2010/main" val="30549262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8429200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txBox="1">
            <a:spLocks noGrp="1"/>
          </p:cNvSpPr>
          <p:nvPr>
            <p:ph type="title"/>
          </p:nvPr>
        </p:nvSpPr>
        <p:spPr/>
        <p:txBody>
          <a:bodyPr/>
          <a:lstStyle>
            <a:lvl1pPr>
              <a:defRPr/>
            </a:lvl1pPr>
          </a:lstStyle>
          <a:p>
            <a:pPr lvl="0"/>
            <a:endParaRPr lang="en-GB"/>
          </a:p>
        </p:txBody>
      </p:sp>
      <p:sp>
        <p:nvSpPr>
          <p:cNvPr id="3" name="PlaceHolder 2"/>
          <p:cNvSpPr txBox="1">
            <a:spLocks noGrp="1"/>
          </p:cNvSpPr>
          <p:nvPr>
            <p:ph type="subTitle" idx="4294967295"/>
          </p:nvPr>
        </p:nvSpPr>
        <p:spPr/>
        <p:txBody>
          <a:bodyPr anchor="ctr" anchorCtr="1"/>
          <a:lstStyle>
            <a:lvl1pPr marL="207386" indent="-207386" algn="ctr">
              <a:spcBef>
                <a:spcPts val="907"/>
              </a:spcBef>
              <a:buSzPct val="100000"/>
              <a:buFont typeface="Arial" pitchFamily="34"/>
              <a:buChar char="•"/>
              <a:defRPr/>
            </a:lvl1pPr>
          </a:lstStyle>
          <a:p>
            <a:pPr lvl="0"/>
            <a:endParaRPr lang="en-GB"/>
          </a:p>
        </p:txBody>
      </p:sp>
    </p:spTree>
    <p:extLst>
      <p:ext uri="{BB962C8B-B14F-4D97-AF65-F5344CB8AC3E}">
        <p14:creationId xmlns:p14="http://schemas.microsoft.com/office/powerpoint/2010/main" val="34598231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 name="PlaceHolder 1"/>
          <p:cNvSpPr txBox="1">
            <a:spLocks noGrp="1"/>
          </p:cNvSpPr>
          <p:nvPr>
            <p:ph type="title"/>
          </p:nvPr>
        </p:nvSpPr>
        <p:spPr/>
        <p:txBody>
          <a:bodyPr/>
          <a:lstStyle>
            <a:lvl1pPr>
              <a:defRPr/>
            </a:lvl1pPr>
          </a:lstStyle>
          <a:p>
            <a:pPr lvl="0"/>
            <a:endParaRPr lang="en-GB"/>
          </a:p>
        </p:txBody>
      </p:sp>
      <p:sp>
        <p:nvSpPr>
          <p:cNvPr id="3" name="PlaceHolder 2"/>
          <p:cNvSpPr txBox="1">
            <a:spLocks noGrp="1"/>
          </p:cNvSpPr>
          <p:nvPr>
            <p:ph idx="1"/>
          </p:nvPr>
        </p:nvSpPr>
        <p:spPr/>
        <p:txBody>
          <a:bodyPr/>
          <a:lstStyle>
            <a:lvl1pPr marL="207386" indent="-207386">
              <a:spcBef>
                <a:spcPts val="907"/>
              </a:spcBef>
              <a:buSzPct val="100000"/>
              <a:buFont typeface="Arial" pitchFamily="34"/>
              <a:buChar char="•"/>
              <a:defRPr/>
            </a:lvl1pPr>
          </a:lstStyle>
          <a:p>
            <a:pPr lvl="0"/>
            <a:endParaRPr lang="en-GB"/>
          </a:p>
        </p:txBody>
      </p:sp>
    </p:spTree>
    <p:extLst>
      <p:ext uri="{BB962C8B-B14F-4D97-AF65-F5344CB8AC3E}">
        <p14:creationId xmlns:p14="http://schemas.microsoft.com/office/powerpoint/2010/main" val="33890186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 name="PlaceHolder 1"/>
          <p:cNvSpPr txBox="1">
            <a:spLocks noGrp="1"/>
          </p:cNvSpPr>
          <p:nvPr>
            <p:ph type="title"/>
          </p:nvPr>
        </p:nvSpPr>
        <p:spPr/>
        <p:txBody>
          <a:bodyPr/>
          <a:lstStyle>
            <a:lvl1pPr>
              <a:defRPr/>
            </a:lvl1pPr>
          </a:lstStyle>
          <a:p>
            <a:pPr lvl="0"/>
            <a:endParaRPr lang="en-GB"/>
          </a:p>
        </p:txBody>
      </p:sp>
      <p:sp>
        <p:nvSpPr>
          <p:cNvPr id="3" name="PlaceHolder 2"/>
          <p:cNvSpPr txBox="1">
            <a:spLocks noGrp="1"/>
          </p:cNvSpPr>
          <p:nvPr>
            <p:ph idx="1"/>
          </p:nvPr>
        </p:nvSpPr>
        <p:spPr>
          <a:xfrm>
            <a:off x="609561" y="1604513"/>
            <a:ext cx="5354134" cy="3977159"/>
          </a:xfrm>
        </p:spPr>
        <p:txBody>
          <a:bodyPr/>
          <a:lstStyle>
            <a:lvl1pPr marL="207386" indent="-207386">
              <a:spcBef>
                <a:spcPts val="907"/>
              </a:spcBef>
              <a:buSzPct val="100000"/>
              <a:buFont typeface="Arial" pitchFamily="34"/>
              <a:buChar char="•"/>
              <a:defRPr/>
            </a:lvl1pPr>
          </a:lstStyle>
          <a:p>
            <a:pPr lvl="0"/>
            <a:endParaRPr lang="en-GB"/>
          </a:p>
        </p:txBody>
      </p:sp>
      <p:sp>
        <p:nvSpPr>
          <p:cNvPr id="4" name="PlaceHolder 3"/>
          <p:cNvSpPr txBox="1">
            <a:spLocks noGrp="1"/>
          </p:cNvSpPr>
          <p:nvPr>
            <p:ph idx="2"/>
          </p:nvPr>
        </p:nvSpPr>
        <p:spPr>
          <a:xfrm>
            <a:off x="6231904" y="1604513"/>
            <a:ext cx="5354134" cy="3977159"/>
          </a:xfrm>
        </p:spPr>
        <p:txBody>
          <a:bodyPr/>
          <a:lstStyle>
            <a:lvl1pPr marL="207386" indent="-207386">
              <a:spcBef>
                <a:spcPts val="907"/>
              </a:spcBef>
              <a:buSzPct val="100000"/>
              <a:buFont typeface="Arial" pitchFamily="34"/>
              <a:buChar char="•"/>
              <a:defRPr/>
            </a:lvl1pPr>
          </a:lstStyle>
          <a:p>
            <a:pPr lvl="0"/>
            <a:endParaRPr lang="en-GB"/>
          </a:p>
        </p:txBody>
      </p:sp>
    </p:spTree>
    <p:extLst>
      <p:ext uri="{BB962C8B-B14F-4D97-AF65-F5344CB8AC3E}">
        <p14:creationId xmlns:p14="http://schemas.microsoft.com/office/powerpoint/2010/main" val="31383573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PlaceHolder 1"/>
          <p:cNvSpPr txBox="1">
            <a:spLocks noGrp="1"/>
          </p:cNvSpPr>
          <p:nvPr>
            <p:ph type="title"/>
          </p:nvPr>
        </p:nvSpPr>
        <p:spPr/>
        <p:txBody>
          <a:bodyPr/>
          <a:lstStyle>
            <a:lvl1pPr>
              <a:defRPr/>
            </a:lvl1pPr>
          </a:lstStyle>
          <a:p>
            <a:pPr lvl="0"/>
            <a:endParaRPr lang="en-GB"/>
          </a:p>
        </p:txBody>
      </p:sp>
    </p:spTree>
    <p:extLst>
      <p:ext uri="{BB962C8B-B14F-4D97-AF65-F5344CB8AC3E}">
        <p14:creationId xmlns:p14="http://schemas.microsoft.com/office/powerpoint/2010/main" val="3232521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 name="PlaceHolder 1"/>
          <p:cNvSpPr txBox="1">
            <a:spLocks noGrp="1"/>
          </p:cNvSpPr>
          <p:nvPr>
            <p:ph type="subTitle" idx="4294967295"/>
          </p:nvPr>
        </p:nvSpPr>
        <p:spPr>
          <a:xfrm>
            <a:off x="609560" y="273354"/>
            <a:ext cx="10972120" cy="5307339"/>
          </a:xfrm>
        </p:spPr>
        <p:txBody>
          <a:bodyPr anchor="ctr" anchorCtr="1"/>
          <a:lstStyle>
            <a:lvl1pPr marL="207386" indent="-207386" algn="ctr">
              <a:spcBef>
                <a:spcPts val="907"/>
              </a:spcBef>
              <a:buSzPct val="100000"/>
              <a:buFont typeface="Arial" pitchFamily="34"/>
              <a:buChar char="•"/>
              <a:defRPr/>
            </a:lvl1pPr>
          </a:lstStyle>
          <a:p>
            <a:pPr lvl="0"/>
            <a:endParaRPr lang="en-GB"/>
          </a:p>
        </p:txBody>
      </p:sp>
    </p:spTree>
    <p:extLst>
      <p:ext uri="{BB962C8B-B14F-4D97-AF65-F5344CB8AC3E}">
        <p14:creationId xmlns:p14="http://schemas.microsoft.com/office/powerpoint/2010/main" val="42118706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 name="PlaceHolder 1"/>
          <p:cNvSpPr txBox="1">
            <a:spLocks noGrp="1"/>
          </p:cNvSpPr>
          <p:nvPr>
            <p:ph type="title"/>
          </p:nvPr>
        </p:nvSpPr>
        <p:spPr/>
        <p:txBody>
          <a:bodyPr/>
          <a:lstStyle>
            <a:lvl1pPr>
              <a:defRPr/>
            </a:lvl1pPr>
          </a:lstStyle>
          <a:p>
            <a:pPr lvl="0"/>
            <a:endParaRPr lang="en-GB"/>
          </a:p>
        </p:txBody>
      </p:sp>
      <p:sp>
        <p:nvSpPr>
          <p:cNvPr id="3" name="PlaceHolder 2"/>
          <p:cNvSpPr txBox="1">
            <a:spLocks noGrp="1"/>
          </p:cNvSpPr>
          <p:nvPr>
            <p:ph idx="1"/>
          </p:nvPr>
        </p:nvSpPr>
        <p:spPr>
          <a:xfrm>
            <a:off x="609561" y="1604512"/>
            <a:ext cx="5354134" cy="1896805"/>
          </a:xfrm>
        </p:spPr>
        <p:txBody>
          <a:bodyPr/>
          <a:lstStyle>
            <a:lvl1pPr marL="207386" indent="-207386">
              <a:spcBef>
                <a:spcPts val="907"/>
              </a:spcBef>
              <a:buSzPct val="100000"/>
              <a:buFont typeface="Arial" pitchFamily="34"/>
              <a:buChar char="•"/>
              <a:defRPr/>
            </a:lvl1pPr>
          </a:lstStyle>
          <a:p>
            <a:pPr lvl="0"/>
            <a:endParaRPr lang="en-GB"/>
          </a:p>
        </p:txBody>
      </p:sp>
      <p:sp>
        <p:nvSpPr>
          <p:cNvPr id="4" name="PlaceHolder 3"/>
          <p:cNvSpPr txBox="1">
            <a:spLocks noGrp="1"/>
          </p:cNvSpPr>
          <p:nvPr>
            <p:ph idx="2"/>
          </p:nvPr>
        </p:nvSpPr>
        <p:spPr>
          <a:xfrm>
            <a:off x="609561" y="3681922"/>
            <a:ext cx="5354134" cy="1896805"/>
          </a:xfrm>
        </p:spPr>
        <p:txBody>
          <a:bodyPr/>
          <a:lstStyle>
            <a:lvl1pPr marL="207386" indent="-207386">
              <a:spcBef>
                <a:spcPts val="907"/>
              </a:spcBef>
              <a:buSzPct val="100000"/>
              <a:buFont typeface="Arial" pitchFamily="34"/>
              <a:buChar char="•"/>
              <a:defRPr/>
            </a:lvl1pPr>
          </a:lstStyle>
          <a:p>
            <a:pPr lvl="0"/>
            <a:endParaRPr lang="en-GB"/>
          </a:p>
        </p:txBody>
      </p:sp>
      <p:sp>
        <p:nvSpPr>
          <p:cNvPr id="5" name="PlaceHolder 4"/>
          <p:cNvSpPr txBox="1">
            <a:spLocks noGrp="1"/>
          </p:cNvSpPr>
          <p:nvPr>
            <p:ph idx="3"/>
          </p:nvPr>
        </p:nvSpPr>
        <p:spPr>
          <a:xfrm>
            <a:off x="6231904" y="1604513"/>
            <a:ext cx="5354134" cy="3977159"/>
          </a:xfrm>
        </p:spPr>
        <p:txBody>
          <a:bodyPr/>
          <a:lstStyle>
            <a:lvl1pPr marL="207386" indent="-207386">
              <a:spcBef>
                <a:spcPts val="907"/>
              </a:spcBef>
              <a:buSzPct val="100000"/>
              <a:buFont typeface="Arial" pitchFamily="34"/>
              <a:buChar char="•"/>
              <a:defRPr/>
            </a:lvl1pPr>
          </a:lstStyle>
          <a:p>
            <a:pPr lvl="0"/>
            <a:endParaRPr lang="en-GB"/>
          </a:p>
        </p:txBody>
      </p:sp>
    </p:spTree>
    <p:extLst>
      <p:ext uri="{BB962C8B-B14F-4D97-AF65-F5344CB8AC3E}">
        <p14:creationId xmlns:p14="http://schemas.microsoft.com/office/powerpoint/2010/main" val="10169663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12/13/2018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PlaceHolder 1"/>
          <p:cNvSpPr txBox="1">
            <a:spLocks noGrp="1"/>
          </p:cNvSpPr>
          <p:nvPr>
            <p:ph type="title"/>
          </p:nvPr>
        </p:nvSpPr>
        <p:spPr/>
        <p:txBody>
          <a:bodyPr/>
          <a:lstStyle>
            <a:lvl1pPr>
              <a:defRPr/>
            </a:lvl1pPr>
          </a:lstStyle>
          <a:p>
            <a:pPr lvl="0"/>
            <a:endParaRPr lang="en-GB"/>
          </a:p>
        </p:txBody>
      </p:sp>
      <p:sp>
        <p:nvSpPr>
          <p:cNvPr id="3" name="PlaceHolder 2"/>
          <p:cNvSpPr txBox="1">
            <a:spLocks noGrp="1"/>
          </p:cNvSpPr>
          <p:nvPr>
            <p:ph idx="1"/>
          </p:nvPr>
        </p:nvSpPr>
        <p:spPr>
          <a:xfrm>
            <a:off x="609561" y="1604513"/>
            <a:ext cx="5354134" cy="3977159"/>
          </a:xfrm>
        </p:spPr>
        <p:txBody>
          <a:bodyPr/>
          <a:lstStyle>
            <a:lvl1pPr marL="207386" indent="-207386">
              <a:spcBef>
                <a:spcPts val="907"/>
              </a:spcBef>
              <a:buSzPct val="100000"/>
              <a:buFont typeface="Arial" pitchFamily="34"/>
              <a:buChar char="•"/>
              <a:defRPr/>
            </a:lvl1pPr>
          </a:lstStyle>
          <a:p>
            <a:pPr lvl="0"/>
            <a:endParaRPr lang="en-GB"/>
          </a:p>
        </p:txBody>
      </p:sp>
      <p:sp>
        <p:nvSpPr>
          <p:cNvPr id="4" name="PlaceHolder 3"/>
          <p:cNvSpPr txBox="1">
            <a:spLocks noGrp="1"/>
          </p:cNvSpPr>
          <p:nvPr>
            <p:ph idx="2"/>
          </p:nvPr>
        </p:nvSpPr>
        <p:spPr>
          <a:xfrm>
            <a:off x="6231904" y="1604512"/>
            <a:ext cx="5354134" cy="1896805"/>
          </a:xfrm>
        </p:spPr>
        <p:txBody>
          <a:bodyPr/>
          <a:lstStyle>
            <a:lvl1pPr marL="207386" indent="-207386">
              <a:spcBef>
                <a:spcPts val="907"/>
              </a:spcBef>
              <a:buSzPct val="100000"/>
              <a:buFont typeface="Arial" pitchFamily="34"/>
              <a:buChar char="•"/>
              <a:defRPr/>
            </a:lvl1pPr>
          </a:lstStyle>
          <a:p>
            <a:pPr lvl="0"/>
            <a:endParaRPr lang="en-GB"/>
          </a:p>
        </p:txBody>
      </p:sp>
      <p:sp>
        <p:nvSpPr>
          <p:cNvPr id="5" name="PlaceHolder 4"/>
          <p:cNvSpPr txBox="1">
            <a:spLocks noGrp="1"/>
          </p:cNvSpPr>
          <p:nvPr>
            <p:ph idx="3"/>
          </p:nvPr>
        </p:nvSpPr>
        <p:spPr>
          <a:xfrm>
            <a:off x="6231904" y="3681922"/>
            <a:ext cx="5354134" cy="1896805"/>
          </a:xfrm>
        </p:spPr>
        <p:txBody>
          <a:bodyPr/>
          <a:lstStyle>
            <a:lvl1pPr marL="207386" indent="-207386">
              <a:spcBef>
                <a:spcPts val="907"/>
              </a:spcBef>
              <a:buSzPct val="100000"/>
              <a:buFont typeface="Arial" pitchFamily="34"/>
              <a:buChar char="•"/>
              <a:defRPr/>
            </a:lvl1pPr>
          </a:lstStyle>
          <a:p>
            <a:pPr lvl="0"/>
            <a:endParaRPr lang="en-GB"/>
          </a:p>
        </p:txBody>
      </p:sp>
    </p:spTree>
    <p:extLst>
      <p:ext uri="{BB962C8B-B14F-4D97-AF65-F5344CB8AC3E}">
        <p14:creationId xmlns:p14="http://schemas.microsoft.com/office/powerpoint/2010/main" val="11984372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 name="PlaceHolder 1"/>
          <p:cNvSpPr txBox="1">
            <a:spLocks noGrp="1"/>
          </p:cNvSpPr>
          <p:nvPr>
            <p:ph type="title"/>
          </p:nvPr>
        </p:nvSpPr>
        <p:spPr/>
        <p:txBody>
          <a:bodyPr/>
          <a:lstStyle>
            <a:lvl1pPr>
              <a:defRPr/>
            </a:lvl1pPr>
          </a:lstStyle>
          <a:p>
            <a:pPr lvl="0"/>
            <a:endParaRPr lang="en-GB"/>
          </a:p>
        </p:txBody>
      </p:sp>
      <p:sp>
        <p:nvSpPr>
          <p:cNvPr id="3" name="PlaceHolder 2"/>
          <p:cNvSpPr txBox="1">
            <a:spLocks noGrp="1"/>
          </p:cNvSpPr>
          <p:nvPr>
            <p:ph type="body" idx="3"/>
          </p:nvPr>
        </p:nvSpPr>
        <p:spPr>
          <a:xfrm>
            <a:off x="609561" y="1604512"/>
            <a:ext cx="5354134" cy="1896805"/>
          </a:xfrm>
        </p:spPr>
        <p:txBody>
          <a:bodyPr/>
          <a:lstStyle>
            <a:lvl1pPr marL="207386" indent="-207386">
              <a:spcBef>
                <a:spcPts val="907"/>
              </a:spcBef>
              <a:buSzPct val="100000"/>
              <a:buFont typeface="Arial" pitchFamily="34"/>
              <a:buChar char="•"/>
              <a:defRPr/>
            </a:lvl1pPr>
          </a:lstStyle>
          <a:p>
            <a:pPr lvl="0"/>
            <a:endParaRPr lang="en-GB"/>
          </a:p>
        </p:txBody>
      </p:sp>
      <p:sp>
        <p:nvSpPr>
          <p:cNvPr id="4" name="PlaceHolder 3"/>
          <p:cNvSpPr txBox="1">
            <a:spLocks noGrp="1"/>
          </p:cNvSpPr>
          <p:nvPr>
            <p:ph idx="1"/>
          </p:nvPr>
        </p:nvSpPr>
        <p:spPr>
          <a:xfrm>
            <a:off x="6231904" y="1604512"/>
            <a:ext cx="5354134" cy="1896805"/>
          </a:xfrm>
        </p:spPr>
        <p:txBody>
          <a:bodyPr/>
          <a:lstStyle>
            <a:lvl1pPr marL="207386" indent="-207386">
              <a:spcBef>
                <a:spcPts val="907"/>
              </a:spcBef>
              <a:buSzPct val="100000"/>
              <a:buFont typeface="Arial" pitchFamily="34"/>
              <a:buChar char="•"/>
              <a:defRPr/>
            </a:lvl1pPr>
          </a:lstStyle>
          <a:p>
            <a:pPr lvl="0"/>
            <a:endParaRPr lang="en-GB"/>
          </a:p>
        </p:txBody>
      </p:sp>
      <p:sp>
        <p:nvSpPr>
          <p:cNvPr id="5" name="PlaceHolder 4"/>
          <p:cNvSpPr txBox="1">
            <a:spLocks noGrp="1"/>
          </p:cNvSpPr>
          <p:nvPr>
            <p:ph idx="2"/>
          </p:nvPr>
        </p:nvSpPr>
        <p:spPr>
          <a:xfrm>
            <a:off x="609560" y="3681922"/>
            <a:ext cx="10972120" cy="1896805"/>
          </a:xfrm>
        </p:spPr>
        <p:txBody>
          <a:bodyPr/>
          <a:lstStyle>
            <a:lvl1pPr marL="207386" indent="-207386">
              <a:spcBef>
                <a:spcPts val="907"/>
              </a:spcBef>
              <a:buSzPct val="100000"/>
              <a:buFont typeface="Arial" pitchFamily="34"/>
              <a:buChar char="•"/>
              <a:defRPr/>
            </a:lvl1pPr>
          </a:lstStyle>
          <a:p>
            <a:pPr lvl="0"/>
            <a:endParaRPr lang="en-GB"/>
          </a:p>
        </p:txBody>
      </p:sp>
    </p:spTree>
    <p:extLst>
      <p:ext uri="{BB962C8B-B14F-4D97-AF65-F5344CB8AC3E}">
        <p14:creationId xmlns:p14="http://schemas.microsoft.com/office/powerpoint/2010/main" val="10646149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 name="PlaceHolder 1"/>
          <p:cNvSpPr txBox="1">
            <a:spLocks noGrp="1"/>
          </p:cNvSpPr>
          <p:nvPr>
            <p:ph type="title"/>
          </p:nvPr>
        </p:nvSpPr>
        <p:spPr/>
        <p:txBody>
          <a:bodyPr/>
          <a:lstStyle>
            <a:lvl1pPr>
              <a:defRPr/>
            </a:lvl1pPr>
          </a:lstStyle>
          <a:p>
            <a:pPr lvl="0"/>
            <a:endParaRPr lang="en-GB"/>
          </a:p>
        </p:txBody>
      </p:sp>
      <p:sp>
        <p:nvSpPr>
          <p:cNvPr id="3" name="PlaceHolder 2"/>
          <p:cNvSpPr txBox="1">
            <a:spLocks noGrp="1"/>
          </p:cNvSpPr>
          <p:nvPr>
            <p:ph type="body" idx="2"/>
          </p:nvPr>
        </p:nvSpPr>
        <p:spPr>
          <a:xfrm>
            <a:off x="609560" y="1604512"/>
            <a:ext cx="10972120" cy="1896805"/>
          </a:xfrm>
        </p:spPr>
        <p:txBody>
          <a:bodyPr/>
          <a:lstStyle>
            <a:lvl1pPr marL="207386" indent="-207386">
              <a:spcBef>
                <a:spcPts val="907"/>
              </a:spcBef>
              <a:buSzPct val="100000"/>
              <a:buFont typeface="Arial" pitchFamily="34"/>
              <a:buChar char="•"/>
              <a:defRPr/>
            </a:lvl1pPr>
          </a:lstStyle>
          <a:p>
            <a:pPr lvl="0"/>
            <a:endParaRPr lang="en-GB"/>
          </a:p>
        </p:txBody>
      </p:sp>
      <p:sp>
        <p:nvSpPr>
          <p:cNvPr id="4" name="PlaceHolder 3"/>
          <p:cNvSpPr txBox="1">
            <a:spLocks noGrp="1"/>
          </p:cNvSpPr>
          <p:nvPr>
            <p:ph idx="1"/>
          </p:nvPr>
        </p:nvSpPr>
        <p:spPr>
          <a:xfrm>
            <a:off x="609560" y="3681922"/>
            <a:ext cx="10972120" cy="1896805"/>
          </a:xfrm>
        </p:spPr>
        <p:txBody>
          <a:bodyPr/>
          <a:lstStyle>
            <a:lvl1pPr marL="207386" indent="-207386">
              <a:spcBef>
                <a:spcPts val="907"/>
              </a:spcBef>
              <a:buSzPct val="100000"/>
              <a:buFont typeface="Arial" pitchFamily="34"/>
              <a:buChar char="•"/>
              <a:defRPr/>
            </a:lvl1pPr>
          </a:lstStyle>
          <a:p>
            <a:pPr lvl="0"/>
            <a:endParaRPr lang="en-GB"/>
          </a:p>
        </p:txBody>
      </p:sp>
    </p:spTree>
    <p:extLst>
      <p:ext uri="{BB962C8B-B14F-4D97-AF65-F5344CB8AC3E}">
        <p14:creationId xmlns:p14="http://schemas.microsoft.com/office/powerpoint/2010/main" val="12648156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 name="PlaceHolder 1"/>
          <p:cNvSpPr txBox="1">
            <a:spLocks noGrp="1"/>
          </p:cNvSpPr>
          <p:nvPr>
            <p:ph type="title"/>
          </p:nvPr>
        </p:nvSpPr>
        <p:spPr/>
        <p:txBody>
          <a:bodyPr/>
          <a:lstStyle>
            <a:lvl1pPr>
              <a:defRPr/>
            </a:lvl1pPr>
          </a:lstStyle>
          <a:p>
            <a:pPr lvl="0"/>
            <a:endParaRPr lang="en-GB"/>
          </a:p>
        </p:txBody>
      </p:sp>
      <p:sp>
        <p:nvSpPr>
          <p:cNvPr id="3" name="PlaceHolder 2"/>
          <p:cNvSpPr txBox="1">
            <a:spLocks noGrp="1"/>
          </p:cNvSpPr>
          <p:nvPr>
            <p:ph idx="1"/>
          </p:nvPr>
        </p:nvSpPr>
        <p:spPr>
          <a:xfrm>
            <a:off x="609561" y="1604512"/>
            <a:ext cx="5354134" cy="1896805"/>
          </a:xfrm>
        </p:spPr>
        <p:txBody>
          <a:bodyPr/>
          <a:lstStyle>
            <a:lvl1pPr marL="207386" indent="-207386">
              <a:spcBef>
                <a:spcPts val="907"/>
              </a:spcBef>
              <a:buSzPct val="100000"/>
              <a:buFont typeface="Arial" pitchFamily="34"/>
              <a:buChar char="•"/>
              <a:defRPr/>
            </a:lvl1pPr>
          </a:lstStyle>
          <a:p>
            <a:pPr lvl="0"/>
            <a:endParaRPr lang="en-GB"/>
          </a:p>
        </p:txBody>
      </p:sp>
      <p:sp>
        <p:nvSpPr>
          <p:cNvPr id="4" name="PlaceHolder 3"/>
          <p:cNvSpPr txBox="1">
            <a:spLocks noGrp="1"/>
          </p:cNvSpPr>
          <p:nvPr>
            <p:ph idx="2"/>
          </p:nvPr>
        </p:nvSpPr>
        <p:spPr>
          <a:xfrm>
            <a:off x="6231904" y="1604512"/>
            <a:ext cx="5354134" cy="1896805"/>
          </a:xfrm>
        </p:spPr>
        <p:txBody>
          <a:bodyPr/>
          <a:lstStyle>
            <a:lvl1pPr marL="207386" indent="-207386">
              <a:spcBef>
                <a:spcPts val="907"/>
              </a:spcBef>
              <a:buSzPct val="100000"/>
              <a:buFont typeface="Arial" pitchFamily="34"/>
              <a:buChar char="•"/>
              <a:defRPr/>
            </a:lvl1pPr>
          </a:lstStyle>
          <a:p>
            <a:pPr lvl="0"/>
            <a:endParaRPr lang="en-GB"/>
          </a:p>
        </p:txBody>
      </p:sp>
      <p:sp>
        <p:nvSpPr>
          <p:cNvPr id="5" name="PlaceHolder 4"/>
          <p:cNvSpPr txBox="1">
            <a:spLocks noGrp="1"/>
          </p:cNvSpPr>
          <p:nvPr>
            <p:ph idx="3"/>
          </p:nvPr>
        </p:nvSpPr>
        <p:spPr>
          <a:xfrm>
            <a:off x="6231904" y="3681922"/>
            <a:ext cx="5354134" cy="1896805"/>
          </a:xfrm>
        </p:spPr>
        <p:txBody>
          <a:bodyPr/>
          <a:lstStyle>
            <a:lvl1pPr marL="207386" indent="-207386">
              <a:spcBef>
                <a:spcPts val="907"/>
              </a:spcBef>
              <a:buSzPct val="100000"/>
              <a:buFont typeface="Arial" pitchFamily="34"/>
              <a:buChar char="•"/>
              <a:defRPr/>
            </a:lvl1pPr>
          </a:lstStyle>
          <a:p>
            <a:pPr lvl="0"/>
            <a:endParaRPr lang="en-GB"/>
          </a:p>
        </p:txBody>
      </p:sp>
      <p:sp>
        <p:nvSpPr>
          <p:cNvPr id="6" name="PlaceHolder 5"/>
          <p:cNvSpPr txBox="1">
            <a:spLocks noGrp="1"/>
          </p:cNvSpPr>
          <p:nvPr>
            <p:ph idx="4"/>
          </p:nvPr>
        </p:nvSpPr>
        <p:spPr>
          <a:xfrm>
            <a:off x="609561" y="3681922"/>
            <a:ext cx="5354134" cy="1896805"/>
          </a:xfrm>
        </p:spPr>
        <p:txBody>
          <a:bodyPr/>
          <a:lstStyle>
            <a:lvl1pPr marL="207386" indent="-207386">
              <a:spcBef>
                <a:spcPts val="907"/>
              </a:spcBef>
              <a:buSzPct val="100000"/>
              <a:buFont typeface="Arial" pitchFamily="34"/>
              <a:buChar char="•"/>
              <a:defRPr/>
            </a:lvl1pPr>
          </a:lstStyle>
          <a:p>
            <a:pPr lvl="0"/>
            <a:endParaRPr lang="en-GB"/>
          </a:p>
        </p:txBody>
      </p:sp>
    </p:spTree>
    <p:extLst>
      <p:ext uri="{BB962C8B-B14F-4D97-AF65-F5344CB8AC3E}">
        <p14:creationId xmlns:p14="http://schemas.microsoft.com/office/powerpoint/2010/main" val="28784624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 name="PlaceHolder 1"/>
          <p:cNvSpPr txBox="1">
            <a:spLocks noGrp="1"/>
          </p:cNvSpPr>
          <p:nvPr>
            <p:ph type="title" idx="4294967295"/>
          </p:nvPr>
        </p:nvSpPr>
        <p:spPr/>
        <p:txBody>
          <a:bodyPr/>
          <a:lstStyle>
            <a:lvl1pPr>
              <a:defRPr/>
            </a:lvl1pPr>
          </a:lstStyle>
          <a:p>
            <a:pPr lvl="0"/>
            <a:endParaRPr lang="en-GB"/>
          </a:p>
        </p:txBody>
      </p:sp>
      <p:sp>
        <p:nvSpPr>
          <p:cNvPr id="3" name="PlaceHolder 2"/>
          <p:cNvSpPr txBox="1">
            <a:spLocks noGrp="1"/>
          </p:cNvSpPr>
          <p:nvPr>
            <p:ph type="body" idx="4294967295"/>
          </p:nvPr>
        </p:nvSpPr>
        <p:spPr>
          <a:xfrm>
            <a:off x="609560" y="1604512"/>
            <a:ext cx="3532850" cy="1896805"/>
          </a:xfrm>
        </p:spPr>
        <p:txBody>
          <a:bodyPr/>
          <a:lstStyle>
            <a:lvl1pPr marL="207386" indent="-207386">
              <a:spcBef>
                <a:spcPts val="907"/>
              </a:spcBef>
              <a:buSzPct val="100000"/>
              <a:buFont typeface="Arial" pitchFamily="34"/>
              <a:buChar char="•"/>
              <a:defRPr/>
            </a:lvl1pPr>
          </a:lstStyle>
          <a:p>
            <a:pPr lvl="0"/>
            <a:endParaRPr lang="en-GB"/>
          </a:p>
        </p:txBody>
      </p:sp>
      <p:sp>
        <p:nvSpPr>
          <p:cNvPr id="4" name="PlaceHolder 3"/>
          <p:cNvSpPr txBox="1">
            <a:spLocks noGrp="1"/>
          </p:cNvSpPr>
          <p:nvPr>
            <p:ph type="body" idx="4294967295"/>
          </p:nvPr>
        </p:nvSpPr>
        <p:spPr>
          <a:xfrm>
            <a:off x="4319624" y="1604512"/>
            <a:ext cx="3532850" cy="1896805"/>
          </a:xfrm>
        </p:spPr>
        <p:txBody>
          <a:bodyPr/>
          <a:lstStyle>
            <a:lvl1pPr marL="207386" indent="-207386">
              <a:spcBef>
                <a:spcPts val="907"/>
              </a:spcBef>
              <a:buSzPct val="100000"/>
              <a:buFont typeface="Arial" pitchFamily="34"/>
              <a:buChar char="•"/>
              <a:defRPr/>
            </a:lvl1pPr>
          </a:lstStyle>
          <a:p>
            <a:pPr lvl="0"/>
            <a:endParaRPr lang="en-GB"/>
          </a:p>
        </p:txBody>
      </p:sp>
      <p:sp>
        <p:nvSpPr>
          <p:cNvPr id="5" name="PlaceHolder 4"/>
          <p:cNvSpPr txBox="1">
            <a:spLocks noGrp="1"/>
          </p:cNvSpPr>
          <p:nvPr>
            <p:ph type="body" idx="4294967295"/>
          </p:nvPr>
        </p:nvSpPr>
        <p:spPr>
          <a:xfrm>
            <a:off x="8029676" y="1604512"/>
            <a:ext cx="3532850" cy="1896805"/>
          </a:xfrm>
        </p:spPr>
        <p:txBody>
          <a:bodyPr/>
          <a:lstStyle>
            <a:lvl1pPr marL="207386" indent="-207386">
              <a:spcBef>
                <a:spcPts val="907"/>
              </a:spcBef>
              <a:buSzPct val="100000"/>
              <a:buFont typeface="Arial" pitchFamily="34"/>
              <a:buChar char="•"/>
              <a:defRPr/>
            </a:lvl1pPr>
          </a:lstStyle>
          <a:p>
            <a:pPr lvl="0"/>
            <a:endParaRPr lang="en-GB"/>
          </a:p>
        </p:txBody>
      </p:sp>
      <p:sp>
        <p:nvSpPr>
          <p:cNvPr id="6" name="PlaceHolder 5"/>
          <p:cNvSpPr txBox="1">
            <a:spLocks noGrp="1"/>
          </p:cNvSpPr>
          <p:nvPr>
            <p:ph type="body" idx="4294967295"/>
          </p:nvPr>
        </p:nvSpPr>
        <p:spPr>
          <a:xfrm>
            <a:off x="8029676" y="3681922"/>
            <a:ext cx="3532850" cy="1896805"/>
          </a:xfrm>
        </p:spPr>
        <p:txBody>
          <a:bodyPr/>
          <a:lstStyle>
            <a:lvl1pPr marL="207386" indent="-207386">
              <a:spcBef>
                <a:spcPts val="907"/>
              </a:spcBef>
              <a:buSzPct val="100000"/>
              <a:buFont typeface="Arial" pitchFamily="34"/>
              <a:buChar char="•"/>
              <a:defRPr/>
            </a:lvl1pPr>
          </a:lstStyle>
          <a:p>
            <a:pPr lvl="0"/>
            <a:endParaRPr lang="en-GB"/>
          </a:p>
        </p:txBody>
      </p:sp>
      <p:sp>
        <p:nvSpPr>
          <p:cNvPr id="7" name="PlaceHolder 6"/>
          <p:cNvSpPr txBox="1">
            <a:spLocks noGrp="1"/>
          </p:cNvSpPr>
          <p:nvPr>
            <p:ph type="body" idx="4294967295"/>
          </p:nvPr>
        </p:nvSpPr>
        <p:spPr>
          <a:xfrm>
            <a:off x="4319624" y="3681922"/>
            <a:ext cx="3532850" cy="1896805"/>
          </a:xfrm>
        </p:spPr>
        <p:txBody>
          <a:bodyPr/>
          <a:lstStyle>
            <a:lvl1pPr marL="207386" indent="-207386">
              <a:spcBef>
                <a:spcPts val="907"/>
              </a:spcBef>
              <a:buSzPct val="100000"/>
              <a:buFont typeface="Arial" pitchFamily="34"/>
              <a:buChar char="•"/>
              <a:defRPr/>
            </a:lvl1pPr>
          </a:lstStyle>
          <a:p>
            <a:pPr lvl="0"/>
            <a:endParaRPr lang="en-GB"/>
          </a:p>
        </p:txBody>
      </p:sp>
      <p:sp>
        <p:nvSpPr>
          <p:cNvPr id="8" name="PlaceHolder 7"/>
          <p:cNvSpPr txBox="1">
            <a:spLocks noGrp="1"/>
          </p:cNvSpPr>
          <p:nvPr>
            <p:ph type="body" idx="4294967295"/>
          </p:nvPr>
        </p:nvSpPr>
        <p:spPr>
          <a:xfrm>
            <a:off x="609560" y="3681922"/>
            <a:ext cx="3532850" cy="1896805"/>
          </a:xfrm>
        </p:spPr>
        <p:txBody>
          <a:bodyPr/>
          <a:lstStyle>
            <a:lvl1pPr marL="207386" indent="-207386">
              <a:spcBef>
                <a:spcPts val="907"/>
              </a:spcBef>
              <a:buSzPct val="100000"/>
              <a:buFont typeface="Arial" pitchFamily="34"/>
              <a:buChar char="•"/>
              <a:defRPr/>
            </a:lvl1pPr>
          </a:lstStyle>
          <a:p>
            <a:pPr lvl="0"/>
            <a:endParaRPr lang="en-GB"/>
          </a:p>
        </p:txBody>
      </p:sp>
    </p:spTree>
    <p:extLst>
      <p:ext uri="{BB962C8B-B14F-4D97-AF65-F5344CB8AC3E}">
        <p14:creationId xmlns:p14="http://schemas.microsoft.com/office/powerpoint/2010/main" val="9857763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dirty="0"/>
              <a:t>12/13/2018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12/13/2018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dirty="0"/>
              <a:t>12/13/2018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cs-CZ" smtClean="0"/>
              <a:t>Kliknutím lze upravit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12/13/2018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12/13/2018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smtClean="0"/>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dirty="0"/>
              <a:t>12/13/2018</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12/13/2018</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12/13/2018</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PlaceHolder 1"/>
          <p:cNvSpPr txBox="1">
            <a:spLocks noGrp="1"/>
          </p:cNvSpPr>
          <p:nvPr>
            <p:ph type="title"/>
          </p:nvPr>
        </p:nvSpPr>
        <p:spPr>
          <a:xfrm>
            <a:off x="609560" y="273354"/>
            <a:ext cx="10972120" cy="1144680"/>
          </a:xfrm>
          <a:prstGeom prst="rect">
            <a:avLst/>
          </a:prstGeom>
          <a:noFill/>
          <a:ln>
            <a:noFill/>
          </a:ln>
        </p:spPr>
        <p:txBody>
          <a:bodyPr vert="horz" wrap="square" lIns="0" tIns="0" rIns="0" bIns="0" anchor="ctr" anchorCtr="1" compatLnSpc="1">
            <a:noAutofit/>
          </a:bodyPr>
          <a:lstStyle/>
          <a:p>
            <a:pPr lvl="0"/>
            <a:r>
              <a:rPr lang="en-GB"/>
              <a:t>Click to edit the title text format</a:t>
            </a:r>
          </a:p>
        </p:txBody>
      </p:sp>
      <p:sp>
        <p:nvSpPr>
          <p:cNvPr id="3" name="PlaceHolder 2"/>
          <p:cNvSpPr txBox="1">
            <a:spLocks noGrp="1"/>
          </p:cNvSpPr>
          <p:nvPr>
            <p:ph type="body" idx="1"/>
          </p:nvPr>
        </p:nvSpPr>
        <p:spPr>
          <a:xfrm>
            <a:off x="609560" y="1604513"/>
            <a:ext cx="10972120" cy="3977159"/>
          </a:xfrm>
          <a:prstGeom prst="rect">
            <a:avLst/>
          </a:prstGeom>
          <a:noFill/>
          <a:ln>
            <a:noFill/>
          </a:ln>
        </p:spPr>
        <p:txBody>
          <a:bodyPr vert="horz" wrap="square" lIns="0" tIns="0" rIns="0" bIns="0" anchor="t" anchorCtr="0" compatLnSpc="1">
            <a:normAutofit/>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5"/>
            <a:r>
              <a:rPr lang="en-GB"/>
              <a:t>Sixth Outline Level</a:t>
            </a:r>
          </a:p>
          <a:p>
            <a:pPr lvl="6"/>
            <a:r>
              <a:rPr lang="en-GB"/>
              <a:t>Seventh Outline Level</a:t>
            </a:r>
          </a:p>
        </p:txBody>
      </p:sp>
    </p:spTree>
    <p:extLst>
      <p:ext uri="{BB962C8B-B14F-4D97-AF65-F5344CB8AC3E}">
        <p14:creationId xmlns:p14="http://schemas.microsoft.com/office/powerpoint/2010/main" val="3244044236"/>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marL="0" marR="0" lvl="0" indent="0" algn="ctr" defTabSz="829544" rtl="0" fontAlgn="auto" hangingPunct="1">
        <a:lnSpc>
          <a:spcPct val="90000"/>
        </a:lnSpc>
        <a:spcBef>
          <a:spcPts val="0"/>
        </a:spcBef>
        <a:spcAft>
          <a:spcPts val="0"/>
        </a:spcAft>
        <a:buNone/>
        <a:tabLst/>
        <a:defRPr lang="en-GB" sz="3992" b="0" i="0" u="none" strike="noStrike" kern="1200" cap="none" spc="-1" baseline="0">
          <a:solidFill>
            <a:srgbClr val="000000"/>
          </a:solidFill>
          <a:uFillTx/>
          <a:latin typeface="Arial"/>
          <a:ea typeface="DejaVu Sans"/>
          <a:cs typeface="DejaVu Sans"/>
        </a:defRPr>
      </a:lvl1pPr>
    </p:titleStyle>
    <p:bodyStyle>
      <a:lvl1pPr marL="391909" marR="0" lvl="0" indent="-293932" algn="l" defTabSz="829544" rtl="0" fontAlgn="auto" hangingPunct="1">
        <a:lnSpc>
          <a:spcPct val="90000"/>
        </a:lnSpc>
        <a:spcBef>
          <a:spcPts val="1284"/>
        </a:spcBef>
        <a:spcAft>
          <a:spcPts val="0"/>
        </a:spcAft>
        <a:buClr>
          <a:srgbClr val="FFFFFF"/>
        </a:buClr>
        <a:buSzPct val="45000"/>
        <a:buFont typeface="Wingdings"/>
        <a:buChar char=""/>
        <a:tabLst/>
        <a:defRPr lang="en-GB" sz="2903" b="0" i="0" u="none" strike="noStrike" kern="1200" cap="none" spc="-1" baseline="0">
          <a:solidFill>
            <a:srgbClr val="000000"/>
          </a:solidFill>
          <a:uFillTx/>
          <a:latin typeface="Arial"/>
          <a:ea typeface="DejaVu Sans"/>
          <a:cs typeface="DejaVu Sans"/>
        </a:defRPr>
      </a:lvl1pPr>
      <a:lvl2pPr marL="783819" marR="0" lvl="1" indent="-293932" algn="l" defTabSz="829544" rtl="0" fontAlgn="auto" hangingPunct="1">
        <a:lnSpc>
          <a:spcPct val="90000"/>
        </a:lnSpc>
        <a:spcBef>
          <a:spcPts val="1030"/>
        </a:spcBef>
        <a:spcAft>
          <a:spcPts val="0"/>
        </a:spcAft>
        <a:buClr>
          <a:srgbClr val="FFFFFF"/>
        </a:buClr>
        <a:buSzPct val="75000"/>
        <a:buFont typeface="Symbol"/>
        <a:buChar char=""/>
        <a:tabLst/>
        <a:defRPr lang="en-GB" sz="2540" b="0" i="0" u="none" strike="noStrike" kern="1200" cap="none" spc="-1" baseline="0">
          <a:solidFill>
            <a:srgbClr val="000000"/>
          </a:solidFill>
          <a:uFillTx/>
          <a:latin typeface="Arial"/>
          <a:ea typeface="DejaVu Sans"/>
          <a:cs typeface="DejaVu Sans"/>
        </a:defRPr>
      </a:lvl2pPr>
      <a:lvl3pPr marL="1175728" marR="0" lvl="2" indent="-261273" algn="l" defTabSz="829544" rtl="0" fontAlgn="auto" hangingPunct="1">
        <a:lnSpc>
          <a:spcPct val="90000"/>
        </a:lnSpc>
        <a:spcBef>
          <a:spcPts val="771"/>
        </a:spcBef>
        <a:spcAft>
          <a:spcPts val="0"/>
        </a:spcAft>
        <a:buClr>
          <a:srgbClr val="FFFFFF"/>
        </a:buClr>
        <a:buSzPct val="45000"/>
        <a:buFont typeface="Wingdings"/>
        <a:buChar char=""/>
        <a:tabLst/>
        <a:defRPr lang="en-GB" sz="2177" b="0" i="0" u="none" strike="noStrike" kern="1200" cap="none" spc="-1" baseline="0">
          <a:solidFill>
            <a:srgbClr val="000000"/>
          </a:solidFill>
          <a:uFillTx/>
          <a:latin typeface="Arial"/>
          <a:ea typeface="DejaVu Sans"/>
          <a:cs typeface="DejaVu Sans"/>
        </a:defRPr>
      </a:lvl3pPr>
      <a:lvl4pPr marL="1567638" marR="0" lvl="3" indent="-195954" algn="l" defTabSz="829544" rtl="0" fontAlgn="auto" hangingPunct="1">
        <a:lnSpc>
          <a:spcPct val="90000"/>
        </a:lnSpc>
        <a:spcBef>
          <a:spcPts val="513"/>
        </a:spcBef>
        <a:spcAft>
          <a:spcPts val="0"/>
        </a:spcAft>
        <a:buClr>
          <a:srgbClr val="FFFFFF"/>
        </a:buClr>
        <a:buSzPct val="75000"/>
        <a:buFont typeface="Symbol"/>
        <a:buChar char=""/>
        <a:tabLst/>
        <a:defRPr lang="en-GB" sz="1814" b="0" i="0" u="none" strike="noStrike" kern="1200" cap="none" spc="-1" baseline="0">
          <a:solidFill>
            <a:srgbClr val="000000"/>
          </a:solidFill>
          <a:uFillTx/>
          <a:latin typeface="Arial"/>
          <a:ea typeface="DejaVu Sans"/>
          <a:cs typeface="DejaVu Sans"/>
        </a:defRPr>
      </a:lvl4pPr>
      <a:lvl5pPr marL="1959547" marR="0" lvl="4" indent="-195954" algn="l" defTabSz="829544" rtl="0" fontAlgn="auto" hangingPunct="1">
        <a:lnSpc>
          <a:spcPct val="90000"/>
        </a:lnSpc>
        <a:spcBef>
          <a:spcPts val="259"/>
        </a:spcBef>
        <a:spcAft>
          <a:spcPts val="0"/>
        </a:spcAft>
        <a:buClr>
          <a:srgbClr val="FFFFFF"/>
        </a:buClr>
        <a:buSzPct val="45000"/>
        <a:buFont typeface="Wingdings"/>
        <a:buChar char=""/>
        <a:tabLst/>
        <a:defRPr lang="en-GB" sz="1814" b="0" i="0" u="none" strike="noStrike" kern="1200" cap="none" spc="-1" baseline="0">
          <a:solidFill>
            <a:srgbClr val="000000"/>
          </a:solidFill>
          <a:uFillTx/>
          <a:latin typeface="Arial"/>
          <a:ea typeface="DejaVu Sans"/>
          <a:cs typeface="DejaVu Sans"/>
        </a:defRPr>
      </a:lvl5pPr>
      <a:lvl6pPr marL="2351465" marR="0" lvl="5" indent="-195954" algn="l" defTabSz="829544" rtl="0" fontAlgn="auto" hangingPunct="1">
        <a:lnSpc>
          <a:spcPct val="90000"/>
        </a:lnSpc>
        <a:spcBef>
          <a:spcPts val="259"/>
        </a:spcBef>
        <a:spcAft>
          <a:spcPts val="0"/>
        </a:spcAft>
        <a:buClr>
          <a:srgbClr val="FFFFFF"/>
        </a:buClr>
        <a:buSzPct val="45000"/>
        <a:buFont typeface="Wingdings"/>
        <a:buChar char=""/>
        <a:tabLst/>
        <a:defRPr lang="en-GB" sz="1814" b="0" i="0" u="none" strike="noStrike" kern="1200" cap="none" spc="-1" baseline="0">
          <a:solidFill>
            <a:srgbClr val="000000"/>
          </a:solidFill>
          <a:uFillTx/>
          <a:latin typeface="Arial"/>
          <a:ea typeface="DejaVu Sans"/>
          <a:cs typeface="DejaVu Sans"/>
        </a:defRPr>
      </a:lvl6pPr>
      <a:lvl7pPr marL="2743376" marR="0" lvl="6" indent="-195954" algn="l" defTabSz="829544" rtl="0" fontAlgn="auto" hangingPunct="1">
        <a:lnSpc>
          <a:spcPct val="90000"/>
        </a:lnSpc>
        <a:spcBef>
          <a:spcPts val="259"/>
        </a:spcBef>
        <a:spcAft>
          <a:spcPts val="0"/>
        </a:spcAft>
        <a:buClr>
          <a:srgbClr val="FFFFFF"/>
        </a:buClr>
        <a:buSzPct val="45000"/>
        <a:buFont typeface="Wingdings"/>
        <a:buChar char=""/>
        <a:tabLst/>
        <a:defRPr lang="en-GB" sz="1814" b="0" i="0" u="none" strike="noStrike" kern="1200" cap="none" spc="-1" baseline="0">
          <a:solidFill>
            <a:srgbClr val="000000"/>
          </a:solidFill>
          <a:uFillTx/>
          <a:latin typeface="Arial"/>
          <a:ea typeface="DejaVu Sans"/>
          <a:cs typeface="DejaVu Sans"/>
        </a:defRPr>
      </a:lvl7pPr>
      <a:lvl8pPr marL="3110789" indent="-207386" algn="l" defTabSz="829544" rtl="0" eaLnBrk="1" latinLnBrk="0" hangingPunct="1">
        <a:lnSpc>
          <a:spcPct val="90000"/>
        </a:lnSpc>
        <a:spcBef>
          <a:spcPts val="454"/>
        </a:spcBef>
        <a:buFont typeface="Arial" panose="020B0604020202020204" pitchFamily="34" charset="0"/>
        <a:buChar char="•"/>
        <a:defRPr sz="1633" kern="1200">
          <a:solidFill>
            <a:schemeClr val="tx1"/>
          </a:solidFill>
          <a:latin typeface="+mn-lt"/>
          <a:ea typeface="+mn-ea"/>
          <a:cs typeface="+mn-cs"/>
        </a:defRPr>
      </a:lvl8pPr>
      <a:lvl9pPr marL="3525561" indent="-207386" algn="l" defTabSz="829544" rtl="0" eaLnBrk="1" latinLnBrk="0" hangingPunct="1">
        <a:lnSpc>
          <a:spcPct val="90000"/>
        </a:lnSpc>
        <a:spcBef>
          <a:spcPts val="454"/>
        </a:spcBef>
        <a:buFont typeface="Arial" panose="020B0604020202020204" pitchFamily="34" charset="0"/>
        <a:buChar char="•"/>
        <a:defRPr sz="1633" kern="1200">
          <a:solidFill>
            <a:schemeClr val="tx1"/>
          </a:solidFill>
          <a:latin typeface="+mn-lt"/>
          <a:ea typeface="+mn-ea"/>
          <a:cs typeface="+mn-cs"/>
        </a:defRPr>
      </a:lvl9pPr>
    </p:bodyStyle>
    <p:otherStyle>
      <a:defPPr>
        <a:defRPr lang="cs-CZ"/>
      </a:defPPr>
      <a:lvl1pPr marL="0" algn="l" defTabSz="829544" rtl="0" eaLnBrk="1" latinLnBrk="0" hangingPunct="1">
        <a:defRPr sz="1633" kern="1200">
          <a:solidFill>
            <a:schemeClr val="tx1"/>
          </a:solidFill>
          <a:latin typeface="+mn-lt"/>
          <a:ea typeface="+mn-ea"/>
          <a:cs typeface="+mn-cs"/>
        </a:defRPr>
      </a:lvl1pPr>
      <a:lvl2pPr marL="414772" algn="l" defTabSz="829544" rtl="0" eaLnBrk="1" latinLnBrk="0" hangingPunct="1">
        <a:defRPr sz="1633" kern="1200">
          <a:solidFill>
            <a:schemeClr val="tx1"/>
          </a:solidFill>
          <a:latin typeface="+mn-lt"/>
          <a:ea typeface="+mn-ea"/>
          <a:cs typeface="+mn-cs"/>
        </a:defRPr>
      </a:lvl2pPr>
      <a:lvl3pPr marL="829544" algn="l" defTabSz="829544" rtl="0" eaLnBrk="1" latinLnBrk="0" hangingPunct="1">
        <a:defRPr sz="1633" kern="1200">
          <a:solidFill>
            <a:schemeClr val="tx1"/>
          </a:solidFill>
          <a:latin typeface="+mn-lt"/>
          <a:ea typeface="+mn-ea"/>
          <a:cs typeface="+mn-cs"/>
        </a:defRPr>
      </a:lvl3pPr>
      <a:lvl4pPr marL="1244316" algn="l" defTabSz="829544" rtl="0" eaLnBrk="1" latinLnBrk="0" hangingPunct="1">
        <a:defRPr sz="1633" kern="1200">
          <a:solidFill>
            <a:schemeClr val="tx1"/>
          </a:solidFill>
          <a:latin typeface="+mn-lt"/>
          <a:ea typeface="+mn-ea"/>
          <a:cs typeface="+mn-cs"/>
        </a:defRPr>
      </a:lvl4pPr>
      <a:lvl5pPr marL="1659087" algn="l" defTabSz="829544" rtl="0" eaLnBrk="1" latinLnBrk="0" hangingPunct="1">
        <a:defRPr sz="1633" kern="1200">
          <a:solidFill>
            <a:schemeClr val="tx1"/>
          </a:solidFill>
          <a:latin typeface="+mn-lt"/>
          <a:ea typeface="+mn-ea"/>
          <a:cs typeface="+mn-cs"/>
        </a:defRPr>
      </a:lvl5pPr>
      <a:lvl6pPr marL="2073859" algn="l" defTabSz="829544" rtl="0" eaLnBrk="1" latinLnBrk="0" hangingPunct="1">
        <a:defRPr sz="1633" kern="1200">
          <a:solidFill>
            <a:schemeClr val="tx1"/>
          </a:solidFill>
          <a:latin typeface="+mn-lt"/>
          <a:ea typeface="+mn-ea"/>
          <a:cs typeface="+mn-cs"/>
        </a:defRPr>
      </a:lvl6pPr>
      <a:lvl7pPr marL="2488631" algn="l" defTabSz="829544" rtl="0" eaLnBrk="1" latinLnBrk="0" hangingPunct="1">
        <a:defRPr sz="1633" kern="1200">
          <a:solidFill>
            <a:schemeClr val="tx1"/>
          </a:solidFill>
          <a:latin typeface="+mn-lt"/>
          <a:ea typeface="+mn-ea"/>
          <a:cs typeface="+mn-cs"/>
        </a:defRPr>
      </a:lvl7pPr>
      <a:lvl8pPr marL="2903403" algn="l" defTabSz="829544" rtl="0" eaLnBrk="1" latinLnBrk="0" hangingPunct="1">
        <a:defRPr sz="1633" kern="1200">
          <a:solidFill>
            <a:schemeClr val="tx1"/>
          </a:solidFill>
          <a:latin typeface="+mn-lt"/>
          <a:ea typeface="+mn-ea"/>
          <a:cs typeface="+mn-cs"/>
        </a:defRPr>
      </a:lvl8pPr>
      <a:lvl9pPr marL="3318175" algn="l" defTabSz="829544" rtl="0" eaLnBrk="1" latinLnBrk="0" hangingPunct="1">
        <a:defRPr sz="163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Jak si zarámovat uvažování </a:t>
            </a:r>
            <a:br>
              <a:rPr lang="cs-CZ" dirty="0" smtClean="0"/>
            </a:br>
            <a:r>
              <a:rPr lang="cs-CZ" dirty="0" smtClean="0"/>
              <a:t>o diplomové práci</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1922267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1980739" y="314175"/>
            <a:ext cx="8229630" cy="1063362"/>
          </a:xfrm>
        </p:spPr>
        <p:txBody>
          <a:bodyPr/>
          <a:lstStyle/>
          <a:p>
            <a:r>
              <a:rPr lang="cs-CZ" dirty="0" smtClean="0"/>
              <a:t>Myšlenkový výkon</a:t>
            </a:r>
            <a:endParaRPr lang="cs-CZ" dirty="0"/>
          </a:p>
        </p:txBody>
      </p:sp>
      <p:sp>
        <p:nvSpPr>
          <p:cNvPr id="3" name="Zástupný symbol pro text 2"/>
          <p:cNvSpPr txBox="1">
            <a:spLocks noGrp="1"/>
          </p:cNvSpPr>
          <p:nvPr>
            <p:ph type="body" idx="4294967295"/>
          </p:nvPr>
        </p:nvSpPr>
        <p:spPr>
          <a:xfrm>
            <a:off x="1980739" y="1604844"/>
            <a:ext cx="8229630" cy="4444498"/>
          </a:xfrm>
        </p:spPr>
        <p:txBody>
          <a:bodyPr/>
          <a:lstStyle/>
          <a:p>
            <a:pPr lvl="0" algn="just">
              <a:buSzPct val="45000"/>
              <a:buFont typeface="StarSymbol"/>
              <a:buChar char="●"/>
            </a:pPr>
            <a:r>
              <a:rPr lang="cs-CZ" sz="2177" dirty="0"/>
              <a:t>„Nová myšlenka otevírá novou alternativu a my jsme neméně zavázání mysliteli, přijmeme-li alternativu, kterou on sám zavrhl. Po otřesu způsobeného velkým filosofem se filosofie nikdy nenavrací do své staré pozice.“ </a:t>
            </a:r>
          </a:p>
          <a:p>
            <a:pPr lvl="0" algn="just">
              <a:buSzPct val="45000"/>
              <a:buFont typeface="StarSymbol"/>
              <a:buChar char="●"/>
            </a:pPr>
            <a:r>
              <a:rPr lang="en-GB" sz="2177" dirty="0">
                <a:latin typeface="Times New Roman" pitchFamily="18"/>
              </a:rPr>
              <a:t>Whitehead, A.</a:t>
            </a:r>
            <a:r>
              <a:rPr lang="cs-CZ" sz="2177" dirty="0">
                <a:latin typeface="Times New Roman" pitchFamily="18"/>
              </a:rPr>
              <a:t> N. </a:t>
            </a:r>
            <a:r>
              <a:rPr lang="en-GB" sz="2177" i="1" dirty="0">
                <a:latin typeface="Times New Roman" pitchFamily="18"/>
              </a:rPr>
              <a:t>Process and Reality: An Essay in Cosmology. Corrected edition</a:t>
            </a:r>
            <a:r>
              <a:rPr lang="en-GB" sz="2177" dirty="0">
                <a:latin typeface="Times New Roman" pitchFamily="18"/>
              </a:rPr>
              <a:t>. New York and London: The Free Press and Collier Macmillan Publishers</a:t>
            </a:r>
            <a:r>
              <a:rPr lang="cs-CZ" sz="2177" dirty="0">
                <a:latin typeface="Times New Roman" pitchFamily="18"/>
              </a:rPr>
              <a:t>, 1978, s. 11.</a:t>
            </a:r>
            <a:endParaRPr lang="cs-CZ" sz="2177" dirty="0"/>
          </a:p>
          <a:p>
            <a:pPr lvl="0" algn="just">
              <a:buSzPct val="45000"/>
              <a:buFont typeface="StarSymbol"/>
              <a:buChar char="●"/>
            </a:pPr>
            <a:endParaRPr lang="cs-CZ" sz="2177" dirty="0"/>
          </a:p>
        </p:txBody>
      </p:sp>
    </p:spTree>
    <p:extLst>
      <p:ext uri="{BB962C8B-B14F-4D97-AF65-F5344CB8AC3E}">
        <p14:creationId xmlns:p14="http://schemas.microsoft.com/office/powerpoint/2010/main" val="32518927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stomShape 1"/>
          <p:cNvSpPr/>
          <p:nvPr/>
        </p:nvSpPr>
        <p:spPr>
          <a:xfrm>
            <a:off x="1997073" y="531271"/>
            <a:ext cx="8197842" cy="5508433"/>
          </a:xfrm>
          <a:prstGeom prst="rect">
            <a:avLst/>
          </a:prstGeom>
          <a:noFill/>
          <a:ln cap="flat">
            <a:noFill/>
            <a:prstDash val="solid"/>
          </a:ln>
        </p:spPr>
        <p:txBody>
          <a:bodyPr vert="horz" wrap="square" lIns="0" tIns="0" rIns="0" bIns="0" anchor="ctr" anchorCtr="0" compatLnSpc="1">
            <a:noAutofit/>
          </a:bodyPr>
          <a:lstStyle/>
          <a:p>
            <a:pPr algn="just" defTabSz="829544">
              <a:defRPr sz="1800" b="0" i="0" u="none" strike="noStrike" kern="0" cap="none" spc="0" baseline="0">
                <a:solidFill>
                  <a:srgbClr val="000000"/>
                </a:solidFill>
                <a:uFillTx/>
              </a:defRPr>
            </a:pPr>
            <a:r>
              <a:rPr lang="cs-CZ" sz="2177" spc="-1" dirty="0">
                <a:solidFill>
                  <a:srgbClr val="FFFFFF"/>
                </a:solidFill>
                <a:latin typeface="Times New Roman"/>
                <a:ea typeface="DejaVu Sans"/>
                <a:cs typeface="DejaVu Sans"/>
              </a:rPr>
              <a:t>Důvodem námitky proti dogmatismu coby kognitivní proceduře je to, že dogmatismus odmítá podrobit základní složky poznání kognitivnímu přezkoumání. Dogmatismus je tvrzení, že to a to je pravdivé nebo že to a to je faktem, které doprovází implicitní či explicitní výhrůžka „ruce pryč“. Anebo je to obdobné tvrzení, spojené se souborem omezení týkajících se kritiky, kterou je možné přijmout, přičemž jakákoli odmítavá kritika přijatelná není. Jestliže je dogmatická pozice takto odhalena a jasně popsána, ukazuje se sama v sobě rozporná, neboť je způsobem, jak přisoudit určitým základním složkám kognitivní hodnotu, kterou by mohly získat pouze aplikací kognitivních kritérií, a zároveň je odmítnutím tato kritéria aplikovat.</a:t>
            </a:r>
          </a:p>
          <a:p>
            <a:pPr algn="r" defTabSz="829544">
              <a:defRPr sz="1800" b="0" i="0" u="none" strike="noStrike" kern="0" cap="none" spc="0" baseline="0">
                <a:solidFill>
                  <a:srgbClr val="000000"/>
                </a:solidFill>
                <a:uFillTx/>
              </a:defRPr>
            </a:pPr>
            <a:endParaRPr lang="cs-CZ" sz="2177" spc="-1" dirty="0">
              <a:solidFill>
                <a:srgbClr val="FFFFFF"/>
              </a:solidFill>
              <a:latin typeface="Times New Roman"/>
              <a:ea typeface="DejaVu Sans"/>
              <a:cs typeface="DejaVu Sans"/>
            </a:endParaRPr>
          </a:p>
          <a:p>
            <a:pPr algn="r" defTabSz="829544">
              <a:defRPr sz="1800" b="0" i="0" u="none" strike="noStrike" kern="0" cap="none" spc="0" baseline="0">
                <a:solidFill>
                  <a:srgbClr val="000000"/>
                </a:solidFill>
                <a:uFillTx/>
              </a:defRPr>
            </a:pPr>
            <a:r>
              <a:rPr lang="cs-CZ" sz="2177" spc="-1" dirty="0">
                <a:solidFill>
                  <a:srgbClr val="FFFFFF"/>
                </a:solidFill>
                <a:latin typeface="Times New Roman"/>
                <a:ea typeface="DejaVu Sans"/>
                <a:cs typeface="DejaVu Sans"/>
              </a:rPr>
              <a:t>(</a:t>
            </a:r>
            <a:r>
              <a:rPr lang="cs-CZ" sz="2177" spc="-1" dirty="0" err="1">
                <a:solidFill>
                  <a:srgbClr val="FFFFFF"/>
                </a:solidFill>
                <a:latin typeface="Times New Roman"/>
                <a:ea typeface="DejaVu Sans"/>
                <a:cs typeface="DejaVu Sans"/>
              </a:rPr>
              <a:t>Pepper</a:t>
            </a:r>
            <a:r>
              <a:rPr lang="cs-CZ" sz="2177" spc="-1" dirty="0">
                <a:solidFill>
                  <a:srgbClr val="FFFFFF"/>
                </a:solidFill>
                <a:latin typeface="Times New Roman"/>
                <a:ea typeface="DejaVu Sans"/>
                <a:cs typeface="DejaVu Sans"/>
              </a:rPr>
              <a:t>, </a:t>
            </a:r>
            <a:r>
              <a:rPr lang="cs-CZ" sz="2177" spc="-1" dirty="0" err="1">
                <a:solidFill>
                  <a:srgbClr val="FFFFFF"/>
                </a:solidFill>
                <a:latin typeface="Times New Roman"/>
                <a:ea typeface="DejaVu Sans"/>
                <a:cs typeface="DejaVu Sans"/>
              </a:rPr>
              <a:t>Stephen</a:t>
            </a:r>
            <a:r>
              <a:rPr lang="cs-CZ" sz="2177" spc="-1" dirty="0">
                <a:solidFill>
                  <a:srgbClr val="FFFFFF"/>
                </a:solidFill>
                <a:latin typeface="Times New Roman"/>
                <a:ea typeface="DejaVu Sans"/>
                <a:cs typeface="DejaVu Sans"/>
              </a:rPr>
              <a:t> C</a:t>
            </a:r>
            <a:r>
              <a:rPr lang="cs-CZ" sz="2177" spc="-1" dirty="0" smtClean="0">
                <a:solidFill>
                  <a:srgbClr val="FFFFFF"/>
                </a:solidFill>
                <a:latin typeface="Times New Roman"/>
                <a:ea typeface="DejaVu Sans"/>
                <a:cs typeface="DejaVu Sans"/>
              </a:rPr>
              <a:t>. </a:t>
            </a:r>
            <a:r>
              <a:rPr lang="cs-CZ" sz="2177" spc="-1" dirty="0">
                <a:solidFill>
                  <a:srgbClr val="FFFFFF"/>
                </a:solidFill>
                <a:latin typeface="Times New Roman"/>
                <a:ea typeface="DejaVu Sans"/>
                <a:cs typeface="DejaVu Sans"/>
              </a:rPr>
              <a:t>The </a:t>
            </a:r>
            <a:r>
              <a:rPr lang="cs-CZ" sz="2177" spc="-1" dirty="0" err="1">
                <a:solidFill>
                  <a:srgbClr val="FFFFFF"/>
                </a:solidFill>
                <a:latin typeface="Times New Roman"/>
                <a:ea typeface="DejaVu Sans"/>
                <a:cs typeface="DejaVu Sans"/>
              </a:rPr>
              <a:t>Root</a:t>
            </a:r>
            <a:r>
              <a:rPr lang="cs-CZ" sz="2177" spc="-1" dirty="0">
                <a:solidFill>
                  <a:srgbClr val="FFFFFF"/>
                </a:solidFill>
                <a:latin typeface="Times New Roman"/>
                <a:ea typeface="DejaVu Sans"/>
                <a:cs typeface="DejaVu Sans"/>
              </a:rPr>
              <a:t> </a:t>
            </a:r>
            <a:r>
              <a:rPr lang="cs-CZ" sz="2177" spc="-1" dirty="0" err="1">
                <a:solidFill>
                  <a:srgbClr val="FFFFFF"/>
                </a:solidFill>
                <a:latin typeface="Times New Roman"/>
                <a:ea typeface="DejaVu Sans"/>
                <a:cs typeface="DejaVu Sans"/>
              </a:rPr>
              <a:t>Metaphor</a:t>
            </a:r>
            <a:r>
              <a:rPr lang="cs-CZ" sz="2177" spc="-1" dirty="0">
                <a:solidFill>
                  <a:srgbClr val="FFFFFF"/>
                </a:solidFill>
                <a:latin typeface="Times New Roman"/>
                <a:ea typeface="DejaVu Sans"/>
                <a:cs typeface="DejaVu Sans"/>
              </a:rPr>
              <a:t> </a:t>
            </a:r>
            <a:r>
              <a:rPr lang="cs-CZ" sz="2177" spc="-1" dirty="0" err="1">
                <a:solidFill>
                  <a:srgbClr val="FFFFFF"/>
                </a:solidFill>
                <a:latin typeface="Times New Roman"/>
                <a:ea typeface="DejaVu Sans"/>
                <a:cs typeface="DejaVu Sans"/>
              </a:rPr>
              <a:t>Theory</a:t>
            </a:r>
            <a:r>
              <a:rPr lang="cs-CZ" sz="2177" spc="-1" dirty="0">
                <a:solidFill>
                  <a:srgbClr val="FFFFFF"/>
                </a:solidFill>
                <a:latin typeface="Times New Roman"/>
                <a:ea typeface="DejaVu Sans"/>
                <a:cs typeface="DejaVu Sans"/>
              </a:rPr>
              <a:t> of </a:t>
            </a:r>
            <a:r>
              <a:rPr lang="cs-CZ" sz="2177" spc="-1" dirty="0" err="1">
                <a:solidFill>
                  <a:srgbClr val="FFFFFF"/>
                </a:solidFill>
                <a:latin typeface="Times New Roman"/>
                <a:ea typeface="DejaVu Sans"/>
                <a:cs typeface="DejaVu Sans"/>
              </a:rPr>
              <a:t>Metaphysics</a:t>
            </a:r>
            <a:r>
              <a:rPr lang="cs-CZ" sz="2177" spc="-1" dirty="0">
                <a:solidFill>
                  <a:srgbClr val="FFFFFF"/>
                </a:solidFill>
                <a:latin typeface="Times New Roman"/>
                <a:ea typeface="DejaVu Sans"/>
                <a:cs typeface="DejaVu Sans"/>
              </a:rPr>
              <a:t>, </a:t>
            </a:r>
            <a:r>
              <a:rPr lang="en-GB" sz="2177" i="1" spc="-1" dirty="0">
                <a:solidFill>
                  <a:srgbClr val="FFFFFF"/>
                </a:solidFill>
                <a:latin typeface="Times New Roman"/>
                <a:ea typeface="DejaVu Sans"/>
                <a:cs typeface="DejaVu Sans"/>
              </a:rPr>
              <a:t>The Journal of Philosophy</a:t>
            </a:r>
            <a:r>
              <a:rPr lang="cs-CZ" sz="2177" spc="-1" dirty="0">
                <a:solidFill>
                  <a:srgbClr val="FFFFFF"/>
                </a:solidFill>
                <a:latin typeface="Times New Roman"/>
                <a:ea typeface="DejaVu Sans"/>
                <a:cs typeface="DejaVu Sans"/>
              </a:rPr>
              <a:t>, </a:t>
            </a:r>
            <a:r>
              <a:rPr lang="en-GB" sz="2177" spc="-1" dirty="0">
                <a:solidFill>
                  <a:srgbClr val="FFFFFF"/>
                </a:solidFill>
                <a:latin typeface="Times New Roman"/>
                <a:ea typeface="DejaVu Sans"/>
                <a:cs typeface="DejaVu Sans"/>
              </a:rPr>
              <a:t>Vol. 32, No. 14, </a:t>
            </a:r>
            <a:r>
              <a:rPr lang="en-GB" sz="2177" spc="-1" dirty="0" smtClean="0">
                <a:solidFill>
                  <a:srgbClr val="FFFFFF"/>
                </a:solidFill>
                <a:latin typeface="Times New Roman"/>
                <a:ea typeface="DejaVu Sans"/>
                <a:cs typeface="DejaVu Sans"/>
              </a:rPr>
              <a:t>1935,</a:t>
            </a:r>
            <a:r>
              <a:rPr lang="cs-CZ" sz="2177" spc="-1" dirty="0" smtClean="0">
                <a:solidFill>
                  <a:srgbClr val="FFFFFF"/>
                </a:solidFill>
                <a:latin typeface="Times New Roman"/>
                <a:ea typeface="DejaVu Sans"/>
                <a:cs typeface="DejaVu Sans"/>
              </a:rPr>
              <a:t> s</a:t>
            </a:r>
            <a:r>
              <a:rPr lang="cs-CZ" sz="2177" spc="-1" dirty="0">
                <a:solidFill>
                  <a:srgbClr val="FFFFFF"/>
                </a:solidFill>
                <a:latin typeface="Times New Roman"/>
                <a:ea typeface="DejaVu Sans"/>
                <a:cs typeface="DejaVu Sans"/>
              </a:rPr>
              <a:t>. 365)</a:t>
            </a:r>
            <a:endParaRPr lang="cs-CZ" sz="2177" spc="-1" dirty="0">
              <a:solidFill>
                <a:srgbClr val="000000"/>
              </a:solidFill>
              <a:latin typeface="Arial"/>
              <a:ea typeface="DejaVu Sans"/>
              <a:cs typeface="DejaVu Sans"/>
            </a:endParaRPr>
          </a:p>
        </p:txBody>
      </p:sp>
    </p:spTree>
    <p:extLst>
      <p:ext uri="{BB962C8B-B14F-4D97-AF65-F5344CB8AC3E}">
        <p14:creationId xmlns:p14="http://schemas.microsoft.com/office/powerpoint/2010/main" val="35415319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stomShape 1"/>
          <p:cNvSpPr/>
          <p:nvPr/>
        </p:nvSpPr>
        <p:spPr>
          <a:xfrm>
            <a:off x="1997073" y="587190"/>
            <a:ext cx="8197842" cy="5508433"/>
          </a:xfrm>
          <a:prstGeom prst="rect">
            <a:avLst/>
          </a:prstGeom>
          <a:noFill/>
          <a:ln cap="flat">
            <a:noFill/>
            <a:prstDash val="solid"/>
          </a:ln>
        </p:spPr>
        <p:txBody>
          <a:bodyPr vert="horz" wrap="square" lIns="0" tIns="0" rIns="0" bIns="0" anchor="ctr" anchorCtr="0" compatLnSpc="1">
            <a:noAutofit/>
          </a:bodyPr>
          <a:lstStyle/>
          <a:p>
            <a:pPr algn="just" defTabSz="829544">
              <a:defRPr sz="1800" b="0" i="0" u="none" strike="noStrike" kern="0" cap="none" spc="0" baseline="0">
                <a:solidFill>
                  <a:srgbClr val="000000"/>
                </a:solidFill>
                <a:uFillTx/>
              </a:defRPr>
            </a:pPr>
            <a:r>
              <a:rPr lang="cs-CZ" sz="2177" spc="-1" dirty="0">
                <a:solidFill>
                  <a:srgbClr val="FFFFFF"/>
                </a:solidFill>
                <a:latin typeface="Times New Roman"/>
                <a:ea typeface="DejaVu Sans"/>
                <a:cs typeface="DejaVu Sans"/>
              </a:rPr>
              <a:t>Symptomem dogmatismu je odmítnutí samotné možnosti, že by se o určitých základních složkách pochybovalo. Úskok, jehož prostřednictvím je toto odmítnutí legitimizováno, spočívá v proměně tohoto odmítnutí v kognitivní kritérium. Předkládaným kritériem může být například </a:t>
            </a:r>
            <a:r>
              <a:rPr lang="cs-CZ" sz="2177" spc="-1" dirty="0" smtClean="0">
                <a:solidFill>
                  <a:srgbClr val="FFFFFF"/>
                </a:solidFill>
                <a:latin typeface="Times New Roman"/>
                <a:ea typeface="DejaVu Sans"/>
                <a:cs typeface="DejaVu Sans"/>
              </a:rPr>
              <a:t>samo-evidence </a:t>
            </a:r>
            <a:r>
              <a:rPr lang="cs-CZ" sz="2177" spc="-1" dirty="0">
                <a:solidFill>
                  <a:srgbClr val="FFFFFF"/>
                </a:solidFill>
                <a:latin typeface="Times New Roman"/>
                <a:ea typeface="DejaVu Sans"/>
                <a:cs typeface="DejaVu Sans"/>
              </a:rPr>
              <a:t>– termín sám o sobě dosti zvláštní, protože jak může být cokoli evidencí samo pro sebe? Evidencí faktu jsou ostatní fakty, které na něj kauzálně či jinak působí. Evidence je v tomto smyslu původním kognitivním kritériem (ve skutečnosti celým souborem kritérií). Avšak „samo-evidence“ je způsob, jak získat prestiž kritéria evidence, ale zároveň i výjimku v jeho aplikaci. Samo-evidence tedy není žádným kognitivním kritériem, ale je právě odmítnutím toho, aby bylo kognitivní kritérium aplikováno.</a:t>
            </a:r>
          </a:p>
          <a:p>
            <a:pPr algn="r" defTabSz="829544">
              <a:defRPr sz="1800" b="0" i="0" u="none" strike="noStrike" kern="0" cap="none" spc="0" baseline="0">
                <a:solidFill>
                  <a:srgbClr val="000000"/>
                </a:solidFill>
                <a:uFillTx/>
              </a:defRPr>
            </a:pPr>
            <a:endParaRPr lang="cs-CZ" sz="2177" spc="-1" dirty="0">
              <a:solidFill>
                <a:srgbClr val="FFFFFF"/>
              </a:solidFill>
              <a:latin typeface="Times New Roman"/>
              <a:ea typeface="DejaVu Sans"/>
              <a:cs typeface="DejaVu Sans"/>
            </a:endParaRPr>
          </a:p>
          <a:p>
            <a:pPr algn="r" defTabSz="829544">
              <a:defRPr sz="1800" b="0" i="0" u="none" strike="noStrike" kern="0" cap="none" spc="0" baseline="0">
                <a:solidFill>
                  <a:srgbClr val="000000"/>
                </a:solidFill>
                <a:uFillTx/>
              </a:defRPr>
            </a:pPr>
            <a:r>
              <a:rPr lang="cs-CZ" sz="2177" spc="-1" dirty="0">
                <a:solidFill>
                  <a:srgbClr val="FFFFFF"/>
                </a:solidFill>
                <a:latin typeface="Times New Roman"/>
                <a:ea typeface="DejaVu Sans"/>
                <a:cs typeface="DejaVu Sans"/>
              </a:rPr>
              <a:t>(</a:t>
            </a:r>
            <a:r>
              <a:rPr lang="cs-CZ" sz="2177" spc="-1" dirty="0" err="1">
                <a:solidFill>
                  <a:srgbClr val="FFFFFF"/>
                </a:solidFill>
                <a:latin typeface="Times New Roman"/>
                <a:ea typeface="DejaVu Sans"/>
                <a:cs typeface="DejaVu Sans"/>
              </a:rPr>
              <a:t>Pepper</a:t>
            </a:r>
            <a:r>
              <a:rPr lang="cs-CZ" sz="2177" spc="-1" dirty="0">
                <a:solidFill>
                  <a:srgbClr val="FFFFFF"/>
                </a:solidFill>
                <a:latin typeface="Times New Roman"/>
                <a:ea typeface="DejaVu Sans"/>
                <a:cs typeface="DejaVu Sans"/>
              </a:rPr>
              <a:t> 1935, s. 365–366)</a:t>
            </a:r>
            <a:endParaRPr lang="cs-CZ" sz="2177" spc="-1" dirty="0">
              <a:solidFill>
                <a:srgbClr val="000000"/>
              </a:solidFill>
              <a:latin typeface="Arial"/>
              <a:ea typeface="DejaVu Sans"/>
              <a:cs typeface="DejaVu Sans"/>
            </a:endParaRPr>
          </a:p>
        </p:txBody>
      </p:sp>
    </p:spTree>
    <p:extLst>
      <p:ext uri="{BB962C8B-B14F-4D97-AF65-F5344CB8AC3E}">
        <p14:creationId xmlns:p14="http://schemas.microsoft.com/office/powerpoint/2010/main" val="27599944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stomShape 1"/>
          <p:cNvSpPr/>
          <p:nvPr/>
        </p:nvSpPr>
        <p:spPr>
          <a:xfrm>
            <a:off x="1997073" y="587189"/>
            <a:ext cx="8197842" cy="5946497"/>
          </a:xfrm>
          <a:prstGeom prst="rect">
            <a:avLst/>
          </a:prstGeom>
          <a:noFill/>
          <a:ln cap="flat">
            <a:noFill/>
            <a:prstDash val="solid"/>
          </a:ln>
        </p:spPr>
        <p:txBody>
          <a:bodyPr vert="horz" wrap="square" lIns="0" tIns="0" rIns="0" bIns="0" anchor="ctr" anchorCtr="0" compatLnSpc="1">
            <a:noAutofit/>
          </a:bodyPr>
          <a:lstStyle/>
          <a:p>
            <a:pPr algn="just" defTabSz="829544">
              <a:defRPr sz="1800" b="0" i="0" u="none" strike="noStrike" kern="0" cap="none" spc="0" baseline="0">
                <a:solidFill>
                  <a:srgbClr val="000000"/>
                </a:solidFill>
                <a:uFillTx/>
              </a:defRPr>
            </a:pPr>
            <a:r>
              <a:rPr lang="cs-CZ" sz="2177" spc="-1">
                <a:solidFill>
                  <a:srgbClr val="FFFFFF"/>
                </a:solidFill>
                <a:latin typeface="Times New Roman"/>
                <a:ea typeface="DejaVu Sans"/>
                <a:cs typeface="DejaVu Sans"/>
              </a:rPr>
              <a:t>Je-li odmítnut dogmatismus, potom jsou rovněž odmítnuty i teorie samo-evidence, určitosti, nepochybnosti, nesmyslnosti apod. Důsledkem těchto odmítnutí je úžasné očištění štítu kognitivních metod. Tradiční deduktivní metoda objevování pravd z implikace samo-evidentních axiomů je zjevně smetena pryč. Stejně tak je tomu ale i s tradiční induktivní metodou objevování spolehlivých pravd skrze zobecnění nezpochybnitelných, tvrdých faktů. Stejně je tomu i s karteziánskou metodickou pochybností a s jejím reziduem v podobě nezpochybnitelných faktů a s extenzí této metody až na hranici, známou jako solipsismus přítomného okamžiku. Smetena je kantovská metoda formování fenoménů na základě apriorních kategorií a forem názoru, mystická metoda označující cokoli, co není specifickým druhem pocitu, za nereálné i pozitivistická metoda označující za nesmyslné cokoli, co spadá mimo arbitrárně definované definice a významy nebo co nelze vyjádřit formou atomických propozic. Všechny tyto metody odmítají předložit své základy poznání kognitivnímu přezkoumání.</a:t>
            </a:r>
          </a:p>
          <a:p>
            <a:pPr algn="r" defTabSz="829544">
              <a:defRPr sz="1800" b="0" i="0" u="none" strike="noStrike" kern="0" cap="none" spc="0" baseline="0">
                <a:solidFill>
                  <a:srgbClr val="000000"/>
                </a:solidFill>
                <a:uFillTx/>
              </a:defRPr>
            </a:pPr>
            <a:r>
              <a:rPr lang="cs-CZ" sz="2177" spc="-1">
                <a:solidFill>
                  <a:srgbClr val="FFFFFF"/>
                </a:solidFill>
                <a:latin typeface="Times New Roman"/>
                <a:ea typeface="DejaVu Sans"/>
                <a:cs typeface="DejaVu Sans"/>
              </a:rPr>
              <a:t>(Pepper 1935, s. 366)</a:t>
            </a:r>
            <a:endParaRPr lang="cs-CZ" sz="2177" spc="-1">
              <a:solidFill>
                <a:srgbClr val="000000"/>
              </a:solidFill>
              <a:latin typeface="Arial"/>
              <a:ea typeface="DejaVu Sans"/>
              <a:cs typeface="DejaVu Sans"/>
            </a:endParaRPr>
          </a:p>
        </p:txBody>
      </p:sp>
    </p:spTree>
    <p:extLst>
      <p:ext uri="{BB962C8B-B14F-4D97-AF65-F5344CB8AC3E}">
        <p14:creationId xmlns:p14="http://schemas.microsoft.com/office/powerpoint/2010/main" val="40024420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0000000-0000-0000-0000-000000000000}"/>
              </a:ext>
            </a:extLst>
          </p:cNvPr>
          <p:cNvPicPr>
            <a:picLocks noChangeAspect="1"/>
          </p:cNvPicPr>
          <p:nvPr/>
        </p:nvPicPr>
        <p:blipFill>
          <a:blip r:embed="rId2"/>
          <a:stretch>
            <a:fillRect/>
          </a:stretch>
        </p:blipFill>
        <p:spPr>
          <a:xfrm>
            <a:off x="3434228" y="889585"/>
            <a:ext cx="5579191" cy="3203110"/>
          </a:xfrm>
          <a:prstGeom prst="rect">
            <a:avLst/>
          </a:prstGeom>
          <a:noFill/>
          <a:ln cap="flat">
            <a:noFill/>
          </a:ln>
        </p:spPr>
      </p:pic>
      <p:sp>
        <p:nvSpPr>
          <p:cNvPr id="3" name="Subtitle 2"/>
          <p:cNvSpPr txBox="1">
            <a:spLocks noGrp="1"/>
          </p:cNvSpPr>
          <p:nvPr>
            <p:ph type="subTitle" idx="4294967295"/>
          </p:nvPr>
        </p:nvSpPr>
        <p:spPr>
          <a:xfrm>
            <a:off x="3697743" y="4772112"/>
            <a:ext cx="5052168" cy="836544"/>
          </a:xfrm>
        </p:spPr>
        <p:txBody>
          <a:bodyPr anchor="ctr" anchorCtr="1"/>
          <a:lstStyle/>
          <a:p>
            <a:pPr marL="0" indent="0" algn="ctr">
              <a:spcBef>
                <a:spcPts val="907"/>
              </a:spcBef>
              <a:buNone/>
            </a:pPr>
            <a:r>
              <a:rPr lang="cs-CZ" sz="2540" spc="0">
                <a:solidFill>
                  <a:srgbClr val="FFFFFF"/>
                </a:solidFill>
                <a:latin typeface="Times New Roman" pitchFamily="18"/>
                <a:cs typeface="Times New Roman" pitchFamily="18"/>
              </a:rPr>
              <a:t>Deskriptivní definice</a:t>
            </a:r>
          </a:p>
        </p:txBody>
      </p:sp>
    </p:spTree>
    <p:extLst>
      <p:ext uri="{BB962C8B-B14F-4D97-AF65-F5344CB8AC3E}">
        <p14:creationId xmlns:p14="http://schemas.microsoft.com/office/powerpoint/2010/main" val="21340163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stomShape 1"/>
          <p:cNvSpPr/>
          <p:nvPr/>
        </p:nvSpPr>
        <p:spPr>
          <a:xfrm>
            <a:off x="1849739" y="372822"/>
            <a:ext cx="8351429" cy="4632303"/>
          </a:xfrm>
          <a:prstGeom prst="rect">
            <a:avLst/>
          </a:prstGeom>
          <a:noFill/>
          <a:ln cap="flat">
            <a:noFill/>
            <a:prstDash val="solid"/>
          </a:ln>
        </p:spPr>
        <p:txBody>
          <a:bodyPr vert="horz" wrap="square" lIns="0" tIns="0" rIns="0" bIns="0" anchor="ctr" anchorCtr="0" compatLnSpc="1">
            <a:noAutofit/>
          </a:bodyPr>
          <a:lstStyle/>
          <a:p>
            <a:pPr algn="just" defTabSz="829544">
              <a:defRPr sz="1800" b="0" i="0" u="none" strike="noStrike" kern="0" cap="none" spc="0" baseline="0">
                <a:solidFill>
                  <a:srgbClr val="000000"/>
                </a:solidFill>
                <a:uFillTx/>
              </a:defRPr>
            </a:pPr>
            <a:r>
              <a:rPr lang="cs-CZ" sz="2177" spc="-1">
                <a:solidFill>
                  <a:srgbClr val="FFFFFF"/>
                </a:solidFill>
                <a:latin typeface="Times New Roman"/>
                <a:ea typeface="DejaVu Sans"/>
                <a:cs typeface="DejaVu Sans"/>
              </a:rPr>
              <a:t>… A co je důležitější: v průběhu revoluce začínají vědci vidět nové i odlišné věci i tam, kde se důvěrně známými nástroji obracejí do již probádaných oblastí. Jakoby společenství odborníků bylo náhle přeneseno na jinou planetu, kde se důvěrně známé předměty ukazují v odlišném světle a kde se s nimi pojí předměty dosud neznámé.</a:t>
            </a:r>
          </a:p>
          <a:p>
            <a:pPr algn="just" defTabSz="829544">
              <a:defRPr sz="1800" b="0" i="0" u="none" strike="noStrike" kern="0" cap="none" spc="0" baseline="0">
                <a:solidFill>
                  <a:srgbClr val="000000"/>
                </a:solidFill>
                <a:uFillTx/>
              </a:defRPr>
            </a:pPr>
            <a:endParaRPr lang="cs-CZ" sz="2177" spc="-1">
              <a:solidFill>
                <a:srgbClr val="FFFFFF"/>
              </a:solidFill>
              <a:latin typeface="Times New Roman"/>
              <a:ea typeface="DejaVu Sans"/>
              <a:cs typeface="DejaVu Sans"/>
            </a:endParaRPr>
          </a:p>
          <a:p>
            <a:pPr algn="just" defTabSz="829544">
              <a:defRPr sz="1800" b="0" i="0" u="none" strike="noStrike" kern="0" cap="none" spc="0" baseline="0">
                <a:solidFill>
                  <a:srgbClr val="000000"/>
                </a:solidFill>
                <a:uFillTx/>
              </a:defRPr>
            </a:pPr>
            <a:r>
              <a:rPr lang="cs-CZ" sz="2177" spc="-1">
                <a:solidFill>
                  <a:srgbClr val="FFFFFF"/>
                </a:solidFill>
                <a:latin typeface="Times New Roman"/>
                <a:ea typeface="DejaVu Sans"/>
                <a:cs typeface="DejaVu Sans"/>
              </a:rPr>
              <a:t>… Změny paradigmatu nicméně způsobují, že vědci vidí odlišně svět svého vědeckého působení. Jestliže jedinými poukazy na tento svět jsou pouze jejich pozorování a práce, pak po vědecké revoluci je vidět, že vědci reagují na jiný svět.</a:t>
            </a:r>
          </a:p>
          <a:p>
            <a:pPr algn="just" defTabSz="829544">
              <a:defRPr sz="1800" b="0" i="0" u="none" strike="noStrike" kern="0" cap="none" spc="0" baseline="0">
                <a:solidFill>
                  <a:srgbClr val="000000"/>
                </a:solidFill>
                <a:uFillTx/>
              </a:defRPr>
            </a:pPr>
            <a:endParaRPr lang="cs-CZ" sz="2177" spc="-1">
              <a:solidFill>
                <a:srgbClr val="FFFFFF"/>
              </a:solidFill>
              <a:latin typeface="Times New Roman"/>
              <a:ea typeface="DejaVu Sans"/>
              <a:cs typeface="DejaVu Sans"/>
            </a:endParaRPr>
          </a:p>
          <a:p>
            <a:pPr algn="r" defTabSz="829544">
              <a:defRPr sz="1800" b="0" i="0" u="none" strike="noStrike" kern="0" cap="none" spc="0" baseline="0">
                <a:solidFill>
                  <a:srgbClr val="000000"/>
                </a:solidFill>
                <a:uFillTx/>
              </a:defRPr>
            </a:pPr>
            <a:r>
              <a:rPr lang="cs-CZ" sz="2177" spc="-1">
                <a:solidFill>
                  <a:srgbClr val="FFFFFF"/>
                </a:solidFill>
                <a:latin typeface="Times New Roman"/>
                <a:ea typeface="DejaVu Sans"/>
                <a:cs typeface="DejaVu Sans"/>
              </a:rPr>
              <a:t>(Kuhn, 1997, s. 115) </a:t>
            </a:r>
            <a:endParaRPr lang="cs-CZ" sz="2177" spc="-1">
              <a:solidFill>
                <a:srgbClr val="000000"/>
              </a:solidFill>
              <a:latin typeface="Arial"/>
              <a:ea typeface="DejaVu Sans"/>
              <a:cs typeface="DejaVu Sans"/>
            </a:endParaRPr>
          </a:p>
        </p:txBody>
      </p:sp>
    </p:spTree>
    <p:extLst>
      <p:ext uri="{BB962C8B-B14F-4D97-AF65-F5344CB8AC3E}">
        <p14:creationId xmlns:p14="http://schemas.microsoft.com/office/powerpoint/2010/main" val="22413841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stomShape 1"/>
          <p:cNvSpPr/>
          <p:nvPr/>
        </p:nvSpPr>
        <p:spPr>
          <a:xfrm>
            <a:off x="1980739" y="273354"/>
            <a:ext cx="8197842" cy="6325583"/>
          </a:xfrm>
          <a:prstGeom prst="rect">
            <a:avLst/>
          </a:prstGeom>
          <a:noFill/>
          <a:ln cap="flat">
            <a:noFill/>
            <a:prstDash val="solid"/>
          </a:ln>
        </p:spPr>
        <p:txBody>
          <a:bodyPr vert="horz" wrap="square" lIns="0" tIns="0" rIns="0" bIns="0" anchor="ctr" anchorCtr="0" compatLnSpc="1">
            <a:noAutofit/>
          </a:bodyPr>
          <a:lstStyle/>
          <a:p>
            <a:pPr algn="just" defTabSz="829544">
              <a:defRPr sz="1800" b="0" i="0" u="none" strike="noStrike" kern="0" cap="none" spc="0" baseline="0">
                <a:solidFill>
                  <a:srgbClr val="000000"/>
                </a:solidFill>
                <a:uFillTx/>
              </a:defRPr>
            </a:pPr>
            <a:r>
              <a:rPr lang="cs-CZ" sz="1814" spc="-1">
                <a:solidFill>
                  <a:srgbClr val="FFFFFF"/>
                </a:solidFill>
                <a:latin typeface="Times New Roman"/>
                <a:ea typeface="DejaVu Sans"/>
                <a:cs typeface="DejaVu Sans"/>
              </a:rPr>
              <a:t>Známé příklady projevů skokových změn vizuálního Gestaltu to ukazují velmi zřetelně a mohou sloužit jako elementární prototyp přeměn vědeckého světa. Kachny předrevolučního světa se ve světě po revoluci ukazují být králíky. Člověk, který zprvu viděl shora vnějšek krabičky, vidí nyní zdola její vnitřek.</a:t>
            </a:r>
          </a:p>
          <a:p>
            <a:pPr algn="just" defTabSz="829544">
              <a:defRPr sz="1800" b="0" i="0" u="none" strike="noStrike" kern="0" cap="none" spc="0" baseline="0">
                <a:solidFill>
                  <a:srgbClr val="000000"/>
                </a:solidFill>
                <a:uFillTx/>
              </a:defRPr>
            </a:pPr>
            <a:endParaRPr lang="cs-CZ" sz="1814" spc="-1">
              <a:solidFill>
                <a:srgbClr val="FFFFFF"/>
              </a:solidFill>
              <a:latin typeface="Times New Roman"/>
              <a:ea typeface="DejaVu Sans"/>
              <a:cs typeface="DejaVu Sans"/>
            </a:endParaRPr>
          </a:p>
          <a:p>
            <a:pPr algn="just" defTabSz="829544">
              <a:defRPr sz="1800" b="0" i="0" u="none" strike="noStrike" kern="0" cap="none" spc="0" baseline="0">
                <a:solidFill>
                  <a:srgbClr val="000000"/>
                </a:solidFill>
                <a:uFillTx/>
              </a:defRPr>
            </a:pPr>
            <a:r>
              <a:rPr lang="cs-CZ" sz="1814" spc="-1">
                <a:solidFill>
                  <a:srgbClr val="FFFFFF"/>
                </a:solidFill>
                <a:latin typeface="Times New Roman"/>
                <a:ea typeface="DejaVu Sans"/>
                <a:cs typeface="DejaVu Sans"/>
              </a:rPr>
              <a:t>Ačkoli podobné proměny nastupují obvykle pozvolna a téměř nevratně, jsou přesto běžnými součástmi vědeckých průzkumů.</a:t>
            </a:r>
          </a:p>
          <a:p>
            <a:pPr algn="just" defTabSz="829544">
              <a:defRPr sz="1800" b="0" i="0" u="none" strike="noStrike" kern="0" cap="none" spc="0" baseline="0">
                <a:solidFill>
                  <a:srgbClr val="000000"/>
                </a:solidFill>
                <a:uFillTx/>
              </a:defRPr>
            </a:pPr>
            <a:endParaRPr lang="cs-CZ" sz="1814" spc="-1">
              <a:solidFill>
                <a:srgbClr val="FFFFFF"/>
              </a:solidFill>
              <a:latin typeface="Times New Roman"/>
              <a:ea typeface="DejaVu Sans"/>
              <a:cs typeface="DejaVu Sans"/>
            </a:endParaRPr>
          </a:p>
          <a:p>
            <a:pPr algn="just" defTabSz="829544">
              <a:defRPr sz="1800" b="0" i="0" u="none" strike="noStrike" kern="0" cap="none" spc="0" baseline="0">
                <a:solidFill>
                  <a:srgbClr val="000000"/>
                </a:solidFill>
                <a:uFillTx/>
              </a:defRPr>
            </a:pPr>
            <a:r>
              <a:rPr lang="cs-CZ" sz="1814" spc="-1">
                <a:solidFill>
                  <a:srgbClr val="FFFFFF"/>
                </a:solidFill>
                <a:latin typeface="Times New Roman"/>
                <a:ea typeface="DejaVu Sans"/>
                <a:cs typeface="DejaVu Sans"/>
              </a:rPr>
              <a:t>Dívají-li se student a kartograf na obrysovou mapu, pak jeden vidí křivku na papíře, druhý obrázek terénu. Dívá-li se student na fotografii z bublinové komory, vidí změť lomených čar tam, kde fyzik vidí záznam nějaké známé jaderné události.</a:t>
            </a:r>
          </a:p>
          <a:p>
            <a:pPr algn="just" defTabSz="829544">
              <a:defRPr sz="1800" b="0" i="0" u="none" strike="noStrike" kern="0" cap="none" spc="0" baseline="0">
                <a:solidFill>
                  <a:srgbClr val="000000"/>
                </a:solidFill>
                <a:uFillTx/>
              </a:defRPr>
            </a:pPr>
            <a:endParaRPr lang="cs-CZ" sz="1814" spc="-1">
              <a:solidFill>
                <a:srgbClr val="FFFFFF"/>
              </a:solidFill>
              <a:latin typeface="Times New Roman"/>
              <a:ea typeface="DejaVu Sans"/>
              <a:cs typeface="DejaVu Sans"/>
            </a:endParaRPr>
          </a:p>
          <a:p>
            <a:pPr algn="just" defTabSz="829544">
              <a:defRPr sz="1800" b="0" i="0" u="none" strike="noStrike" kern="0" cap="none" spc="0" baseline="0">
                <a:solidFill>
                  <a:srgbClr val="000000"/>
                </a:solidFill>
                <a:uFillTx/>
              </a:defRPr>
            </a:pPr>
            <a:r>
              <a:rPr lang="cs-CZ" sz="1814" spc="-1">
                <a:solidFill>
                  <a:srgbClr val="FFFFFF"/>
                </a:solidFill>
                <a:latin typeface="Times New Roman"/>
                <a:ea typeface="DejaVu Sans"/>
                <a:cs typeface="DejaVu Sans"/>
              </a:rPr>
              <a:t>Teprve po určitém počtu proměn svého pohledu se student stane obyvatelem vědeckého světa a vidí to, co vidí vědci a reaguje na to, nač také vědci reagují. Svět, do kterého vědec vstupuje, však není světem daným jednou provždy: s přírodou na jedné straně a vědou na straně druhé. </a:t>
            </a:r>
          </a:p>
          <a:p>
            <a:pPr algn="just" defTabSz="829544">
              <a:defRPr sz="1800" b="0" i="0" u="none" strike="noStrike" kern="0" cap="none" spc="0" baseline="0">
                <a:solidFill>
                  <a:srgbClr val="000000"/>
                </a:solidFill>
                <a:uFillTx/>
              </a:defRPr>
            </a:pPr>
            <a:endParaRPr lang="cs-CZ" sz="1814" spc="-1">
              <a:solidFill>
                <a:srgbClr val="FFFFFF"/>
              </a:solidFill>
              <a:latin typeface="Times New Roman"/>
              <a:ea typeface="DejaVu Sans"/>
              <a:cs typeface="DejaVu Sans"/>
            </a:endParaRPr>
          </a:p>
          <a:p>
            <a:pPr algn="r" defTabSz="829544">
              <a:defRPr sz="1800" b="0" i="0" u="none" strike="noStrike" kern="0" cap="none" spc="0" baseline="0">
                <a:solidFill>
                  <a:srgbClr val="000000"/>
                </a:solidFill>
                <a:uFillTx/>
              </a:defRPr>
            </a:pPr>
            <a:r>
              <a:rPr lang="cs-CZ" sz="1814" spc="-1">
                <a:solidFill>
                  <a:srgbClr val="FFFFFF"/>
                </a:solidFill>
                <a:latin typeface="Times New Roman"/>
                <a:ea typeface="DejaVu Sans"/>
                <a:cs typeface="DejaVu Sans"/>
              </a:rPr>
              <a:t>(Kuhn 1997, s. 115)</a:t>
            </a:r>
            <a:endParaRPr lang="cs-CZ" sz="1814" spc="-1">
              <a:solidFill>
                <a:srgbClr val="000000"/>
              </a:solidFill>
              <a:latin typeface="Arial"/>
              <a:ea typeface="DejaVu Sans"/>
              <a:cs typeface="DejaVu Sans"/>
            </a:endParaRPr>
          </a:p>
        </p:txBody>
      </p:sp>
    </p:spTree>
    <p:extLst>
      <p:ext uri="{BB962C8B-B14F-4D97-AF65-F5344CB8AC3E}">
        <p14:creationId xmlns:p14="http://schemas.microsoft.com/office/powerpoint/2010/main" val="35377719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stomShape 1"/>
          <p:cNvSpPr/>
          <p:nvPr/>
        </p:nvSpPr>
        <p:spPr>
          <a:xfrm>
            <a:off x="1980739" y="251654"/>
            <a:ext cx="8197842" cy="3784136"/>
          </a:xfrm>
          <a:prstGeom prst="rect">
            <a:avLst/>
          </a:prstGeom>
          <a:noFill/>
          <a:ln cap="flat">
            <a:noFill/>
            <a:prstDash val="solid"/>
          </a:ln>
        </p:spPr>
        <p:txBody>
          <a:bodyPr vert="horz" wrap="square" lIns="0" tIns="0" rIns="0" bIns="0" anchor="ctr" anchorCtr="0" compatLnSpc="1">
            <a:noAutofit/>
          </a:bodyPr>
          <a:lstStyle/>
          <a:p>
            <a:pPr algn="just" defTabSz="829544">
              <a:defRPr sz="1800" b="0" i="0" u="none" strike="noStrike" kern="0" cap="none" spc="0" baseline="0">
                <a:solidFill>
                  <a:srgbClr val="000000"/>
                </a:solidFill>
                <a:uFillTx/>
              </a:defRPr>
            </a:pPr>
            <a:r>
              <a:rPr lang="cs-CZ" sz="2177" spc="-1">
                <a:solidFill>
                  <a:srgbClr val="FFFFFF"/>
                </a:solidFill>
                <a:latin typeface="Times New Roman"/>
                <a:ea typeface="DejaVu Sans"/>
                <a:cs typeface="DejaVu Sans"/>
              </a:rPr>
              <a:t>Svět je spíše určován současně okolím i speciální tradicí normální vědy, kterou se student naučil sledovat. V době revoluce, kdy se tradice mění, musí u vědce dojít k převýchově vnímání okolí. Vědec se musí naučit vidět i v některých známých situacích nějaký nový Gestalt. Když se to naučí, bude se mu svět jeho výzkumu zdát zcela nesouměřitelný se světem, jehož obyvatelem až doposud byl. To je další důvod, proč se školy vedené odlišnými paradigmaty vždy poněkud míjejí.</a:t>
            </a:r>
          </a:p>
          <a:p>
            <a:pPr algn="just" defTabSz="829544">
              <a:defRPr sz="1800" b="0" i="0" u="none" strike="noStrike" kern="0" cap="none" spc="0" baseline="0">
                <a:solidFill>
                  <a:srgbClr val="000000"/>
                </a:solidFill>
                <a:uFillTx/>
              </a:defRPr>
            </a:pPr>
            <a:endParaRPr lang="cs-CZ" sz="2177" spc="-1">
              <a:solidFill>
                <a:srgbClr val="FFFFFF"/>
              </a:solidFill>
              <a:latin typeface="Times New Roman"/>
              <a:ea typeface="DejaVu Sans"/>
              <a:cs typeface="DejaVu Sans"/>
            </a:endParaRPr>
          </a:p>
          <a:p>
            <a:pPr algn="just" defTabSz="829544">
              <a:defRPr sz="1800" b="0" i="0" u="none" strike="noStrike" kern="0" cap="none" spc="0" baseline="0">
                <a:solidFill>
                  <a:srgbClr val="000000"/>
                </a:solidFill>
                <a:uFillTx/>
              </a:defRPr>
            </a:pPr>
            <a:endParaRPr lang="cs-CZ" sz="2177" spc="-1">
              <a:solidFill>
                <a:srgbClr val="FFFFFF"/>
              </a:solidFill>
              <a:latin typeface="Times New Roman"/>
              <a:ea typeface="DejaVu Sans"/>
              <a:cs typeface="DejaVu Sans"/>
            </a:endParaRPr>
          </a:p>
          <a:p>
            <a:pPr algn="r" defTabSz="829544">
              <a:defRPr sz="1800" b="0" i="0" u="none" strike="noStrike" kern="0" cap="none" spc="0" baseline="0">
                <a:solidFill>
                  <a:srgbClr val="000000"/>
                </a:solidFill>
                <a:uFillTx/>
              </a:defRPr>
            </a:pPr>
            <a:r>
              <a:rPr lang="cs-CZ" sz="2177" spc="-1">
                <a:solidFill>
                  <a:srgbClr val="FFFFFF"/>
                </a:solidFill>
                <a:latin typeface="Times New Roman"/>
                <a:ea typeface="DejaVu Sans"/>
                <a:cs typeface="DejaVu Sans"/>
              </a:rPr>
              <a:t>(Kuhn 1997, s. 115–116)</a:t>
            </a:r>
            <a:endParaRPr lang="cs-CZ" sz="2177" spc="-1">
              <a:solidFill>
                <a:srgbClr val="000000"/>
              </a:solidFill>
              <a:latin typeface="Arial"/>
              <a:ea typeface="DejaVu Sans"/>
              <a:cs typeface="DejaVu Sans"/>
            </a:endParaRPr>
          </a:p>
        </p:txBody>
      </p:sp>
    </p:spTree>
    <p:extLst>
      <p:ext uri="{BB962C8B-B14F-4D97-AF65-F5344CB8AC3E}">
        <p14:creationId xmlns:p14="http://schemas.microsoft.com/office/powerpoint/2010/main" val="27639626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stomShape 1"/>
          <p:cNvSpPr/>
          <p:nvPr/>
        </p:nvSpPr>
        <p:spPr>
          <a:xfrm>
            <a:off x="1997073" y="857491"/>
            <a:ext cx="8197842" cy="3662967"/>
          </a:xfrm>
          <a:prstGeom prst="rect">
            <a:avLst/>
          </a:prstGeom>
          <a:noFill/>
          <a:ln cap="flat">
            <a:noFill/>
            <a:prstDash val="solid"/>
          </a:ln>
        </p:spPr>
        <p:txBody>
          <a:bodyPr vert="horz" wrap="square" lIns="0" tIns="0" rIns="0" bIns="0" anchor="ctr" anchorCtr="0" compatLnSpc="1">
            <a:noAutofit/>
          </a:bodyPr>
          <a:lstStyle/>
          <a:p>
            <a:pPr algn="just" defTabSz="829544">
              <a:defRPr sz="1800" b="0" i="0" u="none" strike="noStrike" kern="0" cap="none" spc="0" baseline="0">
                <a:solidFill>
                  <a:srgbClr val="000000"/>
                </a:solidFill>
                <a:uFillTx/>
              </a:defRPr>
            </a:pPr>
            <a:r>
              <a:rPr lang="cs-CZ" sz="2177" spc="-1">
                <a:solidFill>
                  <a:srgbClr val="FFFFFF"/>
                </a:solidFill>
                <a:latin typeface="Times New Roman"/>
                <a:ea typeface="DejaVu Sans"/>
                <a:cs typeface="DejaVu Sans"/>
              </a:rPr>
              <a:t>… V doslovném i metaforickém smyslu slova lze říci, že vidění člověka, který si zvykl na převracející čočky, prošlo revoluční proměnou.</a:t>
            </a:r>
          </a:p>
          <a:p>
            <a:pPr algn="just" defTabSz="829544">
              <a:defRPr sz="1800" b="0" i="0" u="none" strike="noStrike" kern="0" cap="none" spc="0" baseline="0">
                <a:solidFill>
                  <a:srgbClr val="000000"/>
                </a:solidFill>
                <a:uFillTx/>
              </a:defRPr>
            </a:pPr>
            <a:endParaRPr lang="cs-CZ" sz="2177" spc="-1">
              <a:solidFill>
                <a:srgbClr val="FFFFFF"/>
              </a:solidFill>
              <a:latin typeface="Times New Roman"/>
              <a:ea typeface="DejaVu Sans"/>
              <a:cs typeface="DejaVu Sans"/>
            </a:endParaRPr>
          </a:p>
          <a:p>
            <a:pPr algn="just" defTabSz="829544">
              <a:defRPr sz="1800" b="0" i="0" u="none" strike="noStrike" kern="0" cap="none" spc="0" baseline="0">
                <a:solidFill>
                  <a:srgbClr val="000000"/>
                </a:solidFill>
                <a:uFillTx/>
              </a:defRPr>
            </a:pPr>
            <a:r>
              <a:rPr lang="cs-CZ" sz="2177" spc="-1">
                <a:solidFill>
                  <a:srgbClr val="FFFFFF"/>
                </a:solidFill>
                <a:latin typeface="Times New Roman"/>
                <a:ea typeface="DejaVu Sans"/>
                <a:cs typeface="DejaVu Sans"/>
              </a:rPr>
              <a:t>… začne mít podezření, že něco jako paradigmata je samo vůbec nutnou podmínkou vnímání. To, co člověk vidí, závisí na tom, nač se dívá, a také na tom, co se na základě předchozí vizuálně-pojmové zkušenosti naučil vidět. Bez takového výcviku by – slovy Williama Jamese – existoval jen „blooming buzzing confusion“. </a:t>
            </a:r>
          </a:p>
          <a:p>
            <a:pPr algn="r" defTabSz="829544">
              <a:defRPr sz="1800" b="0" i="0" u="none" strike="noStrike" kern="0" cap="none" spc="0" baseline="0">
                <a:solidFill>
                  <a:srgbClr val="000000"/>
                </a:solidFill>
                <a:uFillTx/>
              </a:defRPr>
            </a:pPr>
            <a:endParaRPr lang="cs-CZ" sz="2177" spc="-1">
              <a:solidFill>
                <a:srgbClr val="FFFFFF"/>
              </a:solidFill>
              <a:latin typeface="Times New Roman"/>
              <a:ea typeface="DejaVu Sans"/>
              <a:cs typeface="DejaVu Sans"/>
            </a:endParaRPr>
          </a:p>
          <a:p>
            <a:pPr algn="r" defTabSz="829544">
              <a:defRPr sz="1800" b="0" i="0" u="none" strike="noStrike" kern="0" cap="none" spc="0" baseline="0">
                <a:solidFill>
                  <a:srgbClr val="000000"/>
                </a:solidFill>
                <a:uFillTx/>
              </a:defRPr>
            </a:pPr>
            <a:r>
              <a:rPr lang="cs-CZ" sz="2177" spc="-1">
                <a:solidFill>
                  <a:srgbClr val="FFFFFF"/>
                </a:solidFill>
                <a:latin typeface="Times New Roman"/>
                <a:ea typeface="DejaVu Sans"/>
                <a:cs typeface="DejaVu Sans"/>
              </a:rPr>
              <a:t>(Kuhn 1997, s. 117)</a:t>
            </a:r>
            <a:endParaRPr lang="cs-CZ" sz="2177" spc="-1">
              <a:solidFill>
                <a:srgbClr val="000000"/>
              </a:solidFill>
              <a:latin typeface="Arial"/>
              <a:ea typeface="DejaVu Sans"/>
              <a:cs typeface="DejaVu Sans"/>
            </a:endParaRPr>
          </a:p>
        </p:txBody>
      </p:sp>
    </p:spTree>
    <p:extLst>
      <p:ext uri="{BB962C8B-B14F-4D97-AF65-F5344CB8AC3E}">
        <p14:creationId xmlns:p14="http://schemas.microsoft.com/office/powerpoint/2010/main" val="41887948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stomShape 1"/>
          <p:cNvSpPr/>
          <p:nvPr/>
        </p:nvSpPr>
        <p:spPr>
          <a:xfrm>
            <a:off x="1997073" y="288932"/>
            <a:ext cx="8197842" cy="6384563"/>
          </a:xfrm>
          <a:prstGeom prst="rect">
            <a:avLst/>
          </a:prstGeom>
          <a:noFill/>
          <a:ln cap="flat">
            <a:noFill/>
            <a:prstDash val="solid"/>
          </a:ln>
        </p:spPr>
        <p:txBody>
          <a:bodyPr vert="horz" wrap="square" lIns="0" tIns="0" rIns="0" bIns="0" anchor="ctr" anchorCtr="0" compatLnSpc="1">
            <a:noAutofit/>
          </a:bodyPr>
          <a:lstStyle/>
          <a:p>
            <a:pPr algn="just" defTabSz="829544">
              <a:defRPr sz="1800" b="0" i="0" u="none" strike="noStrike" kern="0" cap="none" spc="0" baseline="0">
                <a:solidFill>
                  <a:srgbClr val="000000"/>
                </a:solidFill>
                <a:uFillTx/>
              </a:defRPr>
            </a:pPr>
            <a:r>
              <a:rPr lang="cs-CZ" sz="2177" spc="-1">
                <a:solidFill>
                  <a:srgbClr val="FFFFFF"/>
                </a:solidFill>
                <a:latin typeface="Times New Roman"/>
                <a:ea typeface="DejaVu Sans"/>
                <a:cs typeface="DejaVu Sans"/>
              </a:rPr>
              <a:t>Toto je ovšem Wittgensteinův výklad toho, jak končí filozofické problémy. Tento způsob pro něj (ve Zkoumáních) platí kdykoli, když procházíme procesem, jímž se vracíme zpět k našim přirozeným formám života, vkládajíce naše duše zpět do našich těl; kdežto já jsem musel popsat přijetí nové hudby jako jeden z případů přizpůsobení se (</a:t>
            </a:r>
            <a:r>
              <a:rPr lang="cs-CZ" sz="2177" i="1" spc="-1">
                <a:solidFill>
                  <a:srgbClr val="FFFFFF"/>
                </a:solidFill>
                <a:latin typeface="Times New Roman"/>
                <a:ea typeface="DejaVu Sans"/>
                <a:cs typeface="DejaVu Sans"/>
              </a:rPr>
              <a:t>naturalizing ourselves</a:t>
            </a:r>
            <a:r>
              <a:rPr lang="cs-CZ" sz="2177" spc="-1">
                <a:solidFill>
                  <a:srgbClr val="FFFFFF"/>
                </a:solidFill>
                <a:latin typeface="Times New Roman"/>
                <a:ea typeface="DejaVu Sans"/>
                <a:cs typeface="DejaVu Sans"/>
              </a:rPr>
              <a:t>) nové formě života, novému světu. To, že je vyjasnění tohoto druhu popsáno jako řešení filozofického problému i jako cíl specificky filozofického modu kritiky, představuje podle mne nejpůvodnější Wittgensteinův filozofický přínos. Nenacházím pro něco takového v existujícím filozofickém slovníku příhodnější název než Hegelovo užití pojmu </a:t>
            </a:r>
            <a:r>
              <a:rPr lang="cs-CZ" sz="2177" i="1" spc="-1">
                <a:solidFill>
                  <a:srgbClr val="FFFFFF"/>
                </a:solidFill>
                <a:latin typeface="Times New Roman"/>
                <a:ea typeface="DejaVu Sans"/>
                <a:cs typeface="DejaVu Sans"/>
              </a:rPr>
              <a:t>Aufhebung</a:t>
            </a:r>
            <a:r>
              <a:rPr lang="cs-CZ" sz="2177" spc="-1">
                <a:solidFill>
                  <a:srgbClr val="FFFFFF"/>
                </a:solidFill>
                <a:latin typeface="Times New Roman"/>
                <a:ea typeface="DejaVu Sans"/>
                <a:cs typeface="DejaVu Sans"/>
              </a:rPr>
              <a:t>. Tento termín nelze úplně přeložit – zrušení, anulování, naplnění atd. – to jsou všechno částečné překlady a termín eliminovat (</a:t>
            </a:r>
            <a:r>
              <a:rPr lang="cs-CZ" sz="2177" i="1" spc="-1">
                <a:solidFill>
                  <a:srgbClr val="FFFFFF"/>
                </a:solidFill>
                <a:latin typeface="Times New Roman"/>
                <a:ea typeface="DejaVu Sans"/>
                <a:cs typeface="DejaVu Sans"/>
              </a:rPr>
              <a:t>sublate</a:t>
            </a:r>
            <a:r>
              <a:rPr lang="cs-CZ" sz="2177" spc="-1">
                <a:solidFill>
                  <a:srgbClr val="FFFFFF"/>
                </a:solidFill>
                <a:latin typeface="Times New Roman"/>
                <a:ea typeface="DejaVu Sans"/>
                <a:cs typeface="DejaVu Sans"/>
              </a:rPr>
              <a:t>) převádí celý problém jinam. Toto slovo zachycuje onen smysl uspokojení (</a:t>
            </a:r>
            <a:r>
              <a:rPr lang="cs-CZ" sz="2177" i="1" spc="-1">
                <a:solidFill>
                  <a:srgbClr val="FFFFFF"/>
                </a:solidFill>
                <a:latin typeface="Times New Roman"/>
                <a:ea typeface="DejaVu Sans"/>
                <a:cs typeface="DejaVu Sans"/>
              </a:rPr>
              <a:t>satisfaction</a:t>
            </a:r>
            <a:r>
              <a:rPr lang="cs-CZ" sz="2177" spc="-1">
                <a:solidFill>
                  <a:srgbClr val="FFFFFF"/>
                </a:solidFill>
                <a:latin typeface="Times New Roman"/>
                <a:ea typeface="DejaVu Sans"/>
                <a:cs typeface="DejaVu Sans"/>
              </a:rPr>
              <a:t>), k němuž dospějeme v podobných případech sporu, jakým byl ten mezi Brooksem a Wintersem.</a:t>
            </a:r>
          </a:p>
          <a:p>
            <a:pPr algn="just" defTabSz="829544">
              <a:defRPr sz="1800" b="0" i="0" u="none" strike="noStrike" kern="0" cap="none" spc="0" baseline="0">
                <a:solidFill>
                  <a:srgbClr val="000000"/>
                </a:solidFill>
                <a:uFillTx/>
              </a:defRPr>
            </a:pPr>
            <a:endParaRPr lang="en-GB" sz="2177" spc="-1">
              <a:solidFill>
                <a:srgbClr val="FFFFFF"/>
              </a:solidFill>
              <a:latin typeface="Times New Roman"/>
              <a:ea typeface="DejaVu Sans"/>
              <a:cs typeface="DejaVu Sans"/>
            </a:endParaRPr>
          </a:p>
          <a:p>
            <a:pPr algn="r" defTabSz="829544">
              <a:defRPr sz="1800" b="0" i="0" u="none" strike="noStrike" kern="0" cap="none" spc="0" baseline="0">
                <a:solidFill>
                  <a:srgbClr val="000000"/>
                </a:solidFill>
                <a:uFillTx/>
              </a:defRPr>
            </a:pPr>
            <a:r>
              <a:rPr lang="cs-CZ" sz="2177" spc="-1">
                <a:solidFill>
                  <a:srgbClr val="FFFFFF"/>
                </a:solidFill>
                <a:latin typeface="Times New Roman"/>
                <a:ea typeface="DejaVu Sans"/>
                <a:cs typeface="DejaVu Sans"/>
              </a:rPr>
              <a:t>(Cavell, 1969, s. 85)</a:t>
            </a:r>
          </a:p>
          <a:p>
            <a:pPr algn="just" defTabSz="829544">
              <a:defRPr sz="1800" b="0" i="0" u="none" strike="noStrike" kern="0" cap="none" spc="0" baseline="0">
                <a:solidFill>
                  <a:srgbClr val="000000"/>
                </a:solidFill>
                <a:uFillTx/>
              </a:defRPr>
            </a:pPr>
            <a:endParaRPr lang="cs-CZ" sz="2177" spc="-1">
              <a:solidFill>
                <a:srgbClr val="FFFFFF"/>
              </a:solidFill>
              <a:latin typeface="Times New Roman"/>
              <a:ea typeface="DejaVu Sans"/>
              <a:cs typeface="DejaVu Sans"/>
            </a:endParaRPr>
          </a:p>
          <a:p>
            <a:pPr algn="r" defTabSz="829544">
              <a:defRPr sz="1800" b="0" i="0" u="none" strike="noStrike" kern="0" cap="none" spc="0" baseline="0">
                <a:solidFill>
                  <a:srgbClr val="000000"/>
                </a:solidFill>
                <a:uFillTx/>
              </a:defRPr>
            </a:pPr>
            <a:endParaRPr lang="cs-CZ" sz="2177" spc="-1">
              <a:solidFill>
                <a:srgbClr val="FFFFFF"/>
              </a:solidFill>
              <a:latin typeface="Times New Roman"/>
              <a:ea typeface="DejaVu Sans"/>
              <a:cs typeface="DejaVu Sans"/>
            </a:endParaRPr>
          </a:p>
        </p:txBody>
      </p:sp>
    </p:spTree>
    <p:extLst>
      <p:ext uri="{BB962C8B-B14F-4D97-AF65-F5344CB8AC3E}">
        <p14:creationId xmlns:p14="http://schemas.microsoft.com/office/powerpoint/2010/main" val="26561720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1980739" y="314175"/>
            <a:ext cx="8229630" cy="1063362"/>
          </a:xfrm>
        </p:spPr>
        <p:txBody>
          <a:bodyPr>
            <a:normAutofit/>
          </a:bodyPr>
          <a:lstStyle/>
          <a:p>
            <a:r>
              <a:rPr lang="cs-CZ" dirty="0" smtClean="0"/>
              <a:t>Metodologie a ideologie </a:t>
            </a:r>
            <a:br>
              <a:rPr lang="cs-CZ" dirty="0" smtClean="0"/>
            </a:br>
            <a:r>
              <a:rPr lang="cs-CZ" sz="1800" dirty="0" smtClean="0"/>
              <a:t>(široký rámec a nastavení diskursu)</a:t>
            </a:r>
            <a:endParaRPr lang="cs-CZ" dirty="0"/>
          </a:p>
        </p:txBody>
      </p:sp>
      <p:sp>
        <p:nvSpPr>
          <p:cNvPr id="3" name="Zástupný symbol pro text 2"/>
          <p:cNvSpPr txBox="1">
            <a:spLocks noGrp="1"/>
          </p:cNvSpPr>
          <p:nvPr>
            <p:ph type="body" idx="4294967295"/>
          </p:nvPr>
        </p:nvSpPr>
        <p:spPr>
          <a:xfrm>
            <a:off x="1980739" y="1604844"/>
            <a:ext cx="8229630" cy="4444498"/>
          </a:xfrm>
        </p:spPr>
        <p:txBody>
          <a:bodyPr/>
          <a:lstStyle/>
          <a:p>
            <a:pPr lvl="0" algn="just">
              <a:buSzPct val="45000"/>
              <a:buFont typeface="StarSymbol"/>
              <a:buChar char="●"/>
            </a:pPr>
            <a:r>
              <a:rPr lang="cs-CZ" sz="1633"/>
              <a:t>„Vždycky je možné deklarovat nějaké obecné kritické principy v závislosti na některé z aktuálních ideologií – zejména ve Francii, kde se teoretické modely těší veliké vážnosti, neboť dodávají rutinérům jistotu, že mají účast na jakémsi zápase, na dějinách a jejich celkovém smyslu; a vskutku, v posledních patnácti letech se francouzská kritika rozvíjela – s různým úspěchem – v rámci čtyř velkých filosofií (…).“</a:t>
            </a:r>
          </a:p>
          <a:p>
            <a:pPr lvl="0" algn="just">
              <a:buSzPct val="45000"/>
              <a:buFont typeface="StarSymbol"/>
              <a:buChar char="●"/>
            </a:pPr>
            <a:r>
              <a:rPr lang="cs-CZ" sz="1633"/>
              <a:t>Barthes, R., Co je kritika, </a:t>
            </a:r>
            <a:r>
              <a:rPr lang="cs-CZ" sz="1633" i="1"/>
              <a:t>Kritický sborník </a:t>
            </a:r>
            <a:r>
              <a:rPr lang="cs-CZ" sz="1633"/>
              <a:t>1/1994, 1.</a:t>
            </a:r>
          </a:p>
          <a:p>
            <a:pPr lvl="0" algn="just">
              <a:buSzPct val="45000"/>
              <a:buFont typeface="StarSymbol"/>
              <a:buChar char="●"/>
            </a:pPr>
            <a:endParaRPr lang="cs-CZ" sz="1633"/>
          </a:p>
          <a:p>
            <a:pPr lvl="0" algn="just">
              <a:buSzPct val="45000"/>
              <a:buFont typeface="StarSymbol"/>
              <a:buChar char="●"/>
            </a:pPr>
            <a:r>
              <a:rPr lang="cs-CZ" sz="1633"/>
              <a:t>Je možné, aby tyto různé ideologické principy existovaly zároveň (a já například mohu do jisté míry přitakat zároveň každému z nich), pak ovšem ideologická kritika nekonstituuje kritiku jako takovou a „pravda“ není pak jejím stvrzením. Kritika je něco jiného než správně mluvit ve jménu „pravdivých“ principů. Z toho vyplývá, že v kritice není hlavním hříchem ideologie, nýbrž mlčení, kterým bývá přecházena (…)</a:t>
            </a:r>
          </a:p>
          <a:p>
            <a:pPr lvl="0" algn="just">
              <a:buSzPct val="45000"/>
              <a:buFont typeface="StarSymbol"/>
              <a:buChar char="●"/>
            </a:pPr>
            <a:r>
              <a:rPr lang="cs-CZ" sz="1633"/>
              <a:t>Barthes, R. Co je kritika, </a:t>
            </a:r>
            <a:r>
              <a:rPr lang="cs-CZ" sz="1633" i="1"/>
              <a:t>Kritický sborník </a:t>
            </a:r>
            <a:r>
              <a:rPr lang="cs-CZ" sz="1633"/>
              <a:t>1/1994, 2.</a:t>
            </a:r>
          </a:p>
        </p:txBody>
      </p:sp>
    </p:spTree>
    <p:extLst>
      <p:ext uri="{BB962C8B-B14F-4D97-AF65-F5344CB8AC3E}">
        <p14:creationId xmlns:p14="http://schemas.microsoft.com/office/powerpoint/2010/main" val="21269251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stomShape 1"/>
          <p:cNvSpPr/>
          <p:nvPr/>
        </p:nvSpPr>
        <p:spPr>
          <a:xfrm>
            <a:off x="1997073" y="111845"/>
            <a:ext cx="8197842" cy="3681607"/>
          </a:xfrm>
          <a:prstGeom prst="rect">
            <a:avLst/>
          </a:prstGeom>
          <a:noFill/>
          <a:ln cap="flat">
            <a:noFill/>
            <a:prstDash val="solid"/>
          </a:ln>
        </p:spPr>
        <p:txBody>
          <a:bodyPr vert="horz" wrap="square" lIns="0" tIns="0" rIns="0" bIns="0" anchor="ctr" anchorCtr="0" compatLnSpc="1">
            <a:noAutofit/>
          </a:bodyPr>
          <a:lstStyle/>
          <a:p>
            <a:pPr algn="just" defTabSz="829544">
              <a:defRPr sz="1800" b="0" i="0" u="none" strike="noStrike" kern="0" cap="none" spc="0" baseline="0">
                <a:solidFill>
                  <a:srgbClr val="000000"/>
                </a:solidFill>
                <a:uFillTx/>
              </a:defRPr>
            </a:pPr>
            <a:r>
              <a:rPr lang="cs-CZ" sz="2177" spc="-1">
                <a:solidFill>
                  <a:srgbClr val="FFFFFF"/>
                </a:solidFill>
                <a:latin typeface="Times New Roman"/>
                <a:ea typeface="DejaVu Sans"/>
                <a:cs typeface="DejaVu Sans"/>
              </a:rPr>
              <a:t>Už nejsme příliš nakloněni předpokládat spolu s Hegelem, že nám Historie umožní, aby bylo toto Aufhebung naší přítomností: jsme si příliš vědomi jejích ironií a ztracených revolucí. Považujme jej však za smysluplný ideál (jednoho druhu) filozofické kritiky – kritiky, v rámci které nemá pro žádnou ze stran smysl vyvracet druhou, protože svůj cíl i své téma chápe po svém.</a:t>
            </a:r>
          </a:p>
          <a:p>
            <a:pPr algn="just" defTabSz="829544">
              <a:defRPr sz="1800" b="0" i="0" u="none" strike="noStrike" kern="0" cap="none" spc="0" baseline="0">
                <a:solidFill>
                  <a:srgbClr val="000000"/>
                </a:solidFill>
                <a:uFillTx/>
              </a:defRPr>
            </a:pPr>
            <a:endParaRPr lang="cs-CZ" sz="2177" spc="-1">
              <a:solidFill>
                <a:srgbClr val="FFFFFF"/>
              </a:solidFill>
              <a:latin typeface="Times New Roman"/>
              <a:ea typeface="DejaVu Sans"/>
              <a:cs typeface="DejaVu Sans"/>
            </a:endParaRPr>
          </a:p>
          <a:p>
            <a:pPr algn="r" defTabSz="829544">
              <a:defRPr sz="1800" b="0" i="0" u="none" strike="noStrike" kern="0" cap="none" spc="0" baseline="0">
                <a:solidFill>
                  <a:srgbClr val="000000"/>
                </a:solidFill>
                <a:uFillTx/>
              </a:defRPr>
            </a:pPr>
            <a:r>
              <a:rPr lang="cs-CZ" sz="2177" spc="-1">
                <a:solidFill>
                  <a:srgbClr val="FFFFFF"/>
                </a:solidFill>
                <a:latin typeface="Times New Roman"/>
                <a:ea typeface="DejaVu Sans"/>
                <a:cs typeface="DejaVu Sans"/>
              </a:rPr>
              <a:t>(Cavell 1969, s. 85)</a:t>
            </a:r>
          </a:p>
        </p:txBody>
      </p:sp>
    </p:spTree>
    <p:extLst>
      <p:ext uri="{BB962C8B-B14F-4D97-AF65-F5344CB8AC3E}">
        <p14:creationId xmlns:p14="http://schemas.microsoft.com/office/powerpoint/2010/main" val="15920557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stomShape 1"/>
          <p:cNvSpPr/>
          <p:nvPr/>
        </p:nvSpPr>
        <p:spPr>
          <a:xfrm>
            <a:off x="1997073" y="111845"/>
            <a:ext cx="8197842" cy="5219492"/>
          </a:xfrm>
          <a:prstGeom prst="rect">
            <a:avLst/>
          </a:prstGeom>
          <a:noFill/>
          <a:ln cap="flat">
            <a:noFill/>
            <a:prstDash val="solid"/>
          </a:ln>
        </p:spPr>
        <p:txBody>
          <a:bodyPr vert="horz" wrap="square" lIns="0" tIns="0" rIns="0" bIns="0" anchor="ctr" anchorCtr="0" compatLnSpc="1">
            <a:noAutofit/>
          </a:bodyPr>
          <a:lstStyle/>
          <a:p>
            <a:pPr algn="just" defTabSz="829544">
              <a:defRPr sz="1800" b="0" i="0" u="none" strike="noStrike" kern="0" cap="none" spc="0" baseline="0">
                <a:solidFill>
                  <a:srgbClr val="000000"/>
                </a:solidFill>
                <a:uFillTx/>
              </a:defRPr>
            </a:pPr>
            <a:r>
              <a:rPr lang="cs-CZ" sz="2177" spc="-1">
                <a:solidFill>
                  <a:srgbClr val="FFFFFF"/>
                </a:solidFill>
                <a:latin typeface="Times New Roman"/>
                <a:ea typeface="DejaVu Sans"/>
                <a:cs typeface="DejaVu Sans"/>
              </a:rPr>
              <a:t>V Traktátu říká Wittgenstein: „Řešení problému života lze vidět v rozplynutí se problému“ (6.521); a ve Zkoumáních říká „… neboť jasnost o kterou usilujeme, je zajisté úplná. Ale to znamená pouze, že filozofické problémy mají úplně zmizet. (§ 133). Zde ještě nazývá tyto problémy vyřešené (Ibid.); a také říká, že „nezůstanou-li žádné otázky … je to také odpověď (Traktát; 6.25). V pojetí Wittgensteinova pozdního díla se zdá, jakoby problémy filozofie a problémy života měly související gramatiku, neboť řešení obou má stejnou formu: jejich problémy jsou vyřešeny tehdy, pokud zmizí, a odpovědi dostaneme, pokud nejsou dále žádné otázky – když jsou zrušeny naším vysvětlením.</a:t>
            </a:r>
          </a:p>
          <a:p>
            <a:pPr algn="just" defTabSz="829544">
              <a:defRPr sz="1800" b="0" i="0" u="none" strike="noStrike" kern="0" cap="none" spc="0" baseline="0">
                <a:solidFill>
                  <a:srgbClr val="000000"/>
                </a:solidFill>
                <a:uFillTx/>
              </a:defRPr>
            </a:pPr>
            <a:endParaRPr lang="cs-CZ" sz="2177" spc="-1">
              <a:solidFill>
                <a:srgbClr val="FFFFFF"/>
              </a:solidFill>
              <a:latin typeface="Times New Roman"/>
              <a:ea typeface="DejaVu Sans"/>
              <a:cs typeface="DejaVu Sans"/>
            </a:endParaRPr>
          </a:p>
          <a:p>
            <a:pPr algn="just" defTabSz="829544">
              <a:defRPr sz="1800" b="0" i="0" u="none" strike="noStrike" kern="0" cap="none" spc="0" baseline="0">
                <a:solidFill>
                  <a:srgbClr val="000000"/>
                </a:solidFill>
                <a:uFillTx/>
              </a:defRPr>
            </a:pPr>
            <a:endParaRPr lang="cs-CZ" sz="2177" spc="-1">
              <a:solidFill>
                <a:srgbClr val="FFFFFF"/>
              </a:solidFill>
              <a:latin typeface="Times New Roman"/>
              <a:ea typeface="DejaVu Sans"/>
              <a:cs typeface="DejaVu Sans"/>
            </a:endParaRPr>
          </a:p>
          <a:p>
            <a:pPr algn="r" defTabSz="829544">
              <a:defRPr sz="1800" b="0" i="0" u="none" strike="noStrike" kern="0" cap="none" spc="0" baseline="0">
                <a:solidFill>
                  <a:srgbClr val="000000"/>
                </a:solidFill>
                <a:uFillTx/>
              </a:defRPr>
            </a:pPr>
            <a:r>
              <a:rPr lang="cs-CZ" sz="2177" spc="-1">
                <a:solidFill>
                  <a:srgbClr val="FFFFFF"/>
                </a:solidFill>
                <a:latin typeface="Times New Roman"/>
                <a:ea typeface="DejaVu Sans"/>
                <a:cs typeface="DejaVu Sans"/>
              </a:rPr>
              <a:t>(Cavell 1969, s. 85)</a:t>
            </a:r>
          </a:p>
        </p:txBody>
      </p:sp>
    </p:spTree>
    <p:extLst>
      <p:ext uri="{BB962C8B-B14F-4D97-AF65-F5344CB8AC3E}">
        <p14:creationId xmlns:p14="http://schemas.microsoft.com/office/powerpoint/2010/main" val="13427560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stomShape 1"/>
          <p:cNvSpPr/>
          <p:nvPr/>
        </p:nvSpPr>
        <p:spPr>
          <a:xfrm>
            <a:off x="1997073" y="111845"/>
            <a:ext cx="8197842" cy="5219492"/>
          </a:xfrm>
          <a:prstGeom prst="rect">
            <a:avLst/>
          </a:prstGeom>
          <a:noFill/>
          <a:ln cap="flat">
            <a:noFill/>
            <a:prstDash val="solid"/>
          </a:ln>
        </p:spPr>
        <p:txBody>
          <a:bodyPr vert="horz" wrap="square" lIns="0" tIns="0" rIns="0" bIns="0" anchor="ctr" anchorCtr="0" compatLnSpc="1">
            <a:noAutofit/>
          </a:bodyPr>
          <a:lstStyle/>
          <a:p>
            <a:pPr algn="just" defTabSz="829544">
              <a:defRPr sz="1800" b="0" i="0" u="none" strike="noStrike" kern="0" cap="none" spc="0" baseline="0">
                <a:solidFill>
                  <a:srgbClr val="000000"/>
                </a:solidFill>
                <a:uFillTx/>
              </a:defRPr>
            </a:pPr>
            <a:r>
              <a:rPr lang="cs-CZ" sz="2177" spc="-1">
                <a:solidFill>
                  <a:srgbClr val="FFFFFF"/>
                </a:solidFill>
                <a:latin typeface="Times New Roman"/>
                <a:ea typeface="DejaVu Sans"/>
                <a:cs typeface="DejaVu Sans"/>
              </a:rPr>
              <a:t>Ve Zkoumáních se to jeví jako odpověď více, než se tomu zdá, ponecháme-li to takto; neboť se tak explicitněji předepisují a předvádějí cesty, kterými by měla filozofie jít při zkoumání problémů, cesty vedoucí k tomu, co Wittgenstein nazývá „přehledné znázornění“ (přehledný popis, übersichtliche Darstellung, perspicuous representation). Podle mne nemá řada filozofů ráda Wittgensteinovo přirovnání filozofických metod k terapiím (FZ § 133). Přesto lze to, co tímto srovnáním Wittgensteina mínil, pochopit právě skrze průběh či vývoj psychoanalytické terapie.</a:t>
            </a:r>
          </a:p>
          <a:p>
            <a:pPr algn="just" defTabSz="829544">
              <a:defRPr sz="1800" b="0" i="0" u="none" strike="noStrike" kern="0" cap="none" spc="0" baseline="0">
                <a:solidFill>
                  <a:srgbClr val="000000"/>
                </a:solidFill>
                <a:uFillTx/>
              </a:defRPr>
            </a:pPr>
            <a:endParaRPr lang="cs-CZ" sz="2177" spc="-1">
              <a:solidFill>
                <a:srgbClr val="FFFFFF"/>
              </a:solidFill>
              <a:latin typeface="Times New Roman"/>
              <a:ea typeface="DejaVu Sans"/>
              <a:cs typeface="DejaVu Sans"/>
            </a:endParaRPr>
          </a:p>
          <a:p>
            <a:pPr algn="just" defTabSz="829544">
              <a:defRPr sz="1800" b="0" i="0" u="none" strike="noStrike" kern="0" cap="none" spc="0" baseline="0">
                <a:solidFill>
                  <a:srgbClr val="000000"/>
                </a:solidFill>
                <a:uFillTx/>
              </a:defRPr>
            </a:pPr>
            <a:endParaRPr lang="cs-CZ" sz="2177" spc="-1">
              <a:solidFill>
                <a:srgbClr val="FFFFFF"/>
              </a:solidFill>
              <a:latin typeface="Times New Roman"/>
              <a:ea typeface="DejaVu Sans"/>
              <a:cs typeface="DejaVu Sans"/>
            </a:endParaRPr>
          </a:p>
          <a:p>
            <a:pPr algn="r" defTabSz="829544">
              <a:defRPr sz="1800" b="0" i="0" u="none" strike="noStrike" kern="0" cap="none" spc="0" baseline="0">
                <a:solidFill>
                  <a:srgbClr val="000000"/>
                </a:solidFill>
                <a:uFillTx/>
              </a:defRPr>
            </a:pPr>
            <a:r>
              <a:rPr lang="cs-CZ" sz="2177" spc="-1">
                <a:solidFill>
                  <a:srgbClr val="FFFFFF"/>
                </a:solidFill>
                <a:latin typeface="Times New Roman"/>
                <a:ea typeface="DejaVu Sans"/>
                <a:cs typeface="DejaVu Sans"/>
              </a:rPr>
              <a:t>(Cavell 1969, s. 85)</a:t>
            </a:r>
          </a:p>
        </p:txBody>
      </p:sp>
    </p:spTree>
    <p:extLst>
      <p:ext uri="{BB962C8B-B14F-4D97-AF65-F5344CB8AC3E}">
        <p14:creationId xmlns:p14="http://schemas.microsoft.com/office/powerpoint/2010/main" val="23856491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stomShape 1"/>
          <p:cNvSpPr/>
          <p:nvPr/>
        </p:nvSpPr>
        <p:spPr>
          <a:xfrm>
            <a:off x="1997073" y="111845"/>
            <a:ext cx="8197842" cy="5219492"/>
          </a:xfrm>
          <a:prstGeom prst="rect">
            <a:avLst/>
          </a:prstGeom>
          <a:noFill/>
          <a:ln cap="flat">
            <a:noFill/>
            <a:prstDash val="solid"/>
          </a:ln>
        </p:spPr>
        <p:txBody>
          <a:bodyPr vert="horz" wrap="square" lIns="0" tIns="0" rIns="0" bIns="0" anchor="ctr" anchorCtr="0" compatLnSpc="1">
            <a:noAutofit/>
          </a:bodyPr>
          <a:lstStyle/>
          <a:p>
            <a:pPr algn="just" defTabSz="829544">
              <a:defRPr sz="1800" b="0" i="0" u="none" strike="noStrike" kern="0" cap="none" spc="0" baseline="0">
                <a:solidFill>
                  <a:srgbClr val="000000"/>
                </a:solidFill>
                <a:uFillTx/>
              </a:defRPr>
            </a:pPr>
            <a:r>
              <a:rPr lang="cs-CZ" sz="2177" spc="-1" dirty="0">
                <a:solidFill>
                  <a:srgbClr val="FFFFFF"/>
                </a:solidFill>
                <a:latin typeface="Times New Roman"/>
                <a:ea typeface="DejaVu Sans"/>
                <a:cs typeface="DejaVu Sans"/>
              </a:rPr>
              <a:t>Čím více se někdo dozví o sobě, jak bychom řekli, dosáhne porozumění sobě samotnému, uspořádá své problémy, tím méně je schopen říci, co se dozvěděl; nikoli proto, že bychom zapomněli, co to bylo, nýbrž proto, že cokoli bychom řekli, by nevypadalo jako odpověď nebo řešení: už neexistuje žádná otázka či problém, se kterým by se naše slova mohla střetnout. Dosáhli jsme přesvědčení, nikoli však o nějakém tvrzení; dosáhli jsme konzistence, ale nikoli v teorii. </a:t>
            </a:r>
            <a:r>
              <a:rPr lang="cs-CZ" sz="2177" spc="-1">
                <a:solidFill>
                  <a:srgbClr val="FFFFFF"/>
                </a:solidFill>
                <a:latin typeface="Times New Roman"/>
                <a:ea typeface="DejaVu Sans"/>
                <a:cs typeface="DejaVu Sans"/>
              </a:rPr>
              <a:t>Jste jiní, co rozpoznáváte jako </a:t>
            </a:r>
            <a:r>
              <a:rPr lang="cs-CZ" sz="2177" spc="-1" smtClean="0">
                <a:solidFill>
                  <a:srgbClr val="FFFFFF"/>
                </a:solidFill>
                <a:latin typeface="Times New Roman"/>
                <a:ea typeface="DejaVu Sans"/>
                <a:cs typeface="DejaVu Sans"/>
              </a:rPr>
              <a:t>problémy, </a:t>
            </a:r>
            <a:r>
              <a:rPr lang="cs-CZ" sz="2177" spc="-1">
                <a:solidFill>
                  <a:srgbClr val="FFFFFF"/>
                </a:solidFill>
                <a:latin typeface="Times New Roman"/>
                <a:ea typeface="DejaVu Sans"/>
                <a:cs typeface="DejaVu Sans"/>
              </a:rPr>
              <a:t>je jiné, váš svět je jiný. </a:t>
            </a:r>
            <a:r>
              <a:rPr lang="cs-CZ" sz="2177" spc="-1" dirty="0">
                <a:solidFill>
                  <a:srgbClr val="FFFFFF"/>
                </a:solidFill>
                <a:latin typeface="Times New Roman"/>
                <a:ea typeface="DejaVu Sans"/>
                <a:cs typeface="DejaVu Sans"/>
              </a:rPr>
              <a:t>(Svět šťastného člověka je jiný než svět nešťastného. Traktát, 6.43). A v tomto významu, pouze v tomto nelze to, co dílo znamená, vyslovit. Uvěřit mu znamená vidět jej (</a:t>
            </a:r>
            <a:r>
              <a:rPr lang="cs-CZ" sz="2177" spc="-1" dirty="0" err="1">
                <a:solidFill>
                  <a:srgbClr val="FFFFFF"/>
                </a:solidFill>
                <a:latin typeface="Times New Roman"/>
                <a:ea typeface="DejaVu Sans"/>
                <a:cs typeface="DejaVu Sans"/>
              </a:rPr>
              <a:t>Believing</a:t>
            </a:r>
            <a:r>
              <a:rPr lang="cs-CZ" sz="2177" spc="-1" dirty="0">
                <a:solidFill>
                  <a:srgbClr val="FFFFFF"/>
                </a:solidFill>
                <a:latin typeface="Times New Roman"/>
                <a:ea typeface="DejaVu Sans"/>
                <a:cs typeface="DejaVu Sans"/>
              </a:rPr>
              <a:t> </a:t>
            </a:r>
            <a:r>
              <a:rPr lang="cs-CZ" sz="2177" spc="-1" dirty="0" err="1">
                <a:solidFill>
                  <a:srgbClr val="FFFFFF"/>
                </a:solidFill>
                <a:latin typeface="Times New Roman"/>
                <a:ea typeface="DejaVu Sans"/>
                <a:cs typeface="DejaVu Sans"/>
              </a:rPr>
              <a:t>it</a:t>
            </a:r>
            <a:r>
              <a:rPr lang="cs-CZ" sz="2177" spc="-1" dirty="0">
                <a:solidFill>
                  <a:srgbClr val="FFFFFF"/>
                </a:solidFill>
                <a:latin typeface="Times New Roman"/>
                <a:ea typeface="DejaVu Sans"/>
                <a:cs typeface="DejaVu Sans"/>
              </a:rPr>
              <a:t> </a:t>
            </a:r>
            <a:r>
              <a:rPr lang="cs-CZ" sz="2177" spc="-1" dirty="0" err="1">
                <a:solidFill>
                  <a:srgbClr val="FFFFFF"/>
                </a:solidFill>
                <a:latin typeface="Times New Roman"/>
                <a:ea typeface="DejaVu Sans"/>
                <a:cs typeface="DejaVu Sans"/>
              </a:rPr>
              <a:t>is</a:t>
            </a:r>
            <a:r>
              <a:rPr lang="cs-CZ" sz="2177" spc="-1" dirty="0">
                <a:solidFill>
                  <a:srgbClr val="FFFFFF"/>
                </a:solidFill>
                <a:latin typeface="Times New Roman"/>
                <a:ea typeface="DejaVu Sans"/>
                <a:cs typeface="DejaVu Sans"/>
              </a:rPr>
              <a:t> </a:t>
            </a:r>
            <a:r>
              <a:rPr lang="cs-CZ" sz="2177" spc="-1" dirty="0" err="1">
                <a:solidFill>
                  <a:srgbClr val="FFFFFF"/>
                </a:solidFill>
                <a:latin typeface="Times New Roman"/>
                <a:ea typeface="DejaVu Sans"/>
                <a:cs typeface="DejaVu Sans"/>
              </a:rPr>
              <a:t>seeing</a:t>
            </a:r>
            <a:r>
              <a:rPr lang="cs-CZ" sz="2177" spc="-1" dirty="0">
                <a:solidFill>
                  <a:srgbClr val="FFFFFF"/>
                </a:solidFill>
                <a:latin typeface="Times New Roman"/>
                <a:ea typeface="DejaVu Sans"/>
                <a:cs typeface="DejaVu Sans"/>
              </a:rPr>
              <a:t> </a:t>
            </a:r>
            <a:r>
              <a:rPr lang="cs-CZ" sz="2177" spc="-1" dirty="0" err="1">
                <a:solidFill>
                  <a:srgbClr val="FFFFFF"/>
                </a:solidFill>
                <a:latin typeface="Times New Roman"/>
                <a:ea typeface="DejaVu Sans"/>
                <a:cs typeface="DejaVu Sans"/>
              </a:rPr>
              <a:t>it</a:t>
            </a:r>
            <a:r>
              <a:rPr lang="cs-CZ" sz="2177" spc="-1" dirty="0">
                <a:solidFill>
                  <a:srgbClr val="FFFFFF"/>
                </a:solidFill>
                <a:latin typeface="Times New Roman"/>
                <a:ea typeface="DejaVu Sans"/>
                <a:cs typeface="DejaVu Sans"/>
              </a:rPr>
              <a:t>.).</a:t>
            </a:r>
          </a:p>
          <a:p>
            <a:pPr algn="r" defTabSz="829544">
              <a:defRPr sz="1800" b="0" i="0" u="none" strike="noStrike" kern="0" cap="none" spc="0" baseline="0">
                <a:solidFill>
                  <a:srgbClr val="000000"/>
                </a:solidFill>
                <a:uFillTx/>
              </a:defRPr>
            </a:pPr>
            <a:endParaRPr lang="cs-CZ" sz="2177" spc="-1" dirty="0">
              <a:solidFill>
                <a:srgbClr val="FFFFFF"/>
              </a:solidFill>
              <a:latin typeface="Times New Roman"/>
              <a:ea typeface="DejaVu Sans"/>
              <a:cs typeface="DejaVu Sans"/>
            </a:endParaRPr>
          </a:p>
          <a:p>
            <a:pPr algn="r" defTabSz="829544">
              <a:defRPr sz="1800" b="0" i="0" u="none" strike="noStrike" kern="0" cap="none" spc="0" baseline="0">
                <a:solidFill>
                  <a:srgbClr val="000000"/>
                </a:solidFill>
                <a:uFillTx/>
              </a:defRPr>
            </a:pPr>
            <a:r>
              <a:rPr lang="cs-CZ" sz="2177" spc="-1" dirty="0">
                <a:solidFill>
                  <a:srgbClr val="FFFFFF"/>
                </a:solidFill>
                <a:latin typeface="Times New Roman"/>
                <a:ea typeface="DejaVu Sans"/>
                <a:cs typeface="DejaVu Sans"/>
              </a:rPr>
              <a:t>(</a:t>
            </a:r>
            <a:r>
              <a:rPr lang="cs-CZ" sz="2177" spc="-1" dirty="0" err="1">
                <a:solidFill>
                  <a:srgbClr val="FFFFFF"/>
                </a:solidFill>
                <a:latin typeface="Times New Roman"/>
                <a:ea typeface="DejaVu Sans"/>
                <a:cs typeface="DejaVu Sans"/>
              </a:rPr>
              <a:t>Cavell</a:t>
            </a:r>
            <a:r>
              <a:rPr lang="cs-CZ" sz="2177" spc="-1" dirty="0">
                <a:solidFill>
                  <a:srgbClr val="FFFFFF"/>
                </a:solidFill>
                <a:latin typeface="Times New Roman"/>
                <a:ea typeface="DejaVu Sans"/>
                <a:cs typeface="DejaVu Sans"/>
              </a:rPr>
              <a:t> 1969, s. 85–86)</a:t>
            </a:r>
          </a:p>
        </p:txBody>
      </p:sp>
    </p:spTree>
    <p:extLst>
      <p:ext uri="{BB962C8B-B14F-4D97-AF65-F5344CB8AC3E}">
        <p14:creationId xmlns:p14="http://schemas.microsoft.com/office/powerpoint/2010/main" val="3509179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stomShape 1"/>
          <p:cNvSpPr/>
          <p:nvPr/>
        </p:nvSpPr>
        <p:spPr>
          <a:xfrm>
            <a:off x="1997073" y="1313241"/>
            <a:ext cx="8197842" cy="4623941"/>
          </a:xfrm>
          <a:prstGeom prst="rect">
            <a:avLst/>
          </a:prstGeom>
          <a:noFill/>
          <a:ln cap="flat">
            <a:noFill/>
            <a:prstDash val="solid"/>
          </a:ln>
        </p:spPr>
        <p:txBody>
          <a:bodyPr vert="horz" wrap="square" lIns="0" tIns="0" rIns="0" bIns="0" anchor="ctr" anchorCtr="0" compatLnSpc="1">
            <a:noAutofit/>
          </a:bodyPr>
          <a:lstStyle/>
          <a:p>
            <a:pPr algn="just" defTabSz="829544">
              <a:defRPr sz="1800" b="0" i="0" u="none" strike="noStrike" kern="0" cap="none" spc="0" baseline="0">
                <a:solidFill>
                  <a:srgbClr val="000000"/>
                </a:solidFill>
                <a:uFillTx/>
              </a:defRPr>
            </a:pPr>
            <a:r>
              <a:rPr lang="cs-CZ" sz="2177" spc="-1" dirty="0">
                <a:solidFill>
                  <a:srgbClr val="FFFFFF"/>
                </a:solidFill>
                <a:latin typeface="Times New Roman"/>
                <a:ea typeface="DejaVu Sans"/>
                <a:cs typeface="DejaVu Sans"/>
              </a:rPr>
              <a:t>LITERATURA:</a:t>
            </a:r>
          </a:p>
          <a:p>
            <a:pPr algn="just" defTabSz="829544">
              <a:defRPr sz="1800" b="0" i="0" u="none" strike="noStrike" kern="0" cap="none" spc="0" baseline="0">
                <a:solidFill>
                  <a:srgbClr val="000000"/>
                </a:solidFill>
                <a:uFillTx/>
              </a:defRPr>
            </a:pPr>
            <a:endParaRPr lang="cs-CZ" sz="2177" spc="-1" dirty="0">
              <a:solidFill>
                <a:srgbClr val="FFFFFF"/>
              </a:solidFill>
              <a:latin typeface="Times New Roman"/>
              <a:ea typeface="DejaVu Sans"/>
              <a:cs typeface="DejaVu Sans"/>
            </a:endParaRPr>
          </a:p>
          <a:p>
            <a:pPr algn="just" defTabSz="829544">
              <a:defRPr sz="1800" b="0" i="0" u="none" strike="noStrike" kern="0" cap="none" spc="0" baseline="0">
                <a:solidFill>
                  <a:srgbClr val="000000"/>
                </a:solidFill>
                <a:uFillTx/>
              </a:defRPr>
            </a:pPr>
            <a:endParaRPr lang="cs-CZ" sz="2177" spc="-1" dirty="0">
              <a:solidFill>
                <a:srgbClr val="FFFFFF"/>
              </a:solidFill>
              <a:latin typeface="Times New Roman"/>
              <a:ea typeface="DejaVu Sans"/>
              <a:cs typeface="DejaVu Sans"/>
            </a:endParaRPr>
          </a:p>
          <a:p>
            <a:pPr algn="just" defTabSz="829544">
              <a:defRPr sz="1800" b="0" i="0" u="none" strike="noStrike" kern="0" cap="none" spc="0" baseline="0">
                <a:solidFill>
                  <a:srgbClr val="000000"/>
                </a:solidFill>
                <a:uFillTx/>
              </a:defRPr>
            </a:pPr>
            <a:r>
              <a:rPr lang="cs-CZ" sz="2177" spc="-1" dirty="0" err="1">
                <a:solidFill>
                  <a:srgbClr val="FFFFFF"/>
                </a:solidFill>
                <a:latin typeface="Times New Roman"/>
                <a:ea typeface="DejaVu Sans"/>
                <a:cs typeface="DejaVu Sans"/>
              </a:rPr>
              <a:t>Cavell</a:t>
            </a:r>
            <a:r>
              <a:rPr lang="cs-CZ" sz="2177" spc="-1" dirty="0">
                <a:solidFill>
                  <a:srgbClr val="FFFFFF"/>
                </a:solidFill>
                <a:latin typeface="Times New Roman"/>
                <a:ea typeface="DejaVu Sans"/>
                <a:cs typeface="DejaVu Sans"/>
              </a:rPr>
              <a:t>, </a:t>
            </a:r>
            <a:r>
              <a:rPr lang="cs-CZ" sz="2177" spc="-1" dirty="0" err="1">
                <a:solidFill>
                  <a:srgbClr val="FFFFFF"/>
                </a:solidFill>
                <a:latin typeface="Times New Roman"/>
                <a:ea typeface="DejaVu Sans"/>
                <a:cs typeface="DejaVu Sans"/>
              </a:rPr>
              <a:t>Stanley</a:t>
            </a:r>
            <a:r>
              <a:rPr lang="cs-CZ" sz="2177" spc="-1" dirty="0">
                <a:solidFill>
                  <a:srgbClr val="FFFFFF"/>
                </a:solidFill>
                <a:latin typeface="Times New Roman"/>
                <a:ea typeface="DejaVu Sans"/>
                <a:cs typeface="DejaVu Sans"/>
              </a:rPr>
              <a:t>, </a:t>
            </a:r>
            <a:r>
              <a:rPr lang="cs-CZ" sz="2177" spc="-1" dirty="0" err="1">
                <a:solidFill>
                  <a:srgbClr val="FFFFFF"/>
                </a:solidFill>
                <a:latin typeface="Times New Roman"/>
                <a:ea typeface="DejaVu Sans"/>
                <a:cs typeface="DejaVu Sans"/>
              </a:rPr>
              <a:t>Aesthetic</a:t>
            </a:r>
            <a:r>
              <a:rPr lang="cs-CZ" sz="2177" spc="-1" dirty="0">
                <a:solidFill>
                  <a:srgbClr val="FFFFFF"/>
                </a:solidFill>
                <a:latin typeface="Times New Roman"/>
                <a:ea typeface="DejaVu Sans"/>
                <a:cs typeface="DejaVu Sans"/>
              </a:rPr>
              <a:t> </a:t>
            </a:r>
            <a:r>
              <a:rPr lang="cs-CZ" sz="2177" spc="-1" dirty="0" err="1">
                <a:solidFill>
                  <a:srgbClr val="FFFFFF"/>
                </a:solidFill>
                <a:latin typeface="Times New Roman"/>
                <a:ea typeface="DejaVu Sans"/>
                <a:cs typeface="DejaVu Sans"/>
              </a:rPr>
              <a:t>Problems</a:t>
            </a:r>
            <a:r>
              <a:rPr lang="cs-CZ" sz="2177" spc="-1" dirty="0">
                <a:solidFill>
                  <a:srgbClr val="FFFFFF"/>
                </a:solidFill>
                <a:latin typeface="Times New Roman"/>
                <a:ea typeface="DejaVu Sans"/>
                <a:cs typeface="DejaVu Sans"/>
              </a:rPr>
              <a:t> of </a:t>
            </a:r>
            <a:r>
              <a:rPr lang="cs-CZ" sz="2177" spc="-1" dirty="0" err="1">
                <a:solidFill>
                  <a:srgbClr val="FFFFFF"/>
                </a:solidFill>
                <a:latin typeface="Times New Roman"/>
                <a:ea typeface="DejaVu Sans"/>
                <a:cs typeface="DejaVu Sans"/>
              </a:rPr>
              <a:t>Modern</a:t>
            </a:r>
            <a:r>
              <a:rPr lang="cs-CZ" sz="2177" spc="-1" dirty="0">
                <a:solidFill>
                  <a:srgbClr val="FFFFFF"/>
                </a:solidFill>
                <a:latin typeface="Times New Roman"/>
                <a:ea typeface="DejaVu Sans"/>
                <a:cs typeface="DejaVu Sans"/>
              </a:rPr>
              <a:t> </a:t>
            </a:r>
            <a:r>
              <a:rPr lang="cs-CZ" sz="2177" spc="-1" dirty="0" err="1">
                <a:solidFill>
                  <a:srgbClr val="FFFFFF"/>
                </a:solidFill>
                <a:latin typeface="Times New Roman"/>
                <a:ea typeface="DejaVu Sans"/>
                <a:cs typeface="DejaVu Sans"/>
              </a:rPr>
              <a:t>Philosophy</a:t>
            </a:r>
            <a:r>
              <a:rPr lang="cs-CZ" sz="2177" spc="-1" dirty="0">
                <a:solidFill>
                  <a:srgbClr val="FFFFFF"/>
                </a:solidFill>
                <a:latin typeface="Times New Roman"/>
                <a:ea typeface="DejaVu Sans"/>
                <a:cs typeface="DejaVu Sans"/>
              </a:rPr>
              <a:t>, </a:t>
            </a:r>
            <a:r>
              <a:rPr lang="cs-CZ" sz="2177" i="1" spc="-1" dirty="0" err="1">
                <a:solidFill>
                  <a:srgbClr val="FFFFFF"/>
                </a:solidFill>
                <a:latin typeface="Times New Roman"/>
                <a:ea typeface="DejaVu Sans"/>
                <a:cs typeface="DejaVu Sans"/>
              </a:rPr>
              <a:t>Must</a:t>
            </a:r>
            <a:r>
              <a:rPr lang="cs-CZ" sz="2177" i="1" spc="-1" dirty="0">
                <a:solidFill>
                  <a:srgbClr val="FFFFFF"/>
                </a:solidFill>
                <a:latin typeface="Times New Roman"/>
                <a:ea typeface="DejaVu Sans"/>
                <a:cs typeface="DejaVu Sans"/>
              </a:rPr>
              <a:t> </a:t>
            </a:r>
            <a:r>
              <a:rPr lang="cs-CZ" sz="2177" i="1" spc="-1" dirty="0" err="1">
                <a:solidFill>
                  <a:srgbClr val="FFFFFF"/>
                </a:solidFill>
                <a:latin typeface="Times New Roman"/>
                <a:ea typeface="DejaVu Sans"/>
                <a:cs typeface="DejaVu Sans"/>
              </a:rPr>
              <a:t>We</a:t>
            </a:r>
            <a:r>
              <a:rPr lang="cs-CZ" sz="2177" i="1" spc="-1" dirty="0">
                <a:solidFill>
                  <a:srgbClr val="FFFFFF"/>
                </a:solidFill>
                <a:latin typeface="Times New Roman"/>
                <a:ea typeface="DejaVu Sans"/>
                <a:cs typeface="DejaVu Sans"/>
              </a:rPr>
              <a:t> </a:t>
            </a:r>
            <a:r>
              <a:rPr lang="cs-CZ" sz="2177" i="1" spc="-1" dirty="0" err="1">
                <a:solidFill>
                  <a:srgbClr val="FFFFFF"/>
                </a:solidFill>
                <a:latin typeface="Times New Roman"/>
                <a:ea typeface="DejaVu Sans"/>
                <a:cs typeface="DejaVu Sans"/>
              </a:rPr>
              <a:t>Mean</a:t>
            </a:r>
            <a:r>
              <a:rPr lang="cs-CZ" sz="2177" i="1" spc="-1" dirty="0">
                <a:solidFill>
                  <a:srgbClr val="FFFFFF"/>
                </a:solidFill>
                <a:latin typeface="Times New Roman"/>
                <a:ea typeface="DejaVu Sans"/>
                <a:cs typeface="DejaVu Sans"/>
              </a:rPr>
              <a:t> </a:t>
            </a:r>
            <a:r>
              <a:rPr lang="cs-CZ" sz="2177" i="1" spc="-1" dirty="0" err="1">
                <a:solidFill>
                  <a:srgbClr val="FFFFFF"/>
                </a:solidFill>
                <a:latin typeface="Times New Roman"/>
                <a:ea typeface="DejaVu Sans"/>
                <a:cs typeface="DejaVu Sans"/>
              </a:rPr>
              <a:t>What</a:t>
            </a:r>
            <a:r>
              <a:rPr lang="cs-CZ" sz="2177" i="1" spc="-1" dirty="0">
                <a:solidFill>
                  <a:srgbClr val="FFFFFF"/>
                </a:solidFill>
                <a:latin typeface="Times New Roman"/>
                <a:ea typeface="DejaVu Sans"/>
                <a:cs typeface="DejaVu Sans"/>
              </a:rPr>
              <a:t> </a:t>
            </a:r>
            <a:r>
              <a:rPr lang="cs-CZ" sz="2177" i="1" spc="-1" dirty="0" err="1">
                <a:solidFill>
                  <a:srgbClr val="FFFFFF"/>
                </a:solidFill>
                <a:latin typeface="Times New Roman"/>
                <a:ea typeface="DejaVu Sans"/>
                <a:cs typeface="DejaVu Sans"/>
              </a:rPr>
              <a:t>We</a:t>
            </a:r>
            <a:r>
              <a:rPr lang="cs-CZ" sz="2177" i="1" spc="-1" dirty="0">
                <a:solidFill>
                  <a:srgbClr val="FFFFFF"/>
                </a:solidFill>
                <a:latin typeface="Times New Roman"/>
                <a:ea typeface="DejaVu Sans"/>
                <a:cs typeface="DejaVu Sans"/>
              </a:rPr>
              <a:t> </a:t>
            </a:r>
            <a:r>
              <a:rPr lang="cs-CZ" sz="2177" i="1" spc="-1" dirty="0" err="1">
                <a:solidFill>
                  <a:srgbClr val="FFFFFF"/>
                </a:solidFill>
                <a:latin typeface="Times New Roman"/>
                <a:ea typeface="DejaVu Sans"/>
                <a:cs typeface="DejaVu Sans"/>
              </a:rPr>
              <a:t>Say</a:t>
            </a:r>
            <a:r>
              <a:rPr lang="en-GB" sz="2177" spc="-1" dirty="0">
                <a:solidFill>
                  <a:srgbClr val="FFFFFF"/>
                </a:solidFill>
                <a:latin typeface="Times New Roman"/>
                <a:ea typeface="DejaVu Sans"/>
                <a:cs typeface="DejaVu Sans"/>
              </a:rPr>
              <a:t>,</a:t>
            </a:r>
            <a:r>
              <a:rPr lang="cs-CZ" sz="2177" spc="-1" dirty="0">
                <a:solidFill>
                  <a:srgbClr val="FFFFFF"/>
                </a:solidFill>
                <a:latin typeface="Times New Roman"/>
                <a:ea typeface="DejaVu Sans"/>
                <a:cs typeface="DejaVu Sans"/>
              </a:rPr>
              <a:t> Cambridge</a:t>
            </a:r>
            <a:r>
              <a:rPr lang="en-GB" sz="2177" spc="-1" dirty="0">
                <a:solidFill>
                  <a:srgbClr val="FFFFFF"/>
                </a:solidFill>
                <a:latin typeface="Times New Roman"/>
                <a:ea typeface="DejaVu Sans"/>
                <a:cs typeface="DejaVu Sans"/>
              </a:rPr>
              <a:t>: </a:t>
            </a:r>
            <a:r>
              <a:rPr lang="cs-CZ" sz="2177" spc="-1" dirty="0">
                <a:solidFill>
                  <a:srgbClr val="FFFFFF"/>
                </a:solidFill>
                <a:latin typeface="Times New Roman"/>
                <a:ea typeface="DejaVu Sans"/>
                <a:cs typeface="DejaVu Sans"/>
              </a:rPr>
              <a:t>Cambridge</a:t>
            </a:r>
            <a:r>
              <a:rPr lang="en-GB" sz="2177" spc="-1" dirty="0">
                <a:solidFill>
                  <a:srgbClr val="FFFFFF"/>
                </a:solidFill>
                <a:latin typeface="Times New Roman"/>
                <a:ea typeface="DejaVu Sans"/>
                <a:cs typeface="DejaVu Sans"/>
              </a:rPr>
              <a:t> University Press, 196</a:t>
            </a:r>
            <a:r>
              <a:rPr lang="cs-CZ" sz="2177" spc="-1" dirty="0">
                <a:solidFill>
                  <a:srgbClr val="FFFFFF"/>
                </a:solidFill>
                <a:latin typeface="Times New Roman"/>
                <a:ea typeface="DejaVu Sans"/>
                <a:cs typeface="DejaVu Sans"/>
              </a:rPr>
              <a:t>9, 68–90.</a:t>
            </a:r>
          </a:p>
          <a:p>
            <a:pPr algn="just" defTabSz="829544">
              <a:defRPr sz="1800" b="0" i="0" u="none" strike="noStrike" kern="0" cap="none" spc="0" baseline="0">
                <a:solidFill>
                  <a:srgbClr val="000000"/>
                </a:solidFill>
                <a:uFillTx/>
              </a:defRPr>
            </a:pPr>
            <a:endParaRPr lang="cs-CZ" sz="2177" spc="-1" dirty="0">
              <a:solidFill>
                <a:srgbClr val="FFFFFF"/>
              </a:solidFill>
              <a:latin typeface="Times New Roman"/>
              <a:ea typeface="DejaVu Sans"/>
              <a:cs typeface="DejaVu Sans"/>
            </a:endParaRPr>
          </a:p>
          <a:p>
            <a:pPr algn="just" defTabSz="829544">
              <a:defRPr sz="1800" b="0" i="0" u="none" strike="noStrike" kern="0" cap="none" spc="0" baseline="0">
                <a:solidFill>
                  <a:srgbClr val="000000"/>
                </a:solidFill>
                <a:uFillTx/>
              </a:defRPr>
            </a:pPr>
            <a:r>
              <a:rPr lang="cs-CZ" sz="2177" spc="-1" dirty="0">
                <a:solidFill>
                  <a:srgbClr val="FFFFFF"/>
                </a:solidFill>
                <a:latin typeface="Times New Roman"/>
                <a:ea typeface="DejaVu Sans"/>
                <a:cs typeface="DejaVu Sans"/>
              </a:rPr>
              <a:t>Kuhn, Thomas S., </a:t>
            </a:r>
            <a:r>
              <a:rPr lang="cs-CZ" sz="2177" i="1" spc="-1" dirty="0">
                <a:solidFill>
                  <a:srgbClr val="FFFFFF"/>
                </a:solidFill>
                <a:latin typeface="Times New Roman"/>
                <a:ea typeface="DejaVu Sans"/>
                <a:cs typeface="DejaVu Sans"/>
              </a:rPr>
              <a:t>Struktura vědeckých revolucí.</a:t>
            </a:r>
            <a:r>
              <a:rPr lang="cs-CZ" sz="2177" spc="-1" dirty="0">
                <a:solidFill>
                  <a:srgbClr val="FFFFFF"/>
                </a:solidFill>
                <a:latin typeface="Times New Roman"/>
                <a:ea typeface="DejaVu Sans"/>
                <a:cs typeface="DejaVu Sans"/>
              </a:rPr>
              <a:t> Praha, OIKOYMENH, 1997.</a:t>
            </a:r>
          </a:p>
          <a:p>
            <a:pPr algn="just" defTabSz="829544">
              <a:defRPr sz="1800" b="0" i="0" u="none" strike="noStrike" kern="0" cap="none" spc="0" baseline="0">
                <a:solidFill>
                  <a:srgbClr val="000000"/>
                </a:solidFill>
                <a:uFillTx/>
              </a:defRPr>
            </a:pPr>
            <a:endParaRPr lang="cs-CZ" sz="2177" spc="-1" dirty="0">
              <a:solidFill>
                <a:srgbClr val="FFFFFF"/>
              </a:solidFill>
              <a:latin typeface="Times New Roman"/>
              <a:ea typeface="DejaVu Sans"/>
              <a:cs typeface="DejaVu Sans"/>
            </a:endParaRPr>
          </a:p>
          <a:p>
            <a:pPr algn="just" defTabSz="829544">
              <a:defRPr sz="1800" b="0" i="0" u="none" strike="noStrike" kern="0" cap="none" spc="0" baseline="0">
                <a:solidFill>
                  <a:srgbClr val="000000"/>
                </a:solidFill>
                <a:uFillTx/>
              </a:defRPr>
            </a:pPr>
            <a:r>
              <a:rPr lang="cs-CZ" sz="2177" spc="-1" dirty="0" err="1">
                <a:solidFill>
                  <a:srgbClr val="FFFFFF"/>
                </a:solidFill>
                <a:latin typeface="Times New Roman"/>
                <a:ea typeface="DejaVu Sans"/>
                <a:cs typeface="DejaVu Sans"/>
              </a:rPr>
              <a:t>Pepper</a:t>
            </a:r>
            <a:r>
              <a:rPr lang="cs-CZ" sz="2177" spc="-1" dirty="0">
                <a:solidFill>
                  <a:srgbClr val="FFFFFF"/>
                </a:solidFill>
                <a:latin typeface="Times New Roman"/>
                <a:ea typeface="DejaVu Sans"/>
                <a:cs typeface="DejaVu Sans"/>
              </a:rPr>
              <a:t>, </a:t>
            </a:r>
            <a:r>
              <a:rPr lang="cs-CZ" sz="2177" spc="-1" dirty="0" err="1">
                <a:solidFill>
                  <a:srgbClr val="FFFFFF"/>
                </a:solidFill>
                <a:latin typeface="Times New Roman"/>
                <a:ea typeface="DejaVu Sans"/>
                <a:cs typeface="DejaVu Sans"/>
              </a:rPr>
              <a:t>Stephen</a:t>
            </a:r>
            <a:r>
              <a:rPr lang="cs-CZ" sz="2177" spc="-1" dirty="0">
                <a:solidFill>
                  <a:srgbClr val="FFFFFF"/>
                </a:solidFill>
                <a:latin typeface="Times New Roman"/>
                <a:ea typeface="DejaVu Sans"/>
                <a:cs typeface="DejaVu Sans"/>
              </a:rPr>
              <a:t> C., </a:t>
            </a:r>
            <a:r>
              <a:rPr lang="en-GB" sz="2177" spc="-1" dirty="0">
                <a:solidFill>
                  <a:srgbClr val="FFFFFF"/>
                </a:solidFill>
                <a:latin typeface="Times New Roman"/>
                <a:ea typeface="DejaVu Sans"/>
                <a:cs typeface="DejaVu Sans"/>
              </a:rPr>
              <a:t>The Descriptive Definition. </a:t>
            </a:r>
            <a:r>
              <a:rPr lang="en-GB" sz="2177" i="1" spc="-1" dirty="0">
                <a:solidFill>
                  <a:srgbClr val="FFFFFF"/>
                </a:solidFill>
                <a:latin typeface="Times New Roman"/>
                <a:ea typeface="DejaVu Sans"/>
                <a:cs typeface="DejaVu Sans"/>
              </a:rPr>
              <a:t>The Journal of</a:t>
            </a:r>
          </a:p>
          <a:p>
            <a:pPr algn="just" defTabSz="829544">
              <a:defRPr sz="1800" b="0" i="0" u="none" strike="noStrike" kern="0" cap="none" spc="0" baseline="0">
                <a:solidFill>
                  <a:srgbClr val="000000"/>
                </a:solidFill>
                <a:uFillTx/>
              </a:defRPr>
            </a:pPr>
            <a:r>
              <a:rPr lang="en-GB" sz="2177" i="1" spc="-1" dirty="0">
                <a:solidFill>
                  <a:srgbClr val="FFFFFF"/>
                </a:solidFill>
                <a:latin typeface="Times New Roman"/>
                <a:ea typeface="DejaVu Sans"/>
                <a:cs typeface="DejaVu Sans"/>
              </a:rPr>
              <a:t>Philosophy</a:t>
            </a:r>
            <a:r>
              <a:rPr lang="cs-CZ" sz="2177" spc="-1" dirty="0">
                <a:solidFill>
                  <a:srgbClr val="FFFFFF"/>
                </a:solidFill>
                <a:latin typeface="Times New Roman"/>
                <a:ea typeface="DejaVu Sans"/>
                <a:cs typeface="DejaVu Sans"/>
              </a:rPr>
              <a:t>, Vol.</a:t>
            </a:r>
            <a:r>
              <a:rPr lang="en-GB" sz="2177" spc="-1" dirty="0">
                <a:solidFill>
                  <a:srgbClr val="FFFFFF"/>
                </a:solidFill>
                <a:latin typeface="Times New Roman"/>
                <a:ea typeface="DejaVu Sans"/>
                <a:cs typeface="DejaVu Sans"/>
              </a:rPr>
              <a:t> 43</a:t>
            </a:r>
            <a:r>
              <a:rPr lang="cs-CZ" sz="2177" spc="-1" dirty="0">
                <a:solidFill>
                  <a:srgbClr val="FFFFFF"/>
                </a:solidFill>
                <a:latin typeface="Times New Roman"/>
                <a:ea typeface="DejaVu Sans"/>
                <a:cs typeface="DejaVu Sans"/>
              </a:rPr>
              <a:t>, No.</a:t>
            </a:r>
            <a:r>
              <a:rPr lang="en-GB" sz="2177" spc="-1" dirty="0">
                <a:solidFill>
                  <a:srgbClr val="FFFFFF"/>
                </a:solidFill>
                <a:latin typeface="Times New Roman"/>
                <a:ea typeface="DejaVu Sans"/>
                <a:cs typeface="DejaVu Sans"/>
              </a:rPr>
              <a:t> 2, 1946, s. 29–36.</a:t>
            </a:r>
            <a:endParaRPr lang="cs-CZ" sz="2177" spc="-1" dirty="0">
              <a:solidFill>
                <a:srgbClr val="FFFFFF"/>
              </a:solidFill>
              <a:latin typeface="Times New Roman"/>
              <a:ea typeface="DejaVu Sans"/>
              <a:cs typeface="DejaVu Sans"/>
            </a:endParaRPr>
          </a:p>
          <a:p>
            <a:pPr algn="just" defTabSz="829544">
              <a:defRPr sz="1800" b="0" i="0" u="none" strike="noStrike" kern="0" cap="none" spc="0" baseline="0">
                <a:solidFill>
                  <a:srgbClr val="000000"/>
                </a:solidFill>
                <a:uFillTx/>
              </a:defRPr>
            </a:pPr>
            <a:endParaRPr lang="cs-CZ" sz="2177" spc="-1" dirty="0">
              <a:solidFill>
                <a:srgbClr val="FFFFFF"/>
              </a:solidFill>
              <a:latin typeface="Times New Roman"/>
              <a:ea typeface="DejaVu Sans"/>
              <a:cs typeface="DejaVu Sans"/>
            </a:endParaRPr>
          </a:p>
          <a:p>
            <a:pPr algn="just" defTabSz="829544">
              <a:defRPr sz="1800" b="0" i="0" u="none" strike="noStrike" kern="0" cap="none" spc="0" baseline="0">
                <a:solidFill>
                  <a:srgbClr val="000000"/>
                </a:solidFill>
                <a:uFillTx/>
              </a:defRPr>
            </a:pPr>
            <a:r>
              <a:rPr lang="cs-CZ" sz="2177" spc="-1" dirty="0" err="1">
                <a:solidFill>
                  <a:srgbClr val="FFFFFF"/>
                </a:solidFill>
                <a:latin typeface="Times New Roman"/>
                <a:ea typeface="DejaVu Sans"/>
                <a:cs typeface="DejaVu Sans"/>
              </a:rPr>
              <a:t>Pepper</a:t>
            </a:r>
            <a:r>
              <a:rPr lang="cs-CZ" sz="2177" spc="-1" dirty="0">
                <a:solidFill>
                  <a:srgbClr val="FFFFFF"/>
                </a:solidFill>
                <a:latin typeface="Times New Roman"/>
                <a:ea typeface="DejaVu Sans"/>
                <a:cs typeface="DejaVu Sans"/>
              </a:rPr>
              <a:t>, </a:t>
            </a:r>
            <a:r>
              <a:rPr lang="cs-CZ" sz="2177" spc="-1" dirty="0" err="1">
                <a:solidFill>
                  <a:srgbClr val="FFFFFF"/>
                </a:solidFill>
                <a:latin typeface="Times New Roman"/>
                <a:ea typeface="DejaVu Sans"/>
                <a:cs typeface="DejaVu Sans"/>
              </a:rPr>
              <a:t>Stephen</a:t>
            </a:r>
            <a:r>
              <a:rPr lang="cs-CZ" sz="2177" spc="-1" dirty="0">
                <a:solidFill>
                  <a:srgbClr val="FFFFFF"/>
                </a:solidFill>
                <a:latin typeface="Times New Roman"/>
                <a:ea typeface="DejaVu Sans"/>
                <a:cs typeface="DejaVu Sans"/>
              </a:rPr>
              <a:t> C., The </a:t>
            </a:r>
            <a:r>
              <a:rPr lang="cs-CZ" sz="2177" spc="-1" dirty="0" err="1">
                <a:solidFill>
                  <a:srgbClr val="FFFFFF"/>
                </a:solidFill>
                <a:latin typeface="Times New Roman"/>
                <a:ea typeface="DejaVu Sans"/>
                <a:cs typeface="DejaVu Sans"/>
              </a:rPr>
              <a:t>Root</a:t>
            </a:r>
            <a:r>
              <a:rPr lang="cs-CZ" sz="2177" spc="-1" dirty="0">
                <a:solidFill>
                  <a:srgbClr val="FFFFFF"/>
                </a:solidFill>
                <a:latin typeface="Times New Roman"/>
                <a:ea typeface="DejaVu Sans"/>
                <a:cs typeface="DejaVu Sans"/>
              </a:rPr>
              <a:t> </a:t>
            </a:r>
            <a:r>
              <a:rPr lang="cs-CZ" sz="2177" spc="-1" dirty="0" err="1">
                <a:solidFill>
                  <a:srgbClr val="FFFFFF"/>
                </a:solidFill>
                <a:latin typeface="Times New Roman"/>
                <a:ea typeface="DejaVu Sans"/>
                <a:cs typeface="DejaVu Sans"/>
              </a:rPr>
              <a:t>Metaphor</a:t>
            </a:r>
            <a:r>
              <a:rPr lang="cs-CZ" sz="2177" spc="-1" dirty="0">
                <a:solidFill>
                  <a:srgbClr val="FFFFFF"/>
                </a:solidFill>
                <a:latin typeface="Times New Roman"/>
                <a:ea typeface="DejaVu Sans"/>
                <a:cs typeface="DejaVu Sans"/>
              </a:rPr>
              <a:t> </a:t>
            </a:r>
            <a:r>
              <a:rPr lang="cs-CZ" sz="2177" spc="-1" dirty="0" err="1">
                <a:solidFill>
                  <a:srgbClr val="FFFFFF"/>
                </a:solidFill>
                <a:latin typeface="Times New Roman"/>
                <a:ea typeface="DejaVu Sans"/>
                <a:cs typeface="DejaVu Sans"/>
              </a:rPr>
              <a:t>Theory</a:t>
            </a:r>
            <a:r>
              <a:rPr lang="cs-CZ" sz="2177" spc="-1" dirty="0">
                <a:solidFill>
                  <a:srgbClr val="FFFFFF"/>
                </a:solidFill>
                <a:latin typeface="Times New Roman"/>
                <a:ea typeface="DejaVu Sans"/>
                <a:cs typeface="DejaVu Sans"/>
              </a:rPr>
              <a:t> of </a:t>
            </a:r>
            <a:r>
              <a:rPr lang="cs-CZ" sz="2177" spc="-1" dirty="0" err="1">
                <a:solidFill>
                  <a:srgbClr val="FFFFFF"/>
                </a:solidFill>
                <a:latin typeface="Times New Roman"/>
                <a:ea typeface="DejaVu Sans"/>
                <a:cs typeface="DejaVu Sans"/>
              </a:rPr>
              <a:t>Metaphysics</a:t>
            </a:r>
            <a:r>
              <a:rPr lang="cs-CZ" sz="2177" spc="-1" dirty="0">
                <a:solidFill>
                  <a:srgbClr val="FFFFFF"/>
                </a:solidFill>
                <a:latin typeface="Times New Roman"/>
                <a:ea typeface="DejaVu Sans"/>
                <a:cs typeface="DejaVu Sans"/>
              </a:rPr>
              <a:t>, </a:t>
            </a:r>
            <a:r>
              <a:rPr lang="en-GB" sz="2177" i="1" spc="-1" dirty="0">
                <a:solidFill>
                  <a:srgbClr val="FFFFFF"/>
                </a:solidFill>
                <a:latin typeface="Times New Roman"/>
                <a:ea typeface="DejaVu Sans"/>
                <a:cs typeface="DejaVu Sans"/>
              </a:rPr>
              <a:t>The Journal of Philosophy</a:t>
            </a:r>
            <a:r>
              <a:rPr lang="cs-CZ" sz="2177" spc="-1" dirty="0">
                <a:solidFill>
                  <a:srgbClr val="FFFFFF"/>
                </a:solidFill>
                <a:latin typeface="Times New Roman"/>
                <a:ea typeface="DejaVu Sans"/>
                <a:cs typeface="DejaVu Sans"/>
              </a:rPr>
              <a:t>, </a:t>
            </a:r>
            <a:r>
              <a:rPr lang="en-GB" sz="2177" spc="-1" dirty="0">
                <a:solidFill>
                  <a:srgbClr val="FFFFFF"/>
                </a:solidFill>
                <a:latin typeface="Times New Roman"/>
                <a:ea typeface="DejaVu Sans"/>
                <a:cs typeface="DejaVu Sans"/>
              </a:rPr>
              <a:t>Vol. 32, No. 14, 1935, pp. 365–374.</a:t>
            </a:r>
          </a:p>
          <a:p>
            <a:pPr algn="just" defTabSz="829544">
              <a:defRPr sz="1800" b="0" i="0" u="none" strike="noStrike" kern="0" cap="none" spc="0" baseline="0">
                <a:solidFill>
                  <a:srgbClr val="000000"/>
                </a:solidFill>
                <a:uFillTx/>
              </a:defRPr>
            </a:pPr>
            <a:endParaRPr lang="en-GB" sz="2177" spc="-1" dirty="0">
              <a:solidFill>
                <a:srgbClr val="FFFFFF"/>
              </a:solidFill>
              <a:latin typeface="Times New Roman"/>
              <a:ea typeface="DejaVu Sans"/>
              <a:cs typeface="DejaVu Sans"/>
            </a:endParaRPr>
          </a:p>
          <a:p>
            <a:pPr algn="just" defTabSz="829544">
              <a:defRPr sz="1800" b="0" i="0" u="none" strike="noStrike" kern="0" cap="none" spc="0" baseline="0">
                <a:solidFill>
                  <a:srgbClr val="000000"/>
                </a:solidFill>
                <a:uFillTx/>
              </a:defRPr>
            </a:pPr>
            <a:endParaRPr lang="cs-CZ" sz="2177" spc="-1" dirty="0">
              <a:solidFill>
                <a:srgbClr val="FFFFFF"/>
              </a:solidFill>
              <a:latin typeface="Times New Roman"/>
              <a:ea typeface="DejaVu Sans"/>
              <a:cs typeface="DejaVu Sans"/>
            </a:endParaRPr>
          </a:p>
        </p:txBody>
      </p:sp>
    </p:spTree>
    <p:extLst>
      <p:ext uri="{BB962C8B-B14F-4D97-AF65-F5344CB8AC3E}">
        <p14:creationId xmlns:p14="http://schemas.microsoft.com/office/powerpoint/2010/main" val="932123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1980739" y="314175"/>
            <a:ext cx="8229630" cy="1063362"/>
          </a:xfrm>
        </p:spPr>
        <p:txBody>
          <a:bodyPr/>
          <a:lstStyle/>
          <a:p>
            <a:r>
              <a:rPr lang="cs-CZ" dirty="0" smtClean="0"/>
              <a:t>Specifika humanitních věd</a:t>
            </a:r>
            <a:endParaRPr lang="cs-CZ" dirty="0"/>
          </a:p>
        </p:txBody>
      </p:sp>
      <p:sp>
        <p:nvSpPr>
          <p:cNvPr id="3" name="Zástupný symbol pro text 2"/>
          <p:cNvSpPr txBox="1">
            <a:spLocks noGrp="1"/>
          </p:cNvSpPr>
          <p:nvPr>
            <p:ph type="body" idx="4294967295"/>
          </p:nvPr>
        </p:nvSpPr>
        <p:spPr>
          <a:xfrm>
            <a:off x="1980739" y="1604844"/>
            <a:ext cx="8229630" cy="4444498"/>
          </a:xfrm>
        </p:spPr>
        <p:txBody>
          <a:bodyPr/>
          <a:lstStyle/>
          <a:p>
            <a:pPr marL="97977" indent="0" algn="just"/>
            <a:r>
              <a:rPr lang="cs-CZ" sz="1452"/>
              <a:t>„Umění a literaturu lze posuzovat, ale nikoliv předvídat, a předvídat nelze dokonce ani mnohočetné vztahy, jež umění a literatura obsahují. Předpověď si klade za cíl ovládnout, zatímco mapování se pokouší rozlišovat. (…)</a:t>
            </a:r>
          </a:p>
          <a:p>
            <a:pPr marL="97977" indent="0" algn="just"/>
            <a:r>
              <a:rPr lang="sv-SE" sz="1452"/>
              <a:t>Iser, </a:t>
            </a:r>
            <a:r>
              <a:rPr lang="sv-SE" sz="1452" i="1"/>
              <a:t>Jak se dělá teorie</a:t>
            </a:r>
            <a:r>
              <a:rPr lang="sv-SE" sz="1452"/>
              <a:t>, Praha: nakladatelství Karolinum, 2009, s.1</a:t>
            </a:r>
            <a:r>
              <a:rPr lang="cs-CZ" sz="1452"/>
              <a:t>8.</a:t>
            </a:r>
            <a:endParaRPr lang="sv-SE" sz="1452"/>
          </a:p>
          <a:p>
            <a:pPr marL="97977" indent="0" algn="just"/>
            <a:r>
              <a:rPr lang="cs-CZ" sz="1452"/>
              <a:t>Opozice metafora versus zákon – „klíčová myšlenka“ měkké teorie a „klíčová myšlenka“ tvrdé teorie – zvýrazňuje zásadní rozdíl mezi přírodními a humanitními vědami. Zákon se musí aplikovat, zatímco metafora vyvolává asociace. První ustavuje skutečnosti, druhá nastiňuje vzorce.(…) </a:t>
            </a:r>
          </a:p>
          <a:p>
            <a:pPr marL="97977" indent="0" algn="just"/>
            <a:r>
              <a:rPr lang="cs-CZ" sz="1452"/>
              <a:t>Iser, </a:t>
            </a:r>
            <a:r>
              <a:rPr lang="cs-CZ" sz="1452" i="1"/>
              <a:t>Jak se dělá teorie</a:t>
            </a:r>
            <a:r>
              <a:rPr lang="cs-CZ" sz="1452"/>
              <a:t>, Praha: nakladatelství Karolinum, 2009, s.19.</a:t>
            </a:r>
          </a:p>
          <a:p>
            <a:pPr marL="97977" indent="0" algn="just"/>
            <a:r>
              <a:rPr lang="cs-CZ" sz="1452"/>
              <a:t>Fakt že se humanistické teorie – na rozdíl od přírodních věd – neposuzují pomocí ověřování, poukazuje na rozmanitost měkkých teorií: každá z nich totiž vychází z odlišného předpokladu, sleduje specifický cíl, má omezený záběr a přináší něco, co její konkurenti přinést nemohou. Měkké teorie jsou přijímány na základě obecného souhlasu, nikoli ověření, a pro takové přijetí je velice často rozhodující jejich relativní přesvědčivost.“</a:t>
            </a:r>
          </a:p>
          <a:p>
            <a:pPr lvl="0" algn="just">
              <a:buSzPct val="45000"/>
              <a:buFont typeface="StarSymbol"/>
              <a:buChar char="●"/>
            </a:pPr>
            <a:r>
              <a:rPr lang="cs-CZ" sz="1452"/>
              <a:t>Iser, </a:t>
            </a:r>
            <a:r>
              <a:rPr lang="cs-CZ" sz="1452" i="1"/>
              <a:t>Jak se dělá teorie</a:t>
            </a:r>
            <a:r>
              <a:rPr lang="cs-CZ" sz="1452"/>
              <a:t>, Praha: nakladatelství Karolinum, 2009, s.19.</a:t>
            </a:r>
          </a:p>
        </p:txBody>
      </p:sp>
    </p:spTree>
    <p:extLst>
      <p:ext uri="{BB962C8B-B14F-4D97-AF65-F5344CB8AC3E}">
        <p14:creationId xmlns:p14="http://schemas.microsoft.com/office/powerpoint/2010/main" val="8968845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1980739" y="314175"/>
            <a:ext cx="8229630" cy="1063362"/>
          </a:xfrm>
        </p:spPr>
        <p:txBody>
          <a:bodyPr/>
          <a:lstStyle/>
          <a:p>
            <a:r>
              <a:rPr lang="cs-CZ" dirty="0" smtClean="0"/>
              <a:t>Jak začít (myslet)?</a:t>
            </a:r>
            <a:endParaRPr lang="cs-CZ" dirty="0"/>
          </a:p>
        </p:txBody>
      </p:sp>
      <p:sp>
        <p:nvSpPr>
          <p:cNvPr id="3" name="Zástupný symbol pro text 2"/>
          <p:cNvSpPr txBox="1">
            <a:spLocks noGrp="1"/>
          </p:cNvSpPr>
          <p:nvPr>
            <p:ph type="body" idx="4294967295"/>
          </p:nvPr>
        </p:nvSpPr>
        <p:spPr>
          <a:xfrm>
            <a:off x="1980739" y="1604844"/>
            <a:ext cx="8229630" cy="4444498"/>
          </a:xfrm>
        </p:spPr>
        <p:txBody>
          <a:bodyPr/>
          <a:lstStyle/>
          <a:p>
            <a:pPr lvl="0" algn="just">
              <a:buSzPct val="45000"/>
              <a:buFont typeface="StarSymbol"/>
              <a:buChar char="●"/>
            </a:pPr>
            <a:r>
              <a:rPr lang="cs-CZ" sz="2177" dirty="0"/>
              <a:t>„Metafyzika není ničím jiným než deskripcí obecností, které se týkají všech detailů praxe. Žádný metafyzický systém nemůže doufat, že v tomto pragmatickém testu úplně uspěje. Přinejlepším bude takový systém aproximací obecným pravdám, které hledáme. Především zde nejsou žádné přesně určené axiomatické jistoty, od kterých bychom měli začít. Není zde dokonce ani jazyk, ve kterém bychom je mohli formulovat. Jediný možný postup je začít od verbálních vyjádření, která jsou, pokud jsou přijata sama o sobě s nynějším významem jejich slov, špatně definovaná a víceznačná.“</a:t>
            </a:r>
          </a:p>
          <a:p>
            <a:pPr lvl="0" algn="just">
              <a:buSzPct val="45000"/>
              <a:buFont typeface="StarSymbol"/>
              <a:buChar char="●"/>
            </a:pPr>
            <a:r>
              <a:rPr lang="en-GB" sz="2177" dirty="0">
                <a:latin typeface="Times New Roman" pitchFamily="18"/>
              </a:rPr>
              <a:t>Whitehead, </a:t>
            </a:r>
            <a:r>
              <a:rPr lang="en-GB" sz="2177" dirty="0" smtClean="0">
                <a:latin typeface="Times New Roman" pitchFamily="18"/>
              </a:rPr>
              <a:t>A</a:t>
            </a:r>
            <a:r>
              <a:rPr lang="cs-CZ" sz="2177" dirty="0" err="1" smtClean="0">
                <a:latin typeface="Times New Roman" pitchFamily="18"/>
              </a:rPr>
              <a:t>lfred</a:t>
            </a:r>
            <a:r>
              <a:rPr lang="cs-CZ" sz="2177" dirty="0" smtClean="0">
                <a:latin typeface="Times New Roman" pitchFamily="18"/>
              </a:rPr>
              <a:t> </a:t>
            </a:r>
            <a:r>
              <a:rPr lang="cs-CZ" sz="2177" dirty="0" err="1" smtClean="0">
                <a:latin typeface="Times New Roman" pitchFamily="18"/>
              </a:rPr>
              <a:t>North</a:t>
            </a:r>
            <a:r>
              <a:rPr lang="cs-CZ" sz="2177" dirty="0" smtClean="0">
                <a:latin typeface="Times New Roman" pitchFamily="18"/>
              </a:rPr>
              <a:t>. </a:t>
            </a:r>
            <a:r>
              <a:rPr lang="en-GB" sz="2177" i="1" dirty="0">
                <a:latin typeface="Times New Roman" pitchFamily="18"/>
              </a:rPr>
              <a:t>Process and Reality: An Essay in Cosmology. Corrected edition</a:t>
            </a:r>
            <a:r>
              <a:rPr lang="en-GB" sz="2177" dirty="0">
                <a:latin typeface="Times New Roman" pitchFamily="18"/>
              </a:rPr>
              <a:t>. New York and London: The Free Press and Collier Macmillan Publishers</a:t>
            </a:r>
            <a:r>
              <a:rPr lang="cs-CZ" sz="2177" dirty="0">
                <a:latin typeface="Times New Roman" pitchFamily="18"/>
              </a:rPr>
              <a:t>, 1978, s. 13.</a:t>
            </a:r>
            <a:endParaRPr lang="cs-CZ" sz="2177" dirty="0"/>
          </a:p>
        </p:txBody>
      </p:sp>
    </p:spTree>
    <p:extLst>
      <p:ext uri="{BB962C8B-B14F-4D97-AF65-F5344CB8AC3E}">
        <p14:creationId xmlns:p14="http://schemas.microsoft.com/office/powerpoint/2010/main" val="39922261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1980739" y="314175"/>
            <a:ext cx="8229630" cy="1063362"/>
          </a:xfrm>
        </p:spPr>
        <p:txBody>
          <a:bodyPr>
            <a:normAutofit fontScale="90000"/>
          </a:bodyPr>
          <a:lstStyle/>
          <a:p>
            <a:r>
              <a:rPr lang="cs-CZ" dirty="0" smtClean="0"/>
              <a:t>Od jednotlivin k obecnostem, </a:t>
            </a:r>
            <a:br>
              <a:rPr lang="cs-CZ" dirty="0" smtClean="0"/>
            </a:br>
            <a:r>
              <a:rPr lang="cs-CZ" dirty="0" smtClean="0"/>
              <a:t>anebo obráceně?</a:t>
            </a:r>
            <a:endParaRPr lang="cs-CZ" dirty="0"/>
          </a:p>
        </p:txBody>
      </p:sp>
      <p:sp>
        <p:nvSpPr>
          <p:cNvPr id="3" name="Zástupný symbol pro text 2"/>
          <p:cNvSpPr txBox="1">
            <a:spLocks noGrp="1"/>
          </p:cNvSpPr>
          <p:nvPr>
            <p:ph type="body" idx="4294967295"/>
          </p:nvPr>
        </p:nvSpPr>
        <p:spPr>
          <a:xfrm>
            <a:off x="1980739" y="1604844"/>
            <a:ext cx="8229630" cy="4444498"/>
          </a:xfrm>
        </p:spPr>
        <p:txBody>
          <a:bodyPr/>
          <a:lstStyle/>
          <a:p>
            <a:pPr lvl="0" algn="just">
              <a:buSzPct val="45000"/>
              <a:buFont typeface="StarSymbol"/>
              <a:buChar char="●"/>
            </a:pPr>
            <a:r>
              <a:rPr lang="cs-CZ" sz="1542" b="1"/>
              <a:t>Proti indukci:</a:t>
            </a:r>
          </a:p>
          <a:p>
            <a:pPr lvl="0" algn="just">
              <a:buSzPct val="45000"/>
              <a:buFont typeface="StarSymbol"/>
              <a:buChar char="●"/>
            </a:pPr>
            <a:r>
              <a:rPr lang="cs-CZ" sz="1542"/>
              <a:t>„V přírodních vědách je touto rigidní metodou baconovská metoda indukce, metoda, která by, pokud bychom se jí konsistentně drželi, zanechala vědu tam, kde ji našla. To, co Bacon opomenul, je hra svobodné imaginace, korigovaná požadavky koherence a logiky.“</a:t>
            </a:r>
          </a:p>
          <a:p>
            <a:pPr lvl="0" algn="just">
              <a:buSzPct val="45000"/>
              <a:buFont typeface="StarSymbol"/>
              <a:buChar char="●"/>
            </a:pPr>
            <a:r>
              <a:rPr lang="en-US" sz="1542"/>
              <a:t>Whitehead, A. N. Process and Reality: An Essay in Cosmology. Corrected edition. New York and London: The Free Press and Collier Macmillan Publishers, 1978, s. </a:t>
            </a:r>
            <a:r>
              <a:rPr lang="cs-CZ" sz="1542"/>
              <a:t>5</a:t>
            </a:r>
            <a:r>
              <a:rPr lang="en-US" sz="1542"/>
              <a:t>.</a:t>
            </a:r>
          </a:p>
          <a:p>
            <a:pPr lvl="0" algn="just">
              <a:buSzPct val="45000"/>
              <a:buFont typeface="StarSymbol"/>
              <a:buChar char="●"/>
            </a:pPr>
            <a:r>
              <a:rPr lang="cs-CZ" sz="1542" b="1"/>
              <a:t>Proti dedukci:</a:t>
            </a:r>
          </a:p>
          <a:p>
            <a:pPr lvl="0" algn="just">
              <a:buSzPct val="45000"/>
              <a:buFont typeface="StarSymbol"/>
              <a:buChar char="●"/>
            </a:pPr>
            <a:r>
              <a:rPr lang="cs-CZ" sz="1542"/>
              <a:t>„Přesné vyjádření finálních generalit je však cílem rozpravy, nikoliv jejím začátkem. Filosofie byla svedena příkladem matematiky; a dokonce i v matematice se tvrzení ultimátních logických principů setkává s obtížemi, které jsou dosud nepřekonatelné. Ověření racionalistického schématu by mělo být hledáno v jeho všeobecném úspěchu, a nikoli v obzvláštní jistotě či počáteční jasnosti jeho prvních principů.“</a:t>
            </a:r>
          </a:p>
          <a:p>
            <a:pPr lvl="0" algn="just">
              <a:buSzPct val="45000"/>
              <a:buFont typeface="StarSymbol"/>
              <a:buChar char="●"/>
            </a:pPr>
            <a:r>
              <a:rPr lang="en-GB" sz="1542">
                <a:latin typeface="Times New Roman" pitchFamily="18"/>
              </a:rPr>
              <a:t>Whitehead, A.</a:t>
            </a:r>
            <a:r>
              <a:rPr lang="cs-CZ" sz="1542">
                <a:latin typeface="Times New Roman" pitchFamily="18"/>
              </a:rPr>
              <a:t> N. </a:t>
            </a:r>
            <a:r>
              <a:rPr lang="en-GB" sz="1542" i="1">
                <a:latin typeface="Times New Roman" pitchFamily="18"/>
              </a:rPr>
              <a:t>Process and Reality: An Essay in Cosmology. Corrected edition</a:t>
            </a:r>
            <a:r>
              <a:rPr lang="en-GB" sz="1542">
                <a:latin typeface="Times New Roman" pitchFamily="18"/>
              </a:rPr>
              <a:t>. New York and London: The Free Press and Collier Macmillan Publishers</a:t>
            </a:r>
            <a:r>
              <a:rPr lang="cs-CZ" sz="1542">
                <a:latin typeface="Times New Roman" pitchFamily="18"/>
              </a:rPr>
              <a:t>, 1978, s. 8.</a:t>
            </a:r>
            <a:endParaRPr lang="cs-CZ" sz="1542"/>
          </a:p>
        </p:txBody>
      </p:sp>
    </p:spTree>
    <p:extLst>
      <p:ext uri="{BB962C8B-B14F-4D97-AF65-F5344CB8AC3E}">
        <p14:creationId xmlns:p14="http://schemas.microsoft.com/office/powerpoint/2010/main" val="37299625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1980739" y="314175"/>
            <a:ext cx="8229630" cy="1063362"/>
          </a:xfrm>
        </p:spPr>
        <p:txBody>
          <a:bodyPr>
            <a:normAutofit fontScale="90000"/>
          </a:bodyPr>
          <a:lstStyle/>
          <a:p>
            <a:r>
              <a:rPr lang="cs-CZ" dirty="0" smtClean="0"/>
              <a:t>Linearita textu = </a:t>
            </a:r>
            <a:r>
              <a:rPr lang="cs-CZ" dirty="0" err="1" smtClean="0"/>
              <a:t>spAcializace</a:t>
            </a:r>
            <a:r>
              <a:rPr lang="cs-CZ" dirty="0"/>
              <a:t> </a:t>
            </a:r>
            <a:r>
              <a:rPr lang="cs-CZ" dirty="0" smtClean="0"/>
              <a:t>témat, </a:t>
            </a:r>
            <a:br>
              <a:rPr lang="cs-CZ" dirty="0" smtClean="0"/>
            </a:br>
            <a:r>
              <a:rPr lang="cs-CZ" dirty="0" smtClean="0"/>
              <a:t>o nichž mluvím</a:t>
            </a:r>
            <a:endParaRPr lang="cs-CZ" dirty="0"/>
          </a:p>
        </p:txBody>
      </p:sp>
      <p:sp>
        <p:nvSpPr>
          <p:cNvPr id="3" name="Zástupný symbol pro text 2"/>
          <p:cNvSpPr txBox="1">
            <a:spLocks noGrp="1"/>
          </p:cNvSpPr>
          <p:nvPr>
            <p:ph type="body" idx="4294967295"/>
          </p:nvPr>
        </p:nvSpPr>
        <p:spPr>
          <a:xfrm>
            <a:off x="1980739" y="1604844"/>
            <a:ext cx="8229630" cy="4444498"/>
          </a:xfrm>
        </p:spPr>
        <p:txBody>
          <a:bodyPr/>
          <a:lstStyle/>
          <a:p>
            <a:pPr lvl="0" algn="just">
              <a:buSzPct val="45000"/>
              <a:buFont typeface="StarSymbol"/>
              <a:buChar char="●"/>
            </a:pPr>
            <a:r>
              <a:rPr lang="cs-CZ" sz="1814"/>
              <a:t>„Toto jednoduché umístění okamžitých materiálních konfigurací je tím, proti čemu protestoval Bergson, vztahovalo-li se k času a bylo-li považováno za základní fakt konkrétní přírody. Nazývá ho pokřivením (distorsion) přírody kvůli intelektuální „spacializaci“ věcí. Souhlasím s Bergsonem v jeho protestu, ale nesouhlasím s tím, že takové pokřivení je nutně nešvarem intelektuálního uchopení přírody. V následujících přednáškách se budu snažit ukázat, že tato spacializace je vyjádřením konkrétnějších faktů způsobem, který skrývá velice abstraktní logické konstrukce. Jedná se o chybu, je to však pouze nahodilá chyba záměny abstraktního za konkrétní. Je příkladem toho, co budu nazývat „klamem chybně situované konkrétnosti“. Tento klam je zdrojem velkých zmatků ve filosofii. Intelekt však nemusí nutně do této pasti upadnout, i když v tomto případě se tak všeobecně dělo. „</a:t>
            </a:r>
          </a:p>
          <a:p>
            <a:pPr lvl="0" algn="just">
              <a:buSzPct val="45000"/>
              <a:buFont typeface="StarSymbol"/>
              <a:buChar char="●"/>
            </a:pPr>
            <a:r>
              <a:rPr lang="cs-CZ" sz="1814">
                <a:latin typeface="Times New Roman" pitchFamily="18"/>
              </a:rPr>
              <a:t>A. N. Whitehead, </a:t>
            </a:r>
            <a:r>
              <a:rPr lang="cs-CZ" sz="1814" i="1">
                <a:latin typeface="Times New Roman" pitchFamily="18"/>
              </a:rPr>
              <a:t>Science and the Modern World</a:t>
            </a:r>
            <a:r>
              <a:rPr lang="cs-CZ" sz="1814">
                <a:latin typeface="Times New Roman" pitchFamily="18"/>
              </a:rPr>
              <a:t>, New York: Macmillan Company, 1964, s. 74–75.</a:t>
            </a:r>
            <a:endParaRPr lang="cs-CZ" sz="1814"/>
          </a:p>
        </p:txBody>
      </p:sp>
    </p:spTree>
    <p:extLst>
      <p:ext uri="{BB962C8B-B14F-4D97-AF65-F5344CB8AC3E}">
        <p14:creationId xmlns:p14="http://schemas.microsoft.com/office/powerpoint/2010/main" val="20896398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1980739" y="314175"/>
            <a:ext cx="8229630" cy="1063362"/>
          </a:xfrm>
        </p:spPr>
        <p:txBody>
          <a:bodyPr>
            <a:normAutofit fontScale="90000"/>
          </a:bodyPr>
          <a:lstStyle/>
          <a:p>
            <a:r>
              <a:rPr lang="cs-CZ" dirty="0" smtClean="0"/>
              <a:t>Co téma vskutku obnáší a co je na něm podstatné?</a:t>
            </a:r>
            <a:endParaRPr lang="cs-CZ" dirty="0"/>
          </a:p>
        </p:txBody>
      </p:sp>
      <p:sp>
        <p:nvSpPr>
          <p:cNvPr id="3" name="Zástupný symbol pro text 2"/>
          <p:cNvSpPr txBox="1">
            <a:spLocks noGrp="1"/>
          </p:cNvSpPr>
          <p:nvPr>
            <p:ph type="body" idx="4294967295"/>
          </p:nvPr>
        </p:nvSpPr>
        <p:spPr>
          <a:xfrm>
            <a:off x="1980739" y="1604844"/>
            <a:ext cx="8229630" cy="4444498"/>
          </a:xfrm>
        </p:spPr>
        <p:txBody>
          <a:bodyPr/>
          <a:lstStyle/>
          <a:p>
            <a:pPr lvl="0" algn="just">
              <a:buSzPct val="45000"/>
              <a:buFont typeface="StarSymbol"/>
              <a:buChar char="●"/>
            </a:pPr>
            <a:r>
              <a:rPr lang="cs-CZ" sz="2177" dirty="0"/>
              <a:t>„Substance a kvalita i jednoduché umístění (</a:t>
            </a:r>
            <a:r>
              <a:rPr lang="cs-CZ" sz="2177" dirty="0" err="1"/>
              <a:t>simple</a:t>
            </a:r>
            <a:r>
              <a:rPr lang="cs-CZ" sz="2177" dirty="0"/>
              <a:t> </a:t>
            </a:r>
            <a:r>
              <a:rPr lang="cs-CZ" sz="2177" dirty="0" err="1"/>
              <a:t>location</a:t>
            </a:r>
            <a:r>
              <a:rPr lang="cs-CZ" sz="2177" dirty="0"/>
              <a:t>) jsou pro lidskou mysl samozřejmě nejpřirozenější pojmy. Tímto způsobem přemýšlíme o věcech a bez těchto </a:t>
            </a:r>
            <a:r>
              <a:rPr lang="cs-CZ" sz="2177" dirty="0" smtClean="0"/>
              <a:t>způsobů bychom </a:t>
            </a:r>
            <a:r>
              <a:rPr lang="cs-CZ" sz="2177" dirty="0"/>
              <a:t>naše myšlení nemohli denně využívat. O tom není pochyb. Otázka je následující. Jak konkrétně uvažujeme, pokud o přírodě přemýšlíme skrze tyto pojmy? Podle mne si skrze ně představujeme zjednodušené pojetí bezprostřední skutečnosti. Pokud analyzujeme základní prvky těchto zjednodušených </a:t>
            </a:r>
            <a:r>
              <a:rPr lang="cs-CZ" sz="2177" dirty="0" smtClean="0"/>
              <a:t>pojetí, </a:t>
            </a:r>
            <a:r>
              <a:rPr lang="cs-CZ" sz="2177" dirty="0"/>
              <a:t>zjistíme, že jsou ve skutečnosti odůvodněné pouze jako propracované logické konstrukce vysokého stupně abstrakce“.</a:t>
            </a:r>
          </a:p>
          <a:p>
            <a:pPr lvl="0" algn="just">
              <a:buSzPct val="45000"/>
              <a:buFont typeface="StarSymbol"/>
              <a:buChar char="●"/>
            </a:pPr>
            <a:r>
              <a:rPr lang="cs-CZ" sz="2177" dirty="0" err="1">
                <a:latin typeface="Calibri" pitchFamily="34"/>
                <a:cs typeface="Times New Roman" pitchFamily="18"/>
              </a:rPr>
              <a:t>Whitehead</a:t>
            </a:r>
            <a:r>
              <a:rPr lang="cs-CZ" sz="2177" dirty="0">
                <a:latin typeface="Calibri" pitchFamily="34"/>
                <a:cs typeface="Times New Roman" pitchFamily="18"/>
              </a:rPr>
              <a:t> A. N., </a:t>
            </a:r>
            <a:r>
              <a:rPr lang="cs-CZ" sz="2177" i="1" dirty="0">
                <a:latin typeface="Calibri" pitchFamily="34"/>
                <a:cs typeface="Times New Roman" pitchFamily="18"/>
              </a:rPr>
              <a:t>Science and the </a:t>
            </a:r>
            <a:r>
              <a:rPr lang="cs-CZ" sz="2177" i="1" dirty="0" err="1">
                <a:latin typeface="Calibri" pitchFamily="34"/>
                <a:cs typeface="Times New Roman" pitchFamily="18"/>
              </a:rPr>
              <a:t>Modern</a:t>
            </a:r>
            <a:r>
              <a:rPr lang="cs-CZ" sz="2177" i="1" dirty="0">
                <a:latin typeface="Calibri" pitchFamily="34"/>
                <a:cs typeface="Times New Roman" pitchFamily="18"/>
              </a:rPr>
              <a:t> </a:t>
            </a:r>
            <a:r>
              <a:rPr lang="cs-CZ" sz="2177" i="1" dirty="0" err="1">
                <a:latin typeface="Calibri" pitchFamily="34"/>
                <a:cs typeface="Times New Roman" pitchFamily="18"/>
              </a:rPr>
              <a:t>World</a:t>
            </a:r>
            <a:r>
              <a:rPr lang="cs-CZ" sz="2177" dirty="0">
                <a:latin typeface="Calibri" pitchFamily="34"/>
                <a:cs typeface="Times New Roman" pitchFamily="18"/>
              </a:rPr>
              <a:t>. New York: Macmillan </a:t>
            </a:r>
            <a:r>
              <a:rPr lang="cs-CZ" sz="2177" dirty="0" err="1">
                <a:latin typeface="Calibri" pitchFamily="34"/>
                <a:cs typeface="Times New Roman" pitchFamily="18"/>
              </a:rPr>
              <a:t>Company</a:t>
            </a:r>
            <a:r>
              <a:rPr lang="cs-CZ" sz="2177" dirty="0">
                <a:latin typeface="Calibri" pitchFamily="34"/>
                <a:cs typeface="Times New Roman" pitchFamily="18"/>
              </a:rPr>
              <a:t>, 1964, s. 76 – 77. </a:t>
            </a:r>
            <a:endParaRPr lang="cs-CZ" sz="2177" dirty="0"/>
          </a:p>
        </p:txBody>
      </p:sp>
    </p:spTree>
    <p:extLst>
      <p:ext uri="{BB962C8B-B14F-4D97-AF65-F5344CB8AC3E}">
        <p14:creationId xmlns:p14="http://schemas.microsoft.com/office/powerpoint/2010/main" val="32173046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1980739" y="314175"/>
            <a:ext cx="8229630" cy="1063362"/>
          </a:xfrm>
        </p:spPr>
        <p:txBody>
          <a:bodyPr>
            <a:normAutofit fontScale="90000"/>
          </a:bodyPr>
          <a:lstStyle/>
          <a:p>
            <a:r>
              <a:rPr lang="cs-CZ" dirty="0" smtClean="0"/>
              <a:t>Pozorování materiálu a vyvozování závěrů</a:t>
            </a:r>
            <a:endParaRPr lang="cs-CZ" dirty="0"/>
          </a:p>
        </p:txBody>
      </p:sp>
      <p:sp>
        <p:nvSpPr>
          <p:cNvPr id="3" name="Zástupný symbol pro text 2"/>
          <p:cNvSpPr txBox="1">
            <a:spLocks noGrp="1"/>
          </p:cNvSpPr>
          <p:nvPr>
            <p:ph type="body" idx="4294967295"/>
          </p:nvPr>
        </p:nvSpPr>
        <p:spPr>
          <a:xfrm>
            <a:off x="1980739" y="1604844"/>
            <a:ext cx="8229630" cy="4444498"/>
          </a:xfrm>
        </p:spPr>
        <p:txBody>
          <a:bodyPr/>
          <a:lstStyle/>
          <a:p>
            <a:pPr lvl="0" algn="just">
              <a:buSzPct val="45000"/>
              <a:buFont typeface="StarSymbol"/>
              <a:buChar char="●"/>
            </a:pPr>
            <a:r>
              <a:rPr lang="cs-CZ" sz="2177"/>
              <a:t>„Skutečná metoda objevování je jako let letadla. Startuje z podloží jednotlivého pozorování; letí ve volném vzduchu imaginativních generalizací; a znovu přistává k obnovenému pozorování, které bylo naléhavě vyvoláno racionální generalizací. Důvod úspěchu této metody imaginativní racionalizace je ten, že pokud selhává metoda diference, mohou být faktory, jež jsou neustále přítomné, ještě pozorovány pod vlivem imaginativního myšlení. Takové myšlení obstarává diference, které přímé pozorování postrádá.</a:t>
            </a:r>
          </a:p>
          <a:p>
            <a:pPr lvl="0" algn="just">
              <a:buSzPct val="45000"/>
              <a:buFont typeface="StarSymbol"/>
              <a:buChar char="●"/>
            </a:pPr>
            <a:r>
              <a:rPr lang="en-GB" sz="2177">
                <a:latin typeface="Times New Roman" pitchFamily="18"/>
              </a:rPr>
              <a:t>Whitehead, A.</a:t>
            </a:r>
            <a:r>
              <a:rPr lang="cs-CZ" sz="2177">
                <a:latin typeface="Times New Roman" pitchFamily="18"/>
              </a:rPr>
              <a:t> N. </a:t>
            </a:r>
            <a:r>
              <a:rPr lang="en-GB" sz="2177" i="1">
                <a:latin typeface="Times New Roman" pitchFamily="18"/>
              </a:rPr>
              <a:t>Process and Reality: An Essay in Cosmology. Corrected edition</a:t>
            </a:r>
            <a:r>
              <a:rPr lang="en-GB" sz="2177">
                <a:latin typeface="Times New Roman" pitchFamily="18"/>
              </a:rPr>
              <a:t>. New York and London: The Free Press and Collier Macmillan Publishers</a:t>
            </a:r>
            <a:r>
              <a:rPr lang="cs-CZ" sz="2177">
                <a:latin typeface="Times New Roman" pitchFamily="18"/>
              </a:rPr>
              <a:t>, 1978, s. 5.</a:t>
            </a:r>
            <a:endParaRPr lang="cs-CZ" sz="2177"/>
          </a:p>
        </p:txBody>
      </p:sp>
    </p:spTree>
    <p:extLst>
      <p:ext uri="{BB962C8B-B14F-4D97-AF65-F5344CB8AC3E}">
        <p14:creationId xmlns:p14="http://schemas.microsoft.com/office/powerpoint/2010/main" val="3056940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1980739" y="314175"/>
            <a:ext cx="8229630" cy="1063362"/>
          </a:xfrm>
        </p:spPr>
        <p:txBody>
          <a:bodyPr>
            <a:normAutofit fontScale="90000"/>
          </a:bodyPr>
          <a:lstStyle/>
          <a:p>
            <a:r>
              <a:rPr lang="cs-CZ" dirty="0" smtClean="0"/>
              <a:t>Imaginativní generalizace jako nástroj k aplikaci i na jiný materiál</a:t>
            </a:r>
            <a:endParaRPr lang="cs-CZ" dirty="0"/>
          </a:p>
        </p:txBody>
      </p:sp>
      <p:sp>
        <p:nvSpPr>
          <p:cNvPr id="3" name="Zástupný symbol pro text 2"/>
          <p:cNvSpPr txBox="1">
            <a:spLocks noGrp="1"/>
          </p:cNvSpPr>
          <p:nvPr>
            <p:ph type="body" idx="4294967295"/>
          </p:nvPr>
        </p:nvSpPr>
        <p:spPr>
          <a:xfrm>
            <a:off x="1980739" y="1604844"/>
            <a:ext cx="8229630" cy="4444498"/>
          </a:xfrm>
        </p:spPr>
        <p:txBody>
          <a:bodyPr/>
          <a:lstStyle/>
          <a:p>
            <a:pPr lvl="0" algn="just">
              <a:buSzPct val="45000"/>
              <a:buFont typeface="StarSymbol"/>
              <a:buChar char="●"/>
            </a:pPr>
            <a:r>
              <a:rPr lang="cs-CZ" sz="1996" dirty="0"/>
              <a:t>„Úspěch imaginativního experimentu musí být vždy ověřován aplikovatelností jeho výsledků mimo omezenou oblast, ze které vzešlo. Bez této rozšířené </a:t>
            </a:r>
            <a:r>
              <a:rPr lang="cs-CZ" sz="1996" dirty="0" smtClean="0"/>
              <a:t>aplikace </a:t>
            </a:r>
            <a:r>
              <a:rPr lang="cs-CZ" sz="1996" dirty="0"/>
              <a:t>zůstává například generalizace vzešlá z fyziky pouze alternativním vyjádřením pojmů aplikovatelných ve fyzice. Pokud alespoň částečně úspěšná filosofická generalizace vychází z fyziky, bude mít aplikaci i pro pole zkušenosti mimo fyziku. Bude nám objasňovat pozorování v těchto odlehlých </a:t>
            </a:r>
            <a:r>
              <a:rPr lang="cs-CZ" sz="1996" dirty="0" smtClean="0"/>
              <a:t>polích </a:t>
            </a:r>
            <a:r>
              <a:rPr lang="cs-CZ" sz="1996" dirty="0"/>
              <a:t>a v procesu ilustrace budou odhalovány jejich obecné principy, které by bez imaginativní generalizace, kvůli jejich neustálé působnosti, zůstaly skryty.“</a:t>
            </a:r>
          </a:p>
          <a:p>
            <a:pPr lvl="0" algn="just">
              <a:buSzPct val="45000"/>
              <a:buFont typeface="StarSymbol"/>
              <a:buChar char="●"/>
            </a:pPr>
            <a:r>
              <a:rPr lang="en-GB" sz="1996" dirty="0">
                <a:latin typeface="Times New Roman" pitchFamily="18"/>
              </a:rPr>
              <a:t>Whitehead, A.</a:t>
            </a:r>
            <a:r>
              <a:rPr lang="cs-CZ" sz="1996" dirty="0">
                <a:latin typeface="Times New Roman" pitchFamily="18"/>
              </a:rPr>
              <a:t> N. </a:t>
            </a:r>
            <a:r>
              <a:rPr lang="en-GB" sz="1996" i="1" dirty="0">
                <a:latin typeface="Times New Roman" pitchFamily="18"/>
              </a:rPr>
              <a:t>Process and Reality: An Essay in Cosmology. Corrected edition</a:t>
            </a:r>
            <a:r>
              <a:rPr lang="en-GB" sz="1996" dirty="0">
                <a:latin typeface="Times New Roman" pitchFamily="18"/>
              </a:rPr>
              <a:t>. New York and London: The Free Press and Collier Macmillan Publishers</a:t>
            </a:r>
            <a:r>
              <a:rPr lang="cs-CZ" sz="1996" dirty="0">
                <a:latin typeface="Times New Roman" pitchFamily="18"/>
              </a:rPr>
              <a:t>, 1978, s. 5.</a:t>
            </a:r>
            <a:endParaRPr lang="cs-CZ" sz="1996" dirty="0"/>
          </a:p>
          <a:p>
            <a:pPr lvl="0" algn="just">
              <a:buSzPct val="45000"/>
              <a:buFont typeface="StarSymbol"/>
              <a:buChar char="●"/>
            </a:pPr>
            <a:endParaRPr lang="cs-CZ" sz="2177" dirty="0"/>
          </a:p>
        </p:txBody>
      </p:sp>
    </p:spTree>
    <p:extLst>
      <p:ext uri="{BB962C8B-B14F-4D97-AF65-F5344CB8AC3E}">
        <p14:creationId xmlns:p14="http://schemas.microsoft.com/office/powerpoint/2010/main" val="8381786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Balík</Template>
  <TotalTime>62</TotalTime>
  <Words>3054</Words>
  <Application>Microsoft Office PowerPoint</Application>
  <PresentationFormat>Širokoúhlá obrazovka</PresentationFormat>
  <Paragraphs>117</Paragraphs>
  <Slides>24</Slides>
  <Notes>9</Notes>
  <HiddenSlides>0</HiddenSlides>
  <MMClips>0</MMClips>
  <ScaleCrop>false</ScaleCrop>
  <HeadingPairs>
    <vt:vector size="6" baseType="variant">
      <vt:variant>
        <vt:lpstr>Použitá písma</vt:lpstr>
      </vt:variant>
      <vt:variant>
        <vt:i4>11</vt:i4>
      </vt:variant>
      <vt:variant>
        <vt:lpstr>Motiv</vt:lpstr>
      </vt:variant>
      <vt:variant>
        <vt:i4>2</vt:i4>
      </vt:variant>
      <vt:variant>
        <vt:lpstr>Nadpisy snímků</vt:lpstr>
      </vt:variant>
      <vt:variant>
        <vt:i4>24</vt:i4>
      </vt:variant>
    </vt:vector>
  </HeadingPairs>
  <TitlesOfParts>
    <vt:vector size="37" baseType="lpstr">
      <vt:lpstr>Microsoft YaHei</vt:lpstr>
      <vt:lpstr>Arial</vt:lpstr>
      <vt:lpstr>Calibri</vt:lpstr>
      <vt:lpstr>DejaVu Sans</vt:lpstr>
      <vt:lpstr>Gill Sans MT</vt:lpstr>
      <vt:lpstr>Lucida Sans Unicode</vt:lpstr>
      <vt:lpstr>StarSymbol</vt:lpstr>
      <vt:lpstr>Symbol</vt:lpstr>
      <vt:lpstr>Tahoma</vt:lpstr>
      <vt:lpstr>Times New Roman</vt:lpstr>
      <vt:lpstr>Wingdings</vt:lpstr>
      <vt:lpstr>Parcel</vt:lpstr>
      <vt:lpstr>Office Theme</vt:lpstr>
      <vt:lpstr>Jak si zarámovat uvažování  o diplomové práci</vt:lpstr>
      <vt:lpstr>Metodologie a ideologie  (široký rámec a nastavení diskursu)</vt:lpstr>
      <vt:lpstr>Specifika humanitních věd</vt:lpstr>
      <vt:lpstr>Jak začít (myslet)?</vt:lpstr>
      <vt:lpstr>Od jednotlivin k obecnostem,  anebo obráceně?</vt:lpstr>
      <vt:lpstr>Linearita textu = spAcializace témat,  o nichž mluvím</vt:lpstr>
      <vt:lpstr>Co téma vskutku obnáší a co je na něm podstatné?</vt:lpstr>
      <vt:lpstr>Pozorování materiálu a vyvozování závěrů</vt:lpstr>
      <vt:lpstr>Imaginativní generalizace jako nástroj k aplikaci i na jiný materiál</vt:lpstr>
      <vt:lpstr>Myšlenkový výkon</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Bílek, Petr</dc:creator>
  <cp:lastModifiedBy>Bílek, Petr</cp:lastModifiedBy>
  <cp:revision>7</cp:revision>
  <dcterms:created xsi:type="dcterms:W3CDTF">2018-07-03T10:30:46Z</dcterms:created>
  <dcterms:modified xsi:type="dcterms:W3CDTF">2018-12-13T09:15:02Z</dcterms:modified>
</cp:coreProperties>
</file>