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60" r:id="rId6"/>
    <p:sldId id="264" r:id="rId7"/>
    <p:sldId id="265" r:id="rId8"/>
    <p:sldId id="266" r:id="rId9"/>
    <p:sldId id="267" r:id="rId10"/>
    <p:sldId id="268" r:id="rId11"/>
    <p:sldId id="259" r:id="rId12"/>
    <p:sldId id="269" r:id="rId13"/>
    <p:sldId id="270" r:id="rId14"/>
    <p:sldId id="271" r:id="rId15"/>
    <p:sldId id="263" r:id="rId16"/>
    <p:sldId id="261" r:id="rId17"/>
    <p:sldId id="274" r:id="rId18"/>
    <p:sldId id="272" r:id="rId19"/>
    <p:sldId id="262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A39F0-C4E6-DF4D-85ED-46C0896CA119}" v="346" dt="2025-03-17T12:42:00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9"/>
    <p:restoredTop sz="94793"/>
  </p:normalViewPr>
  <p:slideViewPr>
    <p:cSldViewPr snapToGrid="0">
      <p:cViewPr varScale="1">
        <p:scale>
          <a:sx n="124" d="100"/>
          <a:sy n="124" d="100"/>
        </p:scale>
        <p:origin x="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ška Špeldová" userId="67c6547d-ac15-4fab-b6a0-3b082fbd6b68" providerId="ADAL" clId="{7DEA39F0-C4E6-DF4D-85ED-46C0896CA119}"/>
    <pc:docChg chg="undo custSel addSld modSld">
      <pc:chgData name="Eliška Špeldová" userId="67c6547d-ac15-4fab-b6a0-3b082fbd6b68" providerId="ADAL" clId="{7DEA39F0-C4E6-DF4D-85ED-46C0896CA119}" dt="2025-03-17T13:22:28.634" v="736" actId="1076"/>
      <pc:docMkLst>
        <pc:docMk/>
      </pc:docMkLst>
      <pc:sldChg chg="addSp delSp modSp mod">
        <pc:chgData name="Eliška Špeldová" userId="67c6547d-ac15-4fab-b6a0-3b082fbd6b68" providerId="ADAL" clId="{7DEA39F0-C4E6-DF4D-85ED-46C0896CA119}" dt="2025-03-17T13:22:28.634" v="736" actId="1076"/>
        <pc:sldMkLst>
          <pc:docMk/>
          <pc:sldMk cId="4115698110" sldId="257"/>
        </pc:sldMkLst>
        <pc:spChg chg="mod topLvl">
          <ac:chgData name="Eliška Špeldová" userId="67c6547d-ac15-4fab-b6a0-3b082fbd6b68" providerId="ADAL" clId="{7DEA39F0-C4E6-DF4D-85ED-46C0896CA119}" dt="2025-03-17T13:22:18.604" v="735" actId="165"/>
          <ac:spMkLst>
            <pc:docMk/>
            <pc:sldMk cId="4115698110" sldId="257"/>
            <ac:spMk id="11" creationId="{A6EF4833-9724-E46B-A9F7-F3919918B810}"/>
          </ac:spMkLst>
        </pc:spChg>
        <pc:grpChg chg="add del mod">
          <ac:chgData name="Eliška Špeldová" userId="67c6547d-ac15-4fab-b6a0-3b082fbd6b68" providerId="ADAL" clId="{7DEA39F0-C4E6-DF4D-85ED-46C0896CA119}" dt="2025-03-17T13:22:18.604" v="735" actId="165"/>
          <ac:grpSpMkLst>
            <pc:docMk/>
            <pc:sldMk cId="4115698110" sldId="257"/>
            <ac:grpSpMk id="12" creationId="{973F022B-FC43-5C63-9E2D-7B4542DB0933}"/>
          </ac:grpSpMkLst>
        </pc:grpChg>
        <pc:picChg chg="mod topLvl">
          <ac:chgData name="Eliška Špeldová" userId="67c6547d-ac15-4fab-b6a0-3b082fbd6b68" providerId="ADAL" clId="{7DEA39F0-C4E6-DF4D-85ED-46C0896CA119}" dt="2025-03-17T13:22:28.634" v="736" actId="1076"/>
          <ac:picMkLst>
            <pc:docMk/>
            <pc:sldMk cId="4115698110" sldId="257"/>
            <ac:picMk id="9" creationId="{41671583-D717-9A89-42B8-EAF1A50BC212}"/>
          </ac:picMkLst>
        </pc:picChg>
      </pc:sldChg>
      <pc:sldChg chg="modSp mod">
        <pc:chgData name="Eliška Špeldová" userId="67c6547d-ac15-4fab-b6a0-3b082fbd6b68" providerId="ADAL" clId="{7DEA39F0-C4E6-DF4D-85ED-46C0896CA119}" dt="2025-03-17T12:45:44.351" v="718" actId="20577"/>
        <pc:sldMkLst>
          <pc:docMk/>
          <pc:sldMk cId="1662704425" sldId="258"/>
        </pc:sldMkLst>
        <pc:spChg chg="mod">
          <ac:chgData name="Eliška Špeldová" userId="67c6547d-ac15-4fab-b6a0-3b082fbd6b68" providerId="ADAL" clId="{7DEA39F0-C4E6-DF4D-85ED-46C0896CA119}" dt="2025-03-17T12:45:44.351" v="718" actId="20577"/>
          <ac:spMkLst>
            <pc:docMk/>
            <pc:sldMk cId="1662704425" sldId="258"/>
            <ac:spMk id="5" creationId="{0576017D-7F83-A858-9990-A585879CB56E}"/>
          </ac:spMkLst>
        </pc:spChg>
      </pc:sldChg>
      <pc:sldChg chg="modSp mod">
        <pc:chgData name="Eliška Špeldová" userId="67c6547d-ac15-4fab-b6a0-3b082fbd6b68" providerId="ADAL" clId="{7DEA39F0-C4E6-DF4D-85ED-46C0896CA119}" dt="2025-03-16T20:05:04.031" v="30" actId="14100"/>
        <pc:sldMkLst>
          <pc:docMk/>
          <pc:sldMk cId="17459834" sldId="259"/>
        </pc:sldMkLst>
        <pc:spChg chg="mod">
          <ac:chgData name="Eliška Špeldová" userId="67c6547d-ac15-4fab-b6a0-3b082fbd6b68" providerId="ADAL" clId="{7DEA39F0-C4E6-DF4D-85ED-46C0896CA119}" dt="2025-03-16T20:05:04.031" v="30" actId="14100"/>
          <ac:spMkLst>
            <pc:docMk/>
            <pc:sldMk cId="17459834" sldId="259"/>
            <ac:spMk id="12" creationId="{3726B86C-6D30-74F4-59E3-F1F7B38F3D0F}"/>
          </ac:spMkLst>
        </pc:spChg>
      </pc:sldChg>
      <pc:sldChg chg="modSp mod">
        <pc:chgData name="Eliška Špeldová" userId="67c6547d-ac15-4fab-b6a0-3b082fbd6b68" providerId="ADAL" clId="{7DEA39F0-C4E6-DF4D-85ED-46C0896CA119}" dt="2025-03-16T20:01:29.849" v="10" actId="14100"/>
        <pc:sldMkLst>
          <pc:docMk/>
          <pc:sldMk cId="3040021656" sldId="260"/>
        </pc:sldMkLst>
        <pc:spChg chg="mod">
          <ac:chgData name="Eliška Špeldová" userId="67c6547d-ac15-4fab-b6a0-3b082fbd6b68" providerId="ADAL" clId="{7DEA39F0-C4E6-DF4D-85ED-46C0896CA119}" dt="2025-03-16T20:00:42.321" v="5" actId="1076"/>
          <ac:spMkLst>
            <pc:docMk/>
            <pc:sldMk cId="3040021656" sldId="260"/>
            <ac:spMk id="4" creationId="{D2DEFF0B-CDB5-00DE-B138-59838FF3BE38}"/>
          </ac:spMkLst>
        </pc:spChg>
        <pc:spChg chg="mod">
          <ac:chgData name="Eliška Špeldová" userId="67c6547d-ac15-4fab-b6a0-3b082fbd6b68" providerId="ADAL" clId="{7DEA39F0-C4E6-DF4D-85ED-46C0896CA119}" dt="2025-03-16T20:01:29.849" v="10" actId="14100"/>
          <ac:spMkLst>
            <pc:docMk/>
            <pc:sldMk cId="3040021656" sldId="260"/>
            <ac:spMk id="6" creationId="{ADEA7BB3-C24A-433B-272D-F15B95E3D382}"/>
          </ac:spMkLst>
        </pc:spChg>
        <pc:spChg chg="mod">
          <ac:chgData name="Eliška Špeldová" userId="67c6547d-ac15-4fab-b6a0-3b082fbd6b68" providerId="ADAL" clId="{7DEA39F0-C4E6-DF4D-85ED-46C0896CA119}" dt="2025-03-16T20:01:23.255" v="9" actId="1076"/>
          <ac:spMkLst>
            <pc:docMk/>
            <pc:sldMk cId="3040021656" sldId="260"/>
            <ac:spMk id="10" creationId="{07992FD5-C31A-7BCA-70C3-4DF5B465D918}"/>
          </ac:spMkLst>
        </pc:spChg>
      </pc:sldChg>
      <pc:sldChg chg="modSp mod">
        <pc:chgData name="Eliška Špeldová" userId="67c6547d-ac15-4fab-b6a0-3b082fbd6b68" providerId="ADAL" clId="{7DEA39F0-C4E6-DF4D-85ED-46C0896CA119}" dt="2025-03-16T20:06:38.887" v="42" actId="403"/>
        <pc:sldMkLst>
          <pc:docMk/>
          <pc:sldMk cId="2312847671" sldId="261"/>
        </pc:sldMkLst>
        <pc:spChg chg="mod">
          <ac:chgData name="Eliška Špeldová" userId="67c6547d-ac15-4fab-b6a0-3b082fbd6b68" providerId="ADAL" clId="{7DEA39F0-C4E6-DF4D-85ED-46C0896CA119}" dt="2025-03-16T20:06:38.887" v="42" actId="403"/>
          <ac:spMkLst>
            <pc:docMk/>
            <pc:sldMk cId="2312847671" sldId="261"/>
            <ac:spMk id="6" creationId="{49A4CE2F-FCAC-4BE5-211E-E8A48D0E4A04}"/>
          </ac:spMkLst>
        </pc:spChg>
        <pc:spChg chg="mod">
          <ac:chgData name="Eliška Špeldová" userId="67c6547d-ac15-4fab-b6a0-3b082fbd6b68" providerId="ADAL" clId="{7DEA39F0-C4E6-DF4D-85ED-46C0896CA119}" dt="2025-03-16T20:06:26.384" v="41" actId="255"/>
          <ac:spMkLst>
            <pc:docMk/>
            <pc:sldMk cId="2312847671" sldId="261"/>
            <ac:spMk id="8" creationId="{AFC3F040-DF83-8E58-2A13-A090F3278CE2}"/>
          </ac:spMkLst>
        </pc:spChg>
      </pc:sldChg>
      <pc:sldChg chg="modSp mod">
        <pc:chgData name="Eliška Špeldová" userId="67c6547d-ac15-4fab-b6a0-3b082fbd6b68" providerId="ADAL" clId="{7DEA39F0-C4E6-DF4D-85ED-46C0896CA119}" dt="2025-03-16T20:09:23.904" v="72" actId="1076"/>
        <pc:sldMkLst>
          <pc:docMk/>
          <pc:sldMk cId="4021653952" sldId="262"/>
        </pc:sldMkLst>
        <pc:spChg chg="mod">
          <ac:chgData name="Eliška Špeldová" userId="67c6547d-ac15-4fab-b6a0-3b082fbd6b68" providerId="ADAL" clId="{7DEA39F0-C4E6-DF4D-85ED-46C0896CA119}" dt="2025-03-16T20:09:23.904" v="72" actId="1076"/>
          <ac:spMkLst>
            <pc:docMk/>
            <pc:sldMk cId="4021653952" sldId="262"/>
            <ac:spMk id="8" creationId="{94B7C196-709D-AADA-F428-DA2ADDDA22E9}"/>
          </ac:spMkLst>
        </pc:spChg>
      </pc:sldChg>
      <pc:sldChg chg="modSp mod">
        <pc:chgData name="Eliška Špeldová" userId="67c6547d-ac15-4fab-b6a0-3b082fbd6b68" providerId="ADAL" clId="{7DEA39F0-C4E6-DF4D-85ED-46C0896CA119}" dt="2025-03-17T13:19:34.412" v="730" actId="20577"/>
        <pc:sldMkLst>
          <pc:docMk/>
          <pc:sldMk cId="693073434" sldId="263"/>
        </pc:sldMkLst>
        <pc:spChg chg="mod">
          <ac:chgData name="Eliška Špeldová" userId="67c6547d-ac15-4fab-b6a0-3b082fbd6b68" providerId="ADAL" clId="{7DEA39F0-C4E6-DF4D-85ED-46C0896CA119}" dt="2025-03-17T13:19:34.412" v="730" actId="20577"/>
          <ac:spMkLst>
            <pc:docMk/>
            <pc:sldMk cId="693073434" sldId="263"/>
            <ac:spMk id="3" creationId="{6293ED3F-09A7-93C0-CC1E-3110B3730660}"/>
          </ac:spMkLst>
        </pc:spChg>
      </pc:sldChg>
      <pc:sldChg chg="modSp mod">
        <pc:chgData name="Eliška Špeldová" userId="67c6547d-ac15-4fab-b6a0-3b082fbd6b68" providerId="ADAL" clId="{7DEA39F0-C4E6-DF4D-85ED-46C0896CA119}" dt="2025-03-16T20:02:13.724" v="14" actId="255"/>
        <pc:sldMkLst>
          <pc:docMk/>
          <pc:sldMk cId="647292553" sldId="264"/>
        </pc:sldMkLst>
        <pc:spChg chg="mod">
          <ac:chgData name="Eliška Špeldová" userId="67c6547d-ac15-4fab-b6a0-3b082fbd6b68" providerId="ADAL" clId="{7DEA39F0-C4E6-DF4D-85ED-46C0896CA119}" dt="2025-03-16T20:02:13.724" v="14" actId="255"/>
          <ac:spMkLst>
            <pc:docMk/>
            <pc:sldMk cId="647292553" sldId="264"/>
            <ac:spMk id="9" creationId="{40334CD4-60A9-5CB8-FC7E-DC8C71B7A77B}"/>
          </ac:spMkLst>
        </pc:spChg>
      </pc:sldChg>
      <pc:sldChg chg="modSp mod">
        <pc:chgData name="Eliška Špeldová" userId="67c6547d-ac15-4fab-b6a0-3b082fbd6b68" providerId="ADAL" clId="{7DEA39F0-C4E6-DF4D-85ED-46C0896CA119}" dt="2025-03-17T13:21:03.251" v="731" actId="14100"/>
        <pc:sldMkLst>
          <pc:docMk/>
          <pc:sldMk cId="3490798198" sldId="265"/>
        </pc:sldMkLst>
        <pc:spChg chg="mod">
          <ac:chgData name="Eliška Špeldová" userId="67c6547d-ac15-4fab-b6a0-3b082fbd6b68" providerId="ADAL" clId="{7DEA39F0-C4E6-DF4D-85ED-46C0896CA119}" dt="2025-03-17T13:21:03.251" v="731" actId="14100"/>
          <ac:spMkLst>
            <pc:docMk/>
            <pc:sldMk cId="3490798198" sldId="265"/>
            <ac:spMk id="11" creationId="{519DA36F-78BE-E47F-E503-A77C449AA703}"/>
          </ac:spMkLst>
        </pc:spChg>
      </pc:sldChg>
      <pc:sldChg chg="modSp mod">
        <pc:chgData name="Eliška Špeldová" userId="67c6547d-ac15-4fab-b6a0-3b082fbd6b68" providerId="ADAL" clId="{7DEA39F0-C4E6-DF4D-85ED-46C0896CA119}" dt="2025-03-16T20:10:33.919" v="98" actId="20577"/>
        <pc:sldMkLst>
          <pc:docMk/>
          <pc:sldMk cId="1726792079" sldId="266"/>
        </pc:sldMkLst>
        <pc:spChg chg="mod">
          <ac:chgData name="Eliška Špeldová" userId="67c6547d-ac15-4fab-b6a0-3b082fbd6b68" providerId="ADAL" clId="{7DEA39F0-C4E6-DF4D-85ED-46C0896CA119}" dt="2025-03-16T20:10:33.919" v="98" actId="20577"/>
          <ac:spMkLst>
            <pc:docMk/>
            <pc:sldMk cId="1726792079" sldId="266"/>
            <ac:spMk id="6" creationId="{4BEAB370-4E9F-E95C-1208-3640BFB1E378}"/>
          </ac:spMkLst>
        </pc:spChg>
        <pc:spChg chg="mod">
          <ac:chgData name="Eliška Špeldová" userId="67c6547d-ac15-4fab-b6a0-3b082fbd6b68" providerId="ADAL" clId="{7DEA39F0-C4E6-DF4D-85ED-46C0896CA119}" dt="2025-03-16T20:03:52.383" v="24" actId="255"/>
          <ac:spMkLst>
            <pc:docMk/>
            <pc:sldMk cId="1726792079" sldId="266"/>
            <ac:spMk id="10" creationId="{74B444F6-8169-42A5-4CFC-C3AAB19BE65C}"/>
          </ac:spMkLst>
        </pc:spChg>
      </pc:sldChg>
      <pc:sldChg chg="modSp mod">
        <pc:chgData name="Eliška Špeldová" userId="67c6547d-ac15-4fab-b6a0-3b082fbd6b68" providerId="ADAL" clId="{7DEA39F0-C4E6-DF4D-85ED-46C0896CA119}" dt="2025-03-16T20:04:34.795" v="27" actId="1076"/>
        <pc:sldMkLst>
          <pc:docMk/>
          <pc:sldMk cId="595508333" sldId="267"/>
        </pc:sldMkLst>
        <pc:spChg chg="mod">
          <ac:chgData name="Eliška Špeldová" userId="67c6547d-ac15-4fab-b6a0-3b082fbd6b68" providerId="ADAL" clId="{7DEA39F0-C4E6-DF4D-85ED-46C0896CA119}" dt="2025-03-16T20:04:34.795" v="27" actId="1076"/>
          <ac:spMkLst>
            <pc:docMk/>
            <pc:sldMk cId="595508333" sldId="267"/>
            <ac:spMk id="5" creationId="{58C3DE9B-9053-1F46-7302-9AF74C744661}"/>
          </ac:spMkLst>
        </pc:spChg>
      </pc:sldChg>
      <pc:sldChg chg="modSp mod">
        <pc:chgData name="Eliška Špeldová" userId="67c6547d-ac15-4fab-b6a0-3b082fbd6b68" providerId="ADAL" clId="{7DEA39F0-C4E6-DF4D-85ED-46C0896CA119}" dt="2025-03-17T12:32:43.707" v="210" actId="20577"/>
        <pc:sldMkLst>
          <pc:docMk/>
          <pc:sldMk cId="1036778092" sldId="268"/>
        </pc:sldMkLst>
        <pc:spChg chg="mod">
          <ac:chgData name="Eliška Špeldová" userId="67c6547d-ac15-4fab-b6a0-3b082fbd6b68" providerId="ADAL" clId="{7DEA39F0-C4E6-DF4D-85ED-46C0896CA119}" dt="2025-03-17T12:32:43.707" v="210" actId="20577"/>
          <ac:spMkLst>
            <pc:docMk/>
            <pc:sldMk cId="1036778092" sldId="268"/>
            <ac:spMk id="8" creationId="{85F31DF5-5A88-FFE9-7D12-955CD5AECFE2}"/>
          </ac:spMkLst>
        </pc:spChg>
      </pc:sldChg>
      <pc:sldChg chg="modSp mod">
        <pc:chgData name="Eliška Špeldová" userId="67c6547d-ac15-4fab-b6a0-3b082fbd6b68" providerId="ADAL" clId="{7DEA39F0-C4E6-DF4D-85ED-46C0896CA119}" dt="2025-03-17T13:18:08.528" v="725" actId="948"/>
        <pc:sldMkLst>
          <pc:docMk/>
          <pc:sldMk cId="1440558350" sldId="269"/>
        </pc:sldMkLst>
        <pc:spChg chg="mod">
          <ac:chgData name="Eliška Špeldová" userId="67c6547d-ac15-4fab-b6a0-3b082fbd6b68" providerId="ADAL" clId="{7DEA39F0-C4E6-DF4D-85ED-46C0896CA119}" dt="2025-03-17T13:18:08.528" v="725" actId="948"/>
          <ac:spMkLst>
            <pc:docMk/>
            <pc:sldMk cId="1440558350" sldId="269"/>
            <ac:spMk id="9" creationId="{2845F51E-5DD8-2FA5-F924-678C9A55B3BF}"/>
          </ac:spMkLst>
        </pc:spChg>
      </pc:sldChg>
      <pc:sldChg chg="modSp mod">
        <pc:chgData name="Eliška Špeldová" userId="67c6547d-ac15-4fab-b6a0-3b082fbd6b68" providerId="ADAL" clId="{7DEA39F0-C4E6-DF4D-85ED-46C0896CA119}" dt="2025-03-17T12:34:16.226" v="265" actId="20577"/>
        <pc:sldMkLst>
          <pc:docMk/>
          <pc:sldMk cId="1250292239" sldId="270"/>
        </pc:sldMkLst>
        <pc:spChg chg="mod">
          <ac:chgData name="Eliška Špeldová" userId="67c6547d-ac15-4fab-b6a0-3b082fbd6b68" providerId="ADAL" clId="{7DEA39F0-C4E6-DF4D-85ED-46C0896CA119}" dt="2025-03-17T12:34:16.226" v="265" actId="20577"/>
          <ac:spMkLst>
            <pc:docMk/>
            <pc:sldMk cId="1250292239" sldId="270"/>
            <ac:spMk id="9" creationId="{BF0E5F0A-4A3E-2FD6-4A63-B88425F5927A}"/>
          </ac:spMkLst>
        </pc:spChg>
      </pc:sldChg>
      <pc:sldChg chg="addSp delSp modSp mod">
        <pc:chgData name="Eliška Špeldová" userId="67c6547d-ac15-4fab-b6a0-3b082fbd6b68" providerId="ADAL" clId="{7DEA39F0-C4E6-DF4D-85ED-46C0896CA119}" dt="2025-03-17T12:36:33.200" v="300" actId="164"/>
        <pc:sldMkLst>
          <pc:docMk/>
          <pc:sldMk cId="1626540491" sldId="271"/>
        </pc:sldMkLst>
        <pc:spChg chg="mod">
          <ac:chgData name="Eliška Špeldová" userId="67c6547d-ac15-4fab-b6a0-3b082fbd6b68" providerId="ADAL" clId="{7DEA39F0-C4E6-DF4D-85ED-46C0896CA119}" dt="2025-03-16T20:06:12.990" v="40" actId="20577"/>
          <ac:spMkLst>
            <pc:docMk/>
            <pc:sldMk cId="1626540491" sldId="271"/>
            <ac:spMk id="6" creationId="{6ED78AFC-5C28-DE33-83B5-476DD6B174D7}"/>
          </ac:spMkLst>
        </pc:spChg>
        <pc:spChg chg="mod">
          <ac:chgData name="Eliška Špeldová" userId="67c6547d-ac15-4fab-b6a0-3b082fbd6b68" providerId="ADAL" clId="{7DEA39F0-C4E6-DF4D-85ED-46C0896CA119}" dt="2025-03-17T12:35:33.944" v="272" actId="1076"/>
          <ac:spMkLst>
            <pc:docMk/>
            <pc:sldMk cId="1626540491" sldId="271"/>
            <ac:spMk id="7" creationId="{97B0F9AD-3ED9-28E9-92B7-2A6E72D4AB35}"/>
          </ac:spMkLst>
        </pc:spChg>
        <pc:spChg chg="add mod">
          <ac:chgData name="Eliška Špeldová" userId="67c6547d-ac15-4fab-b6a0-3b082fbd6b68" providerId="ADAL" clId="{7DEA39F0-C4E6-DF4D-85ED-46C0896CA119}" dt="2025-03-17T12:36:24.756" v="299" actId="1076"/>
          <ac:spMkLst>
            <pc:docMk/>
            <pc:sldMk cId="1626540491" sldId="271"/>
            <ac:spMk id="11" creationId="{5F3743CE-5825-7DB6-BEA3-964BE0AD20DA}"/>
          </ac:spMkLst>
        </pc:spChg>
        <pc:grpChg chg="add del mod">
          <ac:chgData name="Eliška Špeldová" userId="67c6547d-ac15-4fab-b6a0-3b082fbd6b68" providerId="ADAL" clId="{7DEA39F0-C4E6-DF4D-85ED-46C0896CA119}" dt="2025-03-17T12:35:41.118" v="274" actId="21"/>
          <ac:grpSpMkLst>
            <pc:docMk/>
            <pc:sldMk cId="1626540491" sldId="271"/>
            <ac:grpSpMk id="2" creationId="{D697BE03-A229-7615-89DC-C6F61843ED2E}"/>
          </ac:grpSpMkLst>
        </pc:grpChg>
        <pc:grpChg chg="add del">
          <ac:chgData name="Eliška Špeldová" userId="67c6547d-ac15-4fab-b6a0-3b082fbd6b68" providerId="ADAL" clId="{7DEA39F0-C4E6-DF4D-85ED-46C0896CA119}" dt="2025-03-17T12:35:43.342" v="275" actId="21"/>
          <ac:grpSpMkLst>
            <pc:docMk/>
            <pc:sldMk cId="1626540491" sldId="271"/>
            <ac:grpSpMk id="9" creationId="{9BB86827-284A-05EB-E6C5-8256D7AE054C}"/>
          </ac:grpSpMkLst>
        </pc:grpChg>
        <pc:grpChg chg="add">
          <ac:chgData name="Eliška Špeldová" userId="67c6547d-ac15-4fab-b6a0-3b082fbd6b68" providerId="ADAL" clId="{7DEA39F0-C4E6-DF4D-85ED-46C0896CA119}" dt="2025-03-17T12:36:33.200" v="300" actId="164"/>
          <ac:grpSpMkLst>
            <pc:docMk/>
            <pc:sldMk cId="1626540491" sldId="271"/>
            <ac:grpSpMk id="12" creationId="{21CAD74D-2C0D-E11C-76EF-C0D786A31CBC}"/>
          </ac:grpSpMkLst>
        </pc:grpChg>
        <pc:picChg chg="mod">
          <ac:chgData name="Eliška Špeldová" userId="67c6547d-ac15-4fab-b6a0-3b082fbd6b68" providerId="ADAL" clId="{7DEA39F0-C4E6-DF4D-85ED-46C0896CA119}" dt="2025-03-17T12:35:33.944" v="272" actId="1076"/>
          <ac:picMkLst>
            <pc:docMk/>
            <pc:sldMk cId="1626540491" sldId="271"/>
            <ac:picMk id="3" creationId="{01EEB41E-4823-1CF2-E006-37FCBE264840}"/>
          </ac:picMkLst>
        </pc:picChg>
        <pc:picChg chg="add mod">
          <ac:chgData name="Eliška Špeldová" userId="67c6547d-ac15-4fab-b6a0-3b082fbd6b68" providerId="ADAL" clId="{7DEA39F0-C4E6-DF4D-85ED-46C0896CA119}" dt="2025-03-17T12:35:51.808" v="278" actId="1076"/>
          <ac:picMkLst>
            <pc:docMk/>
            <pc:sldMk cId="1626540491" sldId="271"/>
            <ac:picMk id="1026" creationId="{73AE39DF-82B0-BC57-AECB-69A7764D5A69}"/>
          </ac:picMkLst>
        </pc:picChg>
      </pc:sldChg>
      <pc:sldChg chg="addSp delSp modSp new mod">
        <pc:chgData name="Eliška Špeldová" userId="67c6547d-ac15-4fab-b6a0-3b082fbd6b68" providerId="ADAL" clId="{7DEA39F0-C4E6-DF4D-85ED-46C0896CA119}" dt="2025-03-17T13:15:59.688" v="724" actId="20577"/>
        <pc:sldMkLst>
          <pc:docMk/>
          <pc:sldMk cId="3478672797" sldId="272"/>
        </pc:sldMkLst>
        <pc:spChg chg="del">
          <ac:chgData name="Eliška Špeldová" userId="67c6547d-ac15-4fab-b6a0-3b082fbd6b68" providerId="ADAL" clId="{7DEA39F0-C4E6-DF4D-85ED-46C0896CA119}" dt="2025-03-17T12:38:48.702" v="302" actId="478"/>
          <ac:spMkLst>
            <pc:docMk/>
            <pc:sldMk cId="3478672797" sldId="272"/>
            <ac:spMk id="2" creationId="{69337D06-2705-2EE2-9B6A-45484709A885}"/>
          </ac:spMkLst>
        </pc:spChg>
        <pc:spChg chg="del">
          <ac:chgData name="Eliška Špeldová" userId="67c6547d-ac15-4fab-b6a0-3b082fbd6b68" providerId="ADAL" clId="{7DEA39F0-C4E6-DF4D-85ED-46C0896CA119}" dt="2025-03-17T12:38:50.089" v="303" actId="478"/>
          <ac:spMkLst>
            <pc:docMk/>
            <pc:sldMk cId="3478672797" sldId="272"/>
            <ac:spMk id="3" creationId="{F6A1BE79-0791-FEB0-8E4E-C0F08F0D4F41}"/>
          </ac:spMkLst>
        </pc:spChg>
        <pc:spChg chg="add mod">
          <ac:chgData name="Eliška Špeldová" userId="67c6547d-ac15-4fab-b6a0-3b082fbd6b68" providerId="ADAL" clId="{7DEA39F0-C4E6-DF4D-85ED-46C0896CA119}" dt="2025-03-17T12:44:47.274" v="693" actId="1076"/>
          <ac:spMkLst>
            <pc:docMk/>
            <pc:sldMk cId="3478672797" sldId="272"/>
            <ac:spMk id="4" creationId="{3B90D508-9C17-4A1F-1748-3F1EF024223B}"/>
          </ac:spMkLst>
        </pc:spChg>
        <pc:spChg chg="add mod">
          <ac:chgData name="Eliška Špeldová" userId="67c6547d-ac15-4fab-b6a0-3b082fbd6b68" providerId="ADAL" clId="{7DEA39F0-C4E6-DF4D-85ED-46C0896CA119}" dt="2025-03-17T12:44:06.974" v="690" actId="113"/>
          <ac:spMkLst>
            <pc:docMk/>
            <pc:sldMk cId="3478672797" sldId="272"/>
            <ac:spMk id="5" creationId="{DEA26429-D161-44A0-3377-D5063BBE3F58}"/>
          </ac:spMkLst>
        </pc:spChg>
        <pc:spChg chg="add mod">
          <ac:chgData name="Eliška Špeldová" userId="67c6547d-ac15-4fab-b6a0-3b082fbd6b68" providerId="ADAL" clId="{7DEA39F0-C4E6-DF4D-85ED-46C0896CA119}" dt="2025-03-17T12:45:21.547" v="696"/>
          <ac:spMkLst>
            <pc:docMk/>
            <pc:sldMk cId="3478672797" sldId="272"/>
            <ac:spMk id="7" creationId="{A07EDE5D-3D35-7321-9B5C-BB1D84372576}"/>
          </ac:spMkLst>
        </pc:spChg>
        <pc:spChg chg="add mod">
          <ac:chgData name="Eliška Špeldová" userId="67c6547d-ac15-4fab-b6a0-3b082fbd6b68" providerId="ADAL" clId="{7DEA39F0-C4E6-DF4D-85ED-46C0896CA119}" dt="2025-03-17T12:44:47.274" v="693" actId="1076"/>
          <ac:spMkLst>
            <pc:docMk/>
            <pc:sldMk cId="3478672797" sldId="272"/>
            <ac:spMk id="8" creationId="{13742F9C-91FA-D5A5-C5AF-ED1C3D4AFEAA}"/>
          </ac:spMkLst>
        </pc:spChg>
        <pc:spChg chg="add mod">
          <ac:chgData name="Eliška Špeldová" userId="67c6547d-ac15-4fab-b6a0-3b082fbd6b68" providerId="ADAL" clId="{7DEA39F0-C4E6-DF4D-85ED-46C0896CA119}" dt="2025-03-17T13:15:59.688" v="724" actId="20577"/>
          <ac:spMkLst>
            <pc:docMk/>
            <pc:sldMk cId="3478672797" sldId="272"/>
            <ac:spMk id="9" creationId="{D99314A6-47A8-7A12-AAD7-F64BCADFB01B}"/>
          </ac:spMkLst>
        </pc:spChg>
        <pc:spChg chg="add mod">
          <ac:chgData name="Eliška Špeldová" userId="67c6547d-ac15-4fab-b6a0-3b082fbd6b68" providerId="ADAL" clId="{7DEA39F0-C4E6-DF4D-85ED-46C0896CA119}" dt="2025-03-17T12:44:47.274" v="693" actId="1076"/>
          <ac:spMkLst>
            <pc:docMk/>
            <pc:sldMk cId="3478672797" sldId="272"/>
            <ac:spMk id="10" creationId="{59DA578C-2A7E-90FD-733D-57E3AC55CC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53B59-78A4-07F4-E3F4-E2029350C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A385D5-1D54-5115-0651-FD0D36AB5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2F80A0-F0E7-440A-F6C5-DCFC5D1B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F15-D0C5-AE43-A7E1-E7A86B461140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5CD92D-5818-FDB1-405B-E7F16D6D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E5AFDE-3F45-A9DC-0B5A-1969D42E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533-C0E5-9B40-A0E6-944EECB68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29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E3BDF-BFD2-4E8D-7930-787A4DF9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668F45-2D2C-B447-5817-A5FBCE845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D61419-A5D8-68C4-1AD9-BBBBB584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F15-D0C5-AE43-A7E1-E7A86B461140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771DED-91BB-C750-2DEA-081274BA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7444A0-9DA4-B08A-FAE3-92F25B6D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533-C0E5-9B40-A0E6-944EECB68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65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DF3B541-00CB-EFF3-C9C3-1DE1B744F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5CC0FE-4DC8-2234-1ECB-1D5173E9A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9FCE7F-1672-B429-1E75-2D67DD0B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F15-D0C5-AE43-A7E1-E7A86B461140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B6676F-3F03-95AD-6DB9-190E40E1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22D3D4-E115-2754-5D32-E555024D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533-C0E5-9B40-A0E6-944EECB68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27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5EA57-9E74-6D4B-FB75-52BA9C6B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5EA69-ACD1-D95C-B1BB-05B88B9A0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12BA07-29AB-94B0-159E-E0E726DB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F15-D0C5-AE43-A7E1-E7A86B461140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B553B0-4E6C-4A76-FD5E-15F75B39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CFED51-9013-44FA-C45F-6AE5AD7A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533-C0E5-9B40-A0E6-944EECB68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2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70F6A-0725-745C-C9E0-814979CB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599FBA-CC70-187D-BE4A-FD12F64F3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D327DF-7BE0-DE1E-3594-5F1EAE09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F15-D0C5-AE43-A7E1-E7A86B461140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F6B97B-7FF6-F3F7-E298-50C7BD72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5BFD4F-A092-82DA-34EC-C6385E31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533-C0E5-9B40-A0E6-944EECB68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79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D1CDE-921A-C172-8369-B6F72E0D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FCD31-C780-425D-FFBE-310D7CFE2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2A5FA1-1F4C-6244-FE29-966937855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3E9F55-3CB9-B4E1-DB2A-817705FE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F15-D0C5-AE43-A7E1-E7A86B461140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99B420-2D32-652B-39E5-FAFB7506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FCDE86-C275-3CAE-F5A5-9A58562B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533-C0E5-9B40-A0E6-944EECB68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34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C35FE-3710-E1C2-9E42-3C1D4B6D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82104F-2B0C-DAD7-A66B-C3600BC67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766687-B9A3-58D3-6409-8B2373D16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79E8E0D-E262-330F-0F75-69A1B8964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F0A440-B99B-AD72-46F9-380EE6425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559AC1E-3987-098C-AF43-07B19DF1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F15-D0C5-AE43-A7E1-E7A86B461140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CE2BDBC-DF4E-F3BC-D299-730EB7C4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CB09E4-5855-8F59-3AB0-FDBD1C91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533-C0E5-9B40-A0E6-944EECB68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65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4E952-86FC-FE2B-0E47-D031686C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29C8FA-A842-DF40-9FB2-E29C91B7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F15-D0C5-AE43-A7E1-E7A86B461140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6E8007-45D2-E1FD-1547-71C75679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265B97-930D-9350-45E4-128F390E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533-C0E5-9B40-A0E6-944EECB68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5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7057B7F-8141-4C80-49A5-0D8442D1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F15-D0C5-AE43-A7E1-E7A86B461140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CF328D-B1DC-1F9C-2508-487D1632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BFD4E2-E5AB-B772-8FD7-5BEABE6D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533-C0E5-9B40-A0E6-944EECB68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66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AB0A1-8418-DCC4-8865-400216EF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C1F44-7B1C-FC7D-6EC5-F361E5E6C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5954CA-7288-3529-AA76-EC706E646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163A63-04E8-CAFC-8739-BB31FBA2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F15-D0C5-AE43-A7E1-E7A86B461140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5A47D3-B904-9242-950F-E4BEAD85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68184E-D477-E167-80BC-EEE13AC3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533-C0E5-9B40-A0E6-944EECB68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34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4F6DF-49F9-1C0D-4492-8E97D2EC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5716E2-3A66-FB73-C396-75CDACBF0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CEEB1F-D104-BC90-7B79-EC2F29BDC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1DA972-BFBE-62C3-1381-257F3DE2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5F15-D0C5-AE43-A7E1-E7A86B461140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0983A7-E598-25A8-11BB-C6B13303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909776-D4A5-311B-2E83-D82AA6B6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533-C0E5-9B40-A0E6-944EECB68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1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6848E7C-CCA9-C1FA-AEA6-DFA2292C8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C8B3E4-B327-A07E-2216-1090EAC3B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9EA761-CB55-C205-F840-362D8B174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0F5F15-D0C5-AE43-A7E1-E7A86B461140}" type="datetimeFigureOut">
              <a:rPr lang="cs-CZ" smtClean="0"/>
              <a:t>17.03.2025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BCC614-2BE8-E346-76F2-B38775584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5A91EA-BC9D-21DF-A416-CAC4AE622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11533-C0E5-9B40-A0E6-944EECB68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86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b1SZ6FvUlo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513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174B1EFE-B416-C685-233A-B521283B2E30}"/>
              </a:ext>
            </a:extLst>
          </p:cNvPr>
          <p:cNvSpPr/>
          <p:nvPr/>
        </p:nvSpPr>
        <p:spPr>
          <a:xfrm>
            <a:off x="1214510" y="950278"/>
            <a:ext cx="9762979" cy="5303520"/>
          </a:xfrm>
          <a:prstGeom prst="rect">
            <a:avLst/>
          </a:prstGeom>
          <a:solidFill>
            <a:schemeClr val="bg2">
              <a:lumMod val="10000"/>
              <a:alpha val="9263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B41541-69E5-84DC-570F-40F8A281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0201"/>
            <a:ext cx="9144000" cy="2387600"/>
          </a:xfrm>
        </p:spPr>
        <p:txBody>
          <a:bodyPr anchor="ctr">
            <a:normAutofit fontScale="90000"/>
          </a:bodyPr>
          <a:lstStyle/>
          <a:p>
            <a:r>
              <a:rPr lang="cs-CZ" sz="4900" dirty="0">
                <a:solidFill>
                  <a:schemeClr val="bg1"/>
                </a:solidFill>
              </a:rPr>
              <a:t>Na cestě za občanskou společností: střet politiky a médií na příkladu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„Aféry Spiegel“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3C3AB4-5361-4D09-A62C-5FB690C7B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3999"/>
            <a:ext cx="9144000" cy="1655762"/>
          </a:xfrm>
        </p:spPr>
        <p:txBody>
          <a:bodyPr anchor="ctr"/>
          <a:lstStyle/>
          <a:p>
            <a:r>
              <a:rPr lang="cs-CZ" dirty="0">
                <a:solidFill>
                  <a:schemeClr val="bg1"/>
                </a:solidFill>
              </a:rPr>
              <a:t>JTB026 – Seminář k dějinám NMZ</a:t>
            </a:r>
          </a:p>
          <a:p>
            <a:r>
              <a:rPr lang="cs-CZ" dirty="0">
                <a:solidFill>
                  <a:schemeClr val="bg1"/>
                </a:solidFill>
              </a:rPr>
              <a:t>2024/25 ČNS</a:t>
            </a:r>
          </a:p>
          <a:p>
            <a:r>
              <a:rPr lang="cs-CZ" dirty="0">
                <a:solidFill>
                  <a:schemeClr val="bg1"/>
                </a:solidFill>
              </a:rPr>
              <a:t>Eliška </a:t>
            </a:r>
            <a:r>
              <a:rPr lang="cs-CZ" dirty="0" err="1">
                <a:solidFill>
                  <a:schemeClr val="bg1"/>
                </a:solidFill>
              </a:rPr>
              <a:t>Špeldová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CC19EBA-F64B-FD28-C0EB-010242F02BCF}"/>
              </a:ext>
            </a:extLst>
          </p:cNvPr>
          <p:cNvSpPr txBox="1"/>
          <p:nvPr/>
        </p:nvSpPr>
        <p:spPr>
          <a:xfrm>
            <a:off x="106017" y="6627168"/>
            <a:ext cx="8711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zdroj obrázku: https://</a:t>
            </a:r>
            <a:r>
              <a:rPr lang="cs-CZ" sz="900" dirty="0" err="1"/>
              <a:t>bilder.deutschlandfunk.de</a:t>
            </a:r>
            <a:r>
              <a:rPr lang="cs-CZ" sz="900" dirty="0"/>
              <a:t>/FI/LE/_b/90/FILE_b904865c6e725ee0d360473ac2965e54/114261247-jpg-100-1920x1080.jpg</a:t>
            </a:r>
          </a:p>
        </p:txBody>
      </p:sp>
    </p:spTree>
    <p:extLst>
      <p:ext uri="{BB962C8B-B14F-4D97-AF65-F5344CB8AC3E}">
        <p14:creationId xmlns:p14="http://schemas.microsoft.com/office/powerpoint/2010/main" val="194146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7F2C58C-4B1A-72B0-1EED-A244C307B6C0}"/>
              </a:ext>
            </a:extLst>
          </p:cNvPr>
          <p:cNvSpPr txBox="1"/>
          <p:nvPr/>
        </p:nvSpPr>
        <p:spPr>
          <a:xfrm>
            <a:off x="830317" y="725214"/>
            <a:ext cx="3274038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ROLE TÝDENÍKU: </a:t>
            </a:r>
          </a:p>
          <a:p>
            <a:pPr algn="ctr"/>
            <a:r>
              <a:rPr lang="cs-CZ" sz="3200" b="1" dirty="0"/>
              <a:t>DER SPIEGEL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A8A0337-9E69-65A2-4C40-EBFFE99BC63B}"/>
              </a:ext>
            </a:extLst>
          </p:cNvPr>
          <p:cNvGrpSpPr/>
          <p:nvPr/>
        </p:nvGrpSpPr>
        <p:grpSpPr>
          <a:xfrm>
            <a:off x="6095999" y="296188"/>
            <a:ext cx="5733909" cy="2417273"/>
            <a:chOff x="6096000" y="156421"/>
            <a:chExt cx="5945944" cy="240748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023D356-8135-962E-7D30-03DABB530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6421"/>
              <a:ext cx="5945944" cy="1934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BC7E362-20C5-5DBC-352F-2BAE3C473FD7}"/>
                </a:ext>
              </a:extLst>
            </p:cNvPr>
            <p:cNvSpPr txBox="1"/>
            <p:nvPr/>
          </p:nvSpPr>
          <p:spPr>
            <a:xfrm>
              <a:off x="6096000" y="2058128"/>
              <a:ext cx="5945944" cy="505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upload.wikimedia.org</a:t>
              </a:r>
              <a:r>
                <a:rPr lang="cs-CZ" sz="900" dirty="0"/>
                <a:t>/</a:t>
              </a:r>
              <a:r>
                <a:rPr lang="cs-CZ" sz="900" dirty="0" err="1"/>
                <a:t>wikipedia</a:t>
              </a:r>
              <a:r>
                <a:rPr lang="cs-CZ" sz="900" dirty="0"/>
                <a:t>/</a:t>
              </a:r>
              <a:r>
                <a:rPr lang="cs-CZ" sz="900" dirty="0" err="1"/>
                <a:t>commons</a:t>
              </a:r>
              <a:r>
                <a:rPr lang="cs-CZ" sz="900" dirty="0"/>
                <a:t>/</a:t>
              </a:r>
              <a:r>
                <a:rPr lang="cs-CZ" sz="900" dirty="0" err="1"/>
                <a:t>thumb</a:t>
              </a:r>
              <a:r>
                <a:rPr lang="cs-CZ" sz="900" dirty="0"/>
                <a:t>/4/48/Der_Spiegel_2022_logo.svg/2560px-Der_Spiegel_2022_logo.svg.png</a:t>
              </a:r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85F31DF5-5A88-FFE9-7D12-955CD5AECFE2}"/>
              </a:ext>
            </a:extLst>
          </p:cNvPr>
          <p:cNvSpPr txBox="1"/>
          <p:nvPr/>
        </p:nvSpPr>
        <p:spPr>
          <a:xfrm>
            <a:off x="830317" y="2659559"/>
            <a:ext cx="10999591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cs-CZ" sz="2400" u="sng" dirty="0"/>
              <a:t>kritika týdeníku Der Spiegel: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err="1"/>
              <a:t>Magnus</a:t>
            </a:r>
            <a:r>
              <a:rPr lang="cs-CZ" sz="2200" b="1" dirty="0"/>
              <a:t> </a:t>
            </a:r>
            <a:r>
              <a:rPr lang="cs-CZ" sz="2200" b="1" dirty="0" err="1"/>
              <a:t>Enzensberger</a:t>
            </a:r>
            <a:endParaRPr lang="cs-CZ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5 bodů: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sz="2200" dirty="0"/>
              <a:t>Řeč </a:t>
            </a:r>
            <a:r>
              <a:rPr lang="cs-CZ" sz="2200" dirty="0" err="1"/>
              <a:t>Spiegelu</a:t>
            </a:r>
            <a:r>
              <a:rPr lang="cs-CZ" sz="2200" dirty="0"/>
              <a:t> </a:t>
            </a:r>
            <a:r>
              <a:rPr lang="cs-CZ" sz="2200" b="1" dirty="0"/>
              <a:t>zastírá, o čem mluví</a:t>
            </a:r>
            <a:r>
              <a:rPr lang="cs-CZ" sz="2200" dirty="0"/>
              <a:t>.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sz="2200" dirty="0"/>
              <a:t>„Německý zpravodajský magazín“ </a:t>
            </a:r>
            <a:r>
              <a:rPr lang="cs-CZ" sz="2200" b="1" dirty="0"/>
              <a:t>není žádným zpravodajským magazínem</a:t>
            </a:r>
            <a:r>
              <a:rPr lang="cs-CZ" sz="2200" dirty="0"/>
              <a:t>.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sz="2200" dirty="0"/>
              <a:t>Der Spiegel </a:t>
            </a:r>
            <a:r>
              <a:rPr lang="cs-CZ" sz="2200" b="1" dirty="0"/>
              <a:t>nevytváří kritiku</a:t>
            </a:r>
            <a:r>
              <a:rPr lang="cs-CZ" sz="2200" dirty="0"/>
              <a:t>, nýbrž její surogát.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sz="2200" dirty="0"/>
              <a:t>Čtenář </a:t>
            </a:r>
            <a:r>
              <a:rPr lang="cs-CZ" sz="2200" dirty="0" err="1"/>
              <a:t>Spiegelu</a:t>
            </a:r>
            <a:r>
              <a:rPr lang="cs-CZ" sz="2200" dirty="0"/>
              <a:t> není orientován, nýbrž </a:t>
            </a:r>
            <a:r>
              <a:rPr lang="cs-CZ" sz="2200" b="1" dirty="0"/>
              <a:t>dezorientován</a:t>
            </a:r>
            <a:r>
              <a:rPr lang="cs-CZ" sz="2200" dirty="0"/>
              <a:t>.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sz="2200" dirty="0"/>
              <a:t>Spiegel je pro německou demokracii </a:t>
            </a:r>
            <a:r>
              <a:rPr lang="cs-CZ" sz="2200" b="1" dirty="0"/>
              <a:t>nenahraditelný</a:t>
            </a:r>
            <a:r>
              <a:rPr lang="cs-CZ" sz="2200" dirty="0"/>
              <a:t> do té doby, dokud se ve Spolkové republice </a:t>
            </a:r>
            <a:r>
              <a:rPr lang="cs-CZ" sz="2200" b="1" dirty="0"/>
              <a:t>nenajde kritický orgán</a:t>
            </a:r>
            <a:r>
              <a:rPr lang="cs-CZ" sz="2200" dirty="0"/>
              <a:t>, který by jej mohl nahradit.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2200" dirty="0"/>
              <a:t>jediný, který </a:t>
            </a:r>
            <a:r>
              <a:rPr lang="cs-CZ" sz="2200" b="1" dirty="0"/>
              <a:t>nebere žádné ohledy</a:t>
            </a:r>
            <a:r>
              <a:rPr lang="cs-CZ" sz="2200" dirty="0"/>
              <a:t>, využívá </a:t>
            </a:r>
            <a:r>
              <a:rPr lang="cs-CZ" sz="2200" b="1" dirty="0"/>
              <a:t>svobody</a:t>
            </a:r>
            <a:r>
              <a:rPr lang="cs-CZ" sz="2200" dirty="0"/>
              <a:t>, má moc</a:t>
            </a:r>
            <a:r>
              <a:rPr lang="cs-CZ" sz="2200" b="1" dirty="0"/>
              <a:t> zkorumpovat</a:t>
            </a:r>
            <a:r>
              <a:rPr lang="cs-CZ" sz="2200" dirty="0"/>
              <a:t> názory</a:t>
            </a:r>
          </a:p>
        </p:txBody>
      </p:sp>
    </p:spTree>
    <p:extLst>
      <p:ext uri="{BB962C8B-B14F-4D97-AF65-F5344CB8AC3E}">
        <p14:creationId xmlns:p14="http://schemas.microsoft.com/office/powerpoint/2010/main" val="103677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98D91-A68F-99C4-9700-E6D4016C7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7A294E43-453E-CB33-74FA-0823E253A59B}"/>
              </a:ext>
            </a:extLst>
          </p:cNvPr>
          <p:cNvSpPr txBox="1"/>
          <p:nvPr/>
        </p:nvSpPr>
        <p:spPr>
          <a:xfrm>
            <a:off x="830317" y="725214"/>
            <a:ext cx="3295454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„AFÉRA SPIEGEL“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91434B6-3291-E830-3B46-6D30107C8334}"/>
              </a:ext>
            </a:extLst>
          </p:cNvPr>
          <p:cNvSpPr txBox="1"/>
          <p:nvPr/>
        </p:nvSpPr>
        <p:spPr>
          <a:xfrm>
            <a:off x="3167270" y="1309989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u="sng" dirty="0"/>
              <a:t>průběh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FC04DE4-3C9D-852C-B94F-D52AF235BF84}"/>
              </a:ext>
            </a:extLst>
          </p:cNvPr>
          <p:cNvGrpSpPr/>
          <p:nvPr/>
        </p:nvGrpSpPr>
        <p:grpSpPr>
          <a:xfrm>
            <a:off x="7147560" y="25626"/>
            <a:ext cx="4927600" cy="6832374"/>
            <a:chOff x="7132320" y="12813"/>
            <a:chExt cx="4927600" cy="6832374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7AA4A1CE-22FE-8EB8-109F-4D94F5E58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320" y="12813"/>
              <a:ext cx="4927600" cy="6614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DD59B450-C4ED-DFFC-F38F-DC321CE523F7}"/>
                </a:ext>
              </a:extLst>
            </p:cNvPr>
            <p:cNvSpPr txBox="1"/>
            <p:nvPr/>
          </p:nvSpPr>
          <p:spPr>
            <a:xfrm>
              <a:off x="7132320" y="6614355"/>
              <a:ext cx="492760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cdn.magazin.spiegel.de</a:t>
              </a:r>
              <a:r>
                <a:rPr lang="cs-CZ" sz="900" dirty="0"/>
                <a:t>/</a:t>
              </a:r>
              <a:r>
                <a:rPr lang="cs-CZ" sz="900" dirty="0" err="1"/>
                <a:t>EpubDelivery</a:t>
              </a:r>
              <a:r>
                <a:rPr lang="cs-CZ" sz="900" dirty="0"/>
                <a:t>/image/</a:t>
              </a:r>
              <a:r>
                <a:rPr lang="cs-CZ" sz="900" dirty="0" err="1"/>
                <a:t>title</a:t>
              </a:r>
              <a:r>
                <a:rPr lang="cs-CZ" sz="900" dirty="0"/>
                <a:t>/SP/1962/48/260</a:t>
              </a:r>
            </a:p>
          </p:txBody>
        </p:sp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26B86C-6D30-74F4-59E3-F1F7B38F3D0F}"/>
              </a:ext>
            </a:extLst>
          </p:cNvPr>
          <p:cNvSpPr txBox="1"/>
          <p:nvPr/>
        </p:nvSpPr>
        <p:spPr>
          <a:xfrm>
            <a:off x="830317" y="2357024"/>
            <a:ext cx="6127074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cs-CZ" sz="2400" u="sng" dirty="0"/>
              <a:t>R. </a:t>
            </a:r>
            <a:r>
              <a:rPr lang="cs-CZ" sz="2400" u="sng" dirty="0" err="1"/>
              <a:t>Augstein</a:t>
            </a:r>
            <a:r>
              <a:rPr lang="cs-CZ" sz="2400" u="sng" dirty="0"/>
              <a:t> vs. F. J.  </a:t>
            </a:r>
            <a:r>
              <a:rPr lang="cs-CZ" sz="2400" u="sng" dirty="0" err="1"/>
              <a:t>Strauß</a:t>
            </a:r>
            <a:endParaRPr lang="cs-CZ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Franz Joseph </a:t>
            </a:r>
            <a:r>
              <a:rPr lang="cs-CZ" sz="2200" b="1" dirty="0" err="1"/>
              <a:t>Strauß</a:t>
            </a:r>
            <a:r>
              <a:rPr lang="cs-CZ" sz="2200" dirty="0"/>
              <a:t> (CSU) = </a:t>
            </a:r>
            <a:r>
              <a:rPr lang="cs-CZ" sz="2200" b="1" dirty="0"/>
              <a:t>spolkový ministr obrany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vyzbrojit </a:t>
            </a:r>
            <a:r>
              <a:rPr lang="cs-CZ" sz="2200" i="1" dirty="0"/>
              <a:t>Bundeswehr</a:t>
            </a:r>
            <a:r>
              <a:rPr lang="cs-CZ" sz="2200" dirty="0"/>
              <a:t> jadernými zbraněmi</a:t>
            </a:r>
          </a:p>
          <a:p>
            <a:pPr lvl="1"/>
            <a:r>
              <a:rPr lang="cs-CZ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1957</a:t>
            </a:r>
            <a:r>
              <a:rPr lang="cs-CZ" sz="2200" dirty="0"/>
              <a:t> – večírek u </a:t>
            </a:r>
            <a:r>
              <a:rPr lang="cs-CZ" sz="2200" dirty="0" err="1"/>
              <a:t>Augsteina</a:t>
            </a:r>
            <a:r>
              <a:rPr lang="cs-CZ" sz="2200" dirty="0"/>
              <a:t> </a:t>
            </a:r>
          </a:p>
          <a:p>
            <a:r>
              <a:rPr lang="cs-CZ" sz="2200" dirty="0"/>
              <a:t>			=&gt; pocit – </a:t>
            </a:r>
            <a:r>
              <a:rPr lang="cs-CZ" sz="2200" u="sng" dirty="0" err="1"/>
              <a:t>Strauß</a:t>
            </a:r>
            <a:r>
              <a:rPr lang="cs-CZ" sz="2200" u="sng" dirty="0"/>
              <a:t> = hrozba</a:t>
            </a:r>
          </a:p>
          <a:p>
            <a:endParaRPr lang="cs-CZ" sz="22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*mediální kampaň proti ministrovi </a:t>
            </a:r>
          </a:p>
        </p:txBody>
      </p:sp>
    </p:spTree>
    <p:extLst>
      <p:ext uri="{BB962C8B-B14F-4D97-AF65-F5344CB8AC3E}">
        <p14:creationId xmlns:p14="http://schemas.microsoft.com/office/powerpoint/2010/main" val="1745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A6B3CDC-47DB-9468-7C2C-81F86B336F0A}"/>
              </a:ext>
            </a:extLst>
          </p:cNvPr>
          <p:cNvSpPr txBox="1"/>
          <p:nvPr/>
        </p:nvSpPr>
        <p:spPr>
          <a:xfrm>
            <a:off x="830317" y="725214"/>
            <a:ext cx="3295454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„AFÉRA SPIEGEL“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E9F3891-3843-5C1E-7A07-198F3235560F}"/>
              </a:ext>
            </a:extLst>
          </p:cNvPr>
          <p:cNvSpPr txBox="1"/>
          <p:nvPr/>
        </p:nvSpPr>
        <p:spPr>
          <a:xfrm>
            <a:off x="3167270" y="1309989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u="sng" dirty="0"/>
              <a:t>průběh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B0A3128B-37B0-8329-823E-20147120FDDC}"/>
              </a:ext>
            </a:extLst>
          </p:cNvPr>
          <p:cNvGrpSpPr/>
          <p:nvPr/>
        </p:nvGrpSpPr>
        <p:grpSpPr>
          <a:xfrm>
            <a:off x="7282632" y="191771"/>
            <a:ext cx="4698096" cy="6666229"/>
            <a:chOff x="3746952" y="191771"/>
            <a:chExt cx="4698096" cy="6666229"/>
          </a:xfrm>
        </p:grpSpPr>
        <p:pic>
          <p:nvPicPr>
            <p:cNvPr id="7" name="Obrázek 6" descr="Obsah obrázku Lidská tvář, text, muž, oblečení&#10;&#10;Popis byl vytvořen automaticky">
              <a:extLst>
                <a:ext uri="{FF2B5EF4-FFF2-40B4-BE49-F238E27FC236}">
                  <a16:creationId xmlns:a16="http://schemas.microsoft.com/office/drawing/2014/main" id="{AFECD95F-C154-35F2-C562-E4702F690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6952" y="191771"/>
              <a:ext cx="4698096" cy="6474457"/>
            </a:xfrm>
            <a:prstGeom prst="rect">
              <a:avLst/>
            </a:prstGeom>
          </p:spPr>
        </p:pic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2211AA92-1BD2-AF34-8B9A-A782B919D48E}"/>
                </a:ext>
              </a:extLst>
            </p:cNvPr>
            <p:cNvSpPr txBox="1"/>
            <p:nvPr/>
          </p:nvSpPr>
          <p:spPr>
            <a:xfrm>
              <a:off x="3746952" y="6627168"/>
              <a:ext cx="469809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www.ndr.de</a:t>
              </a:r>
              <a:r>
                <a:rPr lang="cs-CZ" sz="900" dirty="0"/>
                <a:t>/</a:t>
              </a:r>
              <a:r>
                <a:rPr lang="cs-CZ" sz="900" dirty="0" err="1"/>
                <a:t>geschichte</a:t>
              </a:r>
              <a:r>
                <a:rPr lang="cs-CZ" sz="900" dirty="0"/>
                <a:t>/spiegel491_v-fullhd.jpg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2845F51E-5DD8-2FA5-F924-678C9A55B3BF}"/>
              </a:ext>
            </a:extLst>
          </p:cNvPr>
          <p:cNvSpPr txBox="1"/>
          <p:nvPr/>
        </p:nvSpPr>
        <p:spPr>
          <a:xfrm>
            <a:off x="830317" y="2013084"/>
            <a:ext cx="6466114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cs-CZ" sz="2400" u="sng" dirty="0"/>
              <a:t>článek: </a:t>
            </a:r>
            <a:r>
              <a:rPr lang="cs-CZ" sz="2400" i="1" u="sng" dirty="0" err="1"/>
              <a:t>Bedingt</a:t>
            </a:r>
            <a:r>
              <a:rPr lang="cs-CZ" sz="2400" i="1" u="sng" dirty="0"/>
              <a:t> </a:t>
            </a:r>
            <a:r>
              <a:rPr lang="cs-CZ" sz="2400" i="1" u="sng" dirty="0" err="1"/>
              <a:t>abwehrbereit</a:t>
            </a:r>
            <a:r>
              <a:rPr lang="cs-CZ" sz="2400" i="1" u="sng" dirty="0"/>
              <a:t> </a:t>
            </a:r>
            <a:r>
              <a:rPr lang="cs-CZ" sz="2400" u="sng" dirty="0"/>
              <a:t>(Podmínečně připraveni k obraně)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číslo:  </a:t>
            </a:r>
            <a:r>
              <a:rPr lang="cs-CZ" sz="2200" b="1" dirty="0"/>
              <a:t>41/1962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analýza výsledků vojenského cvičení jednotek Severoatlantické aliance (NATO) –“</a:t>
            </a:r>
            <a:r>
              <a:rPr lang="cs-CZ" sz="2200" dirty="0" err="1"/>
              <a:t>Fallex</a:t>
            </a:r>
            <a:r>
              <a:rPr lang="cs-CZ" sz="2200" dirty="0"/>
              <a:t> 62“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kritika </a:t>
            </a:r>
            <a:r>
              <a:rPr lang="cs-CZ" sz="2200" b="1" dirty="0"/>
              <a:t>nepřipravenosti</a:t>
            </a:r>
            <a:r>
              <a:rPr lang="cs-CZ" sz="2200" dirty="0"/>
              <a:t> </a:t>
            </a:r>
            <a:r>
              <a:rPr lang="cs-CZ" sz="2200" i="1" dirty="0"/>
              <a:t>Bundeswehru</a:t>
            </a:r>
          </a:p>
          <a:p>
            <a:endParaRPr lang="cs-CZ" sz="2000" i="1" dirty="0"/>
          </a:p>
          <a:p>
            <a:pPr>
              <a:spcAft>
                <a:spcPts val="800"/>
              </a:spcAft>
            </a:pPr>
            <a:r>
              <a:rPr lang="cs-CZ" sz="2400" u="sng" dirty="0"/>
              <a:t>policejní zásah 26.-27.10. 1962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v budovách </a:t>
            </a:r>
            <a:r>
              <a:rPr lang="cs-CZ" sz="2200" dirty="0" err="1"/>
              <a:t>Spiegelu</a:t>
            </a:r>
            <a:r>
              <a:rPr lang="cs-CZ" sz="2200" dirty="0"/>
              <a:t> (Hamburg, Bonn)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zatčení redaktorů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podezření </a:t>
            </a:r>
            <a:r>
              <a:rPr lang="cs-CZ" sz="2200" b="1" dirty="0"/>
              <a:t>z vlastizrady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číslo: 45/1962 – </a:t>
            </a:r>
            <a:r>
              <a:rPr lang="cs-CZ" sz="2200" i="1" dirty="0" err="1"/>
              <a:t>Sie</a:t>
            </a:r>
            <a:r>
              <a:rPr lang="cs-CZ" sz="2200" i="1" dirty="0"/>
              <a:t> kamen in der </a:t>
            </a:r>
            <a:r>
              <a:rPr lang="cs-CZ" sz="2200" i="1" dirty="0" err="1"/>
              <a:t>Nacht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40558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07561A1-B5DB-5C92-BBDA-B23208965978}"/>
              </a:ext>
            </a:extLst>
          </p:cNvPr>
          <p:cNvSpPr txBox="1"/>
          <p:nvPr/>
        </p:nvSpPr>
        <p:spPr>
          <a:xfrm>
            <a:off x="830317" y="725214"/>
            <a:ext cx="3295454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„AFÉRA SPIEGEL“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CB5980B-B2E7-F699-940C-04FE9DD29621}"/>
              </a:ext>
            </a:extLst>
          </p:cNvPr>
          <p:cNvSpPr txBox="1"/>
          <p:nvPr/>
        </p:nvSpPr>
        <p:spPr>
          <a:xfrm>
            <a:off x="3167270" y="1309989"/>
            <a:ext cx="15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u="sng" dirty="0"/>
              <a:t>následky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0E5F0A-4A3E-2FD6-4A63-B88425F5927A}"/>
              </a:ext>
            </a:extLst>
          </p:cNvPr>
          <p:cNvSpPr txBox="1"/>
          <p:nvPr/>
        </p:nvSpPr>
        <p:spPr>
          <a:xfrm>
            <a:off x="830317" y="2171435"/>
            <a:ext cx="6811454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cs-CZ" sz="2400" u="sng" dirty="0"/>
              <a:t>zatčení </a:t>
            </a:r>
            <a:r>
              <a:rPr lang="cs-CZ" sz="2400" u="sng" dirty="0" err="1"/>
              <a:t>Condara</a:t>
            </a:r>
            <a:r>
              <a:rPr lang="cs-CZ" sz="2400" u="sng" dirty="0"/>
              <a:t> </a:t>
            </a:r>
            <a:r>
              <a:rPr lang="cs-CZ" sz="2400" u="sng" dirty="0" err="1"/>
              <a:t>Ahlerse</a:t>
            </a:r>
            <a:endParaRPr lang="cs-CZ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autor</a:t>
            </a:r>
            <a:r>
              <a:rPr lang="cs-CZ" sz="2200" dirty="0"/>
              <a:t> článku </a:t>
            </a:r>
            <a:r>
              <a:rPr lang="cs-CZ" sz="2200" i="1" dirty="0" err="1"/>
              <a:t>Bedingt</a:t>
            </a:r>
            <a:r>
              <a:rPr lang="cs-CZ" sz="2200" i="1" dirty="0"/>
              <a:t> </a:t>
            </a:r>
            <a:r>
              <a:rPr lang="cs-CZ" sz="2200" i="1" dirty="0" err="1"/>
              <a:t>abwehrbereit</a:t>
            </a:r>
            <a:r>
              <a:rPr lang="cs-CZ" sz="2200" i="1" dirty="0"/>
              <a:t> </a:t>
            </a:r>
            <a:r>
              <a:rPr lang="cs-CZ" sz="2200" dirty="0"/>
              <a:t>(Podmínečně připraveni k obraně)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ve Španělsku na dovolené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příkaz ministra obrany </a:t>
            </a:r>
            <a:r>
              <a:rPr lang="cs-CZ" sz="2200" dirty="0" err="1"/>
              <a:t>Strauße</a:t>
            </a:r>
            <a:endParaRPr lang="cs-CZ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veřejně popíral! </a:t>
            </a:r>
          </a:p>
          <a:p>
            <a:endParaRPr lang="cs-CZ" dirty="0"/>
          </a:p>
          <a:p>
            <a:pPr>
              <a:spcAft>
                <a:spcPts val="800"/>
              </a:spcAft>
            </a:pPr>
            <a:r>
              <a:rPr lang="cs-CZ" sz="2400" u="sng" dirty="0"/>
              <a:t>podpora týdeníku Der Spiegel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pomoc ostatních médií</a:t>
            </a:r>
            <a:r>
              <a:rPr lang="cs-CZ" sz="2200" dirty="0"/>
              <a:t> – vychází nová čísla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solidarita veřejnosti </a:t>
            </a:r>
            <a:r>
              <a:rPr lang="cs-CZ" sz="2200" dirty="0"/>
              <a:t>(profesoři, studenti) + pozornost </a:t>
            </a:r>
            <a:r>
              <a:rPr lang="cs-CZ" sz="2200" b="1" dirty="0"/>
              <a:t>zahraničních</a:t>
            </a:r>
            <a:r>
              <a:rPr lang="cs-CZ" sz="2200" dirty="0"/>
              <a:t> médií (např. srovnávání s praktikami gestapa)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A577046D-286F-C48F-88EB-11C3E1F24FBB}"/>
              </a:ext>
            </a:extLst>
          </p:cNvPr>
          <p:cNvGrpSpPr/>
          <p:nvPr/>
        </p:nvGrpSpPr>
        <p:grpSpPr>
          <a:xfrm>
            <a:off x="7907252" y="231978"/>
            <a:ext cx="4088525" cy="6515069"/>
            <a:chOff x="7907252" y="231978"/>
            <a:chExt cx="4088525" cy="6515069"/>
          </a:xfrm>
        </p:grpSpPr>
        <p:pic>
          <p:nvPicPr>
            <p:cNvPr id="15362" name="Picture 2" descr="Spiegel“-Affäre: Conrad Ahlers und der Vorwurf des Landesverrats - WELT">
              <a:extLst>
                <a:ext uri="{FF2B5EF4-FFF2-40B4-BE49-F238E27FC236}">
                  <a16:creationId xmlns:a16="http://schemas.microsoft.com/office/drawing/2014/main" id="{8F874166-DC0C-6A9B-E3A2-72AF988DE1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253" y="231978"/>
              <a:ext cx="4088524" cy="6132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F8D1F0F2-4DC9-EC8D-6B1D-C245DBFE886E}"/>
                </a:ext>
              </a:extLst>
            </p:cNvPr>
            <p:cNvSpPr txBox="1"/>
            <p:nvPr/>
          </p:nvSpPr>
          <p:spPr>
            <a:xfrm>
              <a:off x="7907252" y="6377715"/>
              <a:ext cx="40885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img.welt.de</a:t>
              </a:r>
              <a:r>
                <a:rPr lang="cs-CZ" sz="900" dirty="0"/>
                <a:t>/</a:t>
              </a:r>
              <a:r>
                <a:rPr lang="cs-CZ" sz="900" dirty="0" err="1"/>
                <a:t>img</a:t>
              </a:r>
              <a:r>
                <a:rPr lang="cs-CZ" sz="900" dirty="0"/>
                <a:t>/</a:t>
              </a:r>
              <a:r>
                <a:rPr lang="cs-CZ" sz="900" dirty="0" err="1"/>
                <a:t>geschichte</a:t>
              </a:r>
              <a:r>
                <a:rPr lang="cs-CZ" sz="900" dirty="0"/>
                <a:t>/</a:t>
              </a:r>
              <a:r>
                <a:rPr lang="cs-CZ" sz="900" dirty="0" err="1"/>
                <a:t>kopf</a:t>
              </a:r>
              <a:r>
                <a:rPr lang="cs-CZ" sz="900" dirty="0"/>
                <a:t>-des-</a:t>
              </a:r>
              <a:r>
                <a:rPr lang="cs-CZ" sz="900" dirty="0" err="1"/>
                <a:t>tages</a:t>
              </a:r>
              <a:r>
                <a:rPr lang="cs-CZ" sz="900" dirty="0"/>
                <a:t>/mobile241454993/5352507667-ci2x3l-w1200/</a:t>
              </a:r>
              <a:r>
                <a:rPr lang="cs-CZ" sz="900" dirty="0" err="1"/>
                <a:t>Conrad-Ahlers.jpg</a:t>
              </a:r>
              <a:endParaRPr lang="cs-CZ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029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3B7D313-07D0-1A45-5B3E-1C5C63D408D8}"/>
              </a:ext>
            </a:extLst>
          </p:cNvPr>
          <p:cNvSpPr txBox="1"/>
          <p:nvPr/>
        </p:nvSpPr>
        <p:spPr>
          <a:xfrm>
            <a:off x="830317" y="725214"/>
            <a:ext cx="3295454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„AFÉRA SPIEGEL“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630AE3-8500-4B33-A33C-25E7F6EA7159}"/>
              </a:ext>
            </a:extLst>
          </p:cNvPr>
          <p:cNvSpPr txBox="1"/>
          <p:nvPr/>
        </p:nvSpPr>
        <p:spPr>
          <a:xfrm>
            <a:off x="3167270" y="1309989"/>
            <a:ext cx="15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u="sng" dirty="0"/>
              <a:t>následky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ED78AFC-5C28-DE33-83B5-476DD6B174D7}"/>
              </a:ext>
            </a:extLst>
          </p:cNvPr>
          <p:cNvSpPr txBox="1"/>
          <p:nvPr/>
        </p:nvSpPr>
        <p:spPr>
          <a:xfrm>
            <a:off x="830317" y="2417984"/>
            <a:ext cx="69099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nedostatek důkazů</a:t>
            </a:r>
            <a:r>
              <a:rPr lang="cs-CZ" sz="2200" dirty="0"/>
              <a:t> pro obhájení zásahu – úřady mlží</a:t>
            </a:r>
          </a:p>
          <a:p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FDP </a:t>
            </a:r>
            <a:r>
              <a:rPr lang="cs-CZ" sz="2200" dirty="0">
                <a:sym typeface="Wingdings" pitchFamily="2" charset="2"/>
              </a:rPr>
              <a:t> </a:t>
            </a:r>
            <a:r>
              <a:rPr lang="cs-CZ" sz="2200" b="1" dirty="0">
                <a:sym typeface="Wingdings" pitchFamily="2" charset="2"/>
              </a:rPr>
              <a:t>demise</a:t>
            </a:r>
            <a:r>
              <a:rPr lang="cs-CZ" sz="2200" dirty="0">
                <a:sym typeface="Wingdings" pitchFamily="2" charset="2"/>
              </a:rPr>
              <a:t> svých ministrů (nebyli informovaní)</a:t>
            </a:r>
          </a:p>
          <a:p>
            <a:r>
              <a:rPr lang="cs-CZ" sz="2200" dirty="0">
                <a:sym typeface="Wingdings" pitchFamily="2" charset="2"/>
              </a:rPr>
              <a:t>		+ Španělsko potvrdilo </a:t>
            </a:r>
            <a:r>
              <a:rPr lang="cs-CZ" sz="2200" b="1" dirty="0">
                <a:sym typeface="Wingdings" pitchFamily="2" charset="2"/>
              </a:rPr>
              <a:t>příkaz </a:t>
            </a:r>
            <a:r>
              <a:rPr lang="cs-CZ" sz="2200" b="1" dirty="0" err="1">
                <a:sym typeface="Wingdings" pitchFamily="2" charset="2"/>
              </a:rPr>
              <a:t>Strauße</a:t>
            </a:r>
            <a:r>
              <a:rPr lang="cs-CZ" sz="2200" b="1" dirty="0">
                <a:sym typeface="Wingdings" pitchFamily="2" charset="2"/>
              </a:rPr>
              <a:t> </a:t>
            </a:r>
          </a:p>
          <a:p>
            <a:r>
              <a:rPr lang="cs-CZ" sz="2200" dirty="0">
                <a:sym typeface="Wingdings" pitchFamily="2" charset="2"/>
              </a:rPr>
              <a:t>= </a:t>
            </a:r>
            <a:r>
              <a:rPr lang="cs-CZ" sz="2200" b="1" dirty="0">
                <a:sym typeface="Wingdings" pitchFamily="2" charset="2"/>
              </a:rPr>
              <a:t>pád vlády </a:t>
            </a:r>
            <a:r>
              <a:rPr lang="cs-CZ" sz="2200" dirty="0">
                <a:sym typeface="Wingdings" pitchFamily="2" charset="2"/>
              </a:rPr>
              <a:t>=&gt; </a:t>
            </a:r>
            <a:r>
              <a:rPr lang="cs-CZ" sz="2200" dirty="0" err="1">
                <a:sym typeface="Wingdings" pitchFamily="2" charset="2"/>
              </a:rPr>
              <a:t>Strauß</a:t>
            </a:r>
            <a:r>
              <a:rPr lang="cs-CZ" sz="2200" dirty="0">
                <a:sym typeface="Wingdings" pitchFamily="2" charset="2"/>
              </a:rPr>
              <a:t> – </a:t>
            </a:r>
            <a:r>
              <a:rPr lang="cs-CZ" sz="2200" u="sng" dirty="0">
                <a:sym typeface="Wingdings" pitchFamily="2" charset="2"/>
              </a:rPr>
              <a:t>demise na post ministra obrany</a:t>
            </a:r>
          </a:p>
          <a:p>
            <a:endParaRPr lang="cs-CZ" sz="2200" u="sng" dirty="0">
              <a:sym typeface="Wingdings" pitchFamily="2" charset="2"/>
            </a:endParaRPr>
          </a:p>
          <a:p>
            <a:r>
              <a:rPr lang="cs-CZ" sz="2200" dirty="0">
                <a:sym typeface="Wingdings" pitchFamily="2" charset="2"/>
              </a:rPr>
              <a:t> může vzniknout nová vláda: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u="sng" dirty="0">
                <a:solidFill>
                  <a:prstClr val="black"/>
                </a:solidFill>
                <a:latin typeface="Aptos" panose="02110004020202020204"/>
              </a:rPr>
              <a:t>pátá vláda K. </a:t>
            </a:r>
            <a:r>
              <a:rPr lang="cs-CZ" sz="2200" u="sng" dirty="0" err="1">
                <a:solidFill>
                  <a:prstClr val="black"/>
                </a:solidFill>
                <a:latin typeface="Aptos" panose="02110004020202020204"/>
              </a:rPr>
              <a:t>Adenauera</a:t>
            </a:r>
            <a:r>
              <a:rPr lang="cs-CZ" sz="2200" u="sng" dirty="0">
                <a:solidFill>
                  <a:prstClr val="black"/>
                </a:solidFill>
                <a:latin typeface="Aptos" panose="02110004020202020204"/>
              </a:rPr>
              <a:t> (1962-1963)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prstClr val="black"/>
                </a:solidFill>
                <a:latin typeface="Aptos" panose="02110004020202020204"/>
              </a:rPr>
              <a:t>CDU/CSU + FPD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Aptos" panose="02110004020202020204"/>
              </a:rPr>
              <a:t>1963 – </a:t>
            </a:r>
            <a:r>
              <a:rPr lang="cs-CZ" sz="2200" dirty="0" err="1">
                <a:solidFill>
                  <a:prstClr val="black"/>
                </a:solidFill>
                <a:latin typeface="Aptos" panose="02110004020202020204"/>
              </a:rPr>
              <a:t>Adenauer</a:t>
            </a:r>
            <a:r>
              <a:rPr lang="cs-CZ" sz="220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cs-CZ" sz="2200" b="1" dirty="0">
                <a:solidFill>
                  <a:prstClr val="black"/>
                </a:solidFill>
                <a:latin typeface="Aptos" panose="02110004020202020204"/>
              </a:rPr>
              <a:t>končí</a:t>
            </a:r>
            <a:r>
              <a:rPr lang="cs-CZ" sz="2200" dirty="0">
                <a:solidFill>
                  <a:prstClr val="black"/>
                </a:solidFill>
                <a:latin typeface="Aptos" panose="02110004020202020204"/>
              </a:rPr>
              <a:t> jako kancléř</a:t>
            </a:r>
          </a:p>
          <a:p>
            <a:endParaRPr lang="cs-CZ" sz="2000" dirty="0">
              <a:sym typeface="Wingdings" pitchFamily="2" charset="2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21CAD74D-2C0D-E11C-76EF-C0D786A31CBC}"/>
              </a:ext>
            </a:extLst>
          </p:cNvPr>
          <p:cNvGrpSpPr/>
          <p:nvPr/>
        </p:nvGrpSpPr>
        <p:grpSpPr>
          <a:xfrm>
            <a:off x="8066231" y="295996"/>
            <a:ext cx="3941162" cy="6415471"/>
            <a:chOff x="8066231" y="295996"/>
            <a:chExt cx="3941162" cy="6415471"/>
          </a:xfrm>
        </p:grpSpPr>
        <p:pic>
          <p:nvPicPr>
            <p:cNvPr id="1026" name="Picture 2" descr="Konrad Adenauer (1952)">
              <a:extLst>
                <a:ext uri="{FF2B5EF4-FFF2-40B4-BE49-F238E27FC236}">
                  <a16:creationId xmlns:a16="http://schemas.microsoft.com/office/drawing/2014/main" id="{73AE39DF-82B0-BC57-AECB-69A7764D5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231" y="295996"/>
              <a:ext cx="3941162" cy="590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5F3743CE-5825-7DB6-BEA3-964BE0AD20DA}"/>
                </a:ext>
              </a:extLst>
            </p:cNvPr>
            <p:cNvSpPr txBox="1"/>
            <p:nvPr/>
          </p:nvSpPr>
          <p:spPr>
            <a:xfrm>
              <a:off x="8066231" y="6203636"/>
              <a:ext cx="3941162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upload.wikimedia.org</a:t>
              </a:r>
              <a:r>
                <a:rPr lang="cs-CZ" sz="900" dirty="0"/>
                <a:t>/</a:t>
              </a:r>
              <a:r>
                <a:rPr lang="cs-CZ" sz="900" dirty="0" err="1"/>
                <a:t>wikipedia</a:t>
              </a:r>
              <a:r>
                <a:rPr lang="cs-CZ" sz="900" dirty="0"/>
                <a:t>/</a:t>
              </a:r>
              <a:r>
                <a:rPr lang="cs-CZ" sz="900" dirty="0" err="1"/>
                <a:t>commons</a:t>
              </a:r>
              <a:r>
                <a:rPr lang="cs-CZ" sz="900" dirty="0"/>
                <a:t>/8/86/Bundesarchiv_B_145_Bild-F078072-0004%2C_Konrad_Adenauer.jpg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54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C4C72-13A7-FD14-58C6-0FCFEB04D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261C949-0492-34A3-5344-154ECBE96CFD}"/>
              </a:ext>
            </a:extLst>
          </p:cNvPr>
          <p:cNvSpPr txBox="1"/>
          <p:nvPr/>
        </p:nvSpPr>
        <p:spPr>
          <a:xfrm>
            <a:off x="830317" y="725214"/>
            <a:ext cx="1339406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ZÁVĚR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93ED3F-09A7-93C0-CC1E-3110B3730660}"/>
              </a:ext>
            </a:extLst>
          </p:cNvPr>
          <p:cNvSpPr txBox="1"/>
          <p:nvPr/>
        </p:nvSpPr>
        <p:spPr>
          <a:xfrm>
            <a:off x="830317" y="1346349"/>
            <a:ext cx="1136168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období </a:t>
            </a:r>
            <a:r>
              <a:rPr lang="cs-CZ" sz="2200" b="1" dirty="0"/>
              <a:t>studené války </a:t>
            </a:r>
            <a:r>
              <a:rPr lang="cs-CZ" sz="2200" dirty="0"/>
              <a:t>(konflikt mezi Z a V blokem, rozmístění zbraní – Turecko X Kuba)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v SRN – období </a:t>
            </a:r>
            <a:r>
              <a:rPr lang="cs-CZ" sz="2200" b="1" dirty="0"/>
              <a:t>4. vlády Konrada </a:t>
            </a:r>
            <a:r>
              <a:rPr lang="cs-CZ" sz="2200" b="1" dirty="0" err="1"/>
              <a:t>Adeauera</a:t>
            </a:r>
            <a:r>
              <a:rPr lang="cs-CZ" sz="2200" b="1" dirty="0"/>
              <a:t> </a:t>
            </a:r>
            <a:r>
              <a:rPr lang="cs-CZ" sz="2200" dirty="0"/>
              <a:t>(„</a:t>
            </a:r>
            <a:r>
              <a:rPr lang="cs-CZ" sz="2200" u="sng" dirty="0"/>
              <a:t>kancléřská demokracie</a:t>
            </a:r>
            <a:r>
              <a:rPr lang="cs-CZ" sz="2200" dirty="0"/>
              <a:t>“)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kritika médií – týdeník Der Spiegel (majitel </a:t>
            </a:r>
            <a:r>
              <a:rPr lang="cs-CZ" sz="2200" b="1" dirty="0"/>
              <a:t>Rudolf </a:t>
            </a:r>
            <a:r>
              <a:rPr lang="cs-CZ" sz="2200" b="1" dirty="0" err="1"/>
              <a:t>Augstein</a:t>
            </a:r>
            <a:r>
              <a:rPr lang="cs-CZ" sz="2200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proti politice: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200" dirty="0"/>
              <a:t>kancléře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200" dirty="0"/>
              <a:t>ministra obrany (</a:t>
            </a:r>
            <a:r>
              <a:rPr lang="cs-CZ" sz="2200" b="1" dirty="0"/>
              <a:t>Franz Josef </a:t>
            </a:r>
            <a:r>
              <a:rPr lang="cs-CZ" sz="2200" b="1" dirty="0" err="1"/>
              <a:t>Strauß</a:t>
            </a:r>
            <a:r>
              <a:rPr lang="cs-CZ" sz="2200" dirty="0"/>
              <a:t>)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cs-CZ" sz="2200" dirty="0"/>
              <a:t>cíl - vyzbrojit </a:t>
            </a:r>
            <a:r>
              <a:rPr lang="cs-CZ" sz="2200" i="1" dirty="0"/>
              <a:t>Bundeswehr</a:t>
            </a:r>
            <a:r>
              <a:rPr lang="cs-CZ" sz="2200" dirty="0"/>
              <a:t> jadernými zbraněmi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1962 - článek (</a:t>
            </a:r>
            <a:r>
              <a:rPr lang="cs-CZ" sz="2200" b="1" dirty="0"/>
              <a:t>C. </a:t>
            </a:r>
            <a:r>
              <a:rPr lang="cs-CZ" sz="2200" b="1" dirty="0" err="1"/>
              <a:t>Ahlera</a:t>
            </a:r>
            <a:r>
              <a:rPr lang="cs-CZ" sz="2200" dirty="0"/>
              <a:t>) - </a:t>
            </a:r>
            <a:r>
              <a:rPr lang="cs-CZ" sz="2200" i="1" dirty="0" err="1"/>
              <a:t>Bedingt</a:t>
            </a:r>
            <a:r>
              <a:rPr lang="cs-CZ" sz="2200" i="1" dirty="0"/>
              <a:t> </a:t>
            </a:r>
            <a:r>
              <a:rPr lang="cs-CZ" sz="2200" i="1" dirty="0" err="1"/>
              <a:t>abwehrbereit</a:t>
            </a:r>
            <a:r>
              <a:rPr lang="cs-CZ" sz="2200" i="1" dirty="0"/>
              <a:t> </a:t>
            </a:r>
            <a:r>
              <a:rPr lang="cs-CZ" sz="2200" dirty="0"/>
              <a:t>(Podmínečně připraveni k obraně)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200" dirty="0"/>
              <a:t>zásah policie proti </a:t>
            </a:r>
            <a:r>
              <a:rPr lang="cs-CZ" sz="2200" dirty="0" err="1"/>
              <a:t>Spiegelu</a:t>
            </a:r>
            <a:r>
              <a:rPr lang="cs-CZ" sz="2200" dirty="0"/>
              <a:t> – vlastizrada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200" dirty="0" err="1"/>
              <a:t>Ahler</a:t>
            </a:r>
            <a:r>
              <a:rPr lang="cs-CZ" sz="2200" dirty="0"/>
              <a:t> zatčen ve Španělsku – na příkaz </a:t>
            </a:r>
            <a:r>
              <a:rPr lang="cs-CZ" sz="2200" dirty="0" err="1"/>
              <a:t>Strauße</a:t>
            </a:r>
            <a:r>
              <a:rPr lang="cs-CZ" sz="2200" dirty="0"/>
              <a:t>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cs-CZ" sz="2200" b="1" dirty="0"/>
              <a:t>protesty </a:t>
            </a:r>
            <a:r>
              <a:rPr lang="cs-CZ" sz="2200" dirty="0"/>
              <a:t>(profesoři, studenti), pomoc ostatních médií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demise FDP </a:t>
            </a:r>
            <a:r>
              <a:rPr lang="cs-CZ" sz="2200" dirty="0">
                <a:sym typeface="Wingdings" pitchFamily="2" charset="2"/>
              </a:rPr>
              <a:t> pád vlády  </a:t>
            </a:r>
            <a:r>
              <a:rPr lang="cs-CZ" sz="2200" dirty="0"/>
              <a:t>odstup </a:t>
            </a:r>
            <a:r>
              <a:rPr lang="cs-CZ" sz="2200" dirty="0" err="1"/>
              <a:t>Strauße</a:t>
            </a:r>
            <a:r>
              <a:rPr lang="cs-CZ" sz="2200" dirty="0"/>
              <a:t> </a:t>
            </a:r>
            <a:r>
              <a:rPr lang="cs-CZ" sz="2200" dirty="0">
                <a:sym typeface="Wingdings" pitchFamily="2" charset="2"/>
              </a:rPr>
              <a:t> nová vláda   </a:t>
            </a:r>
            <a:r>
              <a:rPr lang="cs-CZ" sz="2200" b="1" dirty="0" err="1">
                <a:sym typeface="Wingdings" pitchFamily="2" charset="2"/>
              </a:rPr>
              <a:t>Adenauer</a:t>
            </a:r>
            <a:r>
              <a:rPr lang="cs-CZ" sz="2200" b="1" dirty="0">
                <a:sym typeface="Wingdings" pitchFamily="2" charset="2"/>
              </a:rPr>
              <a:t> - poslední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200" dirty="0" err="1"/>
              <a:t>Strauß</a:t>
            </a:r>
            <a:r>
              <a:rPr lang="cs-CZ" sz="2200" dirty="0"/>
              <a:t> zůstal předsedou CSU </a:t>
            </a:r>
            <a:r>
              <a:rPr lang="cs-CZ" sz="2200" dirty="0">
                <a:sym typeface="Wingdings" pitchFamily="2" charset="2"/>
              </a:rPr>
              <a:t> později spolkový mistr financí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popularita </a:t>
            </a:r>
            <a:r>
              <a:rPr lang="cs-CZ" sz="2200" dirty="0" err="1">
                <a:sym typeface="Wingdings" pitchFamily="2" charset="2"/>
              </a:rPr>
              <a:t>Spiegelu</a:t>
            </a:r>
            <a:r>
              <a:rPr lang="cs-CZ" sz="2200" dirty="0">
                <a:sym typeface="Wingdings" pitchFamily="2" charset="2"/>
              </a:rPr>
              <a:t> stoupla – média „čtvrtá moc státu“ =&gt; </a:t>
            </a:r>
            <a:r>
              <a:rPr lang="cs-CZ" sz="2200" b="1" dirty="0">
                <a:sym typeface="Wingdings" pitchFamily="2" charset="2"/>
              </a:rPr>
              <a:t>liberálnější pojetí moci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69307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16350-0AD9-FD9E-6CBA-A9A42BDE1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D4B1D63-93A0-0323-A29C-53DC9A5760D8}"/>
              </a:ext>
            </a:extLst>
          </p:cNvPr>
          <p:cNvSpPr txBox="1"/>
          <p:nvPr/>
        </p:nvSpPr>
        <p:spPr>
          <a:xfrm>
            <a:off x="830317" y="725214"/>
            <a:ext cx="1035861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FILM</a:t>
            </a:r>
          </a:p>
        </p:txBody>
      </p:sp>
      <p:pic>
        <p:nvPicPr>
          <p:cNvPr id="2052" name="Picture 4" descr="Die Spiegel-Affäre (Fernsehfilm 2014) - IMDb">
            <a:extLst>
              <a:ext uri="{FF2B5EF4-FFF2-40B4-BE49-F238E27FC236}">
                <a16:creationId xmlns:a16="http://schemas.microsoft.com/office/drawing/2014/main" id="{E15CB138-A3BB-2D29-9B50-332418A42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65" y="-2557"/>
            <a:ext cx="4845269" cy="68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AE5136E-256B-F5E5-A967-B3B4C54F91C5}"/>
              </a:ext>
            </a:extLst>
          </p:cNvPr>
          <p:cNvSpPr txBox="1"/>
          <p:nvPr/>
        </p:nvSpPr>
        <p:spPr>
          <a:xfrm>
            <a:off x="0" y="6627168"/>
            <a:ext cx="80649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zdroj obrázku: https://</a:t>
            </a:r>
            <a:r>
              <a:rPr lang="cs-CZ" sz="900" dirty="0" err="1"/>
              <a:t>m.media-amazon.com</a:t>
            </a:r>
            <a:r>
              <a:rPr lang="cs-CZ" sz="900" dirty="0"/>
              <a:t>/</a:t>
            </a:r>
            <a:r>
              <a:rPr lang="cs-CZ" sz="900" dirty="0" err="1"/>
              <a:t>images</a:t>
            </a:r>
            <a:r>
              <a:rPr lang="cs-CZ" sz="900" dirty="0"/>
              <a:t>/M/MV5BZWUzMTAwM2ItNTYwMi00ZmViLWI0MDgtNDM5Y2NhNGFkZmY5XkEyXkFqcGc@._V1_.jpg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9A4CE2F-FCAC-4BE5-211E-E8A48D0E4A04}"/>
              </a:ext>
            </a:extLst>
          </p:cNvPr>
          <p:cNvSpPr txBox="1"/>
          <p:nvPr/>
        </p:nvSpPr>
        <p:spPr>
          <a:xfrm>
            <a:off x="1348247" y="1577009"/>
            <a:ext cx="227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**doporučení**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E58C13E-2F52-6CC7-97DF-1B328DAD3EC4}"/>
              </a:ext>
            </a:extLst>
          </p:cNvPr>
          <p:cNvSpPr txBox="1"/>
          <p:nvPr/>
        </p:nvSpPr>
        <p:spPr>
          <a:xfrm>
            <a:off x="8518634" y="5245851"/>
            <a:ext cx="3673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odkaz:</a:t>
            </a:r>
          </a:p>
          <a:p>
            <a:r>
              <a:rPr lang="cs-CZ" dirty="0">
                <a:hlinkClick r:id="rId3"/>
              </a:rPr>
              <a:t>https://www.youtube.com/watch?v=db1SZ6FvUlo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FC3F040-DF83-8E58-2A13-A090F3278CE2}"/>
              </a:ext>
            </a:extLst>
          </p:cNvPr>
          <p:cNvSpPr txBox="1"/>
          <p:nvPr/>
        </p:nvSpPr>
        <p:spPr>
          <a:xfrm>
            <a:off x="291029" y="2691306"/>
            <a:ext cx="3382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reflexe života hlavních aktérů: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b="1" dirty="0"/>
              <a:t>Franz Josef </a:t>
            </a:r>
            <a:r>
              <a:rPr lang="cs-CZ" sz="2200" b="1" dirty="0" err="1"/>
              <a:t>Strauß</a:t>
            </a:r>
            <a:endParaRPr lang="cs-CZ" sz="2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b="1" dirty="0"/>
              <a:t>Rudolf </a:t>
            </a:r>
            <a:r>
              <a:rPr lang="cs-CZ" sz="2200" b="1" dirty="0" err="1"/>
              <a:t>Augstein</a:t>
            </a:r>
            <a:r>
              <a:rPr lang="cs-CZ" sz="2200" b="1" dirty="0"/>
              <a:t> </a:t>
            </a:r>
          </a:p>
          <a:p>
            <a:pPr lvl="1"/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pohled do soukromého/rodinného  života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7A7450B-6BB3-2EAA-3844-7DCD1E5092D6}"/>
              </a:ext>
            </a:extLst>
          </p:cNvPr>
          <p:cNvSpPr txBox="1"/>
          <p:nvPr/>
        </p:nvSpPr>
        <p:spPr>
          <a:xfrm>
            <a:off x="8808447" y="1977119"/>
            <a:ext cx="3034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„…</a:t>
            </a:r>
            <a:r>
              <a:rPr lang="cs-CZ" sz="2400" b="1" dirty="0" err="1"/>
              <a:t>gehaltvoll</a:t>
            </a:r>
            <a:r>
              <a:rPr lang="cs-CZ" sz="2400" dirty="0"/>
              <a:t>, </a:t>
            </a:r>
            <a:r>
              <a:rPr lang="cs-CZ" sz="2400" dirty="0" err="1"/>
              <a:t>aber</a:t>
            </a:r>
            <a:r>
              <a:rPr lang="cs-CZ" sz="2400" dirty="0"/>
              <a:t> </a:t>
            </a:r>
            <a:r>
              <a:rPr lang="cs-CZ" sz="2400" dirty="0" err="1"/>
              <a:t>zu</a:t>
            </a:r>
            <a:r>
              <a:rPr lang="cs-CZ" sz="2400" dirty="0"/>
              <a:t> </a:t>
            </a:r>
            <a:r>
              <a:rPr lang="cs-CZ" sz="2400" b="1" dirty="0" err="1"/>
              <a:t>langatmig</a:t>
            </a:r>
            <a:r>
              <a:rPr lang="cs-CZ" sz="2400" dirty="0"/>
              <a:t>“ (Stern, 2014)</a:t>
            </a:r>
          </a:p>
        </p:txBody>
      </p:sp>
    </p:spTree>
    <p:extLst>
      <p:ext uri="{BB962C8B-B14F-4D97-AF65-F5344CB8AC3E}">
        <p14:creationId xmlns:p14="http://schemas.microsoft.com/office/powerpoint/2010/main" val="231284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92F99E5-F1DC-ACBF-CA23-364F9D1D6AF3}"/>
              </a:ext>
            </a:extLst>
          </p:cNvPr>
          <p:cNvSpPr txBox="1"/>
          <p:nvPr/>
        </p:nvSpPr>
        <p:spPr>
          <a:xfrm>
            <a:off x="1081181" y="2890391"/>
            <a:ext cx="10029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Jaký je význam “Aféry </a:t>
            </a:r>
            <a:r>
              <a:rPr lang="cs-CZ" sz="3200" b="1" dirty="0" err="1"/>
              <a:t>Spiegel</a:t>
            </a:r>
            <a:r>
              <a:rPr lang="cs-CZ" sz="3200" b="1" dirty="0"/>
              <a:t>” pro rozvoj občanské společnosti v SRN?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4B273B6-7FFB-9D12-B26E-C239DE1CA955}"/>
              </a:ext>
            </a:extLst>
          </p:cNvPr>
          <p:cNvSpPr txBox="1"/>
          <p:nvPr/>
        </p:nvSpPr>
        <p:spPr>
          <a:xfrm>
            <a:off x="0" y="883791"/>
            <a:ext cx="521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2800" dirty="0"/>
              <a:t>Obrana svobody tisku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AA6507-5FB4-1FBD-772C-822EB5677164}"/>
              </a:ext>
            </a:extLst>
          </p:cNvPr>
          <p:cNvSpPr txBox="1"/>
          <p:nvPr/>
        </p:nvSpPr>
        <p:spPr>
          <a:xfrm>
            <a:off x="3488400" y="1887091"/>
            <a:ext cx="521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2800" dirty="0"/>
              <a:t>Mobilizace veřejnosti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7CA6DD0-244C-2D57-8521-A7CA99E54B0F}"/>
              </a:ext>
            </a:extLst>
          </p:cNvPr>
          <p:cNvSpPr txBox="1"/>
          <p:nvPr/>
        </p:nvSpPr>
        <p:spPr>
          <a:xfrm>
            <a:off x="6863914" y="883791"/>
            <a:ext cx="521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2800" dirty="0"/>
              <a:t>Role médií jako“čtvrté moci”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07721C1-9400-4D5D-0788-AC706D3ADE44}"/>
              </a:ext>
            </a:extLst>
          </p:cNvPr>
          <p:cNvSpPr txBox="1"/>
          <p:nvPr/>
        </p:nvSpPr>
        <p:spPr>
          <a:xfrm>
            <a:off x="880801" y="4927769"/>
            <a:ext cx="521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2800" dirty="0"/>
              <a:t>Zabránění cenzuře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BE86A3D-D1E5-2B8D-478B-074865939D7C}"/>
              </a:ext>
            </a:extLst>
          </p:cNvPr>
          <p:cNvSpPr txBox="1"/>
          <p:nvPr/>
        </p:nvSpPr>
        <p:spPr>
          <a:xfrm>
            <a:off x="5246512" y="5450989"/>
            <a:ext cx="5864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2800" dirty="0"/>
              <a:t>Posílení demokratických principů</a:t>
            </a:r>
          </a:p>
        </p:txBody>
      </p:sp>
    </p:spTree>
    <p:extLst>
      <p:ext uri="{BB962C8B-B14F-4D97-AF65-F5344CB8AC3E}">
        <p14:creationId xmlns:p14="http://schemas.microsoft.com/office/powerpoint/2010/main" val="308198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B90D508-9C17-4A1F-1748-3F1EF024223B}"/>
              </a:ext>
            </a:extLst>
          </p:cNvPr>
          <p:cNvSpPr txBox="1"/>
          <p:nvPr/>
        </p:nvSpPr>
        <p:spPr>
          <a:xfrm>
            <a:off x="1081180" y="2951946"/>
            <a:ext cx="10029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Lze jednoduše identifikovat, kdo stál na správné straně, nebo se všichni hlavní aktéři dopustili chyb?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EA26429-D161-44A0-3377-D5063BBE3F58}"/>
              </a:ext>
            </a:extLst>
          </p:cNvPr>
          <p:cNvSpPr txBox="1"/>
          <p:nvPr/>
        </p:nvSpPr>
        <p:spPr>
          <a:xfrm>
            <a:off x="4099906" y="1439365"/>
            <a:ext cx="3992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JAKÝ JE VÁŠ NÁZOR?</a:t>
            </a:r>
          </a:p>
        </p:txBody>
      </p:sp>
    </p:spTree>
    <p:extLst>
      <p:ext uri="{BB962C8B-B14F-4D97-AF65-F5344CB8AC3E}">
        <p14:creationId xmlns:p14="http://schemas.microsoft.com/office/powerpoint/2010/main" val="347867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DC4E6-0095-7C96-6098-E301B4D5F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F3C23CD8-91C3-B683-34B9-F6A4C2699553}"/>
              </a:ext>
            </a:extLst>
          </p:cNvPr>
          <p:cNvSpPr txBox="1"/>
          <p:nvPr/>
        </p:nvSpPr>
        <p:spPr>
          <a:xfrm>
            <a:off x="830317" y="725214"/>
            <a:ext cx="1693925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ZDROJE: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4B7C196-709D-AADA-F428-DA2ADDDA22E9}"/>
              </a:ext>
            </a:extLst>
          </p:cNvPr>
          <p:cNvSpPr txBox="1"/>
          <p:nvPr/>
        </p:nvSpPr>
        <p:spPr>
          <a:xfrm>
            <a:off x="830317" y="1309989"/>
            <a:ext cx="1085353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/>
              <a:t>Bunn</a:t>
            </a:r>
            <a:r>
              <a:rPr lang="cs-CZ" sz="1500" dirty="0"/>
              <a:t>, Ronald F. „THE SPIEGEL AFFAIR AND THE WEST GERMAN PRESS: THE INITIAL PHASE“. </a:t>
            </a:r>
            <a:r>
              <a:rPr lang="cs-CZ" sz="1500" i="1" dirty="0"/>
              <a:t>Public </a:t>
            </a:r>
            <a:r>
              <a:rPr lang="cs-CZ" sz="1500" i="1" dirty="0" err="1"/>
              <a:t>opinion</a:t>
            </a:r>
            <a:r>
              <a:rPr lang="cs-CZ" sz="1500" i="1" dirty="0"/>
              <a:t> </a:t>
            </a:r>
            <a:r>
              <a:rPr lang="cs-CZ" sz="1500" i="1" dirty="0" err="1"/>
              <a:t>quarterly</a:t>
            </a:r>
            <a:r>
              <a:rPr lang="cs-CZ" sz="1500" i="1" dirty="0"/>
              <a:t>, Vol.30 (1): 54-68, </a:t>
            </a:r>
            <a:r>
              <a:rPr lang="cs-CZ" sz="1500" dirty="0">
                <a:effectLst/>
              </a:rPr>
              <a:t>https://</a:t>
            </a:r>
            <a:r>
              <a:rPr lang="cs-CZ" sz="1500" dirty="0" err="1">
                <a:effectLst/>
              </a:rPr>
              <a:t>doi.org</a:t>
            </a:r>
            <a:r>
              <a:rPr lang="cs-CZ" sz="1500" dirty="0">
                <a:effectLst/>
              </a:rPr>
              <a:t>/</a:t>
            </a:r>
            <a:r>
              <a:rPr lang="cs-CZ" sz="1500" b="0" i="0" u="none" strike="noStrike" dirty="0">
                <a:effectLst/>
                <a:latin typeface="Source Sans Pro" panose="020B0503030403020204" pitchFamily="34" charset="0"/>
              </a:rPr>
              <a:t> 10.1086/267381 (staženo 16. března 2025).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„</a:t>
            </a:r>
            <a:r>
              <a:rPr lang="cs-CZ" sz="1500" dirty="0" err="1"/>
              <a:t>Bundestagswahl</a:t>
            </a:r>
            <a:r>
              <a:rPr lang="cs-CZ" sz="1500" dirty="0"/>
              <a:t> 1957“, Wikipedia, naposledy upravené 21. února 2025, https://</a:t>
            </a:r>
            <a:r>
              <a:rPr lang="cs-CZ" sz="1500" dirty="0" err="1"/>
              <a:t>de.wikipedia.org</a:t>
            </a:r>
            <a:r>
              <a:rPr lang="cs-CZ" sz="1500" dirty="0"/>
              <a:t>/wiki/Bundestagswahl_1957 (staženo 16. března 2025).</a:t>
            </a:r>
            <a:endParaRPr lang="cs-CZ" sz="1500" dirty="0"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„</a:t>
            </a:r>
            <a:r>
              <a:rPr lang="cs-CZ" sz="1500" dirty="0" err="1"/>
              <a:t>Bundestagswahl</a:t>
            </a:r>
            <a:r>
              <a:rPr lang="cs-CZ" sz="1500" dirty="0"/>
              <a:t> 1961“, Wikipedia, naposledy upravené 21. února 2025, https://</a:t>
            </a:r>
            <a:r>
              <a:rPr lang="cs-CZ" sz="1500" dirty="0" err="1"/>
              <a:t>de.wikipedia.org</a:t>
            </a:r>
            <a:r>
              <a:rPr lang="cs-CZ" sz="1500" dirty="0"/>
              <a:t>/wiki/Bundestagswahl_1961 (staženo 16. března 2025).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>
                <a:latin typeface="Source Sans Pro" panose="020B0503030403020204" pitchFamily="34" charset="0"/>
              </a:rPr>
              <a:t>Creutz</a:t>
            </a:r>
            <a:r>
              <a:rPr lang="cs-CZ" sz="1500" dirty="0">
                <a:latin typeface="Source Sans Pro" panose="020B0503030403020204" pitchFamily="34" charset="0"/>
              </a:rPr>
              <a:t>, Oliver. „DAS FERNSEHGERICHT TAGT: "DIE SPIEGEL-AFFÄRE“ </a:t>
            </a:r>
            <a:r>
              <a:rPr lang="cs-CZ" sz="1500" dirty="0" err="1">
                <a:latin typeface="Source Sans Pro" panose="020B0503030403020204" pitchFamily="34" charset="0"/>
              </a:rPr>
              <a:t>Bedingt</a:t>
            </a:r>
            <a:r>
              <a:rPr lang="cs-CZ" sz="1500" dirty="0">
                <a:latin typeface="Source Sans Pro" panose="020B0503030403020204" pitchFamily="34" charset="0"/>
              </a:rPr>
              <a:t> </a:t>
            </a:r>
            <a:r>
              <a:rPr lang="cs-CZ" sz="1500" dirty="0" err="1">
                <a:latin typeface="Source Sans Pro" panose="020B0503030403020204" pitchFamily="34" charset="0"/>
              </a:rPr>
              <a:t>fernsehtauglich</a:t>
            </a:r>
            <a:r>
              <a:rPr lang="cs-CZ" sz="1500" dirty="0">
                <a:latin typeface="Source Sans Pro" panose="020B0503030403020204" pitchFamily="34" charset="0"/>
              </a:rPr>
              <a:t>“. </a:t>
            </a:r>
            <a:r>
              <a:rPr lang="cs-CZ" sz="1500" i="1" dirty="0" err="1">
                <a:latin typeface="Source Sans Pro" panose="020B0503030403020204" pitchFamily="34" charset="0"/>
              </a:rPr>
              <a:t>Stern.de</a:t>
            </a:r>
            <a:r>
              <a:rPr lang="cs-CZ" sz="1500" dirty="0">
                <a:latin typeface="Source Sans Pro" panose="020B0503030403020204" pitchFamily="34" charset="0"/>
              </a:rPr>
              <a:t>, 7. května 2014, https://</a:t>
            </a:r>
            <a:r>
              <a:rPr lang="cs-CZ" sz="1500" dirty="0" err="1">
                <a:latin typeface="Source Sans Pro" panose="020B0503030403020204" pitchFamily="34" charset="0"/>
              </a:rPr>
              <a:t>www.stern.de</a:t>
            </a:r>
            <a:r>
              <a:rPr lang="cs-CZ" sz="1500" dirty="0">
                <a:latin typeface="Source Sans Pro" panose="020B0503030403020204" pitchFamily="34" charset="0"/>
              </a:rPr>
              <a:t>/kultur/</a:t>
            </a:r>
            <a:r>
              <a:rPr lang="cs-CZ" sz="1500" dirty="0" err="1">
                <a:latin typeface="Source Sans Pro" panose="020B0503030403020204" pitchFamily="34" charset="0"/>
              </a:rPr>
              <a:t>tv</a:t>
            </a:r>
            <a:r>
              <a:rPr lang="cs-CZ" sz="1500" dirty="0">
                <a:latin typeface="Source Sans Pro" panose="020B0503030403020204" pitchFamily="34" charset="0"/>
              </a:rPr>
              <a:t>/</a:t>
            </a:r>
            <a:r>
              <a:rPr lang="cs-CZ" sz="1500" dirty="0" err="1">
                <a:latin typeface="Source Sans Pro" panose="020B0503030403020204" pitchFamily="34" charset="0"/>
              </a:rPr>
              <a:t>das</a:t>
            </a:r>
            <a:r>
              <a:rPr lang="cs-CZ" sz="1500" dirty="0">
                <a:latin typeface="Source Sans Pro" panose="020B0503030403020204" pitchFamily="34" charset="0"/>
              </a:rPr>
              <a:t>-</a:t>
            </a:r>
            <a:r>
              <a:rPr lang="cs-CZ" sz="1500" dirty="0" err="1">
                <a:latin typeface="Source Sans Pro" panose="020B0503030403020204" pitchFamily="34" charset="0"/>
              </a:rPr>
              <a:t>fernsehgericht</a:t>
            </a:r>
            <a:r>
              <a:rPr lang="cs-CZ" sz="1500" dirty="0">
                <a:latin typeface="Source Sans Pro" panose="020B0503030403020204" pitchFamily="34" charset="0"/>
              </a:rPr>
              <a:t>-</a:t>
            </a:r>
            <a:r>
              <a:rPr lang="cs-CZ" sz="1500" dirty="0" err="1">
                <a:latin typeface="Source Sans Pro" panose="020B0503030403020204" pitchFamily="34" charset="0"/>
              </a:rPr>
              <a:t>tagt</a:t>
            </a:r>
            <a:r>
              <a:rPr lang="cs-CZ" sz="1500" dirty="0">
                <a:latin typeface="Source Sans Pro" panose="020B0503030403020204" pitchFamily="34" charset="0"/>
              </a:rPr>
              <a:t>---</a:t>
            </a:r>
            <a:r>
              <a:rPr lang="cs-CZ" sz="1500" dirty="0" err="1">
                <a:latin typeface="Source Sans Pro" panose="020B0503030403020204" pitchFamily="34" charset="0"/>
              </a:rPr>
              <a:t>die</a:t>
            </a:r>
            <a:r>
              <a:rPr lang="cs-CZ" sz="1500" dirty="0">
                <a:latin typeface="Source Sans Pro" panose="020B0503030403020204" pitchFamily="34" charset="0"/>
              </a:rPr>
              <a:t>-</a:t>
            </a:r>
            <a:r>
              <a:rPr lang="cs-CZ" sz="1500" dirty="0" err="1">
                <a:latin typeface="Source Sans Pro" panose="020B0503030403020204" pitchFamily="34" charset="0"/>
              </a:rPr>
              <a:t>spiegel</a:t>
            </a:r>
            <a:r>
              <a:rPr lang="cs-CZ" sz="1500" dirty="0">
                <a:latin typeface="Source Sans Pro" panose="020B0503030403020204" pitchFamily="34" charset="0"/>
              </a:rPr>
              <a:t>-</a:t>
            </a:r>
            <a:r>
              <a:rPr lang="cs-CZ" sz="1500" dirty="0" err="1">
                <a:latin typeface="Source Sans Pro" panose="020B0503030403020204" pitchFamily="34" charset="0"/>
              </a:rPr>
              <a:t>affaere</a:t>
            </a:r>
            <a:r>
              <a:rPr lang="cs-CZ" sz="1500" dirty="0">
                <a:latin typeface="Source Sans Pro" panose="020B0503030403020204" pitchFamily="34" charset="0"/>
              </a:rPr>
              <a:t>--bedingt-fernsehtauglich-3707818.html (staženo 16. března 2025).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i="1" dirty="0"/>
              <a:t>Die Spiegel-</a:t>
            </a:r>
            <a:r>
              <a:rPr lang="cs-CZ" sz="1500" i="1" dirty="0" err="1"/>
              <a:t>Affäre</a:t>
            </a:r>
            <a:r>
              <a:rPr lang="cs-CZ" sz="1500" dirty="0"/>
              <a:t>. Režie Roland </a:t>
            </a:r>
            <a:r>
              <a:rPr lang="cs-CZ" sz="1500" dirty="0" err="1"/>
              <a:t>Suso</a:t>
            </a:r>
            <a:r>
              <a:rPr lang="cs-CZ" sz="1500" dirty="0"/>
              <a:t> Richter. Film, 2014. 100 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>
                <a:latin typeface="Source Sans Pro" panose="020B0503030403020204" pitchFamily="34" charset="0"/>
              </a:rPr>
              <a:t>Dimitrov, Michal. "Aféra Spiegel" a její obraz v Rudém právu. Bakalářská práce, Univerzita Karlova, 2007.</a:t>
            </a:r>
            <a:endParaRPr lang="cs-CZ" sz="15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 i="0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Hvížďala, Karel. „70. narozeniny zpravodajského časopisu Der Spiegel“. </a:t>
            </a:r>
            <a:r>
              <a:rPr lang="cs-CZ" sz="1500" b="0" i="1" u="none" strike="noStrike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Aktuálně.cz</a:t>
            </a:r>
            <a:r>
              <a:rPr lang="cs-CZ" sz="1500" b="0" i="1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cs-CZ" sz="1500" b="0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30. ledna 2017, https://</a:t>
            </a:r>
            <a:r>
              <a:rPr lang="cs-CZ" sz="1500" b="0" u="none" strike="noStrike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blog.aktualne.cz</a:t>
            </a:r>
            <a:r>
              <a:rPr lang="cs-CZ" sz="1500" b="0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/blogy/</a:t>
            </a:r>
            <a:r>
              <a:rPr lang="cs-CZ" sz="1500" b="0" u="none" strike="noStrike" dirty="0" err="1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karel-hvizdala.php?itemid</a:t>
            </a:r>
            <a:r>
              <a:rPr lang="cs-CZ" sz="1500" b="0" u="none" strike="noStrike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=28763 (staženo 16. března 2025).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err="1">
                <a:solidFill>
                  <a:srgbClr val="3A3A3A"/>
                </a:solidFill>
                <a:latin typeface="Source Sans Pro" panose="020B0503030403020204" pitchFamily="34" charset="0"/>
              </a:rPr>
              <a:t>Oltermann</a:t>
            </a:r>
            <a:r>
              <a:rPr lang="cs-CZ" sz="1500" dirty="0">
                <a:solidFill>
                  <a:srgbClr val="3A3A3A"/>
                </a:solidFill>
                <a:latin typeface="Source Sans Pro" panose="020B0503030403020204" pitchFamily="34" charset="0"/>
              </a:rPr>
              <a:t>, Philip. „</a:t>
            </a:r>
            <a:r>
              <a:rPr lang="cs-CZ" sz="1500" dirty="0" err="1">
                <a:solidFill>
                  <a:srgbClr val="3A3A3A"/>
                </a:solidFill>
                <a:latin typeface="Source Sans Pro" panose="020B0503030403020204" pitchFamily="34" charset="0"/>
              </a:rPr>
              <a:t>The</a:t>
            </a:r>
            <a:r>
              <a:rPr lang="cs-CZ" sz="1500" dirty="0">
                <a:solidFill>
                  <a:srgbClr val="3A3A3A"/>
                </a:solidFill>
                <a:latin typeface="Source Sans Pro" panose="020B0503030403020204" pitchFamily="34" charset="0"/>
              </a:rPr>
              <a:t> </a:t>
            </a:r>
            <a:r>
              <a:rPr lang="cs-CZ" sz="1500" dirty="0" err="1">
                <a:solidFill>
                  <a:srgbClr val="3A3A3A"/>
                </a:solidFill>
                <a:latin typeface="Source Sans Pro" panose="020B0503030403020204" pitchFamily="34" charset="0"/>
              </a:rPr>
              <a:t>inside</a:t>
            </a:r>
            <a:r>
              <a:rPr lang="cs-CZ" sz="1500" dirty="0">
                <a:solidFill>
                  <a:srgbClr val="3A3A3A"/>
                </a:solidFill>
                <a:latin typeface="Source Sans Pro" panose="020B0503030403020204" pitchFamily="34" charset="0"/>
              </a:rPr>
              <a:t> story </a:t>
            </a:r>
            <a:r>
              <a:rPr lang="cs-CZ" sz="1500" dirty="0" err="1">
                <a:solidFill>
                  <a:srgbClr val="3A3A3A"/>
                </a:solidFill>
                <a:latin typeface="Source Sans Pro" panose="020B0503030403020204" pitchFamily="34" charset="0"/>
              </a:rPr>
              <a:t>of</a:t>
            </a:r>
            <a:r>
              <a:rPr lang="cs-CZ" sz="1500" dirty="0">
                <a:solidFill>
                  <a:srgbClr val="3A3A3A"/>
                </a:solidFill>
                <a:latin typeface="Source Sans Pro" panose="020B0503030403020204" pitchFamily="34" charset="0"/>
              </a:rPr>
              <a:t> </a:t>
            </a:r>
            <a:r>
              <a:rPr lang="cs-CZ" sz="1500" dirty="0" err="1">
                <a:solidFill>
                  <a:srgbClr val="3A3A3A"/>
                </a:solidFill>
                <a:latin typeface="Source Sans Pro" panose="020B0503030403020204" pitchFamily="34" charset="0"/>
              </a:rPr>
              <a:t>Germany’s</a:t>
            </a:r>
            <a:r>
              <a:rPr lang="cs-CZ" sz="1500" dirty="0">
                <a:solidFill>
                  <a:srgbClr val="3A3A3A"/>
                </a:solidFill>
                <a:latin typeface="Source Sans Pro" panose="020B0503030403020204" pitchFamily="34" charset="0"/>
              </a:rPr>
              <a:t> </a:t>
            </a:r>
            <a:r>
              <a:rPr lang="cs-CZ" sz="1500" dirty="0" err="1">
                <a:solidFill>
                  <a:srgbClr val="3A3A3A"/>
                </a:solidFill>
                <a:latin typeface="Source Sans Pro" panose="020B0503030403020204" pitchFamily="34" charset="0"/>
              </a:rPr>
              <a:t>biggest</a:t>
            </a:r>
            <a:r>
              <a:rPr lang="cs-CZ" sz="1500" dirty="0">
                <a:solidFill>
                  <a:srgbClr val="3A3A3A"/>
                </a:solidFill>
                <a:latin typeface="Source Sans Pro" panose="020B0503030403020204" pitchFamily="34" charset="0"/>
              </a:rPr>
              <a:t> </a:t>
            </a:r>
            <a:r>
              <a:rPr lang="cs-CZ" sz="1500" dirty="0" err="1">
                <a:solidFill>
                  <a:srgbClr val="3A3A3A"/>
                </a:solidFill>
                <a:latin typeface="Source Sans Pro" panose="020B0503030403020204" pitchFamily="34" charset="0"/>
              </a:rPr>
              <a:t>scandal</a:t>
            </a:r>
            <a:r>
              <a:rPr lang="cs-CZ" sz="1500" dirty="0">
                <a:solidFill>
                  <a:srgbClr val="3A3A3A"/>
                </a:solidFill>
                <a:latin typeface="Source Sans Pro" panose="020B0503030403020204" pitchFamily="34" charset="0"/>
              </a:rPr>
              <a:t> </a:t>
            </a:r>
            <a:r>
              <a:rPr lang="cs-CZ" sz="1500" dirty="0" err="1">
                <a:solidFill>
                  <a:srgbClr val="3A3A3A"/>
                </a:solidFill>
                <a:latin typeface="Source Sans Pro" panose="020B0503030403020204" pitchFamily="34" charset="0"/>
              </a:rPr>
              <a:t>since</a:t>
            </a:r>
            <a:r>
              <a:rPr lang="cs-CZ" sz="1500" dirty="0">
                <a:solidFill>
                  <a:srgbClr val="3A3A3A"/>
                </a:solidFill>
                <a:latin typeface="Source Sans Pro" panose="020B0503030403020204" pitchFamily="34" charset="0"/>
              </a:rPr>
              <a:t> </a:t>
            </a:r>
            <a:r>
              <a:rPr lang="cs-CZ" sz="1500" dirty="0" err="1">
                <a:solidFill>
                  <a:srgbClr val="3A3A3A"/>
                </a:solidFill>
                <a:latin typeface="Source Sans Pro" panose="020B0503030403020204" pitchFamily="34" charset="0"/>
              </a:rPr>
              <a:t>the</a:t>
            </a:r>
            <a:r>
              <a:rPr lang="cs-CZ" sz="1500" dirty="0">
                <a:solidFill>
                  <a:srgbClr val="3A3A3A"/>
                </a:solidFill>
                <a:latin typeface="Source Sans Pro" panose="020B0503030403020204" pitchFamily="34" charset="0"/>
              </a:rPr>
              <a:t> Hitler </a:t>
            </a:r>
            <a:r>
              <a:rPr lang="cs-CZ" sz="1500" dirty="0" err="1">
                <a:solidFill>
                  <a:srgbClr val="3A3A3A"/>
                </a:solidFill>
                <a:latin typeface="Source Sans Pro" panose="020B0503030403020204" pitchFamily="34" charset="0"/>
              </a:rPr>
              <a:t>diaries</a:t>
            </a:r>
            <a:r>
              <a:rPr lang="cs-CZ" sz="1500" dirty="0">
                <a:solidFill>
                  <a:srgbClr val="3A3A3A"/>
                </a:solidFill>
                <a:latin typeface="Source Sans Pro" panose="020B0503030403020204" pitchFamily="34" charset="0"/>
              </a:rPr>
              <a:t>“. </a:t>
            </a:r>
            <a:r>
              <a:rPr lang="cs-CZ" sz="1500" i="1" dirty="0" err="1">
                <a:solidFill>
                  <a:srgbClr val="3A3A3A"/>
                </a:solidFill>
                <a:latin typeface="Source Sans Pro" panose="020B0503030403020204" pitchFamily="34" charset="0"/>
              </a:rPr>
              <a:t>The</a:t>
            </a:r>
            <a:r>
              <a:rPr lang="cs-CZ" sz="1500" i="1" dirty="0">
                <a:solidFill>
                  <a:srgbClr val="3A3A3A"/>
                </a:solidFill>
                <a:latin typeface="Source Sans Pro" panose="020B0503030403020204" pitchFamily="34" charset="0"/>
              </a:rPr>
              <a:t> Guardian</a:t>
            </a:r>
            <a:r>
              <a:rPr lang="cs-CZ" sz="1500" dirty="0">
                <a:solidFill>
                  <a:srgbClr val="3A3A3A"/>
                </a:solidFill>
                <a:latin typeface="Source Sans Pro" panose="020B0503030403020204" pitchFamily="34" charset="0"/>
              </a:rPr>
              <a:t>, 9. prosince 2019, </a:t>
            </a:r>
            <a:r>
              <a:rPr lang="cs-CZ" sz="1500" dirty="0"/>
              <a:t>https://</a:t>
            </a:r>
            <a:r>
              <a:rPr lang="cs-CZ" sz="1500" dirty="0" err="1"/>
              <a:t>www.theguardian.com</a:t>
            </a:r>
            <a:r>
              <a:rPr lang="cs-CZ" sz="1500" dirty="0"/>
              <a:t>/</a:t>
            </a:r>
            <a:r>
              <a:rPr lang="cs-CZ" sz="1500" dirty="0" err="1"/>
              <a:t>books</a:t>
            </a:r>
            <a:r>
              <a:rPr lang="cs-CZ" sz="1500" dirty="0"/>
              <a:t>/2019/dec/09/</a:t>
            </a:r>
            <a:r>
              <a:rPr lang="cs-CZ" sz="1500" dirty="0" err="1"/>
              <a:t>germany-exposure-journalist-claas-relotius</a:t>
            </a:r>
            <a:r>
              <a:rPr lang="cs-CZ" sz="1500" dirty="0"/>
              <a:t> (staženo 16. března 2025).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“Seznam vlád Německa“, Wikipedia, naposledy upravené 7. května 2022, https://</a:t>
            </a:r>
            <a:r>
              <a:rPr lang="cs-CZ" sz="1500" dirty="0" err="1"/>
              <a:t>cs.wikipedia.org</a:t>
            </a:r>
            <a:r>
              <a:rPr lang="cs-CZ" sz="1500" dirty="0"/>
              <a:t>/wiki/</a:t>
            </a:r>
            <a:r>
              <a:rPr lang="cs-CZ" sz="1500" dirty="0" err="1"/>
              <a:t>Seznam_vlád_Německa</a:t>
            </a:r>
            <a:r>
              <a:rPr lang="cs-CZ" sz="1500" dirty="0"/>
              <a:t> (staženo 16. března 2025).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„Sovětský svaz“, Wikipedia, naposledy upravené 4. března 2025, https://</a:t>
            </a:r>
            <a:r>
              <a:rPr lang="cs-CZ" sz="1500" dirty="0" err="1"/>
              <a:t>cs.wikipedia.org</a:t>
            </a:r>
            <a:r>
              <a:rPr lang="cs-CZ" sz="1500" dirty="0"/>
              <a:t>/wiki/</a:t>
            </a:r>
            <a:r>
              <a:rPr lang="cs-CZ" sz="1500" dirty="0" err="1"/>
              <a:t>Sovětský_svaz</a:t>
            </a:r>
            <a:r>
              <a:rPr lang="cs-CZ" sz="1500" dirty="0"/>
              <a:t> (staženo 16. března 2025).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von </a:t>
            </a:r>
            <a:r>
              <a:rPr lang="cs-CZ" sz="1500" dirty="0" err="1"/>
              <a:t>Hodenberg</a:t>
            </a:r>
            <a:r>
              <a:rPr lang="cs-CZ" sz="1500" dirty="0"/>
              <a:t>, Christina. „</a:t>
            </a:r>
            <a:r>
              <a:rPr lang="cs-CZ" sz="1500" dirty="0" err="1"/>
              <a:t>Mass</a:t>
            </a:r>
            <a:r>
              <a:rPr lang="cs-CZ" sz="1500" dirty="0"/>
              <a:t> Media and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Generation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Conflict</a:t>
            </a:r>
            <a:r>
              <a:rPr lang="cs-CZ" sz="1500" dirty="0"/>
              <a:t>: </a:t>
            </a:r>
            <a:r>
              <a:rPr lang="cs-CZ" sz="1500" dirty="0" err="1"/>
              <a:t>West</a:t>
            </a:r>
            <a:r>
              <a:rPr lang="cs-CZ" sz="1500" dirty="0"/>
              <a:t> </a:t>
            </a:r>
            <a:r>
              <a:rPr lang="cs-CZ" sz="1500" dirty="0" err="1"/>
              <a:t>Germany's</a:t>
            </a:r>
            <a:r>
              <a:rPr lang="cs-CZ" sz="1500" dirty="0"/>
              <a:t> Long </a:t>
            </a:r>
            <a:r>
              <a:rPr lang="cs-CZ" sz="1500" dirty="0" err="1"/>
              <a:t>Sixties</a:t>
            </a:r>
            <a:r>
              <a:rPr lang="cs-CZ" sz="1500" dirty="0"/>
              <a:t> and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Formation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a </a:t>
            </a:r>
            <a:r>
              <a:rPr lang="cs-CZ" sz="1500" dirty="0" err="1"/>
              <a:t>Critical</a:t>
            </a:r>
            <a:r>
              <a:rPr lang="cs-CZ" sz="1500" dirty="0"/>
              <a:t> Public </a:t>
            </a:r>
            <a:r>
              <a:rPr lang="cs-CZ" sz="1500" dirty="0" err="1"/>
              <a:t>Sphere</a:t>
            </a:r>
            <a:r>
              <a:rPr lang="cs-CZ" sz="1500" dirty="0"/>
              <a:t>“. </a:t>
            </a:r>
            <a:r>
              <a:rPr lang="cs-CZ" sz="1500" i="1" dirty="0" err="1"/>
              <a:t>Contemporary</a:t>
            </a:r>
            <a:r>
              <a:rPr lang="cs-CZ" sz="1500" i="1" dirty="0"/>
              <a:t> </a:t>
            </a:r>
            <a:r>
              <a:rPr lang="cs-CZ" sz="1500" i="1" dirty="0" err="1"/>
              <a:t>European</a:t>
            </a:r>
            <a:r>
              <a:rPr lang="cs-CZ" sz="1500" i="1" dirty="0"/>
              <a:t> </a:t>
            </a:r>
            <a:r>
              <a:rPr lang="cs-CZ" sz="1500" i="1" dirty="0" err="1"/>
              <a:t>history</a:t>
            </a:r>
            <a:r>
              <a:rPr lang="cs-CZ" sz="1500" i="1" dirty="0"/>
              <a:t>, </a:t>
            </a:r>
            <a:r>
              <a:rPr lang="cs-CZ" sz="1500" dirty="0"/>
              <a:t>Vol.15 (3): 367-395, https://</a:t>
            </a:r>
            <a:r>
              <a:rPr lang="cs-CZ" sz="1500" dirty="0" err="1"/>
              <a:t>www.jstor.org</a:t>
            </a:r>
            <a:r>
              <a:rPr lang="cs-CZ" sz="1500" dirty="0"/>
              <a:t>/</a:t>
            </a:r>
            <a:r>
              <a:rPr lang="cs-CZ" sz="1500" dirty="0" err="1"/>
              <a:t>stable</a:t>
            </a:r>
            <a:r>
              <a:rPr lang="cs-CZ" sz="1500" dirty="0"/>
              <a:t>/20081317 </a:t>
            </a:r>
            <a:r>
              <a:rPr lang="cs-CZ" sz="1500" b="0" i="0" u="none" strike="noStrike" dirty="0">
                <a:effectLst/>
                <a:latin typeface="Source Sans Pro" panose="020B0503030403020204" pitchFamily="34" charset="0"/>
              </a:rPr>
              <a:t>(staženo 16. března 2025).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„Železná opona“, Wikipedia, naposledy upravené 12. prosince 2024, https://</a:t>
            </a:r>
            <a:r>
              <a:rPr lang="cs-CZ" sz="1500" dirty="0" err="1"/>
              <a:t>cs.wikipedia.org</a:t>
            </a:r>
            <a:r>
              <a:rPr lang="cs-CZ" sz="1500" dirty="0"/>
              <a:t>/wiki/</a:t>
            </a:r>
            <a:r>
              <a:rPr lang="cs-CZ" sz="1500" dirty="0" err="1"/>
              <a:t>Železná_opona</a:t>
            </a:r>
            <a:r>
              <a:rPr lang="cs-CZ" sz="1500" dirty="0"/>
              <a:t> (staženo 16. března 2025).</a:t>
            </a:r>
            <a:endParaRPr lang="cs-CZ" sz="1500" b="0" i="0" u="none" strike="noStrike" dirty="0"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5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DB956-F3C2-A358-0E23-F9AA41352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157B7C63-9888-AF70-021C-F94BC5B33897}"/>
              </a:ext>
            </a:extLst>
          </p:cNvPr>
          <p:cNvGrpSpPr/>
          <p:nvPr/>
        </p:nvGrpSpPr>
        <p:grpSpPr>
          <a:xfrm>
            <a:off x="6095999" y="296188"/>
            <a:ext cx="5733909" cy="2280276"/>
            <a:chOff x="6096000" y="156421"/>
            <a:chExt cx="5945944" cy="2271039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43AE4FCF-50AA-2982-3269-DF98A413C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6421"/>
              <a:ext cx="5945944" cy="1934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29F61E2-B0CE-217F-2114-B4CDA81DFA75}"/>
                </a:ext>
              </a:extLst>
            </p:cNvPr>
            <p:cNvSpPr txBox="1"/>
            <p:nvPr/>
          </p:nvSpPr>
          <p:spPr>
            <a:xfrm>
              <a:off x="6096000" y="2058128"/>
              <a:ext cx="59459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upload.wikimedia.org</a:t>
              </a:r>
              <a:r>
                <a:rPr lang="cs-CZ" sz="900" dirty="0"/>
                <a:t>/</a:t>
              </a:r>
              <a:r>
                <a:rPr lang="cs-CZ" sz="900" dirty="0" err="1"/>
                <a:t>wikipedia</a:t>
              </a:r>
              <a:r>
                <a:rPr lang="cs-CZ" sz="900" dirty="0"/>
                <a:t>/</a:t>
              </a:r>
              <a:r>
                <a:rPr lang="cs-CZ" sz="900" dirty="0" err="1"/>
                <a:t>commons</a:t>
              </a:r>
              <a:r>
                <a:rPr lang="cs-CZ" sz="900" dirty="0"/>
                <a:t>/</a:t>
              </a:r>
              <a:r>
                <a:rPr lang="cs-CZ" sz="900" dirty="0" err="1"/>
                <a:t>thumb</a:t>
              </a:r>
              <a:r>
                <a:rPr lang="cs-CZ" sz="900" dirty="0"/>
                <a:t>/4/48/Der_Spiegel_2022_logo.svg/2560px-Der_Spiegel_2022_logo.svg.png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973F022B-FC43-5C63-9E2D-7B4542DB0933}"/>
              </a:ext>
            </a:extLst>
          </p:cNvPr>
          <p:cNvGrpSpPr/>
          <p:nvPr/>
        </p:nvGrpSpPr>
        <p:grpSpPr>
          <a:xfrm>
            <a:off x="0" y="1417533"/>
            <a:ext cx="8229599" cy="5440467"/>
            <a:chOff x="0" y="1136402"/>
            <a:chExt cx="8667750" cy="5836980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41671583-D717-9A89-42B8-EAF1A50BC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36402"/>
              <a:ext cx="7772400" cy="5836980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A6EF4833-9724-E46B-A9F7-F3919918B810}"/>
                </a:ext>
              </a:extLst>
            </p:cNvPr>
            <p:cNvSpPr txBox="1"/>
            <p:nvPr/>
          </p:nvSpPr>
          <p:spPr>
            <a:xfrm>
              <a:off x="0" y="6633794"/>
              <a:ext cx="866775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i.guim.co.uk</a:t>
              </a:r>
              <a:r>
                <a:rPr lang="cs-CZ" sz="900" dirty="0"/>
                <a:t>/</a:t>
              </a:r>
              <a:r>
                <a:rPr lang="cs-CZ" sz="900" dirty="0" err="1"/>
                <a:t>img</a:t>
              </a:r>
              <a:r>
                <a:rPr lang="cs-CZ" sz="900" dirty="0"/>
                <a:t>/media/c333ba55713a7c30a8ae0efc42ee6a16aaed9473/0_35_1532_919/master/1532.jpg?width=1900&amp;dpr=2&amp;s=</a:t>
              </a:r>
              <a:r>
                <a:rPr lang="cs-CZ" sz="900" dirty="0" err="1"/>
                <a:t>none&amp;crop</a:t>
              </a:r>
              <a:r>
                <a:rPr lang="cs-CZ" sz="900" dirty="0"/>
                <a:t>=</a:t>
              </a:r>
              <a:r>
                <a:rPr lang="cs-CZ" sz="900" dirty="0" err="1"/>
                <a:t>none</a:t>
              </a:r>
              <a:endParaRPr lang="cs-CZ" sz="900" dirty="0"/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110CCCDC-DDE2-0771-BEA3-B4CB5DF2B9E7}"/>
              </a:ext>
            </a:extLst>
          </p:cNvPr>
          <p:cNvGrpSpPr/>
          <p:nvPr/>
        </p:nvGrpSpPr>
        <p:grpSpPr>
          <a:xfrm>
            <a:off x="8667748" y="2646331"/>
            <a:ext cx="2468927" cy="4202791"/>
            <a:chOff x="8667748" y="2646331"/>
            <a:chExt cx="2468927" cy="4202791"/>
          </a:xfrm>
        </p:grpSpPr>
        <p:pic>
          <p:nvPicPr>
            <p:cNvPr id="7178" name="Picture 10" descr="A Thousand Lies - a film by Michael Bully Herbig">
              <a:extLst>
                <a:ext uri="{FF2B5EF4-FFF2-40B4-BE49-F238E27FC236}">
                  <a16:creationId xmlns:a16="http://schemas.microsoft.com/office/drawing/2014/main" id="{92B07E90-EBEE-0CAC-E8A0-2C7F3DC60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48" y="2646331"/>
              <a:ext cx="2468927" cy="357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46E2F501-4C10-FC9C-3CB5-95676F985D4B}"/>
                </a:ext>
              </a:extLst>
            </p:cNvPr>
            <p:cNvSpPr txBox="1"/>
            <p:nvPr/>
          </p:nvSpPr>
          <p:spPr>
            <a:xfrm>
              <a:off x="8667748" y="6202791"/>
              <a:ext cx="246892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www.palacefilms.com.au</a:t>
              </a:r>
              <a:r>
                <a:rPr lang="cs-CZ" sz="900" dirty="0"/>
                <a:t>/</a:t>
              </a:r>
              <a:r>
                <a:rPr lang="cs-CZ" sz="900" dirty="0" err="1"/>
                <a:t>sites</a:t>
              </a:r>
              <a:r>
                <a:rPr lang="cs-CZ" sz="900" dirty="0"/>
                <a:t>/default/</a:t>
              </a:r>
              <a:r>
                <a:rPr lang="cs-CZ" sz="900" dirty="0" err="1"/>
                <a:t>files</a:t>
              </a:r>
              <a:r>
                <a:rPr lang="cs-CZ" sz="900" dirty="0"/>
                <a:t>/</a:t>
              </a:r>
              <a:r>
                <a:rPr lang="cs-CZ" sz="900" dirty="0" err="1"/>
                <a:t>styles</a:t>
              </a:r>
              <a:r>
                <a:rPr lang="cs-CZ" sz="900" dirty="0"/>
                <a:t>/poster_768_x2/public/</a:t>
              </a:r>
              <a:r>
                <a:rPr lang="cs-CZ" sz="900" dirty="0" err="1"/>
                <a:t>posters</a:t>
              </a:r>
              <a:r>
                <a:rPr lang="cs-CZ" sz="900" dirty="0"/>
                <a:t>/</a:t>
              </a:r>
              <a:r>
                <a:rPr lang="cs-CZ" sz="900" dirty="0" err="1"/>
                <a:t>a-thousand-lines_poster_ws.jpg?itok</a:t>
              </a:r>
              <a:r>
                <a:rPr lang="cs-CZ" sz="900" dirty="0"/>
                <a:t>=L5T-acM7</a:t>
              </a:r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E74BD93-FDE4-85AF-536C-291280106C96}"/>
              </a:ext>
            </a:extLst>
          </p:cNvPr>
          <p:cNvSpPr txBox="1"/>
          <p:nvPr/>
        </p:nvSpPr>
        <p:spPr>
          <a:xfrm>
            <a:off x="830317" y="725214"/>
            <a:ext cx="3254224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CLAAS RELOTIUS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9CEC178-6CB3-00E1-0A75-71CFD7E17764}"/>
              </a:ext>
            </a:extLst>
          </p:cNvPr>
          <p:cNvSpPr txBox="1"/>
          <p:nvPr/>
        </p:nvSpPr>
        <p:spPr>
          <a:xfrm>
            <a:off x="362092" y="2205630"/>
            <a:ext cx="2487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redaktor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2014 – novinář roku (CNN)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487D6B3-0E22-E636-F8FF-B517E623EAC0}"/>
              </a:ext>
            </a:extLst>
          </p:cNvPr>
          <p:cNvSpPr txBox="1"/>
          <p:nvPr/>
        </p:nvSpPr>
        <p:spPr>
          <a:xfrm>
            <a:off x="5985960" y="3472105"/>
            <a:ext cx="2580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2018 – skandál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podvodník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dosavadní “</a:t>
            </a:r>
            <a:r>
              <a:rPr lang="cs-CZ" sz="2400" b="1" dirty="0"/>
              <a:t>dno</a:t>
            </a:r>
            <a:r>
              <a:rPr lang="cs-CZ" sz="2400" dirty="0"/>
              <a:t>“ (Spiegel)</a:t>
            </a:r>
          </a:p>
        </p:txBody>
      </p:sp>
    </p:spTree>
    <p:extLst>
      <p:ext uri="{BB962C8B-B14F-4D97-AF65-F5344CB8AC3E}">
        <p14:creationId xmlns:p14="http://schemas.microsoft.com/office/powerpoint/2010/main" val="41156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A45C44C-5F97-8992-BD59-5E988137C0EA}"/>
              </a:ext>
            </a:extLst>
          </p:cNvPr>
          <p:cNvSpPr txBox="1"/>
          <p:nvPr/>
        </p:nvSpPr>
        <p:spPr>
          <a:xfrm>
            <a:off x="1081181" y="2890391"/>
            <a:ext cx="10029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Jaký je význam “Aféry </a:t>
            </a:r>
            <a:r>
              <a:rPr lang="cs-CZ" sz="3200" b="1" dirty="0" err="1"/>
              <a:t>Spiegel</a:t>
            </a:r>
            <a:r>
              <a:rPr lang="cs-CZ" sz="3200" b="1" dirty="0"/>
              <a:t>” pro rozvoj občanské společnosti v SRN?</a:t>
            </a:r>
          </a:p>
        </p:txBody>
      </p:sp>
    </p:spTree>
    <p:extLst>
      <p:ext uri="{BB962C8B-B14F-4D97-AF65-F5344CB8AC3E}">
        <p14:creationId xmlns:p14="http://schemas.microsoft.com/office/powerpoint/2010/main" val="231360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513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2F258D-18C4-9AA8-8D50-B6629E309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519E9E9-2177-3321-FB9D-FDAFC428D704}"/>
              </a:ext>
            </a:extLst>
          </p:cNvPr>
          <p:cNvSpPr/>
          <p:nvPr/>
        </p:nvSpPr>
        <p:spPr>
          <a:xfrm>
            <a:off x="732742" y="551339"/>
            <a:ext cx="10452093" cy="5755321"/>
          </a:xfrm>
          <a:prstGeom prst="rect">
            <a:avLst/>
          </a:prstGeom>
          <a:solidFill>
            <a:schemeClr val="bg2">
              <a:lumMod val="10000"/>
              <a:alpha val="9263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0A274B2-0EAA-3D4D-4F2E-E1868E6820D7}"/>
              </a:ext>
            </a:extLst>
          </p:cNvPr>
          <p:cNvSpPr txBox="1"/>
          <p:nvPr/>
        </p:nvSpPr>
        <p:spPr>
          <a:xfrm>
            <a:off x="1007165" y="837741"/>
            <a:ext cx="2327240" cy="5847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576017D-7F83-A858-9990-A585879CB56E}"/>
              </a:ext>
            </a:extLst>
          </p:cNvPr>
          <p:cNvSpPr txBox="1"/>
          <p:nvPr/>
        </p:nvSpPr>
        <p:spPr>
          <a:xfrm>
            <a:off x="1993937" y="1708918"/>
            <a:ext cx="7706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KONTEXT DOBY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POLITICKÁ SCÉNA SRN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MÉDIA X STÁT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ROLE TÝDENÍKU DER SPIEGEL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„AFÉRA SPIEGEL“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PRŮBĚH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NÁSLEDKY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ZÁVĚR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bg1"/>
                </a:solidFill>
              </a:rPr>
              <a:t>DISKUSE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ABF785-8FED-53E8-EEDB-EEFCB79AE524}"/>
              </a:ext>
            </a:extLst>
          </p:cNvPr>
          <p:cNvSpPr txBox="1"/>
          <p:nvPr/>
        </p:nvSpPr>
        <p:spPr>
          <a:xfrm>
            <a:off x="106017" y="6627168"/>
            <a:ext cx="8711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zdroj obrázku: https://</a:t>
            </a:r>
            <a:r>
              <a:rPr lang="cs-CZ" sz="900" dirty="0" err="1"/>
              <a:t>bilder.deutschlandfunk.de</a:t>
            </a:r>
            <a:r>
              <a:rPr lang="cs-CZ" sz="900" dirty="0"/>
              <a:t>/FI/LE/_b/90/FILE_b904865c6e725ee0d360473ac2965e54/114261247-jpg-100-1920x1080.jpg</a:t>
            </a:r>
          </a:p>
        </p:txBody>
      </p:sp>
    </p:spTree>
    <p:extLst>
      <p:ext uri="{BB962C8B-B14F-4D97-AF65-F5344CB8AC3E}">
        <p14:creationId xmlns:p14="http://schemas.microsoft.com/office/powerpoint/2010/main" val="166270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B30DF-509A-2256-5FFE-D88B1C541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8B5F759-E60B-2567-3EEF-3E2998C5DBEB}"/>
              </a:ext>
            </a:extLst>
          </p:cNvPr>
          <p:cNvSpPr txBox="1"/>
          <p:nvPr/>
        </p:nvSpPr>
        <p:spPr>
          <a:xfrm>
            <a:off x="830317" y="725214"/>
            <a:ext cx="296344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KONTEXT DOBY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42C7285-0E56-ED0B-1A82-4300A57379B8}"/>
              </a:ext>
            </a:extLst>
          </p:cNvPr>
          <p:cNvSpPr txBox="1"/>
          <p:nvPr/>
        </p:nvSpPr>
        <p:spPr>
          <a:xfrm>
            <a:off x="3167270" y="1309989"/>
            <a:ext cx="354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u="sng" dirty="0"/>
              <a:t>50.-60. léta 20. století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DEFF0B-CDB5-00DE-B138-59838FF3BE38}"/>
              </a:ext>
            </a:extLst>
          </p:cNvPr>
          <p:cNvSpPr txBox="1"/>
          <p:nvPr/>
        </p:nvSpPr>
        <p:spPr>
          <a:xfrm>
            <a:off x="830317" y="1874727"/>
            <a:ext cx="685533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SSSR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1953 – smrt J. Stalina </a:t>
            </a:r>
          </a:p>
          <a:p>
            <a:r>
              <a:rPr lang="cs-CZ" sz="2200" dirty="0">
                <a:sym typeface="Wingdings" pitchFamily="2" charset="2"/>
              </a:rPr>
              <a:t></a:t>
            </a:r>
            <a:r>
              <a:rPr lang="cs-CZ" sz="2200" dirty="0"/>
              <a:t> nový vůdce = </a:t>
            </a:r>
            <a:r>
              <a:rPr lang="cs-CZ" sz="2200" u="sng" dirty="0"/>
              <a:t>Nikita Chruščov</a:t>
            </a:r>
            <a:r>
              <a:rPr lang="cs-CZ" sz="2200" dirty="0"/>
              <a:t> =&gt; nová politika „</a:t>
            </a:r>
            <a:r>
              <a:rPr lang="cs-CZ" sz="2200" b="1" dirty="0"/>
              <a:t>tání</a:t>
            </a:r>
            <a:r>
              <a:rPr lang="cs-CZ" sz="2200" dirty="0"/>
              <a:t>“</a:t>
            </a:r>
          </a:p>
          <a:p>
            <a:endParaRPr lang="cs-CZ" sz="2200" dirty="0"/>
          </a:p>
          <a:p>
            <a:r>
              <a:rPr lang="cs-CZ" sz="2200" u="sng" dirty="0"/>
              <a:t>vs.</a:t>
            </a:r>
          </a:p>
          <a:p>
            <a:endParaRPr lang="cs-CZ" sz="2000" u="sng" dirty="0"/>
          </a:p>
          <a:p>
            <a:r>
              <a:rPr lang="cs-CZ" sz="2400" b="1" dirty="0"/>
              <a:t>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prezident: D. Eisenhower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cs-CZ" sz="2200" dirty="0"/>
              <a:t>1961 – </a:t>
            </a:r>
            <a:r>
              <a:rPr lang="cs-CZ" sz="2200" u="sng" dirty="0"/>
              <a:t>J. F. Kennedy</a:t>
            </a:r>
            <a:r>
              <a:rPr lang="cs-CZ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EA7BB3-C24A-433B-272D-F15B95E3D382}"/>
              </a:ext>
            </a:extLst>
          </p:cNvPr>
          <p:cNvSpPr txBox="1"/>
          <p:nvPr/>
        </p:nvSpPr>
        <p:spPr>
          <a:xfrm>
            <a:off x="7927543" y="4035574"/>
            <a:ext cx="42644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Západní blok X Východní blok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souboj: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kultura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ekonomika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věda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vesmír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cs-CZ" sz="2200" dirty="0">
                <a:sym typeface="Wingdings" pitchFamily="2" charset="2"/>
              </a:rPr>
              <a:t>Železná opona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4C7218EB-2DB8-6F60-72BD-D222901776F1}"/>
              </a:ext>
            </a:extLst>
          </p:cNvPr>
          <p:cNvGrpSpPr/>
          <p:nvPr/>
        </p:nvGrpSpPr>
        <p:grpSpPr>
          <a:xfrm>
            <a:off x="8981872" y="0"/>
            <a:ext cx="3210128" cy="3936831"/>
            <a:chOff x="8981872" y="0"/>
            <a:chExt cx="3210128" cy="3936831"/>
          </a:xfrm>
        </p:grpSpPr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E23D10B1-0179-184D-6914-F8503E2C4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872" y="0"/>
              <a:ext cx="3210128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B56D793E-0765-9409-F501-7DCE3401F38D}"/>
                </a:ext>
              </a:extLst>
            </p:cNvPr>
            <p:cNvSpPr txBox="1"/>
            <p:nvPr/>
          </p:nvSpPr>
          <p:spPr>
            <a:xfrm>
              <a:off x="8981872" y="3429000"/>
              <a:ext cx="3210128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upload.wikimedia.org</a:t>
              </a:r>
              <a:r>
                <a:rPr lang="cs-CZ" sz="900" dirty="0"/>
                <a:t>/</a:t>
              </a:r>
              <a:r>
                <a:rPr lang="cs-CZ" sz="900" dirty="0" err="1"/>
                <a:t>wikipedia</a:t>
              </a:r>
              <a:r>
                <a:rPr lang="cs-CZ" sz="900" dirty="0"/>
                <a:t>/</a:t>
              </a:r>
              <a:r>
                <a:rPr lang="cs-CZ" sz="900" dirty="0" err="1"/>
                <a:t>commons</a:t>
              </a:r>
              <a:r>
                <a:rPr lang="cs-CZ" sz="900" dirty="0"/>
                <a:t>/</a:t>
              </a:r>
              <a:r>
                <a:rPr lang="cs-CZ" sz="900" dirty="0" err="1"/>
                <a:t>thumb</a:t>
              </a:r>
              <a:r>
                <a:rPr lang="cs-CZ" sz="900" dirty="0"/>
                <a:t>/2/2a/</a:t>
              </a:r>
              <a:r>
                <a:rPr lang="cs-CZ" sz="900" dirty="0" err="1"/>
                <a:t>Iron_Curtain_map.svg</a:t>
              </a:r>
              <a:r>
                <a:rPr lang="cs-CZ" sz="900" dirty="0"/>
                <a:t>/440px-Iron_Curtain_map.svg.png</a:t>
              </a: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7992FD5-C31A-7BCA-70C3-4DF5B465D918}"/>
              </a:ext>
            </a:extLst>
          </p:cNvPr>
          <p:cNvSpPr txBox="1"/>
          <p:nvPr/>
        </p:nvSpPr>
        <p:spPr>
          <a:xfrm>
            <a:off x="1571110" y="5103674"/>
            <a:ext cx="56156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zbrojení</a:t>
            </a:r>
            <a:r>
              <a:rPr lang="cs-CZ" sz="22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rozmístění raket USA – VB, IT, </a:t>
            </a:r>
            <a:r>
              <a:rPr lang="cs-CZ" sz="2200" b="1" dirty="0"/>
              <a:t>Turecko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/>
              <a:t>rozmístění raket SSSR – </a:t>
            </a:r>
            <a:r>
              <a:rPr lang="cs-CZ" sz="2200" b="1" dirty="0"/>
              <a:t>Kuba</a:t>
            </a:r>
            <a:r>
              <a:rPr lang="cs-CZ" sz="2200" dirty="0"/>
              <a:t> (</a:t>
            </a:r>
            <a:r>
              <a:rPr lang="cs-CZ" sz="2200" u="sng" dirty="0"/>
              <a:t>Castro</a:t>
            </a:r>
            <a:r>
              <a:rPr lang="cs-CZ" sz="2200" dirty="0"/>
              <a:t>)</a:t>
            </a:r>
          </a:p>
          <a:p>
            <a:pPr lvl="2"/>
            <a:r>
              <a:rPr lang="cs-CZ" sz="2200" dirty="0">
                <a:sym typeface="Wingdings" pitchFamily="2" charset="2"/>
              </a:rPr>
              <a:t></a:t>
            </a:r>
            <a:r>
              <a:rPr lang="cs-CZ" sz="2200" dirty="0"/>
              <a:t> </a:t>
            </a:r>
            <a:r>
              <a:rPr lang="cs-CZ" sz="2200" b="1" dirty="0"/>
              <a:t>Karibská krize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4002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66FB6FF-EBEB-8722-7EBD-CDCC7EF6C653}"/>
              </a:ext>
            </a:extLst>
          </p:cNvPr>
          <p:cNvSpPr txBox="1"/>
          <p:nvPr/>
        </p:nvSpPr>
        <p:spPr>
          <a:xfrm>
            <a:off x="830317" y="725214"/>
            <a:ext cx="296344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KONTEXT DOBY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E623CE3-6896-FCF3-67A9-CD76F9C34434}"/>
              </a:ext>
            </a:extLst>
          </p:cNvPr>
          <p:cNvSpPr txBox="1"/>
          <p:nvPr/>
        </p:nvSpPr>
        <p:spPr>
          <a:xfrm>
            <a:off x="3167270" y="1309989"/>
            <a:ext cx="354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u="sng" dirty="0"/>
              <a:t>50.-60. léta 20. století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48668C5-62DC-FEBF-DEB5-6EB405603270}"/>
              </a:ext>
            </a:extLst>
          </p:cNvPr>
          <p:cNvGrpSpPr/>
          <p:nvPr/>
        </p:nvGrpSpPr>
        <p:grpSpPr>
          <a:xfrm>
            <a:off x="8981872" y="0"/>
            <a:ext cx="3210128" cy="3936831"/>
            <a:chOff x="8981872" y="0"/>
            <a:chExt cx="3210128" cy="3936831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4C60030-7926-208A-E617-B321F0DB5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1872" y="0"/>
              <a:ext cx="3210128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56BE8C59-B4F5-32E5-8C53-863C4DA36CA5}"/>
                </a:ext>
              </a:extLst>
            </p:cNvPr>
            <p:cNvSpPr txBox="1"/>
            <p:nvPr/>
          </p:nvSpPr>
          <p:spPr>
            <a:xfrm>
              <a:off x="8981872" y="3429000"/>
              <a:ext cx="3210128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upload.wikimedia.org</a:t>
              </a:r>
              <a:r>
                <a:rPr lang="cs-CZ" sz="900" dirty="0"/>
                <a:t>/</a:t>
              </a:r>
              <a:r>
                <a:rPr lang="cs-CZ" sz="900" dirty="0" err="1"/>
                <a:t>wikipedia</a:t>
              </a:r>
              <a:r>
                <a:rPr lang="cs-CZ" sz="900" dirty="0"/>
                <a:t>/</a:t>
              </a:r>
              <a:r>
                <a:rPr lang="cs-CZ" sz="900" dirty="0" err="1"/>
                <a:t>commons</a:t>
              </a:r>
              <a:r>
                <a:rPr lang="cs-CZ" sz="900" dirty="0"/>
                <a:t>/</a:t>
              </a:r>
              <a:r>
                <a:rPr lang="cs-CZ" sz="900" dirty="0" err="1"/>
                <a:t>thumb</a:t>
              </a:r>
              <a:r>
                <a:rPr lang="cs-CZ" sz="900" dirty="0"/>
                <a:t>/2/2a/</a:t>
              </a:r>
              <a:r>
                <a:rPr lang="cs-CZ" sz="900" dirty="0" err="1"/>
                <a:t>Iron_Curtain_map.svg</a:t>
              </a:r>
              <a:r>
                <a:rPr lang="cs-CZ" sz="900" dirty="0"/>
                <a:t>/440px-Iron_Curtain_map.svg.png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40334CD4-60A9-5CB8-FC7E-DC8C71B7A77B}"/>
              </a:ext>
            </a:extLst>
          </p:cNvPr>
          <p:cNvSpPr txBox="1"/>
          <p:nvPr/>
        </p:nvSpPr>
        <p:spPr>
          <a:xfrm>
            <a:off x="830317" y="2070136"/>
            <a:ext cx="7663958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Německá demokratická republika (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NDR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východ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prezident: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Wilhelm </a:t>
            </a:r>
            <a:r>
              <a:rPr kumimoji="0" lang="cs-CZ" sz="2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Pieck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(SED)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1955 – Varšavská smlouva</a:t>
            </a:r>
          </a:p>
          <a:p>
            <a:endParaRPr lang="cs-CZ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vs.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Spolková republika Německo (</a:t>
            </a:r>
            <a:r>
              <a:rPr lang="cs-CZ" sz="2400" b="1" dirty="0"/>
              <a:t>SRN</a:t>
            </a:r>
            <a:r>
              <a:rPr lang="cs-CZ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západ</a:t>
            </a:r>
            <a:r>
              <a:rPr lang="cs-CZ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kancléř: </a:t>
            </a:r>
            <a:r>
              <a:rPr lang="cs-CZ" sz="2200" u="sng" dirty="0"/>
              <a:t>Konrad </a:t>
            </a:r>
            <a:r>
              <a:rPr lang="cs-CZ" sz="2200" u="sng" dirty="0" err="1"/>
              <a:t>Adenauer</a:t>
            </a:r>
            <a:r>
              <a:rPr lang="cs-CZ" sz="2200" dirty="0"/>
              <a:t> (CDU)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1955 – vstup do NATO</a:t>
            </a:r>
            <a:endParaRPr lang="cs-CZ" sz="2200" u="sng" dirty="0"/>
          </a:p>
          <a:p>
            <a:endParaRPr lang="cs-CZ" sz="2200" dirty="0"/>
          </a:p>
          <a:p>
            <a:r>
              <a:rPr lang="cs-CZ" sz="2200" dirty="0"/>
              <a:t>+ </a:t>
            </a:r>
            <a:r>
              <a:rPr lang="cs-CZ" sz="2200" b="1" dirty="0"/>
              <a:t>Berlín</a:t>
            </a:r>
            <a:r>
              <a:rPr lang="cs-CZ" sz="2200" dirty="0"/>
              <a:t> </a:t>
            </a:r>
            <a:r>
              <a:rPr lang="cs-CZ" sz="2200" dirty="0">
                <a:sym typeface="Wingdings" pitchFamily="2" charset="2"/>
              </a:rPr>
              <a:t> 1961 – </a:t>
            </a:r>
            <a:r>
              <a:rPr lang="cs-CZ" sz="2200" u="sng" dirty="0">
                <a:sym typeface="Wingdings" pitchFamily="2" charset="2"/>
              </a:rPr>
              <a:t>Berlínská zeď</a:t>
            </a:r>
            <a:r>
              <a:rPr lang="cs-CZ" sz="2200" dirty="0">
                <a:sym typeface="Wingdings" pitchFamily="2" charset="2"/>
              </a:rPr>
              <a:t> (= rozdělení Z a V části města)</a:t>
            </a:r>
            <a:endParaRPr lang="cs-CZ" sz="2200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99172B5E-09A8-1D42-35D8-5E6E2A570BE3}"/>
              </a:ext>
            </a:extLst>
          </p:cNvPr>
          <p:cNvGrpSpPr/>
          <p:nvPr/>
        </p:nvGrpSpPr>
        <p:grpSpPr>
          <a:xfrm>
            <a:off x="8394484" y="4239961"/>
            <a:ext cx="2967199" cy="2618039"/>
            <a:chOff x="8394484" y="4239961"/>
            <a:chExt cx="2967199" cy="2618039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D1FAB5D5-A4D6-6E61-3981-7CD82A321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484" y="4239961"/>
              <a:ext cx="2967199" cy="227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58A3A374-9755-69B2-CB35-BB8406AD12F4}"/>
                </a:ext>
              </a:extLst>
            </p:cNvPr>
            <p:cNvSpPr txBox="1"/>
            <p:nvPr/>
          </p:nvSpPr>
          <p:spPr>
            <a:xfrm>
              <a:off x="8394484" y="6211669"/>
              <a:ext cx="29671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upload.wikimedia.org</a:t>
              </a:r>
              <a:r>
                <a:rPr lang="cs-CZ" sz="900" dirty="0"/>
                <a:t>/</a:t>
              </a:r>
              <a:r>
                <a:rPr lang="cs-CZ" sz="900" dirty="0" err="1"/>
                <a:t>wikipedia</a:t>
              </a:r>
              <a:r>
                <a:rPr lang="cs-CZ" sz="900" dirty="0"/>
                <a:t>/</a:t>
              </a:r>
              <a:r>
                <a:rPr lang="cs-CZ" sz="900" dirty="0" err="1"/>
                <a:t>commons</a:t>
              </a:r>
              <a:r>
                <a:rPr lang="cs-CZ" sz="900" dirty="0"/>
                <a:t>/</a:t>
              </a:r>
              <a:r>
                <a:rPr lang="cs-CZ" sz="900" dirty="0" err="1"/>
                <a:t>thumb</a:t>
              </a:r>
              <a:r>
                <a:rPr lang="cs-CZ" sz="900" dirty="0"/>
                <a:t>/1/19/</a:t>
              </a:r>
              <a:r>
                <a:rPr lang="cs-CZ" sz="900" dirty="0" err="1"/>
                <a:t>Berlin_Blockade-map.svg</a:t>
              </a:r>
              <a:r>
                <a:rPr lang="cs-CZ" sz="900" dirty="0"/>
                <a:t>/2560px-Berlin_Blockade-map.svg.png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29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6F67C80-91AC-64AA-5414-CB7A7CA65BBE}"/>
              </a:ext>
            </a:extLst>
          </p:cNvPr>
          <p:cNvSpPr txBox="1"/>
          <p:nvPr/>
        </p:nvSpPr>
        <p:spPr>
          <a:xfrm>
            <a:off x="830317" y="725214"/>
            <a:ext cx="2963440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KONTEXT DOBY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FD9B58-B38E-9BBA-1092-E66CBD73E5FB}"/>
              </a:ext>
            </a:extLst>
          </p:cNvPr>
          <p:cNvSpPr txBox="1"/>
          <p:nvPr/>
        </p:nvSpPr>
        <p:spPr>
          <a:xfrm>
            <a:off x="3167270" y="1309989"/>
            <a:ext cx="354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u="sng" dirty="0"/>
              <a:t>50.-60. léta 20. století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19DA36F-78BE-E47F-E503-A77C449AA703}"/>
              </a:ext>
            </a:extLst>
          </p:cNvPr>
          <p:cNvSpPr txBox="1"/>
          <p:nvPr/>
        </p:nvSpPr>
        <p:spPr>
          <a:xfrm>
            <a:off x="830316" y="1926452"/>
            <a:ext cx="6351319" cy="4390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Spolková republika Německo (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SRN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politická scéna: </a:t>
            </a:r>
            <a:r>
              <a:rPr kumimoji="0" lang="cs-CZ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Adenauerova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éra 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cs-CZ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(„kancléřská demokracie“)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třetí vláda K. </a:t>
            </a:r>
            <a:r>
              <a:rPr kumimoji="0" lang="cs-CZ" sz="2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Adenauera</a:t>
            </a:r>
            <a:r>
              <a:rPr kumimoji="0" lang="cs-CZ" sz="2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(1957-1961)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prstClr val="black"/>
                </a:solidFill>
                <a:latin typeface="Aptos" panose="02110004020202020204"/>
              </a:rPr>
              <a:t>„</a:t>
            </a:r>
            <a:r>
              <a:rPr lang="cs-CZ" sz="2200" dirty="0" err="1">
                <a:solidFill>
                  <a:prstClr val="black"/>
                </a:solidFill>
                <a:latin typeface="Aptos" panose="02110004020202020204"/>
              </a:rPr>
              <a:t>Keine</a:t>
            </a:r>
            <a:r>
              <a:rPr lang="cs-CZ" sz="2200" dirty="0">
                <a:solidFill>
                  <a:prstClr val="black"/>
                </a:solidFill>
                <a:latin typeface="Aptos" panose="02110004020202020204"/>
              </a:rPr>
              <a:t> Experimente“ (CDU)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prstClr val="black"/>
                </a:solidFill>
                <a:latin typeface="Aptos" panose="02110004020202020204"/>
              </a:rPr>
              <a:t>CDU/CSU + DP – vláda 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SPD + FDP – opozice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cs-CZ" sz="2200" u="sng" dirty="0">
                <a:solidFill>
                  <a:prstClr val="black"/>
                </a:solidFill>
                <a:latin typeface="Aptos" panose="02110004020202020204"/>
              </a:rPr>
              <a:t>čtvrtá vláda K. </a:t>
            </a:r>
            <a:r>
              <a:rPr lang="cs-CZ" sz="2200" u="sng" dirty="0" err="1">
                <a:solidFill>
                  <a:prstClr val="black"/>
                </a:solidFill>
                <a:latin typeface="Aptos" panose="02110004020202020204"/>
              </a:rPr>
              <a:t>Adenauera</a:t>
            </a:r>
            <a:r>
              <a:rPr lang="cs-CZ" sz="2200" u="sng" dirty="0">
                <a:solidFill>
                  <a:prstClr val="black"/>
                </a:solidFill>
                <a:latin typeface="Aptos" panose="02110004020202020204"/>
              </a:rPr>
              <a:t> (1961-1962)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prstClr val="black"/>
                </a:solidFill>
                <a:latin typeface="Aptos" panose="02110004020202020204"/>
              </a:rPr>
              <a:t>CDU/CSU + FPD – vláda 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prstClr val="black"/>
                </a:solidFill>
                <a:latin typeface="Aptos" panose="02110004020202020204"/>
              </a:rPr>
              <a:t>FDP = 5 ministrů (W. </a:t>
            </a:r>
            <a:r>
              <a:rPr lang="cs-CZ" sz="2200" dirty="0" err="1">
                <a:solidFill>
                  <a:prstClr val="black"/>
                </a:solidFill>
                <a:latin typeface="Aptos" panose="02110004020202020204"/>
              </a:rPr>
              <a:t>Stammberger</a:t>
            </a:r>
            <a:r>
              <a:rPr lang="cs-CZ" sz="2200" dirty="0">
                <a:solidFill>
                  <a:prstClr val="black"/>
                </a:solidFill>
                <a:latin typeface="Aptos" panose="02110004020202020204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kumimoji="0" lang="cs-CZ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SPD – opozice</a:t>
            </a:r>
            <a:endParaRPr lang="cs-CZ" sz="2200" dirty="0">
              <a:solidFill>
                <a:prstClr val="black"/>
              </a:solidFill>
              <a:latin typeface="Aptos" panose="02110004020202020204"/>
            </a:endParaRPr>
          </a:p>
          <a:p>
            <a:pPr lvl="2">
              <a:defRPr/>
            </a:pPr>
            <a:r>
              <a:rPr kumimoji="0" lang="cs-CZ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! pád </a:t>
            </a:r>
            <a:r>
              <a:rPr kumimoji="0" lang="cs-CZ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Wingdings" pitchFamily="2" charset="2"/>
              </a:rPr>
              <a:t> „</a:t>
            </a:r>
            <a:r>
              <a:rPr lang="cs-CZ" sz="2200" b="1" dirty="0">
                <a:solidFill>
                  <a:prstClr val="black"/>
                </a:solidFill>
                <a:latin typeface="Aptos" panose="02110004020202020204"/>
                <a:sym typeface="Wingdings" pitchFamily="2" charset="2"/>
              </a:rPr>
              <a:t>aféra Spiegel</a:t>
            </a:r>
            <a:r>
              <a:rPr lang="cs-CZ" sz="2200" dirty="0">
                <a:solidFill>
                  <a:prstClr val="black"/>
                </a:solidFill>
                <a:latin typeface="Aptos" panose="02110004020202020204"/>
                <a:sym typeface="Wingdings" pitchFamily="2" charset="2"/>
              </a:rPr>
              <a:t>“</a:t>
            </a:r>
            <a:endParaRPr kumimoji="0" lang="cs-CZ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457F8BF8-B758-EA30-5A75-C84A476BB7F8}"/>
              </a:ext>
            </a:extLst>
          </p:cNvPr>
          <p:cNvGrpSpPr/>
          <p:nvPr/>
        </p:nvGrpSpPr>
        <p:grpSpPr>
          <a:xfrm>
            <a:off x="7696237" y="0"/>
            <a:ext cx="4495763" cy="6187901"/>
            <a:chOff x="7696237" y="0"/>
            <a:chExt cx="4495763" cy="6187901"/>
          </a:xfrm>
        </p:grpSpPr>
        <p:pic>
          <p:nvPicPr>
            <p:cNvPr id="10244" name="Picture 4" descr="undefined">
              <a:extLst>
                <a:ext uri="{FF2B5EF4-FFF2-40B4-BE49-F238E27FC236}">
                  <a16:creationId xmlns:a16="http://schemas.microsoft.com/office/drawing/2014/main" id="{5CC5C85F-4D14-0E02-E5AA-71DF30A96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37" y="0"/>
              <a:ext cx="4495763" cy="5804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5A7D358F-E356-D1FD-6B3B-80C7A419743F}"/>
                </a:ext>
              </a:extLst>
            </p:cNvPr>
            <p:cNvSpPr txBox="1"/>
            <p:nvPr/>
          </p:nvSpPr>
          <p:spPr>
            <a:xfrm>
              <a:off x="7696237" y="5680070"/>
              <a:ext cx="449576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upload.wikimedia.org</a:t>
              </a:r>
              <a:r>
                <a:rPr lang="cs-CZ" sz="900" dirty="0"/>
                <a:t>/</a:t>
              </a:r>
              <a:r>
                <a:rPr lang="cs-CZ" sz="900" dirty="0" err="1"/>
                <a:t>wikipedia</a:t>
              </a:r>
              <a:r>
                <a:rPr lang="cs-CZ" sz="900" dirty="0"/>
                <a:t>/</a:t>
              </a:r>
              <a:r>
                <a:rPr lang="cs-CZ" sz="900" dirty="0" err="1"/>
                <a:t>commons</a:t>
              </a:r>
              <a:r>
                <a:rPr lang="cs-CZ" sz="900" dirty="0"/>
                <a:t>/a/a9/Deutschland_Bundeslaender_1957.png</a:t>
              </a:r>
            </a:p>
          </p:txBody>
        </p: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9C010A7-8C6B-076A-44B7-16ACB22F7C98}"/>
              </a:ext>
            </a:extLst>
          </p:cNvPr>
          <p:cNvSpPr txBox="1"/>
          <p:nvPr/>
        </p:nvSpPr>
        <p:spPr>
          <a:xfrm>
            <a:off x="8930859" y="6187901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*mapa SRN, 1957</a:t>
            </a:r>
          </a:p>
        </p:txBody>
      </p:sp>
    </p:spTree>
    <p:extLst>
      <p:ext uri="{BB962C8B-B14F-4D97-AF65-F5344CB8AC3E}">
        <p14:creationId xmlns:p14="http://schemas.microsoft.com/office/powerpoint/2010/main" val="349079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BEAB370-4E9F-E95C-1208-3640BFB1E378}"/>
              </a:ext>
            </a:extLst>
          </p:cNvPr>
          <p:cNvSpPr txBox="1"/>
          <p:nvPr/>
        </p:nvSpPr>
        <p:spPr>
          <a:xfrm>
            <a:off x="830317" y="725214"/>
            <a:ext cx="2585323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MÉDIA X STÁT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0844AFC-0C94-3BB9-8361-DF230E7C6B51}"/>
              </a:ext>
            </a:extLst>
          </p:cNvPr>
          <p:cNvGrpSpPr/>
          <p:nvPr/>
        </p:nvGrpSpPr>
        <p:grpSpPr>
          <a:xfrm>
            <a:off x="6095999" y="296188"/>
            <a:ext cx="5733909" cy="2280276"/>
            <a:chOff x="6096000" y="156421"/>
            <a:chExt cx="5945944" cy="227103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0390BE8-D6FE-4AD5-1C56-7C6E8FAF9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6421"/>
              <a:ext cx="5945944" cy="1934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5342006-A132-B72C-56A3-64C5C94C43C2}"/>
                </a:ext>
              </a:extLst>
            </p:cNvPr>
            <p:cNvSpPr txBox="1"/>
            <p:nvPr/>
          </p:nvSpPr>
          <p:spPr>
            <a:xfrm>
              <a:off x="6096000" y="2058128"/>
              <a:ext cx="59459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upload.wikimedia.org</a:t>
              </a:r>
              <a:r>
                <a:rPr lang="cs-CZ" sz="900" dirty="0"/>
                <a:t>/</a:t>
              </a:r>
              <a:r>
                <a:rPr lang="cs-CZ" sz="900" dirty="0" err="1"/>
                <a:t>wikipedia</a:t>
              </a:r>
              <a:r>
                <a:rPr lang="cs-CZ" sz="900" dirty="0"/>
                <a:t>/</a:t>
              </a:r>
              <a:r>
                <a:rPr lang="cs-CZ" sz="900" dirty="0" err="1"/>
                <a:t>commons</a:t>
              </a:r>
              <a:r>
                <a:rPr lang="cs-CZ" sz="900" dirty="0"/>
                <a:t>/</a:t>
              </a:r>
              <a:r>
                <a:rPr lang="cs-CZ" sz="900" dirty="0" err="1"/>
                <a:t>thumb</a:t>
              </a:r>
              <a:r>
                <a:rPr lang="cs-CZ" sz="900" dirty="0"/>
                <a:t>/4/48/Der_Spiegel_2022_logo.svg/2560px-Der_Spiegel_2022_logo.svg.png</a:t>
              </a: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4B444F6-8169-42A5-4CFC-C3AAB19BE65C}"/>
              </a:ext>
            </a:extLst>
          </p:cNvPr>
          <p:cNvSpPr txBox="1"/>
          <p:nvPr/>
        </p:nvSpPr>
        <p:spPr>
          <a:xfrm>
            <a:off x="830317" y="2808800"/>
            <a:ext cx="10999591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cs-CZ" sz="2400" u="sng" dirty="0"/>
              <a:t>situace po 2SV: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SRN – denacifikace </a:t>
            </a:r>
            <a:r>
              <a:rPr lang="cs-CZ" sz="2200" dirty="0">
                <a:sym typeface="Wingdings" pitchFamily="2" charset="2"/>
              </a:rPr>
              <a:t> </a:t>
            </a:r>
            <a:r>
              <a:rPr lang="cs-CZ" sz="2200" b="1" dirty="0">
                <a:sym typeface="Wingdings" pitchFamily="2" charset="2"/>
              </a:rPr>
              <a:t>demokratizace médií</a:t>
            </a:r>
            <a:r>
              <a:rPr lang="cs-CZ" sz="2200" dirty="0">
                <a:sym typeface="Wingdings" pitchFamily="2" charset="2"/>
              </a:rPr>
              <a:t> (nezávislá na státní moci + decentralizace)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tvrdé licenční podmínky</a:t>
            </a:r>
          </a:p>
          <a:p>
            <a:pPr marL="1257300" lvl="2" indent="-342900">
              <a:buFont typeface="Wingdings" pitchFamily="2" charset="2"/>
              <a:buChar char="à"/>
            </a:pPr>
            <a:r>
              <a:rPr lang="cs-CZ" sz="2200" b="1" dirty="0">
                <a:sym typeface="Wingdings" pitchFamily="2" charset="2"/>
              </a:rPr>
              <a:t>mladí novináři</a:t>
            </a:r>
            <a:r>
              <a:rPr lang="cs-CZ" sz="2200" dirty="0">
                <a:sym typeface="Wingdings" pitchFamily="2" charset="2"/>
              </a:rPr>
              <a:t> („45ers“ – </a:t>
            </a:r>
            <a:r>
              <a:rPr lang="cs-CZ" sz="2200" u="sng" dirty="0">
                <a:sym typeface="Wingdings" pitchFamily="2" charset="2"/>
              </a:rPr>
              <a:t>R. </a:t>
            </a:r>
            <a:r>
              <a:rPr lang="cs-CZ" sz="2200" u="sng" dirty="0" err="1">
                <a:sym typeface="Wingdings" pitchFamily="2" charset="2"/>
              </a:rPr>
              <a:t>Augstein</a:t>
            </a:r>
            <a:r>
              <a:rPr lang="cs-CZ" sz="2200" u="sng" dirty="0">
                <a:sym typeface="Wingdings" pitchFamily="2" charset="2"/>
              </a:rPr>
              <a:t>, C. </a:t>
            </a:r>
            <a:r>
              <a:rPr lang="cs-CZ" sz="2200" u="sng" dirty="0" err="1">
                <a:sym typeface="Wingdings" pitchFamily="2" charset="2"/>
              </a:rPr>
              <a:t>Ahlers</a:t>
            </a:r>
            <a:r>
              <a:rPr lang="cs-CZ" sz="2200" dirty="0">
                <a:sym typeface="Wingdings" pitchFamily="2" charset="2"/>
              </a:rPr>
              <a:t>)  ambiciózní</a:t>
            </a:r>
          </a:p>
          <a:p>
            <a:pPr lvl="2"/>
            <a:endParaRPr lang="cs-CZ" sz="2200" dirty="0">
              <a:sym typeface="Wingdings" pitchFamily="2" charset="2"/>
            </a:endParaRPr>
          </a:p>
          <a:p>
            <a:pPr lvl="1"/>
            <a:r>
              <a:rPr lang="cs-CZ" sz="2200" u="sng" dirty="0">
                <a:sym typeface="Wingdings" pitchFamily="2" charset="2"/>
              </a:rPr>
              <a:t>vs.</a:t>
            </a:r>
          </a:p>
          <a:p>
            <a:pPr lvl="1"/>
            <a:endParaRPr lang="cs-CZ" sz="2200" u="sng" dirty="0">
              <a:sym typeface="Wingdings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„kancléřská demokracie“  kritika médií </a:t>
            </a:r>
          </a:p>
          <a:p>
            <a:pPr lvl="1" algn="r"/>
            <a:r>
              <a:rPr lang="cs-CZ" sz="2200" dirty="0">
                <a:sym typeface="Wingdings" pitchFamily="2" charset="2"/>
              </a:rPr>
              <a:t>(</a:t>
            </a:r>
            <a:r>
              <a:rPr lang="cs-CZ" sz="2200" dirty="0" err="1">
                <a:sym typeface="Wingdings" pitchFamily="2" charset="2"/>
              </a:rPr>
              <a:t>Adernauer</a:t>
            </a:r>
            <a:r>
              <a:rPr lang="cs-CZ" sz="2200" dirty="0">
                <a:sym typeface="Wingdings" pitchFamily="2" charset="2"/>
              </a:rPr>
              <a:t> = „hrozba pro mladou západoněmeckou demokracii“)</a:t>
            </a:r>
          </a:p>
        </p:txBody>
      </p:sp>
    </p:spTree>
    <p:extLst>
      <p:ext uri="{BB962C8B-B14F-4D97-AF65-F5344CB8AC3E}">
        <p14:creationId xmlns:p14="http://schemas.microsoft.com/office/powerpoint/2010/main" val="172679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8C3DE9B-9053-1F46-7302-9AF74C744661}"/>
              </a:ext>
            </a:extLst>
          </p:cNvPr>
          <p:cNvSpPr txBox="1"/>
          <p:nvPr/>
        </p:nvSpPr>
        <p:spPr>
          <a:xfrm>
            <a:off x="830317" y="2703016"/>
            <a:ext cx="73688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*1947 – z  časopisu </a:t>
            </a:r>
            <a:r>
              <a:rPr lang="cs-CZ" sz="2200" b="1" dirty="0" err="1"/>
              <a:t>Diese</a:t>
            </a:r>
            <a:r>
              <a:rPr lang="cs-CZ" sz="2200" b="1" dirty="0"/>
              <a:t> </a:t>
            </a:r>
            <a:r>
              <a:rPr lang="cs-CZ" sz="2200" b="1" dirty="0" err="1"/>
              <a:t>Woche</a:t>
            </a:r>
            <a:r>
              <a:rPr lang="cs-CZ" sz="2200" dirty="0"/>
              <a:t> (VB – </a:t>
            </a:r>
            <a:r>
              <a:rPr lang="cs-CZ" sz="2200" i="1" dirty="0" err="1"/>
              <a:t>News</a:t>
            </a:r>
            <a:r>
              <a:rPr lang="cs-CZ" sz="2200" i="1" dirty="0"/>
              <a:t> </a:t>
            </a:r>
            <a:r>
              <a:rPr lang="cs-CZ" sz="2200" i="1" dirty="0" err="1"/>
              <a:t>Review</a:t>
            </a:r>
            <a:r>
              <a:rPr lang="cs-CZ" sz="2200" dirty="0"/>
              <a:t>) </a:t>
            </a:r>
          </a:p>
          <a:p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majitel, vydavatel a šéfredaktor: </a:t>
            </a:r>
            <a:r>
              <a:rPr lang="cs-CZ" sz="2200" b="1" dirty="0"/>
              <a:t>Rudolf </a:t>
            </a:r>
            <a:r>
              <a:rPr lang="cs-CZ" sz="2200" b="1" dirty="0" err="1"/>
              <a:t>Augstein</a:t>
            </a:r>
            <a:endParaRPr lang="cs-CZ" sz="2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kritický časopis </a:t>
            </a:r>
            <a:r>
              <a:rPr lang="cs-CZ" sz="2200" dirty="0">
                <a:sym typeface="Wingdings" pitchFamily="2" charset="2"/>
              </a:rPr>
              <a:t> „</a:t>
            </a:r>
            <a:r>
              <a:rPr lang="cs-CZ" sz="2200" u="sng" dirty="0">
                <a:sym typeface="Wingdings" pitchFamily="2" charset="2"/>
              </a:rPr>
              <a:t>Spiegel-Status</a:t>
            </a:r>
            <a:r>
              <a:rPr lang="cs-CZ" sz="2200" dirty="0">
                <a:sym typeface="Wingdings" pitchFamily="2" charset="2"/>
              </a:rPr>
              <a:t>“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pravdivé a důkladně ověřené informace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definice „</a:t>
            </a:r>
            <a:r>
              <a:rPr lang="cs-CZ" sz="2200" u="sng" dirty="0">
                <a:sym typeface="Wingdings" pitchFamily="2" charset="2"/>
              </a:rPr>
              <a:t>Spiegel-Story</a:t>
            </a:r>
            <a:r>
              <a:rPr lang="cs-CZ" sz="2200" dirty="0">
                <a:sym typeface="Wingdings" pitchFamily="2" charset="2"/>
              </a:rPr>
              <a:t>“</a:t>
            </a:r>
          </a:p>
          <a:p>
            <a:pPr lvl="2"/>
            <a:endParaRPr lang="cs-CZ" sz="2200" dirty="0">
              <a:sym typeface="Wingdings" pitchFamily="2" charset="2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sz="2200" i="1" dirty="0">
                <a:sym typeface="Wingdings" pitchFamily="2" charset="2"/>
              </a:rPr>
              <a:t>„…Článek, který musí člověk číst dvakrát, aby mu porozuměl, není článkem </a:t>
            </a:r>
            <a:r>
              <a:rPr lang="cs-CZ" sz="2200" i="1" dirty="0" err="1">
                <a:sym typeface="Wingdings" pitchFamily="2" charset="2"/>
              </a:rPr>
              <a:t>Spiegelu</a:t>
            </a:r>
            <a:r>
              <a:rPr lang="cs-CZ" sz="2200" i="1" dirty="0">
                <a:sym typeface="Wingdings" pitchFamily="2" charset="2"/>
              </a:rPr>
              <a:t>.“ </a:t>
            </a:r>
          </a:p>
          <a:p>
            <a:pPr lvl="3"/>
            <a:endParaRPr lang="cs-CZ" sz="2200" i="1" dirty="0">
              <a:sym typeface="Wingdings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kritika konkrétních politiků =&gt; čtenost</a:t>
            </a:r>
          </a:p>
          <a:p>
            <a:pPr lvl="2"/>
            <a:r>
              <a:rPr lang="cs-CZ" sz="2200" dirty="0">
                <a:sym typeface="Wingdings" pitchFamily="2" charset="2"/>
              </a:rPr>
              <a:t>„opozice státu“ („čtvrtá moc státu“)</a:t>
            </a:r>
            <a:endParaRPr lang="cs-CZ" sz="2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838501-5D05-2DF7-1DC8-864227937609}"/>
              </a:ext>
            </a:extLst>
          </p:cNvPr>
          <p:cNvSpPr txBox="1"/>
          <p:nvPr/>
        </p:nvSpPr>
        <p:spPr>
          <a:xfrm>
            <a:off x="830317" y="725214"/>
            <a:ext cx="3274038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/>
              <a:t>ROLE TÝDENÍKU: </a:t>
            </a:r>
          </a:p>
          <a:p>
            <a:pPr algn="ctr"/>
            <a:r>
              <a:rPr lang="cs-CZ" sz="3200" b="1" dirty="0"/>
              <a:t>DER SPIEGEL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650A655-0A8B-C213-5FC4-A50AB8DD8644}"/>
              </a:ext>
            </a:extLst>
          </p:cNvPr>
          <p:cNvGrpSpPr/>
          <p:nvPr/>
        </p:nvGrpSpPr>
        <p:grpSpPr>
          <a:xfrm>
            <a:off x="6095999" y="296188"/>
            <a:ext cx="5733909" cy="2280276"/>
            <a:chOff x="6096000" y="156421"/>
            <a:chExt cx="5945944" cy="227103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B36366F-E681-8284-6ABB-DB8CA113B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6421"/>
              <a:ext cx="5945944" cy="1934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0E54862E-ED35-8062-B691-A0618CF16C95}"/>
                </a:ext>
              </a:extLst>
            </p:cNvPr>
            <p:cNvSpPr txBox="1"/>
            <p:nvPr/>
          </p:nvSpPr>
          <p:spPr>
            <a:xfrm>
              <a:off x="6096000" y="2058128"/>
              <a:ext cx="59459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upload.wikimedia.org</a:t>
              </a:r>
              <a:r>
                <a:rPr lang="cs-CZ" sz="900" dirty="0"/>
                <a:t>/</a:t>
              </a:r>
              <a:r>
                <a:rPr lang="cs-CZ" sz="900" dirty="0" err="1"/>
                <a:t>wikipedia</a:t>
              </a:r>
              <a:r>
                <a:rPr lang="cs-CZ" sz="900" dirty="0"/>
                <a:t>/</a:t>
              </a:r>
              <a:r>
                <a:rPr lang="cs-CZ" sz="900" dirty="0" err="1"/>
                <a:t>commons</a:t>
              </a:r>
              <a:r>
                <a:rPr lang="cs-CZ" sz="900" dirty="0"/>
                <a:t>/</a:t>
              </a:r>
              <a:r>
                <a:rPr lang="cs-CZ" sz="900" dirty="0" err="1"/>
                <a:t>thumb</a:t>
              </a:r>
              <a:r>
                <a:rPr lang="cs-CZ" sz="900" dirty="0"/>
                <a:t>/4/48/Der_Spiegel_2022_logo.svg/2560px-Der_Spiegel_2022_logo.svg.png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F152D1D-DB2E-0FA3-F53E-B7C28FA4D5E4}"/>
              </a:ext>
            </a:extLst>
          </p:cNvPr>
          <p:cNvGrpSpPr/>
          <p:nvPr/>
        </p:nvGrpSpPr>
        <p:grpSpPr>
          <a:xfrm>
            <a:off x="9049753" y="2670508"/>
            <a:ext cx="2311930" cy="4187492"/>
            <a:chOff x="9049753" y="2697485"/>
            <a:chExt cx="2311930" cy="4187492"/>
          </a:xfrm>
        </p:grpSpPr>
        <p:pic>
          <p:nvPicPr>
            <p:cNvPr id="12292" name="Picture 4" descr="Rudolf Augstein | zitate.eu">
              <a:extLst>
                <a:ext uri="{FF2B5EF4-FFF2-40B4-BE49-F238E27FC236}">
                  <a16:creationId xmlns:a16="http://schemas.microsoft.com/office/drawing/2014/main" id="{F695ADED-8E43-12B9-D0C8-19E9F1AED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9753" y="2697485"/>
              <a:ext cx="2311930" cy="361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26FB07F1-C374-3D91-1A44-C958371701A8}"/>
                </a:ext>
              </a:extLst>
            </p:cNvPr>
            <p:cNvSpPr txBox="1"/>
            <p:nvPr/>
          </p:nvSpPr>
          <p:spPr>
            <a:xfrm>
              <a:off x="9049753" y="6238646"/>
              <a:ext cx="231193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900" dirty="0"/>
                <a:t>zdroj obrázku: https://</a:t>
              </a:r>
              <a:r>
                <a:rPr lang="cs-CZ" sz="900" dirty="0" err="1"/>
                <a:t>www.zitate.eu</a:t>
              </a:r>
              <a:r>
                <a:rPr lang="cs-CZ" sz="900" dirty="0"/>
                <a:t>/</a:t>
              </a:r>
              <a:r>
                <a:rPr lang="cs-CZ" sz="900" dirty="0" err="1"/>
                <a:t>imagecache</a:t>
              </a:r>
              <a:r>
                <a:rPr lang="cs-CZ" sz="900" dirty="0"/>
                <a:t>/3/c/4/6/6/3c46624541f3e4de7048e07e15336a11ff423bf9.png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5083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1992</Words>
  <Application>Microsoft Office PowerPoint</Application>
  <PresentationFormat>Širokoúhlá obrazovka</PresentationFormat>
  <Paragraphs>214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Office</vt:lpstr>
      <vt:lpstr>Na cestě za občanskou společností: střet politiky a médií na příkladu „Aféry Spiegel“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cestě za občanskou společností: střet politiky a médií na příkladu „Aféry Spiegel“</dc:title>
  <dc:creator>Eliška Špeldová</dc:creator>
  <cp:lastModifiedBy>Eliška Špeldová</cp:lastModifiedBy>
  <cp:revision>5</cp:revision>
  <dcterms:created xsi:type="dcterms:W3CDTF">2025-03-15T13:42:32Z</dcterms:created>
  <dcterms:modified xsi:type="dcterms:W3CDTF">2025-03-17T20:02:56Z</dcterms:modified>
</cp:coreProperties>
</file>