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82" r:id="rId4"/>
    <p:sldId id="521" r:id="rId5"/>
    <p:sldId id="522" r:id="rId6"/>
    <p:sldId id="523" r:id="rId7"/>
    <p:sldId id="524" r:id="rId8"/>
    <p:sldId id="525" r:id="rId9"/>
    <p:sldId id="526" r:id="rId10"/>
    <p:sldId id="501" r:id="rId11"/>
    <p:sldId id="502" r:id="rId12"/>
    <p:sldId id="504" r:id="rId13"/>
    <p:sldId id="505" r:id="rId14"/>
    <p:sldId id="506" r:id="rId15"/>
    <p:sldId id="511" r:id="rId16"/>
    <p:sldId id="508" r:id="rId17"/>
    <p:sldId id="509" r:id="rId18"/>
    <p:sldId id="510" r:id="rId19"/>
    <p:sldId id="512" r:id="rId20"/>
    <p:sldId id="514" r:id="rId21"/>
    <p:sldId id="513" r:id="rId22"/>
    <p:sldId id="516" r:id="rId23"/>
    <p:sldId id="517" r:id="rId24"/>
    <p:sldId id="518" r:id="rId25"/>
    <p:sldId id="519" r:id="rId26"/>
    <p:sldId id="520" r:id="rId2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B5B"/>
    <a:srgbClr val="6464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6732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56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9F2ABBF-518D-4884-86CE-FF081563065C}" type="datetime1">
              <a:rPr lang="cs-CZ" smtClean="0"/>
              <a:t>07.05.2024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7907-2EF3-43DD-AB94-E2AB190773F6}" type="datetime1">
              <a:rPr lang="cs-CZ" smtClean="0"/>
              <a:pPr/>
              <a:t>07.05.2024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7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75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76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r>
              <a:rPr lang="en-US" dirty="0" smtClean="0"/>
              <a:t>John, O. P., </a:t>
            </a:r>
            <a:r>
              <a:rPr lang="en-US" dirty="0" err="1" smtClean="0"/>
              <a:t>Angleitner</a:t>
            </a:r>
            <a:r>
              <a:rPr lang="en-US" dirty="0" smtClean="0"/>
              <a:t>, A., &amp; </a:t>
            </a:r>
            <a:r>
              <a:rPr lang="en-US" dirty="0" err="1" smtClean="0"/>
              <a:t>Ostendorf</a:t>
            </a:r>
            <a:r>
              <a:rPr lang="en-US" dirty="0" smtClean="0"/>
              <a:t>, F. (1988). The lexical approach to personality: A historical review of trait taxonomic research. </a:t>
            </a:r>
            <a:r>
              <a:rPr lang="en-US" i="1" dirty="0" smtClean="0"/>
              <a:t>European journal of Personality</a:t>
            </a:r>
            <a:r>
              <a:rPr lang="en-US" dirty="0" smtClean="0"/>
              <a:t>, </a:t>
            </a:r>
            <a:r>
              <a:rPr lang="en-US" i="1" dirty="0" smtClean="0"/>
              <a:t>2</a:t>
            </a:r>
            <a:r>
              <a:rPr lang="en-US" dirty="0" smtClean="0"/>
              <a:t>(3), 171-203.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3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smtClean="0"/>
              <a:t>Sémantická analýza – zredukoval slovník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semantically similar terms on the expanded list were grouped as synonyms under 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word to reduce the number of personality characteristics that had to be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examined separately. This semantic sorting task was carried out independently by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Cattell (we presume) and a student of literature. Whereas Cattell (1943a, p. 488)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 that the two judges arrived at ‘practically identical’ lists of synonyms, he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no quantitative information about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interjudge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agreement. Cattell’s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of synonymy is also not entirely clear.</a:t>
            </a:r>
            <a:endParaRPr lang="cs-CZ" i="1" dirty="0" smtClean="0"/>
          </a:p>
          <a:p>
            <a:r>
              <a:rPr lang="cs-CZ" dirty="0" smtClean="0"/>
              <a:t>Zjistil, že mu tam chybí </a:t>
            </a:r>
            <a:r>
              <a:rPr lang="cs-CZ" dirty="0" err="1" smtClean="0"/>
              <a:t>neuroticismus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psychoticismus</a:t>
            </a:r>
            <a:r>
              <a:rPr lang="cs-CZ" baseline="0" dirty="0" smtClean="0"/>
              <a:t>, jak ho dříve popsal </a:t>
            </a:r>
            <a:r>
              <a:rPr lang="cs-CZ" baseline="0" dirty="0" err="1" smtClean="0"/>
              <a:t>Burt</a:t>
            </a:r>
            <a:r>
              <a:rPr lang="cs-CZ" baseline="0" dirty="0" smtClean="0"/>
              <a:t>, tak tam doplnil odpovídající termíny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tetrachoric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correlations, the 171 variables were correlated across the 100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 persons (an arduous task, one might add, given the computational facilities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time). The resulting matrix of 14,535 correlations was laid out on paper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covering an area of 14 square feet. Cattell then ‘inspected’ the matrix to identify a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of 30 to 40 representative variables that would contain as many of the initial 171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clusters as possible.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1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2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42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4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59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tex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noProof="0"/>
              <a:t>Podnadpis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5" name="Zástupný symbol pro tex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17" name="Zástupný symbol pro tex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2pPr>
              <a:defRPr sz="13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cs-CZ" noProof="0" dirty="0"/>
              <a:t>Upravit styly předlohy textu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rázku 1">
            <a:extLst>
              <a:ext uri="{FF2B5EF4-FFF2-40B4-BE49-F238E27FC236}">
                <a16:creationId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55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obrázku 1">
            <a:extLst>
              <a:ext uri="{FF2B5EF4-FFF2-40B4-BE49-F238E27FC236}">
                <a16:creationId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302818"/>
            <a:ext cx="5184913" cy="937132"/>
          </a:xfrm>
        </p:spPr>
        <p:txBody>
          <a:bodyPr rtlCol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/>
              <a:t>Kliknutím můžete upravit nadpis stránky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 rtlCol="0"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– fot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obrázku 6">
            <a:extLst>
              <a:ext uri="{FF2B5EF4-FFF2-40B4-BE49-F238E27FC236}">
                <a16:creationId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Porovnání – zástupný symbol vlev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Porovnání – zástupný symbol vlev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á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Zadejte titulek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s poděkován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Telefonní číslo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E-mail nebo uživatelské jméno ze sociální sítě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Web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/>
              <a:t>Kliknutím můžete upravit nadpis stránky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4" name="Textové pol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 rtl="0">
              <a:lnSpc>
                <a:spcPts val="1400"/>
              </a:lnSpc>
            </a:pPr>
            <a:r>
              <a:rPr lang="cs-CZ" sz="1600" b="1" spc="-1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FIRST UP</a:t>
            </a:r>
            <a: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cs-CZ" sz="1600" b="1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</a:br>
            <a:r>
              <a:rPr lang="cs-CZ" sz="1600" b="1" spc="-10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cs-CZ" sz="1600" b="1" spc="-100">
                <a:solidFill>
                  <a:schemeClr val="tx1"/>
                </a:solidFill>
                <a:latin typeface="Corbel" panose="020B0503020204020204" pitchFamily="34" charset="0"/>
              </a:rPr>
              <a:t>CONSULTANTS</a:t>
            </a:r>
            <a:endParaRPr lang="cs-CZ" sz="1600" b="1" spc="-1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www.ncbi.nlm.nih.gov/pmc/articles/PMC3193854/#R1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>
                <a:solidFill>
                  <a:srgbClr val="646464"/>
                </a:solidFill>
              </a:rPr>
              <a:t>Velká pětka</a:t>
            </a:r>
            <a:endParaRPr lang="cs-CZ" sz="4000" dirty="0">
              <a:solidFill>
                <a:srgbClr val="646464"/>
              </a:solidFill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A58B5B"/>
          </a:solidFill>
        </p:spPr>
        <p:txBody>
          <a:bodyPr/>
          <a:lstStyle/>
          <a:p>
            <a:r>
              <a:rPr lang="cs-CZ" smtClean="0"/>
              <a:t>Jitka Lindová</a:t>
            </a:r>
            <a:endParaRPr lang="cs-CZ" dirty="0"/>
          </a:p>
        </p:txBody>
      </p:sp>
      <p:sp>
        <p:nvSpPr>
          <p:cNvPr id="2" name="Zástupný symbol pro obrázek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1" r="49842"/>
          <a:stretch/>
        </p:blipFill>
        <p:spPr>
          <a:xfrm>
            <a:off x="9949070" y="0"/>
            <a:ext cx="2286000" cy="68797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30107" r="24187"/>
          <a:stretch/>
        </p:blipFill>
        <p:spPr>
          <a:xfrm>
            <a:off x="9942786" y="0"/>
            <a:ext cx="2291255" cy="687977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145134" y="1343906"/>
            <a:ext cx="4415059" cy="3933645"/>
          </a:xfrm>
        </p:spPr>
        <p:txBody>
          <a:bodyPr/>
          <a:lstStyle/>
          <a:p>
            <a:pPr lvl="0"/>
            <a:r>
              <a:rPr lang="cs-CZ" dirty="0"/>
              <a:t>Big </a:t>
            </a:r>
            <a:r>
              <a:rPr lang="cs-CZ" dirty="0" err="1"/>
              <a:t>Five</a:t>
            </a:r>
            <a:r>
              <a:rPr lang="cs-CZ" dirty="0"/>
              <a:t> (</a:t>
            </a:r>
            <a:r>
              <a:rPr lang="cs-CZ" dirty="0" err="1"/>
              <a:t>Goldberg</a:t>
            </a:r>
            <a:r>
              <a:rPr lang="cs-CZ" dirty="0"/>
              <a:t> 1993); OCEAN (</a:t>
            </a:r>
            <a:r>
              <a:rPr lang="cs-CZ" dirty="0" err="1"/>
              <a:t>McCrae</a:t>
            </a:r>
            <a:r>
              <a:rPr lang="cs-CZ" dirty="0"/>
              <a:t> a John 1992)</a:t>
            </a:r>
            <a:endParaRPr lang="cs-CZ" sz="1600" dirty="0"/>
          </a:p>
          <a:p>
            <a:pPr lvl="0"/>
            <a:r>
              <a:rPr lang="cs-CZ" dirty="0"/>
              <a:t>Faktory (podle robustnosti, Norman 1963)</a:t>
            </a:r>
            <a:endParaRPr lang="cs-CZ" sz="1600" dirty="0"/>
          </a:p>
          <a:p>
            <a:pPr lvl="1"/>
            <a:r>
              <a:rPr lang="cs-CZ" dirty="0"/>
              <a:t>Extraverze</a:t>
            </a:r>
            <a:endParaRPr lang="cs-CZ" sz="1400" dirty="0"/>
          </a:p>
          <a:p>
            <a:pPr lvl="1"/>
            <a:r>
              <a:rPr lang="cs-CZ" dirty="0"/>
              <a:t>Přívětivost</a:t>
            </a:r>
            <a:endParaRPr lang="cs-CZ" sz="1400" dirty="0"/>
          </a:p>
          <a:p>
            <a:pPr lvl="1"/>
            <a:r>
              <a:rPr lang="cs-CZ" dirty="0"/>
              <a:t>Svědomitost</a:t>
            </a:r>
            <a:endParaRPr lang="cs-CZ" sz="1400" dirty="0"/>
          </a:p>
          <a:p>
            <a:pPr lvl="1"/>
            <a:r>
              <a:rPr lang="cs-CZ" dirty="0"/>
              <a:t>Emocionální stabilita</a:t>
            </a:r>
            <a:endParaRPr lang="cs-CZ" sz="1400" dirty="0"/>
          </a:p>
          <a:p>
            <a:pPr lvl="1"/>
            <a:r>
              <a:rPr lang="cs-CZ" dirty="0"/>
              <a:t>Kultura (Intelekt, Otevřenost vůči zkušenosti, Imaginace, Autonomie)</a:t>
            </a:r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10</a:t>
            </a:fld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Velká pětka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Big </a:t>
            </a:r>
            <a:r>
              <a:rPr lang="cs-CZ" dirty="0" err="1" smtClean="0"/>
              <a:t>Five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94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2039816" y="1343906"/>
            <a:ext cx="5520378" cy="3933645"/>
          </a:xfrm>
        </p:spPr>
        <p:txBody>
          <a:bodyPr/>
          <a:lstStyle/>
          <a:p>
            <a:pPr lvl="0"/>
            <a:r>
              <a:rPr lang="cs-CZ" dirty="0" err="1"/>
              <a:t>Galton</a:t>
            </a:r>
            <a:r>
              <a:rPr lang="cs-CZ" dirty="0"/>
              <a:t> 1884 – autor obecně lexikální hypotézy</a:t>
            </a:r>
            <a:endParaRPr lang="cs-CZ" sz="1600" dirty="0"/>
          </a:p>
          <a:p>
            <a:pPr lvl="0"/>
            <a:r>
              <a:rPr lang="cs-CZ" dirty="0" err="1" smtClean="0"/>
              <a:t>Allport</a:t>
            </a:r>
            <a:endParaRPr lang="cs-CZ" sz="1600" dirty="0"/>
          </a:p>
          <a:p>
            <a:pPr lvl="0"/>
            <a:r>
              <a:rPr lang="cs-CZ" dirty="0" err="1" smtClean="0"/>
              <a:t>Cattell</a:t>
            </a:r>
            <a:endParaRPr lang="cs-CZ" sz="1600" dirty="0"/>
          </a:p>
          <a:p>
            <a:pPr lvl="0"/>
            <a:r>
              <a:rPr lang="cs-CZ" dirty="0" smtClean="0"/>
              <a:t>40</a:t>
            </a:r>
            <a:r>
              <a:rPr lang="cs-CZ" dirty="0"/>
              <a:t>. </a:t>
            </a:r>
            <a:r>
              <a:rPr lang="cs-CZ" dirty="0" smtClean="0"/>
              <a:t>- </a:t>
            </a:r>
            <a:r>
              <a:rPr lang="cs-CZ" dirty="0"/>
              <a:t>80. </a:t>
            </a:r>
            <a:r>
              <a:rPr lang="cs-CZ" dirty="0" smtClean="0"/>
              <a:t>léta pokračovatelé dospěli </a:t>
            </a:r>
            <a:r>
              <a:rPr lang="cs-CZ" dirty="0"/>
              <a:t>v 5faktorové struktuře, na základě faktorových analýz </a:t>
            </a:r>
            <a:r>
              <a:rPr lang="cs-CZ" dirty="0" err="1"/>
              <a:t>Cattelových</a:t>
            </a:r>
            <a:r>
              <a:rPr lang="cs-CZ" dirty="0"/>
              <a:t> </a:t>
            </a:r>
            <a:r>
              <a:rPr lang="cs-CZ" dirty="0" smtClean="0"/>
              <a:t>zdrojových rysů</a:t>
            </a:r>
            <a:endParaRPr lang="cs-CZ" sz="1600" dirty="0"/>
          </a:p>
          <a:p>
            <a:pPr lvl="1"/>
            <a:r>
              <a:rPr lang="cs-CZ" dirty="0"/>
              <a:t>Norman 1967 – 1600 rysů odvozených z 18000 slov, faktorová analýza, 10 kategorií </a:t>
            </a:r>
            <a:r>
              <a:rPr lang="cs-CZ" dirty="0" smtClean="0"/>
              <a:t>(2 póly </a:t>
            </a:r>
            <a:r>
              <a:rPr lang="cs-CZ" dirty="0"/>
              <a:t>každé dimenze)</a:t>
            </a:r>
            <a:endParaRPr lang="cs-CZ" sz="1400" dirty="0"/>
          </a:p>
          <a:p>
            <a:pPr lvl="0"/>
            <a:r>
              <a:rPr lang="cs-CZ" dirty="0"/>
              <a:t>Další pokračovatelé ověřovali </a:t>
            </a:r>
            <a:r>
              <a:rPr lang="cs-CZ" dirty="0" smtClean="0"/>
              <a:t>strukturu </a:t>
            </a:r>
            <a:r>
              <a:rPr lang="cs-CZ" dirty="0"/>
              <a:t>na jiných, nezávisle získaných rysech </a:t>
            </a:r>
            <a:r>
              <a:rPr lang="cs-CZ" dirty="0" smtClean="0"/>
              <a:t>…</a:t>
            </a:r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11</a:t>
            </a:fld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Velká pětka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Lexikální analýzy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078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291401" y="1343906"/>
            <a:ext cx="7604599" cy="5057844"/>
          </a:xfrm>
        </p:spPr>
        <p:txBody>
          <a:bodyPr/>
          <a:lstStyle/>
          <a:p>
            <a:pPr lvl="0"/>
            <a:r>
              <a:rPr lang="cs-CZ" dirty="0"/>
              <a:t>1992-1995</a:t>
            </a:r>
          </a:p>
          <a:p>
            <a:pPr lvl="0"/>
            <a:r>
              <a:rPr lang="cs-CZ" dirty="0"/>
              <a:t>Slovník spisovného jazyka českého – přídavná jména, která se používají k tomu, aby se „chování a prožívání jednoho člověka odlišilo od chování a prožívání jiného člověka, tj. která označují určité typické způsoby chování, prožívání </a:t>
            </a:r>
            <a:r>
              <a:rPr lang="cs-CZ" dirty="0" smtClean="0"/>
              <a:t>nebo </a:t>
            </a:r>
            <a:r>
              <a:rPr lang="cs-CZ" dirty="0"/>
              <a:t>reagování individua“ (</a:t>
            </a:r>
            <a:r>
              <a:rPr lang="cs-CZ" dirty="0" err="1"/>
              <a:t>Allport</a:t>
            </a:r>
            <a:r>
              <a:rPr lang="cs-CZ" dirty="0"/>
              <a:t> a </a:t>
            </a:r>
            <a:r>
              <a:rPr lang="cs-CZ" dirty="0" err="1"/>
              <a:t>Odbert</a:t>
            </a:r>
            <a:r>
              <a:rPr lang="cs-CZ" dirty="0"/>
              <a:t> 1936). Kontrola větou „Jak X vlastně jsem?“</a:t>
            </a:r>
          </a:p>
          <a:p>
            <a:pPr lvl="0"/>
            <a:r>
              <a:rPr lang="cs-CZ" dirty="0"/>
              <a:t>4145 osobnostně relevantních přídavných jmen</a:t>
            </a:r>
          </a:p>
          <a:p>
            <a:pPr lvl="0"/>
            <a:r>
              <a:rPr lang="cs-CZ" dirty="0"/>
              <a:t>Klasifikace na 1. dispozice, 2. prožívání a chování, 3. společenské a sociální aspekty, 4. charakteristiky zevnějšku, 5. neobvyklé pojmy. Cílem bylo vybrat jen dispozice. Vyloučeny </a:t>
            </a:r>
            <a:r>
              <a:rPr lang="cs-CZ" dirty="0" smtClean="0"/>
              <a:t>dočasné </a:t>
            </a:r>
            <a:r>
              <a:rPr lang="cs-CZ" dirty="0"/>
              <a:t>stavy, tělesné symptomy, aktivity, postoje a světový názor, anatomie a zevnějšek, odborné a metaforické termíny, role a sociální vlivy, hodnotící jména.</a:t>
            </a:r>
          </a:p>
          <a:p>
            <a:pPr lvl="0"/>
            <a:r>
              <a:rPr lang="cs-CZ" dirty="0" smtClean="0"/>
              <a:t>Získáno </a:t>
            </a:r>
            <a:r>
              <a:rPr lang="cs-CZ" dirty="0"/>
              <a:t>366 rysů. Vytvořeny ratingové škály, sebeposouzení 429 respondenty 17-81 let. Vyšlo 95 hlavních komponent. </a:t>
            </a:r>
            <a:r>
              <a:rPr lang="cs-CZ" dirty="0" err="1"/>
              <a:t>Varimax</a:t>
            </a:r>
            <a:r>
              <a:rPr lang="cs-CZ" dirty="0"/>
              <a:t> rotace. Prvních 5 komponent vysvětluje 27% variability. Seřazeno podle </a:t>
            </a:r>
            <a:r>
              <a:rPr lang="cs-CZ" dirty="0" smtClean="0"/>
              <a:t>robustnosti: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Velká pětka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Lexikální analýzy v ČR (Brno)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000" y="425367"/>
            <a:ext cx="4345354" cy="597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4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1" y="128633"/>
            <a:ext cx="11030927" cy="65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1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Kulturní odlišnost osobnostní struktury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Faktory podle robustnosti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solidFill>
            <a:srgbClr val="A58B5B"/>
          </a:solidFill>
        </p:spPr>
        <p:txBody>
          <a:bodyPr/>
          <a:lstStyle/>
          <a:p>
            <a:r>
              <a:rPr lang="cs-CZ" dirty="0" smtClean="0"/>
              <a:t>Česká lexikální analýza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cs-CZ" dirty="0"/>
              <a:t>Svědomitost </a:t>
            </a:r>
            <a:r>
              <a:rPr lang="cs-CZ" dirty="0" smtClean="0"/>
              <a:t>– vztah </a:t>
            </a:r>
            <a:r>
              <a:rPr lang="cs-CZ" dirty="0"/>
              <a:t>k práci, píle, důkladnost x lenost, nestálost </a:t>
            </a:r>
            <a:endParaRPr lang="cs-CZ" dirty="0" smtClean="0"/>
          </a:p>
          <a:p>
            <a:pPr lvl="0"/>
            <a:r>
              <a:rPr lang="cs-CZ" dirty="0" smtClean="0"/>
              <a:t>Extraverze – hovornost</a:t>
            </a:r>
            <a:r>
              <a:rPr lang="cs-CZ" dirty="0"/>
              <a:t>, aktivita, společenskost</a:t>
            </a:r>
          </a:p>
          <a:p>
            <a:pPr lvl="0"/>
            <a:r>
              <a:rPr lang="cs-CZ" dirty="0"/>
              <a:t>Intelekt – chytrý, vzdělaný, talentovaný x opak</a:t>
            </a:r>
          </a:p>
          <a:p>
            <a:pPr lvl="0"/>
            <a:r>
              <a:rPr lang="cs-CZ" dirty="0"/>
              <a:t>Přívětivost – dobrosrdečnost, morálka x panovačnost, agresivita, dravost</a:t>
            </a:r>
          </a:p>
          <a:p>
            <a:pPr lvl="0"/>
            <a:r>
              <a:rPr lang="cs-CZ" dirty="0"/>
              <a:t>Emocionální stabilita – vyrovnanost, sebedůvěra x vznětlivost, rozrušitelnost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>
          <a:solidFill>
            <a:srgbClr val="A58B5B"/>
          </a:solidFill>
        </p:spPr>
        <p:txBody>
          <a:bodyPr/>
          <a:lstStyle/>
          <a:p>
            <a:r>
              <a:rPr lang="cs-CZ" dirty="0" smtClean="0"/>
              <a:t>US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cs-CZ" dirty="0"/>
              <a:t>Extraverze – společenský, aktivní, povídaný, optimistický, zábavný x uzavřený, vážný, mlčenlivý, orientovaný na problém, tichý</a:t>
            </a:r>
          </a:p>
          <a:p>
            <a:pPr lvl="0"/>
            <a:r>
              <a:rPr lang="cs-CZ" dirty="0" err="1"/>
              <a:t>Neuroticismus</a:t>
            </a:r>
            <a:r>
              <a:rPr lang="cs-CZ" dirty="0"/>
              <a:t> – napjatý, nejistý, nervózní, hypochondrický x klidný, stabilní, sebejistý, spokojený</a:t>
            </a:r>
          </a:p>
          <a:p>
            <a:pPr lvl="0"/>
            <a:r>
              <a:rPr lang="cs-CZ" dirty="0"/>
              <a:t>Přívětivost – konzervativní, dobrosrdečný, důvěryhodný, upřímný x nespolupracující, bezcitný, podezíravý, surový</a:t>
            </a:r>
          </a:p>
          <a:p>
            <a:pPr lvl="0"/>
            <a:r>
              <a:rPr lang="cs-CZ" dirty="0"/>
              <a:t>Svědomitost – spolehlivý, přesný x líný, lhostejný, nedbalý</a:t>
            </a:r>
          </a:p>
          <a:p>
            <a:pPr lvl="0"/>
            <a:r>
              <a:rPr lang="cs-CZ" dirty="0"/>
              <a:t>Otevřenost vůči zkušenosti – zvědavý, tvořivý, imaginativní x konvenční, </a:t>
            </a:r>
            <a:r>
              <a:rPr lang="cs-CZ" dirty="0" err="1"/>
              <a:t>oploštělé</a:t>
            </a:r>
            <a:r>
              <a:rPr lang="cs-CZ" dirty="0"/>
              <a:t> zájmy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14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587041" y="6221750"/>
            <a:ext cx="9198000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Hranice faktorů jsou nejasné, v různých jazycích vycházejí různě, i když 5faktorová (někdy 6faktorová) struktura se opakuje</a:t>
            </a:r>
          </a:p>
        </p:txBody>
      </p:sp>
    </p:spTree>
    <p:extLst>
      <p:ext uri="{BB962C8B-B14F-4D97-AF65-F5344CB8AC3E}">
        <p14:creationId xmlns:p14="http://schemas.microsoft.com/office/powerpoint/2010/main" val="10822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522514" y="1343906"/>
            <a:ext cx="7037680" cy="3933645"/>
          </a:xfrm>
        </p:spPr>
        <p:txBody>
          <a:bodyPr/>
          <a:lstStyle/>
          <a:p>
            <a:pPr lvl="0"/>
            <a:r>
              <a:rPr lang="cs-CZ" dirty="0" smtClean="0"/>
              <a:t>NEO-PI-R </a:t>
            </a:r>
            <a:r>
              <a:rPr lang="cs-CZ" dirty="0"/>
              <a:t>(</a:t>
            </a:r>
            <a:r>
              <a:rPr lang="cs-CZ" dirty="0" err="1"/>
              <a:t>Costa</a:t>
            </a:r>
            <a:r>
              <a:rPr lang="cs-CZ" dirty="0"/>
              <a:t> a </a:t>
            </a:r>
            <a:r>
              <a:rPr lang="cs-CZ" dirty="0" err="1"/>
              <a:t>McCrae</a:t>
            </a:r>
            <a:r>
              <a:rPr lang="cs-CZ" dirty="0"/>
              <a:t> 1992) – 240 položek, všechny faktory 6 </a:t>
            </a:r>
            <a:r>
              <a:rPr lang="cs-CZ" dirty="0" err="1"/>
              <a:t>subškál</a:t>
            </a:r>
            <a:endParaRPr lang="cs-CZ" dirty="0"/>
          </a:p>
          <a:p>
            <a:pPr lvl="0"/>
            <a:r>
              <a:rPr lang="cs-CZ" dirty="0"/>
              <a:t>NEO-FFI (</a:t>
            </a:r>
            <a:r>
              <a:rPr lang="cs-CZ" dirty="0" err="1"/>
              <a:t>Costa</a:t>
            </a:r>
            <a:r>
              <a:rPr lang="cs-CZ" dirty="0"/>
              <a:t> a </a:t>
            </a:r>
            <a:r>
              <a:rPr lang="cs-CZ" dirty="0" err="1"/>
              <a:t>McCrae</a:t>
            </a:r>
            <a:r>
              <a:rPr lang="cs-CZ" dirty="0"/>
              <a:t> 1989, 1992) – 60 položek, bez </a:t>
            </a:r>
            <a:r>
              <a:rPr lang="cs-CZ" dirty="0" err="1"/>
              <a:t>subškál</a:t>
            </a:r>
            <a:endParaRPr lang="cs-CZ" dirty="0"/>
          </a:p>
          <a:p>
            <a:pPr lvl="0"/>
            <a:r>
              <a:rPr lang="cs-CZ" dirty="0" smtClean="0"/>
              <a:t>Změny v průběhu přepracování škál</a:t>
            </a:r>
          </a:p>
          <a:p>
            <a:pPr lvl="1"/>
            <a:r>
              <a:rPr lang="cs-CZ" dirty="0" smtClean="0"/>
              <a:t>Emoční </a:t>
            </a:r>
            <a:r>
              <a:rPr lang="cs-CZ" dirty="0"/>
              <a:t>stabilita méně v lexikálních</a:t>
            </a:r>
          </a:p>
          <a:p>
            <a:pPr lvl="1"/>
            <a:r>
              <a:rPr lang="cs-CZ" dirty="0"/>
              <a:t>Vřelost v extraverzi (</a:t>
            </a:r>
            <a:r>
              <a:rPr lang="cs-CZ" dirty="0" err="1"/>
              <a:t>Costa</a:t>
            </a:r>
            <a:r>
              <a:rPr lang="cs-CZ" dirty="0"/>
              <a:t> a </a:t>
            </a:r>
            <a:r>
              <a:rPr lang="cs-CZ" dirty="0" err="1"/>
              <a:t>McCrae</a:t>
            </a:r>
            <a:r>
              <a:rPr lang="cs-CZ" dirty="0"/>
              <a:t>), ne v přívětivosti (</a:t>
            </a:r>
            <a:r>
              <a:rPr lang="cs-CZ" dirty="0" err="1"/>
              <a:t>Goldberg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Otevřenost vůči zkušenosti sycena imaginativností a estetikou (</a:t>
            </a:r>
            <a:r>
              <a:rPr lang="cs-CZ" dirty="0" err="1"/>
              <a:t>Costa</a:t>
            </a:r>
            <a:r>
              <a:rPr lang="cs-CZ" dirty="0"/>
              <a:t> a </a:t>
            </a:r>
            <a:r>
              <a:rPr lang="cs-CZ" dirty="0" err="1"/>
              <a:t>McCrae</a:t>
            </a:r>
            <a:r>
              <a:rPr lang="cs-CZ" dirty="0"/>
              <a:t>) x Intelekt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15</a:t>
            </a:fld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Velká pětka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Nástroje dispozičního přístupu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816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522514" y="1343906"/>
            <a:ext cx="7037680" cy="3933645"/>
          </a:xfrm>
        </p:spPr>
        <p:txBody>
          <a:bodyPr/>
          <a:lstStyle/>
          <a:p>
            <a:pPr lvl="0"/>
            <a:r>
              <a:rPr lang="cs-CZ" dirty="0" err="1" smtClean="0"/>
              <a:t>Neuroticismus</a:t>
            </a:r>
            <a:r>
              <a:rPr lang="cs-CZ" dirty="0" smtClean="0"/>
              <a:t> s věkem klesá</a:t>
            </a:r>
            <a:r>
              <a:rPr lang="cs-CZ" dirty="0"/>
              <a:t>, nepotvrzeno ve všech výzkumech</a:t>
            </a:r>
          </a:p>
          <a:p>
            <a:pPr lvl="0"/>
            <a:r>
              <a:rPr lang="cs-CZ" dirty="0"/>
              <a:t>Svědomitost a přívětivost stoupá</a:t>
            </a:r>
          </a:p>
          <a:p>
            <a:pPr lvl="0"/>
            <a:r>
              <a:rPr lang="cs-CZ" dirty="0"/>
              <a:t>Extraverze a otevřenost klesá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16</a:t>
            </a:fld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Velká pětka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Ontogeneze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13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346101" y="1343906"/>
            <a:ext cx="4214092" cy="3933645"/>
          </a:xfrm>
        </p:spPr>
        <p:txBody>
          <a:bodyPr/>
          <a:lstStyle/>
          <a:p>
            <a:r>
              <a:rPr lang="cs-CZ" dirty="0" smtClean="0"/>
              <a:t>Překlad, 2 psychologové, diskuze</a:t>
            </a:r>
          </a:p>
          <a:p>
            <a:r>
              <a:rPr lang="cs-CZ" dirty="0" smtClean="0"/>
              <a:t>Zpětný překlad překladatelem</a:t>
            </a:r>
          </a:p>
          <a:p>
            <a:r>
              <a:rPr lang="cs-CZ" dirty="0" smtClean="0"/>
              <a:t>Upravení položek</a:t>
            </a:r>
          </a:p>
          <a:p>
            <a:r>
              <a:rPr lang="cs-CZ" dirty="0" smtClean="0"/>
              <a:t>Vyplnění 1000 respondentů</a:t>
            </a:r>
          </a:p>
          <a:p>
            <a:r>
              <a:rPr lang="cs-CZ" dirty="0" smtClean="0"/>
              <a:t>Upravení položek</a:t>
            </a:r>
          </a:p>
          <a:p>
            <a:r>
              <a:rPr lang="cs-CZ" dirty="0" smtClean="0"/>
              <a:t>Dalších 1000 respondentů (14+ let)</a:t>
            </a:r>
          </a:p>
          <a:p>
            <a:r>
              <a:rPr lang="cs-CZ" dirty="0" smtClean="0"/>
              <a:t>Problematické položky, hlavně v Otevřenosti vůči zkušenosti (</a:t>
            </a:r>
            <a:r>
              <a:rPr lang="cs-CZ" i="1" dirty="0" smtClean="0"/>
              <a:t>Řídíte se při rozhodování názory náboženských autorit?</a:t>
            </a:r>
            <a:r>
              <a:rPr lang="cs-CZ" dirty="0" smtClean="0"/>
              <a:t>)</a:t>
            </a:r>
          </a:p>
          <a:p>
            <a:r>
              <a:rPr lang="cs-CZ" dirty="0" smtClean="0"/>
              <a:t>Normy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Adaptace </a:t>
            </a:r>
            <a:r>
              <a:rPr lang="cs-CZ" dirty="0" err="1" smtClean="0"/>
              <a:t>Neo-ffi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V ČR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346101" y="1343906"/>
            <a:ext cx="4214092" cy="3933645"/>
          </a:xfrm>
        </p:spPr>
        <p:txBody>
          <a:bodyPr/>
          <a:lstStyle/>
          <a:p>
            <a:r>
              <a:rPr lang="cs-CZ" dirty="0" smtClean="0"/>
              <a:t>Výzkum (pouze psycholog, drahé, omezení počtem kopií, HS, nikoli normy)</a:t>
            </a:r>
          </a:p>
          <a:p>
            <a:r>
              <a:rPr lang="cs-CZ" dirty="0" smtClean="0"/>
              <a:t>Poradenství – školní úspěšnost (O, S)</a:t>
            </a:r>
          </a:p>
          <a:p>
            <a:r>
              <a:rPr lang="cs-CZ" dirty="0" smtClean="0"/>
              <a:t>Klinická praxe – N+, E-, S- – nešťastná triáda</a:t>
            </a:r>
          </a:p>
          <a:p>
            <a:r>
              <a:rPr lang="cs-CZ" dirty="0" smtClean="0"/>
              <a:t>Volba povolání, organizace – E, 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NEO-FFI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780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346101" y="1343906"/>
            <a:ext cx="4214092" cy="3933645"/>
          </a:xfrm>
        </p:spPr>
        <p:txBody>
          <a:bodyPr/>
          <a:lstStyle/>
          <a:p>
            <a:r>
              <a:rPr lang="cs-CZ" dirty="0" smtClean="0"/>
              <a:t>Pouze psychologové</a:t>
            </a:r>
          </a:p>
          <a:p>
            <a:r>
              <a:rPr lang="cs-CZ" dirty="0" smtClean="0"/>
              <a:t>15+ let, vhodný pro starší lidi</a:t>
            </a:r>
          </a:p>
          <a:p>
            <a:r>
              <a:rPr lang="cs-CZ" dirty="0" smtClean="0"/>
              <a:t>Individuálně nebo hromadně</a:t>
            </a:r>
          </a:p>
          <a:p>
            <a:r>
              <a:rPr lang="cs-CZ" dirty="0" smtClean="0"/>
              <a:t>Před započetím vyplňování přečíst instrukce</a:t>
            </a:r>
          </a:p>
          <a:p>
            <a:r>
              <a:rPr lang="cs-CZ" dirty="0" smtClean="0"/>
              <a:t>Osobní údaje</a:t>
            </a:r>
          </a:p>
          <a:p>
            <a:r>
              <a:rPr lang="cs-CZ" dirty="0" smtClean="0"/>
              <a:t>Odpovědi formulovány obecně</a:t>
            </a:r>
          </a:p>
          <a:p>
            <a:r>
              <a:rPr lang="cs-CZ" dirty="0" smtClean="0"/>
              <a:t>Nevysvětlovat, po vyplnění odevzdat</a:t>
            </a:r>
          </a:p>
          <a:p>
            <a:r>
              <a:rPr lang="cs-CZ" dirty="0" smtClean="0"/>
              <a:t>10-15 minut</a:t>
            </a:r>
          </a:p>
          <a:p>
            <a:r>
              <a:rPr lang="cs-CZ" dirty="0" smtClean="0"/>
              <a:t>Normy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Administrace </a:t>
            </a:r>
            <a:r>
              <a:rPr lang="cs-CZ" dirty="0" err="1" smtClean="0"/>
              <a:t>neo</a:t>
            </a:r>
            <a:r>
              <a:rPr lang="cs-CZ" dirty="0" smtClean="0"/>
              <a:t>-FFI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060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ts val="5300"/>
              </a:lnSpc>
            </a:pPr>
            <a:r>
              <a:rPr lang="cs-CZ" dirty="0" smtClean="0"/>
              <a:t>Rysový a lexikální přístup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13" y="6352224"/>
            <a:ext cx="2213987" cy="420365"/>
          </a:xfrm>
          <a:prstGeom prst="rect">
            <a:avLst/>
          </a:prstGeom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329714" y="2554514"/>
            <a:ext cx="2452914" cy="3288064"/>
          </a:xfrm>
        </p:spPr>
        <p:txBody>
          <a:bodyPr/>
          <a:lstStyle/>
          <a:p>
            <a:r>
              <a:rPr lang="cs-CZ" dirty="0" smtClean="0"/>
              <a:t>Raymond </a:t>
            </a:r>
            <a:r>
              <a:rPr lang="cs-CZ" dirty="0" err="1" smtClean="0"/>
              <a:t>Cattell</a:t>
            </a:r>
            <a:endParaRPr lang="cs-CZ" dirty="0" smtClean="0"/>
          </a:p>
          <a:p>
            <a:r>
              <a:rPr lang="cs-CZ" dirty="0" smtClean="0"/>
              <a:t>Hans </a:t>
            </a:r>
            <a:r>
              <a:rPr lang="cs-CZ" dirty="0" err="1" smtClean="0"/>
              <a:t>Eysenck</a:t>
            </a:r>
            <a:endParaRPr lang="cs-CZ" dirty="0" smtClean="0"/>
          </a:p>
          <a:p>
            <a:r>
              <a:rPr lang="cs-CZ" dirty="0" err="1" smtClean="0"/>
              <a:t>Costa</a:t>
            </a:r>
            <a:r>
              <a:rPr lang="cs-CZ" dirty="0" smtClean="0"/>
              <a:t> a </a:t>
            </a:r>
            <a:r>
              <a:rPr lang="cs-CZ" dirty="0" err="1" smtClean="0"/>
              <a:t>McCrae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r="32212"/>
          <a:stretch/>
        </p:blipFill>
        <p:spPr>
          <a:xfrm>
            <a:off x="10000343" y="1"/>
            <a:ext cx="2206171" cy="68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neuroticismus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32000" y="1512000"/>
            <a:ext cx="6139622" cy="4679250"/>
          </a:xfrm>
        </p:spPr>
        <p:txBody>
          <a:bodyPr/>
          <a:lstStyle/>
          <a:p>
            <a:r>
              <a:rPr lang="cs-CZ" dirty="0" smtClean="0"/>
              <a:t>Prožívání negativních emocí, jako strach, sklíčenost, rozpaky</a:t>
            </a:r>
          </a:p>
          <a:p>
            <a:r>
              <a:rPr lang="cs-CZ" dirty="0" smtClean="0"/>
              <a:t>Nestabilita, psychická vyrovnanost narušitelná</a:t>
            </a:r>
          </a:p>
          <a:p>
            <a:r>
              <a:rPr lang="cs-CZ" dirty="0" smtClean="0"/>
              <a:t>Negativní prožitky časté, obtíže při jejich překonávání</a:t>
            </a:r>
          </a:p>
          <a:p>
            <a:r>
              <a:rPr lang="cs-CZ" dirty="0" smtClean="0"/>
              <a:t>Snadno přivedeni do rozpaků, zahanbeni, nejistí, nervózní, úzkostní</a:t>
            </a:r>
          </a:p>
          <a:p>
            <a:r>
              <a:rPr lang="cs-CZ" dirty="0" smtClean="0"/>
              <a:t>Silný strach, obavy, smutek</a:t>
            </a:r>
          </a:p>
          <a:p>
            <a:r>
              <a:rPr lang="cs-CZ" dirty="0" smtClean="0"/>
              <a:t>Špatné zvládání stresu</a:t>
            </a:r>
          </a:p>
          <a:p>
            <a:endParaRPr lang="cs-CZ" dirty="0"/>
          </a:p>
          <a:p>
            <a:r>
              <a:rPr lang="cs-CZ" dirty="0" smtClean="0"/>
              <a:t>X</a:t>
            </a:r>
          </a:p>
          <a:p>
            <a:r>
              <a:rPr lang="cs-CZ" dirty="0" smtClean="0"/>
              <a:t>Klid, vyrovnanost, bezstarostnost, dobré zvládání stresu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20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r="36127"/>
          <a:stretch/>
        </p:blipFill>
        <p:spPr>
          <a:xfrm>
            <a:off x="6674367" y="718396"/>
            <a:ext cx="3265715" cy="54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extraverze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32000" y="1512000"/>
            <a:ext cx="4823288" cy="4679250"/>
          </a:xfrm>
        </p:spPr>
        <p:txBody>
          <a:bodyPr/>
          <a:lstStyle/>
          <a:p>
            <a:r>
              <a:rPr lang="cs-CZ" dirty="0" smtClean="0"/>
              <a:t>Společenskost </a:t>
            </a:r>
          </a:p>
          <a:p>
            <a:r>
              <a:rPr lang="cs-CZ" dirty="0" smtClean="0"/>
              <a:t>Sebejistota, aktivita, hovornost, energie, veselost, optimismus</a:t>
            </a:r>
          </a:p>
          <a:p>
            <a:r>
              <a:rPr lang="cs-CZ" dirty="0" smtClean="0"/>
              <a:t>Mají rádi společnost, shromáždění, vzrušení, veselí</a:t>
            </a:r>
          </a:p>
          <a:p>
            <a:endParaRPr lang="cs-CZ" dirty="0"/>
          </a:p>
          <a:p>
            <a:r>
              <a:rPr lang="cs-CZ" dirty="0" smtClean="0"/>
              <a:t>X</a:t>
            </a:r>
          </a:p>
          <a:p>
            <a:r>
              <a:rPr lang="cs-CZ" dirty="0" smtClean="0"/>
              <a:t>Zdrženlivost, nezávislost, samostatnost</a:t>
            </a:r>
          </a:p>
          <a:p>
            <a:r>
              <a:rPr lang="cs-CZ" dirty="0" smtClean="0"/>
              <a:t>Vyrovnanost, touží po samotě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21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54" y="762000"/>
            <a:ext cx="6858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Otevřenost vůči zkušenosti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32000" y="1512000"/>
            <a:ext cx="6139622" cy="4679250"/>
          </a:xfrm>
        </p:spPr>
        <p:txBody>
          <a:bodyPr/>
          <a:lstStyle/>
          <a:p>
            <a:r>
              <a:rPr lang="cs-CZ" dirty="0" smtClean="0"/>
              <a:t>Živá představivost, citlivost na estetické podněty, vnímavost k vnitřním pocitům</a:t>
            </a:r>
          </a:p>
          <a:p>
            <a:r>
              <a:rPr lang="cs-CZ" dirty="0" smtClean="0"/>
              <a:t>Zvědavost, radost ze zkoušení nového, zaujetí pro nové zkušenosti</a:t>
            </a:r>
          </a:p>
          <a:p>
            <a:r>
              <a:rPr lang="cs-CZ" dirty="0" smtClean="0"/>
              <a:t>Nezávislý úsudek</a:t>
            </a:r>
          </a:p>
          <a:p>
            <a:r>
              <a:rPr lang="cs-CZ" dirty="0" smtClean="0"/>
              <a:t>Bohatá fantazie, vnímavost k emocím</a:t>
            </a:r>
          </a:p>
          <a:p>
            <a:r>
              <a:rPr lang="cs-CZ" dirty="0" smtClean="0"/>
              <a:t>Otevřenost novým myšlenkám</a:t>
            </a:r>
          </a:p>
          <a:p>
            <a:r>
              <a:rPr lang="cs-CZ" dirty="0" smtClean="0"/>
              <a:t>Zájem o vzdělání, vědu, umění</a:t>
            </a:r>
          </a:p>
          <a:p>
            <a:r>
              <a:rPr lang="cs-CZ" dirty="0" smtClean="0"/>
              <a:t>Myslí kriticky</a:t>
            </a:r>
          </a:p>
          <a:p>
            <a:endParaRPr lang="cs-CZ" dirty="0"/>
          </a:p>
          <a:p>
            <a:r>
              <a:rPr lang="cs-CZ" dirty="0" smtClean="0"/>
              <a:t>X</a:t>
            </a:r>
          </a:p>
          <a:p>
            <a:r>
              <a:rPr lang="cs-CZ" dirty="0" smtClean="0"/>
              <a:t>Konvenční, konzervativní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22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72" y="522288"/>
            <a:ext cx="4064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přívětivost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32000" y="1512000"/>
            <a:ext cx="6139622" cy="4679250"/>
          </a:xfrm>
        </p:spPr>
        <p:txBody>
          <a:bodyPr/>
          <a:lstStyle/>
          <a:p>
            <a:r>
              <a:rPr lang="cs-CZ" dirty="0" smtClean="0"/>
              <a:t>Altruismus, porozumění pro druhé, laskavost, vládnost, přízeň, ochota pomáhat</a:t>
            </a:r>
          </a:p>
          <a:p>
            <a:r>
              <a:rPr lang="cs-CZ" dirty="0" smtClean="0"/>
              <a:t>Důvěřivost, spolupráce</a:t>
            </a:r>
          </a:p>
          <a:p>
            <a:endParaRPr lang="cs-CZ" dirty="0"/>
          </a:p>
          <a:p>
            <a:r>
              <a:rPr lang="cs-CZ" dirty="0" smtClean="0"/>
              <a:t>X</a:t>
            </a:r>
          </a:p>
          <a:p>
            <a:r>
              <a:rPr lang="cs-CZ" dirty="0" smtClean="0"/>
              <a:t>Nepřátelství, egocentrismus</a:t>
            </a:r>
          </a:p>
          <a:p>
            <a:r>
              <a:rPr lang="cs-CZ" dirty="0" smtClean="0"/>
              <a:t>Soutěživost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23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17" y="2241544"/>
            <a:ext cx="5550010" cy="40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svědomitost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32000" y="1512000"/>
            <a:ext cx="6139622" cy="4679250"/>
          </a:xfrm>
        </p:spPr>
        <p:txBody>
          <a:bodyPr/>
          <a:lstStyle/>
          <a:p>
            <a:r>
              <a:rPr lang="cs-CZ" dirty="0" smtClean="0"/>
              <a:t>Sebekontrola </a:t>
            </a:r>
          </a:p>
          <a:p>
            <a:r>
              <a:rPr lang="cs-CZ" dirty="0" smtClean="0"/>
              <a:t>Plánování, organizování, realizace úkolů</a:t>
            </a:r>
          </a:p>
          <a:p>
            <a:r>
              <a:rPr lang="cs-CZ" dirty="0" smtClean="0"/>
              <a:t>Cílevědomost, ctižádostivost, píle, vytrvalost, </a:t>
            </a:r>
            <a:r>
              <a:rPr lang="cs-CZ" dirty="0" err="1" smtClean="0"/>
              <a:t>seystematičnost</a:t>
            </a:r>
            <a:r>
              <a:rPr lang="cs-CZ" dirty="0" smtClean="0"/>
              <a:t>, pevná vůle, disciplinovanost, spolehlivost, přesnost, pořádnost</a:t>
            </a:r>
          </a:p>
          <a:p>
            <a:r>
              <a:rPr lang="cs-CZ" dirty="0" smtClean="0"/>
              <a:t>Studijní a pracovní výkony</a:t>
            </a:r>
          </a:p>
          <a:p>
            <a:r>
              <a:rPr lang="cs-CZ" dirty="0" smtClean="0"/>
              <a:t>Pedantičnost, workoholismus</a:t>
            </a:r>
          </a:p>
          <a:p>
            <a:endParaRPr lang="cs-CZ" dirty="0"/>
          </a:p>
          <a:p>
            <a:r>
              <a:rPr lang="cs-CZ" dirty="0" smtClean="0"/>
              <a:t>X</a:t>
            </a:r>
          </a:p>
          <a:p>
            <a:r>
              <a:rPr lang="cs-CZ" dirty="0" smtClean="0"/>
              <a:t>Nedbalost, lhostejnost, nestálost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11914188" y="6402388"/>
            <a:ext cx="277812" cy="273050"/>
          </a:xfrm>
        </p:spPr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24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46" y="3544626"/>
            <a:ext cx="4564481" cy="28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4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775520" y="436545"/>
            <a:ext cx="8712968" cy="443198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cs-CZ" dirty="0" smtClean="0"/>
              <a:t>Lexikální přístup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7" r="32212"/>
          <a:stretch/>
        </p:blipFill>
        <p:spPr>
          <a:xfrm>
            <a:off x="10000343" y="1"/>
            <a:ext cx="2206171" cy="6848928"/>
          </a:xfrm>
          <a:prstGeom prst="rect">
            <a:avLst/>
          </a:prstGeom>
        </p:spPr>
      </p:pic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 txBox="1">
            <a:spLocks/>
          </p:cNvSpPr>
          <p:nvPr/>
        </p:nvSpPr>
        <p:spPr>
          <a:xfrm>
            <a:off x="631371" y="1316287"/>
            <a:ext cx="6167199" cy="4979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smtClean="0"/>
              <a:t>Jazyk přirozeně odráží většinu sociálně relevantních a významných osobnostních charakteristik</a:t>
            </a:r>
            <a:r>
              <a:rPr lang="cs-CZ" sz="2000" i="1" dirty="0"/>
              <a:t>– lexikální hypotéza, lexikální přístup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err="1" smtClean="0"/>
              <a:t>Allport</a:t>
            </a:r>
            <a:r>
              <a:rPr lang="cs-CZ" i="1" dirty="0" smtClean="0"/>
              <a:t> se první systematicky zabýval rysy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Izoloval ze slovníku angličtiny 18000 slov odlišujících chování jednotlivých lidí </a:t>
            </a:r>
            <a:endParaRPr lang="cs-CZ" i="1" dirty="0" smtClean="0"/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Rysy </a:t>
            </a:r>
            <a:r>
              <a:rPr lang="cs-CZ" i="1" dirty="0" smtClean="0"/>
              <a:t>osobnosti (společenský, agresivní, ustrašený; 4500 slov)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Hodnotící charakteristiky (vynikající, rozčilující, obstojný)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Vnitřní stavy, nálady, aktivity (vystrašený, nadšený, jásavý)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Fyzické vlastnosti, schopnosti 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(později přidány fyzické stavy – třesoucí se, aktivity – hlučný, efekty – děsivý, role – vrah)</a:t>
            </a:r>
          </a:p>
          <a:p>
            <a:pPr marL="619125" lvl="1" indent="-342900"/>
            <a:r>
              <a:rPr lang="cs-CZ" i="1" dirty="0" smtClean="0"/>
              <a:t>Vzájemně splývající kategorie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err="1" smtClean="0"/>
              <a:t>Cattell</a:t>
            </a:r>
            <a:r>
              <a:rPr lang="cs-CZ" i="1" dirty="0" smtClean="0"/>
              <a:t>, </a:t>
            </a:r>
            <a:r>
              <a:rPr lang="cs-CZ" i="1" dirty="0" err="1" smtClean="0"/>
              <a:t>Eysenck</a:t>
            </a:r>
            <a:r>
              <a:rPr lang="cs-CZ" i="1" dirty="0" smtClean="0"/>
              <a:t> a další – redukce rysů, faktorová analýza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Studie napříč jazyky a kulturami</a:t>
            </a:r>
          </a:p>
          <a:p>
            <a:pPr lvl="2"/>
            <a:endParaRPr lang="cs-CZ" i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570" y="1"/>
            <a:ext cx="5393430" cy="68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7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Raymond </a:t>
            </a:r>
            <a:r>
              <a:rPr lang="cs-CZ" dirty="0" err="1" smtClean="0"/>
              <a:t>Cattell</a:t>
            </a:r>
            <a:r>
              <a:rPr lang="cs-CZ" dirty="0" smtClean="0"/>
              <a:t> (1905-1998)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882" y="974206"/>
            <a:ext cx="6520817" cy="5540893"/>
          </a:xfrm>
        </p:spPr>
        <p:txBody>
          <a:bodyPr rtlCol="0"/>
          <a:lstStyle/>
          <a:p>
            <a:r>
              <a:rPr lang="cs-CZ" i="1" dirty="0" smtClean="0"/>
              <a:t>Zredukoval počet adjektiv </a:t>
            </a:r>
            <a:r>
              <a:rPr lang="cs-CZ" i="1" dirty="0" err="1" smtClean="0"/>
              <a:t>Allporta</a:t>
            </a:r>
            <a:r>
              <a:rPr lang="cs-CZ" i="1" dirty="0" smtClean="0"/>
              <a:t> (171/35 proměnných)</a:t>
            </a:r>
          </a:p>
          <a:p>
            <a:pPr lvl="1"/>
            <a:r>
              <a:rPr lang="cs-CZ" dirty="0" smtClean="0"/>
              <a:t>„Ručně“ vytvořená korelační matice</a:t>
            </a:r>
          </a:p>
          <a:p>
            <a:pPr lvl="1"/>
            <a:r>
              <a:rPr lang="cs-CZ" dirty="0" smtClean="0"/>
              <a:t>A přidal adjektiva měřící </a:t>
            </a:r>
            <a:r>
              <a:rPr lang="cs-CZ" dirty="0" err="1" smtClean="0"/>
              <a:t>neuroticismus</a:t>
            </a:r>
            <a:r>
              <a:rPr lang="cs-CZ" dirty="0" smtClean="0"/>
              <a:t> a </a:t>
            </a:r>
            <a:r>
              <a:rPr lang="cs-CZ" dirty="0" err="1" smtClean="0"/>
              <a:t>psychoticismus</a:t>
            </a:r>
            <a:endParaRPr lang="cs-CZ" dirty="0" smtClean="0"/>
          </a:p>
          <a:p>
            <a:pPr lvl="1"/>
            <a:r>
              <a:rPr lang="cs-CZ" dirty="0" smtClean="0"/>
              <a:t>Rys = sada reakcí tvořících jednotu, tak, že může být pojmenován a funguje napříč situacemi; používal ale faktor jako synonymum</a:t>
            </a:r>
          </a:p>
          <a:p>
            <a:r>
              <a:rPr lang="cs-CZ" i="1" dirty="0" smtClean="0"/>
              <a:t>Faktorová analýza (důsledně rotovaná)</a:t>
            </a:r>
          </a:p>
          <a:p>
            <a:pPr lvl="1"/>
            <a:r>
              <a:rPr lang="cs-CZ" dirty="0" smtClean="0"/>
              <a:t>Redukuje množství studovaných rysů</a:t>
            </a:r>
          </a:p>
          <a:p>
            <a:pPr lvl="1"/>
            <a:r>
              <a:rPr lang="cs-CZ" dirty="0" smtClean="0"/>
              <a:t>Není založená na „arbitrárním výběru, které proměnné jsou důležité“</a:t>
            </a:r>
            <a:endParaRPr lang="cs-CZ" dirty="0"/>
          </a:p>
          <a:p>
            <a:r>
              <a:rPr lang="cs-CZ" i="1" dirty="0" smtClean="0"/>
              <a:t>Identifikoval 12 faktorů (později +4 teoreticky odvozené)</a:t>
            </a:r>
          </a:p>
          <a:p>
            <a:pPr lvl="1"/>
            <a:r>
              <a:rPr lang="cs-CZ" dirty="0" smtClean="0"/>
              <a:t>Psychologicky jsou faktory nové konstrukty, divná jména</a:t>
            </a:r>
          </a:p>
          <a:p>
            <a:r>
              <a:rPr lang="cs-CZ" i="1" dirty="0" smtClean="0"/>
              <a:t>16PF </a:t>
            </a:r>
            <a:r>
              <a:rPr lang="cs-CZ" i="1" dirty="0" err="1" smtClean="0"/>
              <a:t>Questionnaire</a:t>
            </a:r>
            <a:r>
              <a:rPr lang="cs-CZ" i="1" dirty="0" smtClean="0"/>
              <a:t>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4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5057"/>
            <a:ext cx="2759430" cy="377008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85829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Raymond </a:t>
            </a:r>
            <a:r>
              <a:rPr lang="cs-CZ" dirty="0" err="1" smtClean="0"/>
              <a:t>Cattell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883" y="974207"/>
            <a:ext cx="6487886" cy="5348114"/>
          </a:xfrm>
        </p:spPr>
        <p:txBody>
          <a:bodyPr rtlCol="0"/>
          <a:lstStyle/>
          <a:p>
            <a:r>
              <a:rPr lang="cs-CZ" i="1" dirty="0" smtClean="0"/>
              <a:t>Zredukoval počet adjektiv </a:t>
            </a:r>
            <a:r>
              <a:rPr lang="cs-CZ" i="1" dirty="0" err="1" smtClean="0"/>
              <a:t>Allporta</a:t>
            </a:r>
            <a:r>
              <a:rPr lang="cs-CZ" i="1" dirty="0" smtClean="0"/>
              <a:t> (171/35 proměnných)</a:t>
            </a:r>
          </a:p>
          <a:p>
            <a:pPr lvl="1"/>
            <a:r>
              <a:rPr lang="cs-CZ" i="1" dirty="0" smtClean="0"/>
              <a:t>Sémantická a empirická klastrová analýza, </a:t>
            </a:r>
            <a:r>
              <a:rPr lang="cs-CZ" i="1" dirty="0" err="1" smtClean="0"/>
              <a:t>review</a:t>
            </a:r>
            <a:endParaRPr lang="cs-CZ" i="1" dirty="0"/>
          </a:p>
          <a:p>
            <a:r>
              <a:rPr lang="cs-CZ" i="1" dirty="0" smtClean="0"/>
              <a:t>Identifikoval 12 faktorů (později +4 teoreticky odvozené)</a:t>
            </a:r>
          </a:p>
          <a:p>
            <a:r>
              <a:rPr lang="cs-CZ" i="1" dirty="0" smtClean="0"/>
              <a:t>16PF </a:t>
            </a:r>
            <a:r>
              <a:rPr lang="cs-CZ" i="1" dirty="0" err="1" smtClean="0"/>
              <a:t>Questionnaire</a:t>
            </a:r>
            <a:endParaRPr lang="cs-CZ" i="1" dirty="0" smtClean="0"/>
          </a:p>
          <a:p>
            <a:pPr lvl="1"/>
            <a:r>
              <a:rPr lang="cs-CZ" i="1" dirty="0" err="1" smtClean="0"/>
              <a:t>Warmth</a:t>
            </a:r>
            <a:r>
              <a:rPr lang="cs-CZ" i="1" dirty="0" smtClean="0"/>
              <a:t>, </a:t>
            </a:r>
            <a:r>
              <a:rPr lang="cs-CZ" i="1" dirty="0" err="1" smtClean="0"/>
              <a:t>intelligence</a:t>
            </a:r>
            <a:r>
              <a:rPr lang="cs-CZ" i="1" dirty="0" smtClean="0"/>
              <a:t>, </a:t>
            </a:r>
            <a:r>
              <a:rPr lang="cs-CZ" i="1" dirty="0" err="1"/>
              <a:t>emotional</a:t>
            </a:r>
            <a:r>
              <a:rPr lang="cs-CZ" i="1" dirty="0"/>
              <a:t> stability, </a:t>
            </a:r>
            <a:r>
              <a:rPr lang="cs-CZ" i="1" dirty="0" smtClean="0"/>
              <a:t>dominance, </a:t>
            </a:r>
            <a:r>
              <a:rPr lang="cs-CZ" i="1" dirty="0" err="1"/>
              <a:t>liveliness</a:t>
            </a:r>
            <a:r>
              <a:rPr lang="cs-CZ" i="1" dirty="0"/>
              <a:t>, </a:t>
            </a:r>
            <a:r>
              <a:rPr lang="cs-CZ" i="1" dirty="0" err="1"/>
              <a:t>vigilance</a:t>
            </a:r>
            <a:r>
              <a:rPr lang="cs-CZ" i="1" dirty="0"/>
              <a:t>, rule </a:t>
            </a:r>
            <a:r>
              <a:rPr lang="cs-CZ" i="1" dirty="0" err="1" smtClean="0"/>
              <a:t>consciousness</a:t>
            </a:r>
            <a:r>
              <a:rPr lang="cs-CZ" i="1" dirty="0" smtClean="0"/>
              <a:t>,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boldness</a:t>
            </a:r>
            <a:r>
              <a:rPr lang="cs-CZ" i="1" dirty="0"/>
              <a:t>, sensitivity, </a:t>
            </a:r>
            <a:r>
              <a:rPr lang="cs-CZ" i="1" dirty="0" err="1" smtClean="0"/>
              <a:t>abstractedness</a:t>
            </a:r>
            <a:r>
              <a:rPr lang="cs-CZ" i="1" dirty="0" smtClean="0"/>
              <a:t>, </a:t>
            </a:r>
            <a:r>
              <a:rPr lang="cs-CZ" i="1" dirty="0" err="1"/>
              <a:t>privateness</a:t>
            </a:r>
            <a:r>
              <a:rPr lang="cs-CZ" i="1" dirty="0"/>
              <a:t>, </a:t>
            </a:r>
            <a:r>
              <a:rPr lang="cs-CZ" i="1" dirty="0" err="1"/>
              <a:t>tension</a:t>
            </a:r>
            <a:r>
              <a:rPr lang="cs-CZ" i="1" dirty="0"/>
              <a:t>, </a:t>
            </a:r>
            <a:r>
              <a:rPr lang="cs-CZ" i="1" dirty="0" err="1" smtClean="0"/>
              <a:t>apprehension</a:t>
            </a:r>
            <a:r>
              <a:rPr lang="cs-CZ" i="1" dirty="0"/>
              <a:t>, </a:t>
            </a:r>
            <a:r>
              <a:rPr lang="cs-CZ" i="1" dirty="0" err="1" smtClean="0"/>
              <a:t>openness</a:t>
            </a:r>
            <a:r>
              <a:rPr lang="cs-CZ" i="1" dirty="0" smtClean="0"/>
              <a:t> </a:t>
            </a:r>
            <a:r>
              <a:rPr lang="cs-CZ" i="1" dirty="0"/>
              <a:t>to </a:t>
            </a:r>
            <a:r>
              <a:rPr lang="cs-CZ" i="1" dirty="0" err="1"/>
              <a:t>change</a:t>
            </a:r>
            <a:r>
              <a:rPr lang="cs-CZ" i="1" dirty="0"/>
              <a:t>, </a:t>
            </a:r>
            <a:r>
              <a:rPr lang="cs-CZ" i="1" dirty="0" err="1"/>
              <a:t>perfectionism</a:t>
            </a:r>
            <a:r>
              <a:rPr lang="cs-CZ" i="1" dirty="0"/>
              <a:t>, </a:t>
            </a:r>
            <a:r>
              <a:rPr lang="cs-CZ" i="1" dirty="0" err="1" smtClean="0"/>
              <a:t>self-reliance</a:t>
            </a:r>
            <a:r>
              <a:rPr lang="cs-CZ" i="1" dirty="0" smtClean="0"/>
              <a:t>.</a:t>
            </a:r>
            <a:endParaRPr lang="cs-CZ" i="1" dirty="0"/>
          </a:p>
          <a:p>
            <a:r>
              <a:rPr lang="cs-CZ" i="1" dirty="0" smtClean="0"/>
              <a:t>Platnost faktorového modelu ověřoval na</a:t>
            </a:r>
          </a:p>
          <a:p>
            <a:pPr lvl="1"/>
            <a:r>
              <a:rPr lang="cs-CZ" i="1" dirty="0" smtClean="0"/>
              <a:t>L datech</a:t>
            </a:r>
          </a:p>
          <a:p>
            <a:pPr lvl="2"/>
            <a:r>
              <a:rPr lang="cs-CZ" i="1" dirty="0" err="1" smtClean="0"/>
              <a:t>Life</a:t>
            </a:r>
            <a:r>
              <a:rPr lang="cs-CZ" i="1" dirty="0" smtClean="0"/>
              <a:t> data, informace ze života (známky, tresty, </a:t>
            </a:r>
          </a:p>
          <a:p>
            <a:pPr lvl="1"/>
            <a:r>
              <a:rPr lang="cs-CZ" i="1" dirty="0" smtClean="0"/>
              <a:t>Q datech</a:t>
            </a:r>
          </a:p>
          <a:p>
            <a:pPr lvl="2"/>
            <a:r>
              <a:rPr lang="cs-CZ" i="1" dirty="0" smtClean="0"/>
              <a:t>Vlastní výpověď</a:t>
            </a:r>
          </a:p>
          <a:p>
            <a:pPr lvl="1"/>
            <a:r>
              <a:rPr lang="cs-CZ" i="1" dirty="0" smtClean="0"/>
              <a:t>T datech</a:t>
            </a:r>
          </a:p>
          <a:p>
            <a:pPr marL="0" indent="0">
              <a:buNone/>
            </a:pP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5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r="30358"/>
          <a:stretch/>
        </p:blipFill>
        <p:spPr>
          <a:xfrm>
            <a:off x="9985829" y="0"/>
            <a:ext cx="22352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455057"/>
            <a:ext cx="2759430" cy="37700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5062" y="787709"/>
            <a:ext cx="8501649" cy="60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Hans </a:t>
            </a:r>
            <a:r>
              <a:rPr lang="cs-CZ" dirty="0" err="1" smtClean="0"/>
              <a:t>Eysenck</a:t>
            </a:r>
            <a:r>
              <a:rPr lang="cs-CZ" dirty="0" smtClean="0"/>
              <a:t> (1916-1997), </a:t>
            </a:r>
            <a:r>
              <a:rPr lang="cs-CZ" dirty="0" err="1" smtClean="0"/>
              <a:t>brit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4539" y="1203324"/>
            <a:ext cx="5420912" cy="4855831"/>
          </a:xfrm>
        </p:spPr>
        <p:txBody>
          <a:bodyPr rtlCol="0"/>
          <a:lstStyle/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Rysy teoreticky odvozené, psychobiologické konstrukty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dirty="0"/>
              <a:t>Založené na </a:t>
            </a:r>
            <a:r>
              <a:rPr lang="cs-CZ" dirty="0" smtClean="0"/>
              <a:t>podráždění (</a:t>
            </a:r>
            <a:r>
              <a:rPr lang="cs-CZ" i="1" dirty="0" err="1" smtClean="0"/>
              <a:t>arousal</a:t>
            </a:r>
            <a:r>
              <a:rPr lang="cs-CZ" dirty="0" smtClean="0"/>
              <a:t>) </a:t>
            </a:r>
            <a:r>
              <a:rPr lang="cs-CZ" dirty="0"/>
              <a:t>různých částí mozku, jako retikulární formace, limbického systému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Faktorová analýza, ale </a:t>
            </a:r>
            <a:r>
              <a:rPr lang="cs-CZ" i="1" dirty="0" err="1" smtClean="0"/>
              <a:t>nerotované</a:t>
            </a:r>
            <a:endParaRPr lang="cs-CZ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err="1"/>
              <a:t>Eysenck</a:t>
            </a:r>
            <a:r>
              <a:rPr lang="cs-CZ" i="1" dirty="0"/>
              <a:t> Personality </a:t>
            </a:r>
            <a:r>
              <a:rPr lang="cs-CZ" i="1" dirty="0" err="1" smtClean="0"/>
              <a:t>Questionnaire</a:t>
            </a:r>
            <a:r>
              <a:rPr lang="cs-CZ" i="1" dirty="0" smtClean="0"/>
              <a:t> </a:t>
            </a:r>
            <a:r>
              <a:rPr lang="cs-CZ" dirty="0" smtClean="0"/>
              <a:t>a mnoho dalších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i="1" dirty="0" smtClean="0"/>
              <a:t>Extraverze x introverze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i="1" dirty="0" err="1" smtClean="0"/>
              <a:t>Neuroticismus</a:t>
            </a:r>
            <a:r>
              <a:rPr lang="cs-CZ" i="1" dirty="0" smtClean="0"/>
              <a:t> x stabilita</a:t>
            </a:r>
          </a:p>
          <a:p>
            <a:pPr marL="609600" lvl="1" indent="-342900">
              <a:buFont typeface="+mj-lt"/>
              <a:buAutoNum type="arabicPeriod"/>
            </a:pPr>
            <a:r>
              <a:rPr lang="cs-CZ" i="1" dirty="0" smtClean="0"/>
              <a:t>Později přidal </a:t>
            </a:r>
            <a:r>
              <a:rPr lang="cs-CZ" i="1" dirty="0" err="1" smtClean="0"/>
              <a:t>psychoticismus</a:t>
            </a:r>
            <a:r>
              <a:rPr lang="cs-CZ" i="1" dirty="0" smtClean="0"/>
              <a:t> x socializace</a:t>
            </a:r>
          </a:p>
          <a:p>
            <a:pPr lvl="1"/>
            <a:r>
              <a:rPr lang="cs-CZ" i="1" dirty="0" smtClean="0"/>
              <a:t>Dobrá reliabilita, validita</a:t>
            </a:r>
          </a:p>
          <a:p>
            <a:r>
              <a:rPr lang="cs-CZ" dirty="0"/>
              <a:t>V 90. letech víceméně konsensus na 5 </a:t>
            </a:r>
            <a:r>
              <a:rPr lang="cs-CZ" dirty="0" smtClean="0"/>
              <a:t>faktorech, nicméně </a:t>
            </a:r>
            <a:r>
              <a:rPr lang="cs-CZ" dirty="0" err="1"/>
              <a:t>Eysenck</a:t>
            </a:r>
            <a:r>
              <a:rPr lang="cs-CZ" dirty="0"/>
              <a:t> trvá na svých </a:t>
            </a:r>
            <a:r>
              <a:rPr lang="cs-CZ" dirty="0" smtClean="0"/>
              <a:t>3 - živá diskuze</a:t>
            </a:r>
            <a:endParaRPr lang="cs-CZ" i="1" dirty="0" smtClean="0"/>
          </a:p>
          <a:p>
            <a:r>
              <a:rPr lang="cs-CZ" i="1" dirty="0" smtClean="0"/>
              <a:t>x </a:t>
            </a:r>
            <a:r>
              <a:rPr lang="cs-CZ" i="1" dirty="0"/>
              <a:t>Big </a:t>
            </a:r>
            <a:r>
              <a:rPr lang="cs-CZ" i="1" dirty="0" err="1" smtClean="0"/>
              <a:t>Three</a:t>
            </a:r>
            <a:r>
              <a:rPr lang="cs-CZ" dirty="0" smtClean="0"/>
              <a:t> (</a:t>
            </a:r>
            <a:r>
              <a:rPr lang="cs-CZ" dirty="0" err="1" smtClean="0"/>
              <a:t>Clark</a:t>
            </a:r>
            <a:r>
              <a:rPr lang="cs-CZ" dirty="0" smtClean="0"/>
              <a:t> </a:t>
            </a:r>
            <a:r>
              <a:rPr lang="cs-CZ" dirty="0"/>
              <a:t>a Watson 2008) – pozitivní emocionalita, negativní emocionalita, zábrany (</a:t>
            </a:r>
            <a:r>
              <a:rPr lang="cs-CZ" i="1" dirty="0" err="1"/>
              <a:t>constraints</a:t>
            </a:r>
            <a:r>
              <a:rPr lang="cs-CZ" dirty="0"/>
              <a:t> vs. nespoutanost-</a:t>
            </a:r>
            <a:r>
              <a:rPr lang="cs-CZ" i="1" dirty="0" err="1"/>
              <a:t>disinhibition</a:t>
            </a:r>
            <a:r>
              <a:rPr lang="cs-CZ" dirty="0"/>
              <a:t>)</a:t>
            </a:r>
            <a:endParaRPr lang="cs-CZ" i="1" dirty="0" smtClean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6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7" r="10644"/>
          <a:stretch/>
        </p:blipFill>
        <p:spPr>
          <a:xfrm>
            <a:off x="9956799" y="0"/>
            <a:ext cx="2264229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203325"/>
            <a:ext cx="35052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88457"/>
            <a:ext cx="9131100" cy="432000"/>
          </a:xfrm>
        </p:spPr>
        <p:txBody>
          <a:bodyPr rtlCol="0"/>
          <a:lstStyle/>
          <a:p>
            <a:r>
              <a:rPr lang="cs-CZ" dirty="0" smtClean="0"/>
              <a:t>Rysový, lexikální přístup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25" y="1225950"/>
            <a:ext cx="5057775" cy="4793850"/>
          </a:xfrm>
        </p:spPr>
        <p:txBody>
          <a:bodyPr rtlCol="0"/>
          <a:lstStyle/>
          <a:p>
            <a:pPr marL="0" indent="0" rtl="0">
              <a:buNone/>
            </a:pPr>
            <a:r>
              <a:rPr lang="cs-CZ" sz="3200" dirty="0" smtClean="0"/>
              <a:t>Kritika </a:t>
            </a:r>
            <a:r>
              <a:rPr lang="cs-CZ" sz="3200" dirty="0" err="1" smtClean="0"/>
              <a:t>Cattella</a:t>
            </a:r>
            <a:r>
              <a:rPr lang="cs-CZ" sz="3200" dirty="0" smtClean="0"/>
              <a:t> (</a:t>
            </a:r>
            <a:r>
              <a:rPr lang="cs-CZ" sz="3200" dirty="0" err="1" smtClean="0"/>
              <a:t>Eysencka</a:t>
            </a:r>
            <a:r>
              <a:rPr lang="cs-CZ" sz="3200" dirty="0" smtClean="0"/>
              <a:t>)</a:t>
            </a:r>
            <a:endParaRPr lang="cs-CZ" sz="1200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err="1" smtClean="0"/>
              <a:t>Cattell</a:t>
            </a:r>
            <a:r>
              <a:rPr lang="cs-CZ" i="1" dirty="0" smtClean="0"/>
              <a:t> 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nízká opakovatelnost, chyby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Faktory neodpovídají predikovaným psychologickým konstruktům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Mnoho faktorů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Sekundární faktory podobné </a:t>
            </a:r>
            <a:r>
              <a:rPr lang="cs-CZ" i="1" dirty="0" err="1" smtClean="0"/>
              <a:t>Eysenckovým</a:t>
            </a:r>
            <a:endParaRPr lang="cs-CZ" i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i="1" dirty="0" err="1" smtClean="0"/>
              <a:t>Eysenck</a:t>
            </a:r>
            <a:endParaRPr lang="cs-CZ" i="1" dirty="0" smtClean="0"/>
          </a:p>
          <a:p>
            <a:pPr marL="619125" lvl="1" indent="-342900">
              <a:buFont typeface="+mj-lt"/>
              <a:buAutoNum type="arabicPeriod"/>
            </a:pPr>
            <a:r>
              <a:rPr lang="cs-CZ" i="1" dirty="0" smtClean="0"/>
              <a:t>Nesystematický původ faktorů</a:t>
            </a:r>
          </a:p>
          <a:p>
            <a:pPr marL="619125" lvl="1" indent="-342900">
              <a:buFont typeface="+mj-lt"/>
              <a:buAutoNum type="arabicPeriod"/>
            </a:pPr>
            <a:r>
              <a:rPr lang="cs-CZ" i="1" dirty="0" err="1" smtClean="0"/>
              <a:t>Psychoticismus</a:t>
            </a:r>
            <a:r>
              <a:rPr lang="cs-CZ" i="1" dirty="0" smtClean="0"/>
              <a:t> problematický</a:t>
            </a:r>
          </a:p>
          <a:p>
            <a:pPr marL="342900" indent="-342900">
              <a:buFont typeface="+mj-lt"/>
              <a:buAutoNum type="arabicPeriod"/>
            </a:pPr>
            <a:r>
              <a:rPr lang="cs-CZ" i="1" dirty="0" smtClean="0"/>
              <a:t>Faktorovou analýzou (např. </a:t>
            </a:r>
            <a:r>
              <a:rPr lang="cs-CZ" i="1" dirty="0" err="1" smtClean="0"/>
              <a:t>Cattellových</a:t>
            </a:r>
            <a:r>
              <a:rPr lang="cs-CZ" i="1" dirty="0" smtClean="0"/>
              <a:t> faktorů a dalších proměnných) vznikla velká pětka faktorů</a:t>
            </a:r>
          </a:p>
          <a:p>
            <a:pPr marL="0" indent="0">
              <a:buNone/>
            </a:pPr>
            <a:r>
              <a:rPr lang="cs-CZ" i="1" dirty="0" smtClean="0"/>
              <a:t>(John </a:t>
            </a:r>
            <a:r>
              <a:rPr lang="en-GB" i="1" dirty="0" smtClean="0"/>
              <a:t>&amp;</a:t>
            </a:r>
            <a:r>
              <a:rPr lang="cs-CZ" i="1" dirty="0" smtClean="0"/>
              <a:t> </a:t>
            </a:r>
            <a:r>
              <a:rPr lang="cs-CZ" i="1" dirty="0" err="1" smtClean="0"/>
              <a:t>Srivastava</a:t>
            </a:r>
            <a:r>
              <a:rPr lang="cs-CZ" i="1" dirty="0" smtClean="0"/>
              <a:t> 1999)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7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61" y="6352224"/>
            <a:ext cx="2213987" cy="42036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b="10586"/>
          <a:stretch/>
        </p:blipFill>
        <p:spPr>
          <a:xfrm>
            <a:off x="9967855" y="0"/>
            <a:ext cx="2237397" cy="6836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-635" r="45687" b="635"/>
          <a:stretch/>
        </p:blipFill>
        <p:spPr>
          <a:xfrm>
            <a:off x="9954438" y="0"/>
            <a:ext cx="2264229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r="56623"/>
          <a:stretch/>
        </p:blipFill>
        <p:spPr>
          <a:xfrm>
            <a:off x="9971314" y="0"/>
            <a:ext cx="22352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r="33071"/>
          <a:stretch/>
        </p:blipFill>
        <p:spPr>
          <a:xfrm>
            <a:off x="9971314" y="0"/>
            <a:ext cx="2249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145134" y="1343906"/>
            <a:ext cx="4415059" cy="3933645"/>
          </a:xfrm>
        </p:spPr>
        <p:txBody>
          <a:bodyPr/>
          <a:lstStyle/>
          <a:p>
            <a:r>
              <a:rPr lang="cs-CZ" dirty="0"/>
              <a:t>Rys = stabilní vzorec chování napříč situacemi (</a:t>
            </a:r>
            <a:r>
              <a:rPr lang="cs-CZ" dirty="0" err="1"/>
              <a:t>Hampson</a:t>
            </a:r>
            <a:r>
              <a:rPr lang="cs-CZ" dirty="0"/>
              <a:t> 2012</a:t>
            </a:r>
            <a:r>
              <a:rPr lang="cs-CZ" dirty="0" smtClean="0"/>
              <a:t>)</a:t>
            </a:r>
          </a:p>
          <a:p>
            <a:pPr lvl="1"/>
            <a:r>
              <a:rPr lang="cs-CZ" i="1" dirty="0" smtClean="0"/>
              <a:t>Existuje? – </a:t>
            </a:r>
            <a:r>
              <a:rPr lang="cs-CZ" dirty="0" smtClean="0"/>
              <a:t>latentní proměnná</a:t>
            </a:r>
          </a:p>
          <a:p>
            <a:pPr lvl="1"/>
            <a:r>
              <a:rPr lang="cs-CZ" dirty="0" smtClean="0"/>
              <a:t>Stabilní dispozice k chování – dispoziční přístup (</a:t>
            </a:r>
            <a:r>
              <a:rPr lang="cs-CZ" dirty="0" err="1" smtClean="0"/>
              <a:t>Costa</a:t>
            </a:r>
            <a:r>
              <a:rPr lang="cs-CZ" dirty="0" smtClean="0"/>
              <a:t> a </a:t>
            </a:r>
            <a:r>
              <a:rPr lang="cs-CZ" dirty="0" err="1" smtClean="0"/>
              <a:t>McCrae</a:t>
            </a:r>
            <a:r>
              <a:rPr lang="cs-CZ" dirty="0" smtClean="0"/>
              <a:t> 1985)</a:t>
            </a:r>
          </a:p>
          <a:p>
            <a:pPr lvl="1"/>
            <a:r>
              <a:rPr lang="cs-CZ" dirty="0" err="1" smtClean="0"/>
              <a:t>Parsimonní</a:t>
            </a:r>
            <a:r>
              <a:rPr lang="cs-CZ" dirty="0" smtClean="0"/>
              <a:t> popis </a:t>
            </a:r>
            <a:r>
              <a:rPr lang="cs-CZ" dirty="0"/>
              <a:t>vzorců </a:t>
            </a:r>
            <a:r>
              <a:rPr lang="cs-CZ" dirty="0" err="1"/>
              <a:t>kovariace</a:t>
            </a:r>
            <a:r>
              <a:rPr lang="cs-CZ" dirty="0"/>
              <a:t> chování mezi </a:t>
            </a:r>
            <a:r>
              <a:rPr lang="cs-CZ" dirty="0" smtClean="0"/>
              <a:t>osobami – statistický </a:t>
            </a:r>
            <a:r>
              <a:rPr lang="cs-CZ" dirty="0" smtClean="0"/>
              <a:t>přístup; Fuzzy </a:t>
            </a:r>
            <a:r>
              <a:rPr lang="cs-CZ" dirty="0" smtClean="0"/>
              <a:t>systém… (</a:t>
            </a:r>
            <a:r>
              <a:rPr lang="cs-CZ" dirty="0" err="1" smtClean="0"/>
              <a:t>Christensen</a:t>
            </a:r>
            <a:r>
              <a:rPr lang="cs-CZ" dirty="0" smtClean="0"/>
              <a:t> et al., 2020)</a:t>
            </a:r>
          </a:p>
          <a:p>
            <a:pPr lvl="1"/>
            <a:r>
              <a:rPr lang="cs-CZ" dirty="0"/>
              <a:t>kategorie, pomocí níž třídíme funkčně ekvivalentní formy chování v populaci </a:t>
            </a:r>
            <a:r>
              <a:rPr lang="cs-CZ" dirty="0" smtClean="0"/>
              <a:t>lidí – popisný, lexikální přístup (</a:t>
            </a:r>
            <a:r>
              <a:rPr lang="cs-CZ" dirty="0" err="1" smtClean="0"/>
              <a:t>Allport</a:t>
            </a:r>
            <a:r>
              <a:rPr lang="cs-CZ" dirty="0" smtClean="0"/>
              <a:t> 1961)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8</a:t>
            </a:fld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r="898"/>
          <a:stretch>
            <a:fillRect/>
          </a:stretch>
        </p:blipFill>
        <p:spPr/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Rys, temperament, osobnost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rys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13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rázek 11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74" r="1899"/>
          <a:stretch/>
        </p:blipFill>
        <p:spPr>
          <a:xfrm>
            <a:off x="9940281" y="0"/>
            <a:ext cx="2301073" cy="68580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2451798" y="1343906"/>
            <a:ext cx="5108395" cy="3933645"/>
          </a:xfrm>
        </p:spPr>
        <p:txBody>
          <a:bodyPr/>
          <a:lstStyle/>
          <a:p>
            <a:r>
              <a:rPr lang="cs-CZ" dirty="0" smtClean="0"/>
              <a:t>Temperament </a:t>
            </a:r>
            <a:r>
              <a:rPr lang="cs-CZ" dirty="0"/>
              <a:t>= biologicky dané individuální rozdíly</a:t>
            </a:r>
            <a:endParaRPr lang="cs-CZ" dirty="0" smtClean="0"/>
          </a:p>
          <a:p>
            <a:pPr lvl="1"/>
            <a:r>
              <a:rPr lang="cs-CZ" dirty="0"/>
              <a:t>všeobecné, emoční a behaviorální </a:t>
            </a:r>
            <a:r>
              <a:rPr lang="cs-CZ" dirty="0" smtClean="0"/>
              <a:t>dispozice, </a:t>
            </a:r>
            <a:r>
              <a:rPr lang="cs-CZ" dirty="0"/>
              <a:t>biologicky založené a stabilní (</a:t>
            </a:r>
            <a:r>
              <a:rPr lang="cs-CZ" dirty="0" err="1"/>
              <a:t>Wiltink</a:t>
            </a:r>
            <a:r>
              <a:rPr lang="cs-CZ" dirty="0"/>
              <a:t> et al., 2006)</a:t>
            </a:r>
            <a:endParaRPr lang="cs-CZ" dirty="0" smtClean="0"/>
          </a:p>
          <a:p>
            <a:pPr lvl="1"/>
            <a:r>
              <a:rPr lang="cs-CZ" b="1" dirty="0"/>
              <a:t>konstitučně založené individuální rozdíly v emoční, motorické a pozornostní reaktivitě a sebeovládání (</a:t>
            </a:r>
            <a:r>
              <a:rPr lang="cs-CZ" b="1" dirty="0" err="1" smtClean="0"/>
              <a:t>Rothbartová</a:t>
            </a:r>
            <a:r>
              <a:rPr lang="cs-CZ" b="1" dirty="0" smtClean="0"/>
              <a:t> </a:t>
            </a:r>
            <a:r>
              <a:rPr lang="cs-CZ" b="1" dirty="0"/>
              <a:t>a </a:t>
            </a:r>
            <a:r>
              <a:rPr lang="cs-CZ" b="1" dirty="0" err="1"/>
              <a:t>Bates</a:t>
            </a:r>
            <a:r>
              <a:rPr lang="cs-CZ" b="1" dirty="0"/>
              <a:t> 1998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Studován hlavně u dětí</a:t>
            </a:r>
          </a:p>
          <a:p>
            <a:pPr lvl="1"/>
            <a:r>
              <a:rPr lang="cs-CZ" dirty="0"/>
              <a:t>Tradice už od řeckořímského Hippokratova</a:t>
            </a:r>
            <a:r>
              <a:rPr lang="cs-CZ" dirty="0" smtClean="0"/>
              <a:t>/ </a:t>
            </a:r>
            <a:r>
              <a:rPr lang="cs-CZ" dirty="0" err="1" smtClean="0"/>
              <a:t>Galénova</a:t>
            </a:r>
            <a:r>
              <a:rPr lang="cs-CZ" dirty="0" smtClean="0"/>
              <a:t> </a:t>
            </a:r>
            <a:r>
              <a:rPr lang="cs-CZ" dirty="0"/>
              <a:t>učení </a:t>
            </a:r>
            <a:r>
              <a:rPr lang="cs-CZ" dirty="0" err="1"/>
              <a:t>temperamentových</a:t>
            </a:r>
            <a:r>
              <a:rPr lang="cs-CZ" dirty="0"/>
              <a:t> dimenzí daných 4 </a:t>
            </a:r>
            <a:r>
              <a:rPr lang="cs-CZ" dirty="0" smtClean="0"/>
              <a:t>šťávami</a:t>
            </a:r>
          </a:p>
          <a:p>
            <a:pPr lvl="1"/>
            <a:r>
              <a:rPr lang="cs-CZ" dirty="0" smtClean="0"/>
              <a:t>Hlavní dimenze </a:t>
            </a:r>
            <a:r>
              <a:rPr lang="cs-CZ" dirty="0"/>
              <a:t>negativní </a:t>
            </a:r>
            <a:r>
              <a:rPr lang="cs-CZ" dirty="0" smtClean="0"/>
              <a:t>emocionalita, pozitivní emocionalita, </a:t>
            </a:r>
            <a:r>
              <a:rPr lang="cs-CZ" dirty="0"/>
              <a:t>omezení, sebekontrola (</a:t>
            </a:r>
            <a:r>
              <a:rPr lang="cs-CZ" i="1" dirty="0" err="1"/>
              <a:t>constraint</a:t>
            </a:r>
            <a:r>
              <a:rPr lang="cs-CZ" i="1" dirty="0"/>
              <a:t>; </a:t>
            </a:r>
            <a:r>
              <a:rPr lang="cs-CZ" i="1" dirty="0" err="1"/>
              <a:t>effortful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dirty="0"/>
              <a:t>) (</a:t>
            </a:r>
            <a:r>
              <a:rPr lang="cs-CZ" u="sng" dirty="0" err="1">
                <a:solidFill>
                  <a:schemeClr val="tx1"/>
                </a:solidFill>
                <a:hlinkClick r:id="rId4"/>
              </a:rPr>
              <a:t>Rothbart</a:t>
            </a:r>
            <a:r>
              <a:rPr lang="cs-CZ" u="sng" dirty="0">
                <a:solidFill>
                  <a:schemeClr val="tx1"/>
                </a:solidFill>
                <a:hlinkClick r:id="rId4"/>
              </a:rPr>
              <a:t> 2011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cs-CZ" smtClean="0"/>
              <a:pPr rtl="0"/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646464"/>
                </a:solidFill>
              </a:rPr>
              <a:t>Rys, temperament, osobnost</a:t>
            </a:r>
            <a:endParaRPr lang="cs-CZ" dirty="0">
              <a:solidFill>
                <a:srgbClr val="646464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cs-CZ" dirty="0" smtClean="0"/>
              <a:t>temperament</a:t>
            </a:r>
            <a:endParaRPr lang="cs-CZ" dirty="0"/>
          </a:p>
        </p:txBody>
      </p:sp>
      <p:pic>
        <p:nvPicPr>
          <p:cNvPr id="11" name="Obráze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94" y="1343905"/>
            <a:ext cx="3159100" cy="3933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283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01_TF16411245.potx" id="{8F2666A2-E20D-48E6-809D-C74651785132}" vid="{1CC1227C-285E-41A4-B44B-A8271FF546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61CFE-D4DA-4753-A9A5-D482B9609A35}">
  <ds:schemaRefs>
    <ds:schemaRef ds:uri="6dc4bcd6-49db-4c07-9060-8acfc67cef9f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b0879af-3eba-417a-a55a-ffe6dcd6ca77"/>
    <ds:schemaRef ds:uri="http://schemas.microsoft.com/sharepoint/v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Minimalistická barevná prezentace</Template>
  <TotalTime>0</TotalTime>
  <Words>1763</Words>
  <Application>Microsoft Office PowerPoint</Application>
  <PresentationFormat>Širokoúhlá obrazovka</PresentationFormat>
  <Paragraphs>237</Paragraphs>
  <Slides>24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Motiv Office</vt:lpstr>
      <vt:lpstr>Velká pětka</vt:lpstr>
      <vt:lpstr>Rysový a lexikální přístup</vt:lpstr>
      <vt:lpstr>Lexikální přístup</vt:lpstr>
      <vt:lpstr>Raymond Cattell (1905-1998)</vt:lpstr>
      <vt:lpstr>Raymond Cattell</vt:lpstr>
      <vt:lpstr>Hans Eysenck (1916-1997), brit</vt:lpstr>
      <vt:lpstr>Rysový, lexikální přístup</vt:lpstr>
      <vt:lpstr>Rys, temperament, osobnost</vt:lpstr>
      <vt:lpstr>Rys, temperament, osobnost</vt:lpstr>
      <vt:lpstr>Velká pětka</vt:lpstr>
      <vt:lpstr>Velká pětka</vt:lpstr>
      <vt:lpstr>Velká pětka</vt:lpstr>
      <vt:lpstr>Prezentace aplikace PowerPoint</vt:lpstr>
      <vt:lpstr>Kulturní odlišnost osobnostní struktury</vt:lpstr>
      <vt:lpstr>Velká pětka</vt:lpstr>
      <vt:lpstr>Velká pětka</vt:lpstr>
      <vt:lpstr>Adaptace Neo-ffi</vt:lpstr>
      <vt:lpstr>Použití NEO-FFI</vt:lpstr>
      <vt:lpstr>Administrace neo-FFI</vt:lpstr>
      <vt:lpstr>neuroticismus</vt:lpstr>
      <vt:lpstr>extraverze</vt:lpstr>
      <vt:lpstr>Otevřenost vůči zkušenosti</vt:lpstr>
      <vt:lpstr>přívětivost</vt:lpstr>
      <vt:lpstr>svědomitost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2020-05-13T15:22:42Z</dcterms:created>
  <dcterms:modified xsi:type="dcterms:W3CDTF">2024-05-07T16:06:35Z</dcterms:modified>
</cp:coreProperties>
</file>