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3EC02-568D-46FB-8495-C28FCBF7E91B}" type="datetimeFigureOut">
              <a:rPr lang="cs-CZ" smtClean="0"/>
              <a:pPr/>
              <a:t>5.2.2019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52857-6F28-4056-B7A4-052F8EF2B1B6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Neohebné slovní druhy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Morfologie (tvarosloví) pojednává o slovních druzích z hlediska jejich forem a významů těchto forem. </a:t>
            </a:r>
          </a:p>
          <a:p>
            <a:r>
              <a:rPr lang="cs-CZ" dirty="0" smtClean="0"/>
              <a:t>Morf – nejmenší jednotka promluvy, která nese význam (kořeny a afix)</a:t>
            </a:r>
          </a:p>
          <a:p>
            <a:r>
              <a:rPr lang="cs-CZ" dirty="0" smtClean="0"/>
              <a:t>Morfém – na abstraktní úrovni</a:t>
            </a:r>
          </a:p>
          <a:p>
            <a:r>
              <a:rPr lang="cs-CZ" dirty="0" smtClean="0"/>
              <a:t>Hlediska třídění – sémantická, syntaktická, morfologická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Partikule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Částice formují větu s ohledem na vztah mluvčího ke sdělované skutečnosti / adresátovi / členění textu.</a:t>
            </a:r>
          </a:p>
          <a:p>
            <a:r>
              <a:rPr lang="cs-CZ" b="1" dirty="0"/>
              <a:t>a</a:t>
            </a:r>
            <a:r>
              <a:rPr lang="cs-CZ" b="1" dirty="0" smtClean="0"/>
              <a:t>pelové:</a:t>
            </a:r>
            <a:r>
              <a:rPr lang="cs-CZ" dirty="0" smtClean="0"/>
              <a:t> což; zdalipak; kéž; přece</a:t>
            </a:r>
          </a:p>
          <a:p>
            <a:r>
              <a:rPr lang="cs-CZ" b="1" dirty="0"/>
              <a:t>h</a:t>
            </a:r>
            <a:r>
              <a:rPr lang="cs-CZ" b="1" dirty="0" smtClean="0"/>
              <a:t>odnotící: </a:t>
            </a:r>
            <a:r>
              <a:rPr lang="cs-CZ" dirty="0" smtClean="0"/>
              <a:t>ne; nikoliv; prý; kdepak</a:t>
            </a:r>
          </a:p>
          <a:p>
            <a:r>
              <a:rPr lang="cs-CZ" b="1" dirty="0"/>
              <a:t>e</a:t>
            </a:r>
            <a:r>
              <a:rPr lang="cs-CZ" b="1" dirty="0" smtClean="0"/>
              <a:t>mocionální:</a:t>
            </a:r>
            <a:r>
              <a:rPr lang="cs-CZ" dirty="0" smtClean="0"/>
              <a:t> žel; beztak; ale; </a:t>
            </a:r>
            <a:r>
              <a:rPr lang="cs-CZ" dirty="0" err="1" smtClean="0"/>
              <a:t>chraňbůh</a:t>
            </a:r>
            <a:r>
              <a:rPr lang="cs-CZ" dirty="0" smtClean="0"/>
              <a:t> aby</a:t>
            </a:r>
          </a:p>
          <a:p>
            <a:r>
              <a:rPr lang="cs-CZ" b="1" dirty="0"/>
              <a:t>s</a:t>
            </a:r>
            <a:r>
              <a:rPr lang="cs-CZ" b="1" dirty="0" smtClean="0"/>
              <a:t>trukturující:</a:t>
            </a:r>
            <a:r>
              <a:rPr lang="cs-CZ" dirty="0" smtClean="0"/>
              <a:t> a; inu; tedy; ono; tak; dejme tomu; třeba; řekněme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Partikule – jiné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Modální </a:t>
            </a:r>
            <a:r>
              <a:rPr lang="cs-CZ" dirty="0" smtClean="0"/>
              <a:t>(stupeň pravděpodobnosti): </a:t>
            </a:r>
            <a:r>
              <a:rPr lang="cs-CZ" i="1" dirty="0" smtClean="0"/>
              <a:t>asi, snad, nejspíš, jistě, možná, pravděpodobně</a:t>
            </a:r>
            <a:r>
              <a:rPr lang="cs-CZ" dirty="0" smtClean="0"/>
              <a:t>...</a:t>
            </a:r>
          </a:p>
          <a:p>
            <a:r>
              <a:rPr lang="cs-CZ" b="1" dirty="0" smtClean="0"/>
              <a:t>Intenzifikační /kvantifikační, měrová/</a:t>
            </a:r>
            <a:r>
              <a:rPr lang="cs-CZ" dirty="0" smtClean="0"/>
              <a:t> (specifikují intenzitu vyj. adjektivy, adverbii a </a:t>
            </a:r>
            <a:r>
              <a:rPr lang="cs-CZ" dirty="0" err="1" smtClean="0"/>
              <a:t>někt</a:t>
            </a:r>
            <a:r>
              <a:rPr lang="cs-CZ" dirty="0" smtClean="0"/>
              <a:t>. slovesy): </a:t>
            </a:r>
            <a:r>
              <a:rPr lang="cs-CZ" i="1" dirty="0" smtClean="0"/>
              <a:t>velice</a:t>
            </a:r>
            <a:r>
              <a:rPr lang="cs-CZ" i="1" dirty="0" smtClean="0"/>
              <a:t>, </a:t>
            </a:r>
            <a:r>
              <a:rPr lang="cs-CZ" i="1" dirty="0" smtClean="0"/>
              <a:t>velmi, moc, docela, pěkně, strašně, šíleně... </a:t>
            </a:r>
          </a:p>
          <a:p>
            <a:r>
              <a:rPr lang="cs-CZ" b="1" i="1" dirty="0" smtClean="0"/>
              <a:t>Vytýkací</a:t>
            </a:r>
            <a:r>
              <a:rPr lang="cs-CZ" i="1" dirty="0" smtClean="0"/>
              <a:t>: právě, přímo, zrovna, pouze, jedině, výhradně, obzvlášť, jen...</a:t>
            </a:r>
          </a:p>
          <a:p>
            <a:r>
              <a:rPr lang="cs-CZ" b="1" i="1" dirty="0" smtClean="0"/>
              <a:t>Modifikační</a:t>
            </a:r>
            <a:r>
              <a:rPr lang="cs-CZ" i="1" dirty="0" smtClean="0"/>
              <a:t> (primárně jiné slovní druhy): přece, jen, ale, klidně, prostě, vlastně, tedy...</a:t>
            </a:r>
          </a:p>
          <a:p>
            <a:r>
              <a:rPr lang="cs-CZ" b="1" i="1" dirty="0" err="1" smtClean="0"/>
              <a:t>Odpověďové</a:t>
            </a:r>
            <a:r>
              <a:rPr lang="cs-CZ" i="1" dirty="0" smtClean="0"/>
              <a:t>: ano, ne, hm, no, bodejť</a:t>
            </a:r>
          </a:p>
          <a:p>
            <a:r>
              <a:rPr lang="cs-CZ" b="1" i="1" dirty="0" smtClean="0"/>
              <a:t>Přací</a:t>
            </a:r>
            <a:r>
              <a:rPr lang="cs-CZ" i="1" dirty="0" smtClean="0"/>
              <a:t>: Ať , kéž, kdyby tak</a:t>
            </a:r>
          </a:p>
          <a:p>
            <a:endParaRPr lang="cs-CZ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Interjekce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Citoslovce mají komunikační funkci, vyjadřují expresivitu (vole, panečku, člověče)</a:t>
            </a:r>
          </a:p>
          <a:p>
            <a:r>
              <a:rPr lang="cs-CZ" b="1" dirty="0"/>
              <a:t>e</a:t>
            </a:r>
            <a:r>
              <a:rPr lang="cs-CZ" b="1" dirty="0" smtClean="0"/>
              <a:t>mocionální:</a:t>
            </a:r>
            <a:r>
              <a:rPr lang="cs-CZ" dirty="0" smtClean="0"/>
              <a:t> mňam; </a:t>
            </a:r>
            <a:r>
              <a:rPr lang="cs-CZ" dirty="0" err="1" smtClean="0"/>
              <a:t>júúú</a:t>
            </a:r>
            <a:r>
              <a:rPr lang="cs-CZ" dirty="0" smtClean="0"/>
              <a:t>; ach; no </a:t>
            </a:r>
            <a:r>
              <a:rPr lang="cs-CZ" dirty="0" err="1" smtClean="0"/>
              <a:t>bóže</a:t>
            </a:r>
            <a:endParaRPr lang="cs-CZ" dirty="0" smtClean="0"/>
          </a:p>
          <a:p>
            <a:r>
              <a:rPr lang="cs-CZ" b="1" dirty="0"/>
              <a:t>k</a:t>
            </a:r>
            <a:r>
              <a:rPr lang="cs-CZ" b="1" dirty="0" smtClean="0"/>
              <a:t>ontaktová:</a:t>
            </a:r>
            <a:r>
              <a:rPr lang="cs-CZ" dirty="0" smtClean="0"/>
              <a:t> hej rup; </a:t>
            </a:r>
            <a:r>
              <a:rPr lang="cs-CZ" dirty="0" err="1" smtClean="0"/>
              <a:t>nate</a:t>
            </a:r>
            <a:r>
              <a:rPr lang="cs-CZ" dirty="0"/>
              <a:t>;</a:t>
            </a:r>
            <a:r>
              <a:rPr lang="cs-CZ" dirty="0" smtClean="0"/>
              <a:t> ahoj; hajej </a:t>
            </a:r>
            <a:r>
              <a:rPr lang="cs-CZ" dirty="0" err="1" smtClean="0"/>
              <a:t>dadej</a:t>
            </a:r>
            <a:r>
              <a:rPr lang="cs-CZ" dirty="0"/>
              <a:t>;</a:t>
            </a:r>
            <a:r>
              <a:rPr lang="cs-CZ" dirty="0" smtClean="0"/>
              <a:t> </a:t>
            </a:r>
            <a:r>
              <a:rPr lang="cs-CZ" dirty="0" err="1" smtClean="0"/>
              <a:t>kšá</a:t>
            </a:r>
            <a:r>
              <a:rPr lang="cs-CZ" dirty="0"/>
              <a:t>;</a:t>
            </a:r>
            <a:r>
              <a:rPr lang="cs-CZ" smtClean="0"/>
              <a:t> </a:t>
            </a:r>
            <a:r>
              <a:rPr lang="cs-CZ" dirty="0" err="1" smtClean="0"/>
              <a:t>prrr</a:t>
            </a:r>
            <a:endParaRPr lang="cs-CZ" dirty="0" smtClean="0"/>
          </a:p>
          <a:p>
            <a:r>
              <a:rPr lang="cs-CZ" b="1" dirty="0"/>
              <a:t>o</a:t>
            </a:r>
            <a:r>
              <a:rPr lang="cs-CZ" b="1" dirty="0" smtClean="0"/>
              <a:t>nomatopoická: </a:t>
            </a:r>
            <a:r>
              <a:rPr lang="cs-CZ" dirty="0" err="1" smtClean="0"/>
              <a:t>hepčí</a:t>
            </a:r>
            <a:r>
              <a:rPr lang="cs-CZ" dirty="0" smtClean="0"/>
              <a:t>; </a:t>
            </a:r>
            <a:r>
              <a:rPr lang="cs-CZ" dirty="0" err="1" smtClean="0"/>
              <a:t>chachá</a:t>
            </a:r>
            <a:r>
              <a:rPr lang="cs-CZ" dirty="0" smtClean="0"/>
              <a:t>; škyt; baf; cink (vznik sloves – bafnout, cinknout)</a:t>
            </a:r>
          </a:p>
          <a:p>
            <a:r>
              <a:rPr lang="cs-CZ" i="1" dirty="0" smtClean="0"/>
              <a:t>Žába žbluňk do vody</a:t>
            </a:r>
            <a:endParaRPr lang="cs-CZ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Slovní druhy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3200" dirty="0" smtClean="0"/>
              <a:t>Substantiva</a:t>
            </a:r>
          </a:p>
          <a:p>
            <a:r>
              <a:rPr lang="cs-CZ" sz="3200" dirty="0" smtClean="0"/>
              <a:t>Adjektiva</a:t>
            </a:r>
          </a:p>
          <a:p>
            <a:r>
              <a:rPr lang="cs-CZ" sz="3200" dirty="0" err="1" smtClean="0"/>
              <a:t>Pronomina</a:t>
            </a:r>
            <a:r>
              <a:rPr lang="cs-CZ" sz="3200" dirty="0" smtClean="0"/>
              <a:t> </a:t>
            </a:r>
          </a:p>
          <a:p>
            <a:r>
              <a:rPr lang="cs-CZ" sz="3200" dirty="0" err="1" smtClean="0"/>
              <a:t>Numeralia</a:t>
            </a:r>
            <a:endParaRPr lang="cs-CZ" sz="3200" dirty="0" smtClean="0"/>
          </a:p>
          <a:p>
            <a:r>
              <a:rPr lang="cs-CZ" sz="3200" dirty="0" smtClean="0"/>
              <a:t>Verba 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3200" dirty="0" smtClean="0"/>
              <a:t>Adverbia</a:t>
            </a:r>
          </a:p>
          <a:p>
            <a:r>
              <a:rPr lang="cs-CZ" sz="3200" dirty="0" smtClean="0"/>
              <a:t>Prepozice</a:t>
            </a:r>
          </a:p>
          <a:p>
            <a:r>
              <a:rPr lang="cs-CZ" sz="3200" dirty="0" smtClean="0"/>
              <a:t>Konjunkce</a:t>
            </a:r>
          </a:p>
          <a:p>
            <a:r>
              <a:rPr lang="cs-CZ" sz="3200" dirty="0" smtClean="0"/>
              <a:t>Partikule</a:t>
            </a:r>
          </a:p>
          <a:p>
            <a:r>
              <a:rPr lang="cs-CZ" sz="3200" dirty="0" smtClean="0"/>
              <a:t>Interjekce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Adverbia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kolnostní příznak slovesa (číst rychle)</a:t>
            </a:r>
          </a:p>
          <a:p>
            <a:r>
              <a:rPr lang="cs-CZ" dirty="0" smtClean="0"/>
              <a:t>Okolnostní příznak adjektiva (velmi rychlý)</a:t>
            </a:r>
          </a:p>
          <a:p>
            <a:r>
              <a:rPr lang="cs-CZ" dirty="0" smtClean="0"/>
              <a:t>Okolnostní příznak adverbia (velmi rychle)</a:t>
            </a:r>
          </a:p>
          <a:p>
            <a:endParaRPr lang="cs-CZ" dirty="0"/>
          </a:p>
          <a:p>
            <a:r>
              <a:rPr lang="cs-CZ" dirty="0" smtClean="0"/>
              <a:t>Zájmenná příslovce se zájmennými kořeny</a:t>
            </a:r>
          </a:p>
          <a:p>
            <a:r>
              <a:rPr lang="cs-CZ" dirty="0" smtClean="0"/>
              <a:t>(kde, kam, tam, kdy, tudy, jak…)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Příslovce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</a:t>
            </a:r>
            <a:r>
              <a:rPr lang="cs-CZ" b="1" dirty="0" smtClean="0"/>
              <a:t>ísta</a:t>
            </a:r>
            <a:r>
              <a:rPr lang="cs-CZ" dirty="0" smtClean="0"/>
              <a:t> (adverbia </a:t>
            </a:r>
            <a:r>
              <a:rPr lang="cs-CZ" dirty="0" err="1" smtClean="0"/>
              <a:t>loci</a:t>
            </a:r>
            <a:r>
              <a:rPr lang="cs-CZ" dirty="0" smtClean="0"/>
              <a:t>): zde, dole,venku</a:t>
            </a:r>
          </a:p>
          <a:p>
            <a:r>
              <a:rPr lang="cs-CZ" b="1" dirty="0"/>
              <a:t>č</a:t>
            </a:r>
            <a:r>
              <a:rPr lang="cs-CZ" b="1" dirty="0" smtClean="0"/>
              <a:t>asu</a:t>
            </a:r>
            <a:r>
              <a:rPr lang="cs-CZ" dirty="0" smtClean="0"/>
              <a:t> (adverbia </a:t>
            </a:r>
            <a:r>
              <a:rPr lang="cs-CZ" dirty="0" err="1" smtClean="0"/>
              <a:t>temporis</a:t>
            </a:r>
            <a:r>
              <a:rPr lang="cs-CZ" dirty="0" smtClean="0"/>
              <a:t>): dlouho, odedávna, dodnes</a:t>
            </a:r>
          </a:p>
          <a:p>
            <a:r>
              <a:rPr lang="cs-CZ" b="1" dirty="0"/>
              <a:t>z</a:t>
            </a:r>
            <a:r>
              <a:rPr lang="cs-CZ" b="1" dirty="0" smtClean="0"/>
              <a:t>působu</a:t>
            </a:r>
            <a:r>
              <a:rPr lang="cs-CZ" dirty="0" smtClean="0"/>
              <a:t> (adverbia </a:t>
            </a:r>
            <a:r>
              <a:rPr lang="cs-CZ" dirty="0" err="1" smtClean="0"/>
              <a:t>modi</a:t>
            </a:r>
            <a:r>
              <a:rPr lang="cs-CZ" dirty="0" smtClean="0"/>
              <a:t>): dobře, hloupě</a:t>
            </a:r>
          </a:p>
          <a:p>
            <a:pPr>
              <a:buNone/>
            </a:pPr>
            <a:r>
              <a:rPr lang="cs-CZ" dirty="0" smtClean="0"/>
              <a:t>                     míry (velmi, trochu)</a:t>
            </a:r>
          </a:p>
          <a:p>
            <a:pPr>
              <a:buNone/>
            </a:pPr>
            <a:r>
              <a:rPr lang="cs-CZ" dirty="0" smtClean="0"/>
              <a:t>                     zřetele (povahově, vzhledově)</a:t>
            </a:r>
          </a:p>
          <a:p>
            <a:r>
              <a:rPr lang="cs-CZ" b="1" dirty="0"/>
              <a:t>p</a:t>
            </a:r>
            <a:r>
              <a:rPr lang="cs-CZ" b="1" dirty="0" smtClean="0"/>
              <a:t>říčiny</a:t>
            </a:r>
            <a:r>
              <a:rPr lang="cs-CZ" dirty="0" smtClean="0"/>
              <a:t> (adverbia </a:t>
            </a:r>
            <a:r>
              <a:rPr lang="cs-CZ" dirty="0" err="1" smtClean="0"/>
              <a:t>causae</a:t>
            </a:r>
            <a:r>
              <a:rPr lang="cs-CZ" dirty="0" smtClean="0"/>
              <a:t>) – důvod, účel (naschvál, náhodou)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Adverbia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Slovesná adverbia: vkleče, vestoje, vstávaje lehaje</a:t>
            </a:r>
          </a:p>
          <a:p>
            <a:r>
              <a:rPr lang="cs-CZ" dirty="0" smtClean="0"/>
              <a:t>Spřežky: zcela, načisto, zamlada, nabíledni</a:t>
            </a:r>
          </a:p>
          <a:p>
            <a:r>
              <a:rPr lang="cs-CZ" dirty="0" smtClean="0"/>
              <a:t>Predikativa: jasno, těžko, líto, hanba, zima</a:t>
            </a:r>
          </a:p>
          <a:p>
            <a:r>
              <a:rPr lang="cs-CZ" dirty="0" smtClean="0"/>
              <a:t>Lze je stupňovat</a:t>
            </a:r>
          </a:p>
          <a:p>
            <a:r>
              <a:rPr lang="cs-CZ" i="1" dirty="0"/>
              <a:t>k</a:t>
            </a:r>
            <a:r>
              <a:rPr lang="cs-CZ" i="1" dirty="0" smtClean="0"/>
              <a:t>rásně – krásněji – nejkrásněji </a:t>
            </a:r>
          </a:p>
          <a:p>
            <a:r>
              <a:rPr lang="cs-CZ" i="1" dirty="0"/>
              <a:t>d</a:t>
            </a:r>
            <a:r>
              <a:rPr lang="cs-CZ" i="1" dirty="0" smtClean="0"/>
              <a:t>obře – lépe – nejlépe </a:t>
            </a:r>
            <a:endParaRPr lang="cs-CZ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Prepozice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Specifikují význam pádové formy podstatného jména. </a:t>
            </a:r>
          </a:p>
          <a:p>
            <a:r>
              <a:rPr lang="cs-CZ" dirty="0" smtClean="0"/>
              <a:t>Vlastní: na, v, do</a:t>
            </a:r>
          </a:p>
          <a:p>
            <a:r>
              <a:rPr lang="cs-CZ" dirty="0" smtClean="0"/>
              <a:t>Nevlastní: </a:t>
            </a:r>
          </a:p>
          <a:p>
            <a:pPr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  v důsledku, na základě, v oblasti, 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    prostřednictvím, pomocí, díky, kvůli, skrz, kolem, nehledě, pokud jde o, co se  týče, s přihlédnutím k, nemluvě o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Konjunkce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Spojky spojují výrazy a věty.</a:t>
            </a:r>
          </a:p>
          <a:p>
            <a:r>
              <a:rPr lang="cs-CZ" dirty="0"/>
              <a:t>k</a:t>
            </a:r>
            <a:r>
              <a:rPr lang="cs-CZ" dirty="0" smtClean="0"/>
              <a:t>dyby, aby: </a:t>
            </a:r>
          </a:p>
          <a:p>
            <a:r>
              <a:rPr lang="cs-CZ" i="1" dirty="0" smtClean="0"/>
              <a:t>Kdybys nemohl přijít…</a:t>
            </a:r>
          </a:p>
          <a:p>
            <a:r>
              <a:rPr lang="cs-CZ" i="1" dirty="0" smtClean="0"/>
              <a:t>Chtěl, abychom přišli…</a:t>
            </a:r>
          </a:p>
          <a:p>
            <a:r>
              <a:rPr lang="cs-CZ" dirty="0" smtClean="0"/>
              <a:t>Spojovací výrazy: i když, hned jak, než aby, buď anebo</a:t>
            </a:r>
          </a:p>
          <a:p>
            <a:r>
              <a:rPr lang="cs-CZ" dirty="0" smtClean="0"/>
              <a:t>Relativa (který) na rozdíl od spojek jsou větnými členy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Konjunkce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Korelativa</a:t>
            </a:r>
            <a:r>
              <a:rPr lang="cs-CZ" dirty="0" smtClean="0"/>
              <a:t>: ten, který; tak, jako; tak, aby</a:t>
            </a:r>
          </a:p>
          <a:p>
            <a:pPr>
              <a:buNone/>
            </a:pPr>
            <a:r>
              <a:rPr lang="cs-CZ" dirty="0" smtClean="0"/>
              <a:t>    (větnými členy jsou jen relativa)</a:t>
            </a:r>
          </a:p>
          <a:p>
            <a:r>
              <a:rPr lang="cs-CZ" b="1" dirty="0" smtClean="0"/>
              <a:t>Parataktické:</a:t>
            </a:r>
          </a:p>
          <a:p>
            <a:pPr>
              <a:buNone/>
            </a:pPr>
            <a:r>
              <a:rPr lang="cs-CZ" dirty="0" smtClean="0"/>
              <a:t>    slučovací (a; ani; i; nebo; jednak, </a:t>
            </a:r>
            <a:r>
              <a:rPr lang="cs-CZ" dirty="0" err="1" smtClean="0"/>
              <a:t>jednak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odporovací (ale; však; nýbrž)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stupňovací (ba i; dokonce; nejen, ale i)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vylučovací (buď anebo; či; nebo)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vysvětlovací (neboť; vždyť)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důsledkové (a proto; a tak; tedy)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Hypotaktické spojky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bsahové (že; aby)</a:t>
            </a:r>
          </a:p>
          <a:p>
            <a:r>
              <a:rPr lang="cs-CZ" dirty="0"/>
              <a:t>č</a:t>
            </a:r>
            <a:r>
              <a:rPr lang="cs-CZ" dirty="0" smtClean="0"/>
              <a:t>asové (když; až; dokud)</a:t>
            </a:r>
          </a:p>
          <a:p>
            <a:r>
              <a:rPr lang="cs-CZ" dirty="0"/>
              <a:t>p</a:t>
            </a:r>
            <a:r>
              <a:rPr lang="cs-CZ" dirty="0" smtClean="0"/>
              <a:t>říčinné (protože)</a:t>
            </a:r>
          </a:p>
          <a:p>
            <a:r>
              <a:rPr lang="cs-CZ" dirty="0"/>
              <a:t>ú</a:t>
            </a:r>
            <a:r>
              <a:rPr lang="cs-CZ" dirty="0" smtClean="0"/>
              <a:t>čelové (aby)</a:t>
            </a:r>
          </a:p>
          <a:p>
            <a:r>
              <a:rPr lang="cs-CZ" dirty="0"/>
              <a:t>p</a:t>
            </a:r>
            <a:r>
              <a:rPr lang="cs-CZ" dirty="0" smtClean="0"/>
              <a:t>odmínkové (-li; kdyby)</a:t>
            </a:r>
          </a:p>
          <a:p>
            <a:r>
              <a:rPr lang="cs-CZ" dirty="0"/>
              <a:t>p</a:t>
            </a:r>
            <a:r>
              <a:rPr lang="cs-CZ" dirty="0" smtClean="0"/>
              <a:t>řípustkové (i když; ačkoliv)</a:t>
            </a:r>
          </a:p>
          <a:p>
            <a:r>
              <a:rPr lang="cs-CZ" dirty="0"/>
              <a:t>z</a:t>
            </a:r>
            <a:r>
              <a:rPr lang="cs-CZ" dirty="0" smtClean="0"/>
              <a:t>působové (jak)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667</Words>
  <Application>Microsoft Office PowerPoint</Application>
  <PresentationFormat>Předvádění na obrazovce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Neohebné slovní druhy</vt:lpstr>
      <vt:lpstr>Slovní druhy</vt:lpstr>
      <vt:lpstr>Adverbia </vt:lpstr>
      <vt:lpstr>Příslovce </vt:lpstr>
      <vt:lpstr>Adverbia </vt:lpstr>
      <vt:lpstr>Prepozice </vt:lpstr>
      <vt:lpstr>Konjunkce </vt:lpstr>
      <vt:lpstr>Konjunkce </vt:lpstr>
      <vt:lpstr>Hypotaktické spojky</vt:lpstr>
      <vt:lpstr>Partikule </vt:lpstr>
      <vt:lpstr>Partikule – jiné dělení</vt:lpstr>
      <vt:lpstr>Interjekce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Neohebné slovní druhy</dc:title>
  <dc:creator>Pavla</dc:creator>
  <cp:lastModifiedBy>Radka</cp:lastModifiedBy>
  <cp:revision>7</cp:revision>
  <dcterms:created xsi:type="dcterms:W3CDTF">2013-02-24T11:33:31Z</dcterms:created>
  <dcterms:modified xsi:type="dcterms:W3CDTF">2019-02-05T10:04:42Z</dcterms:modified>
</cp:coreProperties>
</file>