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1" r:id="rId2"/>
    <p:sldId id="272" r:id="rId3"/>
    <p:sldId id="273" r:id="rId4"/>
    <p:sldId id="274" r:id="rId5"/>
    <p:sldId id="340" r:id="rId6"/>
    <p:sldId id="329" r:id="rId7"/>
    <p:sldId id="330" r:id="rId8"/>
    <p:sldId id="338" r:id="rId9"/>
    <p:sldId id="339" r:id="rId10"/>
    <p:sldId id="341" r:id="rId11"/>
    <p:sldId id="342" r:id="rId12"/>
    <p:sldId id="347" r:id="rId13"/>
    <p:sldId id="343" r:id="rId14"/>
    <p:sldId id="354" r:id="rId15"/>
    <p:sldId id="348" r:id="rId16"/>
    <p:sldId id="345" r:id="rId17"/>
    <p:sldId id="346" r:id="rId18"/>
    <p:sldId id="353" r:id="rId19"/>
    <p:sldId id="35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69DF-2332-4E15-9F7C-A01D1110BD7A}" type="datetimeFigureOut">
              <a:rPr lang="cs-CZ" smtClean="0"/>
              <a:pPr/>
              <a:t>10.03.2021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D5CC0-D7D4-4684-B740-A58430BA0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F5A91-97D9-4CB8-BDBF-A61E7991B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Hermeneutika Paula </a:t>
            </a:r>
            <a:r>
              <a:rPr lang="cs-CZ" b="1" dirty="0" err="1"/>
              <a:t>Ricœura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5CBB2F-67E9-4C72-BA9E-08028356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3. přednáška</a:t>
            </a:r>
          </a:p>
          <a:p>
            <a:r>
              <a:rPr lang="cs-CZ" dirty="0" err="1"/>
              <a:t>Heideggerova</a:t>
            </a:r>
            <a:r>
              <a:rPr lang="cs-CZ" dirty="0"/>
              <a:t> fundamentální ontologie</a:t>
            </a:r>
          </a:p>
          <a:p>
            <a:r>
              <a:rPr lang="cs-CZ" sz="3000" dirty="0"/>
              <a:t>Felix Borecký</a:t>
            </a:r>
          </a:p>
        </p:txBody>
      </p:sp>
    </p:spTree>
    <p:extLst>
      <p:ext uri="{BB962C8B-B14F-4D97-AF65-F5344CB8AC3E}">
        <p14:creationId xmlns:p14="http://schemas.microsoft.com/office/powerpoint/2010/main" val="3472622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468A6-B625-416B-B7D3-FFC53DA18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Epistemologie × ontologie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1546DE-7520-478F-A0AF-62F38D5F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b="1" dirty="0"/>
              <a:t>Teoretický náhled </a:t>
            </a:r>
            <a:r>
              <a:rPr lang="en-GB" dirty="0"/>
              <a:t>(</a:t>
            </a:r>
            <a:r>
              <a:rPr lang="cs-CZ" dirty="0"/>
              <a:t>vysvětlování</a:t>
            </a:r>
            <a:r>
              <a:rPr lang="en-GB" dirty="0"/>
              <a:t>) </a:t>
            </a:r>
            <a:r>
              <a:rPr lang="cs-CZ" dirty="0"/>
              <a:t>× primární porozumění.</a:t>
            </a:r>
          </a:p>
          <a:p>
            <a:r>
              <a:rPr lang="cs-CZ" b="1" dirty="0"/>
              <a:t>Rozumění</a:t>
            </a:r>
            <a:r>
              <a:rPr lang="cs-CZ" dirty="0"/>
              <a:t> neznamená ani tak </a:t>
            </a:r>
            <a:r>
              <a:rPr lang="cs-CZ" u="sng" dirty="0"/>
              <a:t>způsob poznání</a:t>
            </a:r>
            <a:r>
              <a:rPr lang="cs-CZ" dirty="0"/>
              <a:t> jako spíše </a:t>
            </a:r>
            <a:r>
              <a:rPr lang="cs-CZ" u="sng" dirty="0"/>
              <a:t>vyznání se ve světě</a:t>
            </a:r>
            <a:r>
              <a:rPr lang="cs-CZ" dirty="0"/>
              <a:t>, které pramení z té dané situace, v níž se pobyt nachází a vytyčuje její rámec.</a:t>
            </a:r>
            <a:endParaRPr lang="cs-CZ" u="sng" dirty="0"/>
          </a:p>
          <a:p>
            <a:r>
              <a:rPr lang="cs-CZ" dirty="0"/>
              <a:t>Př.: dveře</a:t>
            </a:r>
          </a:p>
          <a:p>
            <a:r>
              <a:rPr lang="cs-CZ" i="1" dirty="0"/>
              <a:t>on</a:t>
            </a:r>
            <a:r>
              <a:rPr lang="en-GB" i="1" dirty="0"/>
              <a:t>ta</a:t>
            </a:r>
            <a:r>
              <a:rPr lang="en-GB" dirty="0"/>
              <a:t> </a:t>
            </a:r>
            <a:r>
              <a:rPr lang="cs-CZ" dirty="0"/>
              <a:t> × </a:t>
            </a:r>
            <a:r>
              <a:rPr lang="en-GB" i="1" dirty="0" err="1"/>
              <a:t>pragmata</a:t>
            </a:r>
            <a:endParaRPr lang="cs-CZ" i="1" dirty="0"/>
          </a:p>
          <a:p>
            <a:pPr lvl="1"/>
            <a:r>
              <a:rPr lang="cs-CZ" dirty="0"/>
              <a:t> „kvůli čemu“; pragmatismus.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36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63B6C-61C4-4897-B4F2-787B0748D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Přednost možnosti před skutečností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661405-3B62-4923-8E68-48FE38778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rmAutofit/>
          </a:bodyPr>
          <a:lstStyle/>
          <a:p>
            <a:r>
              <a:rPr lang="cs-CZ" sz="3600" dirty="0"/>
              <a:t>Způsob bytí pobytu tkví primárně v možnostech. Rozumění ukazuje a rozvrhuje tyto možnosti.</a:t>
            </a:r>
          </a:p>
          <a:p>
            <a:r>
              <a:rPr lang="cs-CZ" dirty="0"/>
              <a:t>Možnost u výskytového jsoucna je ontologicky nižší než </a:t>
            </a:r>
            <a:r>
              <a:rPr lang="cs-CZ" b="1" dirty="0"/>
              <a:t>skutečnost</a:t>
            </a:r>
            <a:r>
              <a:rPr lang="cs-CZ" dirty="0"/>
              <a:t> a </a:t>
            </a:r>
            <a:r>
              <a:rPr lang="cs-CZ" b="1" dirty="0"/>
              <a:t>nutnost</a:t>
            </a:r>
            <a:r>
              <a:rPr lang="cs-CZ" dirty="0"/>
              <a:t>, kdežto u pobytu je </a:t>
            </a:r>
            <a:r>
              <a:rPr lang="cs-CZ" b="1" dirty="0"/>
              <a:t>možnost</a:t>
            </a:r>
            <a:r>
              <a:rPr lang="cs-CZ" dirty="0"/>
              <a:t> naopak posledním určením pobytu.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277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0F9A6-AA65-40DB-A964-28C776495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Kategorie modality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F2892-5AD9-4D30-9D8D-E9BF97087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lvl="1"/>
            <a:r>
              <a:rPr lang="cs-CZ" sz="3200" dirty="0"/>
              <a:t>Nutnost – co je nutné a univerzálně obecné</a:t>
            </a:r>
          </a:p>
          <a:p>
            <a:pPr lvl="2"/>
            <a:r>
              <a:rPr lang="cs-CZ" sz="2800" dirty="0"/>
              <a:t>přírodní zákony, pravdy matematiky. – Vědy, filosofie.</a:t>
            </a:r>
          </a:p>
          <a:p>
            <a:pPr lvl="1"/>
            <a:r>
              <a:rPr lang="cs-CZ" sz="3200" dirty="0"/>
              <a:t>Skutečnost – nahodilé pravdy běžné reality.</a:t>
            </a:r>
          </a:p>
          <a:p>
            <a:pPr lvl="2"/>
            <a:r>
              <a:rPr lang="cs-CZ" sz="2800" dirty="0"/>
              <a:t>Pravdy každodenního života, historické události. Neopakovatelnost, nahodilost. - Historie</a:t>
            </a:r>
          </a:p>
          <a:p>
            <a:pPr lvl="1"/>
            <a:r>
              <a:rPr lang="cs-CZ" sz="3200" dirty="0"/>
              <a:t>Možnost – co se může stát</a:t>
            </a:r>
          </a:p>
          <a:p>
            <a:pPr lvl="2"/>
            <a:r>
              <a:rPr lang="cs-CZ" sz="2800" dirty="0"/>
              <a:t>nahodilá fantasie </a:t>
            </a:r>
          </a:p>
          <a:p>
            <a:pPr lvl="2"/>
            <a:r>
              <a:rPr lang="cs-CZ" sz="2800" dirty="0"/>
              <a:t>pravděpodobnost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313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534E1-6874-48C2-A148-B67FD222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</a:t>
            </a:r>
            <a:r>
              <a:rPr lang="en-GB" b="1" dirty="0"/>
              <a:t>. </a:t>
            </a:r>
            <a:r>
              <a:rPr lang="cs-CZ" b="1" dirty="0" err="1"/>
              <a:t>Upadlost</a:t>
            </a:r>
            <a:r>
              <a:rPr lang="en-GB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19799-87C5-47ED-AC19-C7F43807E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/>
              <a:t>bytí u </a:t>
            </a:r>
            <a:r>
              <a:rPr lang="cs-CZ" i="1" dirty="0" err="1"/>
              <a:t>nitrosvětského</a:t>
            </a:r>
            <a:r>
              <a:rPr lang="cs-CZ" i="1" dirty="0"/>
              <a:t> jsoucna</a:t>
            </a:r>
          </a:p>
          <a:p>
            <a:r>
              <a:rPr lang="cs-CZ" dirty="0"/>
              <a:t>Tímto způsobem pobyt je nejčastěji, takto nejčastěji žije, každodennost. Pobyt zde uniká před </a:t>
            </a:r>
            <a:r>
              <a:rPr lang="cs-CZ" dirty="0" err="1"/>
              <a:t>autentitictou</a:t>
            </a:r>
            <a:r>
              <a:rPr lang="cs-CZ" dirty="0"/>
              <a:t>.</a:t>
            </a:r>
            <a:r>
              <a:rPr lang="en-GB" dirty="0"/>
              <a:t>  </a:t>
            </a:r>
            <a:endParaRPr lang="cs-CZ" dirty="0"/>
          </a:p>
          <a:p>
            <a:r>
              <a:rPr lang="cs-CZ" dirty="0"/>
              <a:t>Pobyt je strháván věcmi a druhými: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en-GB" i="1" dirty="0"/>
              <a:t>“</a:t>
            </a:r>
            <a:r>
              <a:rPr lang="cs-CZ" i="1" dirty="0"/>
              <a:t>Mít práci. Jít do práce. Oženit se. Mít děti. Sledovat 	módní trendy. Jednat, jak se sluší. Chodit po 	chodníku. Poslouchat zákony. Šetřit se, abychom se 	dožili vysokého věku.“</a:t>
            </a:r>
            <a:r>
              <a:rPr lang="en-GB" i="1" dirty="0"/>
              <a:t> 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Úzkost × každodenní život, naivita, „veřejný anonym“/ „se</a:t>
            </a:r>
            <a:r>
              <a:rPr lang="en-GB" dirty="0"/>
              <a:t>”</a:t>
            </a:r>
            <a:r>
              <a:rPr lang="en-GB" i="1" dirty="0"/>
              <a:t> </a:t>
            </a:r>
            <a:r>
              <a:rPr lang="en-GB" dirty="0"/>
              <a:t>[das Man]</a:t>
            </a:r>
            <a:r>
              <a:rPr lang="cs-CZ" dirty="0"/>
              <a:t>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34891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971FF1-7996-4151-8793-CA111D871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4000" b="1" dirty="0"/>
              <a:t>Rozumění a hermeneutický kruh 		u Martina </a:t>
            </a:r>
            <a:r>
              <a:rPr lang="cs-CZ" sz="4000" b="1" dirty="0" err="1"/>
              <a:t>Heideggera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347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5ACBA-6C27-402D-BACB-75DF3AC40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Rozumění, výklad, výpověď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62E624-D882-432D-B33F-66863B1E5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/>
              <a:t>Výklad</a:t>
            </a:r>
            <a:r>
              <a:rPr lang="en-GB" dirty="0"/>
              <a:t> – </a:t>
            </a:r>
            <a:r>
              <a:rPr lang="cs-CZ" dirty="0"/>
              <a:t>zakotven v rozumění; jde o „rozvinuté“ rozumění: „v něm si rozumění osvojuje rozuměním to, čemu rozumí“</a:t>
            </a:r>
          </a:p>
          <a:p>
            <a:r>
              <a:rPr lang="cs-CZ" dirty="0"/>
              <a:t>Výkladem projasňujeme možnosti, jež jsou rozuměním rozvrženy - projasňujeme před-rozumění . </a:t>
            </a:r>
          </a:p>
          <a:p>
            <a:r>
              <a:rPr lang="cs-CZ" dirty="0"/>
              <a:t>Prvním úkolem výkladu je uvědomění si vlastní před-struktury rozumění. </a:t>
            </a:r>
            <a:r>
              <a:rPr lang="en-GB" dirty="0"/>
              <a:t> </a:t>
            </a:r>
            <a:endParaRPr lang="cs-CZ" dirty="0"/>
          </a:p>
          <a:p>
            <a:r>
              <a:rPr lang="cs-CZ" u="sng" dirty="0"/>
              <a:t>Rozumění</a:t>
            </a:r>
            <a:r>
              <a:rPr lang="cs-CZ" dirty="0"/>
              <a:t> má strukturu „-před“, výklad má strukturu „jako“. </a:t>
            </a:r>
          </a:p>
          <a:p>
            <a:r>
              <a:rPr lang="cs-CZ" u="sng" dirty="0"/>
              <a:t>Výklad</a:t>
            </a:r>
            <a:r>
              <a:rPr lang="cs-CZ" dirty="0"/>
              <a:t> = projasnění struktury „před“.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160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C62A52-D2B1-4E06-8BFC-5A7A66ED9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Před-struktura rozumění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DB4F2B-872F-4CB4-A0FC-102484BAE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1. </a:t>
            </a:r>
            <a:r>
              <a:rPr lang="cs-CZ" u="sng" dirty="0"/>
              <a:t>Před-</a:t>
            </a:r>
            <a:r>
              <a:rPr lang="cs-CZ" u="sng" dirty="0" err="1"/>
              <a:t>sevzetí</a:t>
            </a:r>
            <a:r>
              <a:rPr lang="cs-CZ" dirty="0"/>
              <a:t> - celkový ohled, jenž fixuje to, vzhledem k čemu má být jsoucno vyloženo.</a:t>
            </a:r>
          </a:p>
          <a:p>
            <a:r>
              <a:rPr lang="en-GB" dirty="0"/>
              <a:t>2. </a:t>
            </a:r>
            <a:r>
              <a:rPr lang="cs-CZ" u="sng" dirty="0"/>
              <a:t>Před-vídání</a:t>
            </a:r>
            <a:r>
              <a:rPr lang="cs-CZ" dirty="0"/>
              <a:t> </a:t>
            </a:r>
            <a:r>
              <a:rPr lang="en-GB" dirty="0"/>
              <a:t> – </a:t>
            </a:r>
            <a:r>
              <a:rPr lang="cs-CZ" dirty="0"/>
              <a:t>určí nejvhodnější </a:t>
            </a:r>
            <a:r>
              <a:rPr lang="cs-CZ" dirty="0" err="1"/>
              <a:t>vyložitelnost</a:t>
            </a:r>
            <a:r>
              <a:rPr lang="cs-CZ" dirty="0"/>
              <a:t> s ohledem na „předsevzetí“. </a:t>
            </a:r>
          </a:p>
          <a:p>
            <a:r>
              <a:rPr lang="en-GB" dirty="0"/>
              <a:t>3. </a:t>
            </a:r>
            <a:r>
              <a:rPr lang="cs-CZ" u="sng" dirty="0"/>
              <a:t>Před-pojetí</a:t>
            </a:r>
            <a:r>
              <a:rPr lang="cs-CZ" dirty="0"/>
              <a:t> </a:t>
            </a:r>
            <a:r>
              <a:rPr lang="en-GB" dirty="0"/>
              <a:t> –</a:t>
            </a:r>
            <a:r>
              <a:rPr lang="cs-CZ" dirty="0"/>
              <a:t> výklad se již vždy, bezvýhradně nebo s výhradami, rozhodl pro určité pojmy.</a:t>
            </a:r>
          </a:p>
        </p:txBody>
      </p:sp>
    </p:spTree>
    <p:extLst>
      <p:ext uri="{BB962C8B-B14F-4D97-AF65-F5344CB8AC3E}">
        <p14:creationId xmlns:p14="http://schemas.microsoft.com/office/powerpoint/2010/main" val="1162760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ADE63-7826-49AC-9A0C-DB245C27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smysl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6E6B3A-CEFA-46BA-9107-8FA4D651C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vždy již artikulován rozumějícím výkladem; je</a:t>
            </a:r>
            <a:r>
              <a:rPr lang="cs-CZ" i="1" dirty="0"/>
              <a:t> </a:t>
            </a:r>
            <a:r>
              <a:rPr lang="cs-CZ" dirty="0"/>
              <a:t>strukturován: </a:t>
            </a:r>
            <a:r>
              <a:rPr lang="cs-CZ" i="1" dirty="0"/>
              <a:t> předsevzetím, předvídáním, předpojetím</a:t>
            </a:r>
            <a:r>
              <a:rPr lang="cs-CZ" dirty="0"/>
              <a:t>, z nichž se rozvrh rozvrhuje a z nich je srozumitelné něco jako něco.</a:t>
            </a:r>
          </a:p>
          <a:p>
            <a:r>
              <a:rPr lang="cs-CZ" dirty="0"/>
              <a:t>Mezi rozuměním (před-strukturou rozumění) a výkladem existuje kruhový vztah - ten má charakter </a:t>
            </a:r>
            <a:r>
              <a:rPr lang="cs-CZ" b="1" u="sng" dirty="0"/>
              <a:t>hermeneutického kruhu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3560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51310-77A5-4494-9B3A-2DD030BE4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Hermeneutický × bludný kruh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C149A3-66B5-4A0D-9F2D-962DD31F0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Hermeneutický kruh</a:t>
            </a:r>
            <a:r>
              <a:rPr lang="cs-CZ" dirty="0"/>
              <a:t> = kruhový vztah mezi výkladem a rozuměním, mezi interpretací a před-pojetími: k žádné věci nelze nezaujatě přistoupit z nějakého nečasového úhlu; poznávání se odehrává již vždy z nějaké perspektivy, v nějaké situaci, v níž jsme nějak naladěni a rozvrženi.</a:t>
            </a:r>
          </a:p>
          <a:p>
            <a:r>
              <a:rPr lang="cs-CZ" u="sng" dirty="0"/>
              <a:t>Bludný kruh</a:t>
            </a:r>
            <a:r>
              <a:rPr lang="cs-CZ" dirty="0"/>
              <a:t> = snaha se vyhnout hermeneutickému kruhu, vystoupit z něj. Předpoklad před-rozumění je exaktními vědami odmítán.</a:t>
            </a:r>
          </a:p>
        </p:txBody>
      </p:sp>
    </p:spTree>
    <p:extLst>
      <p:ext uri="{BB962C8B-B14F-4D97-AF65-F5344CB8AC3E}">
        <p14:creationId xmlns:p14="http://schemas.microsoft.com/office/powerpoint/2010/main" val="1371880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80FA7-EF1C-47A5-AAEF-6F76272D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Autofit/>
          </a:bodyPr>
          <a:lstStyle/>
          <a:p>
            <a:r>
              <a:rPr lang="cs-CZ" u="sng" dirty="0"/>
              <a:t>Odvozený status výkladu: výpověď</a:t>
            </a:r>
            <a:r>
              <a:rPr lang="cs-CZ" dirty="0"/>
              <a:t>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A7A3F1-82C9-497B-B50E-C66F25769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Výklad </a:t>
            </a:r>
            <a:r>
              <a:rPr lang="en-GB" dirty="0"/>
              <a:t>× </a:t>
            </a:r>
            <a:r>
              <a:rPr lang="cs-CZ" dirty="0"/>
              <a:t>výpověď</a:t>
            </a:r>
            <a:r>
              <a:rPr lang="en-GB" dirty="0"/>
              <a:t>; </a:t>
            </a:r>
            <a:r>
              <a:rPr lang="cs-CZ" i="1" dirty="0"/>
              <a:t>Bytí a čas</a:t>
            </a:r>
            <a:r>
              <a:rPr lang="en-GB" dirty="0"/>
              <a:t>, §33.</a:t>
            </a:r>
            <a:endParaRPr lang="cs-CZ" sz="2800" dirty="0"/>
          </a:p>
          <a:p>
            <a:pPr lvl="0"/>
            <a:r>
              <a:rPr lang="cs-CZ" u="sng" dirty="0"/>
              <a:t>Hermeneutická (výkladová) věta</a:t>
            </a:r>
            <a:r>
              <a:rPr lang="en-GB" dirty="0"/>
              <a:t>:</a:t>
            </a:r>
            <a:endParaRPr lang="cs-CZ" sz="2800" dirty="0"/>
          </a:p>
          <a:p>
            <a:pPr lvl="1"/>
            <a:r>
              <a:rPr lang="cs-CZ" dirty="0"/>
              <a:t> „je věta, která vyzývá k vlastnímu výkonu reflexe a výkladu, a tudíž k užití na sebe.“ (J. </a:t>
            </a:r>
            <a:r>
              <a:rPr lang="cs-CZ" dirty="0" err="1"/>
              <a:t>Grondin</a:t>
            </a:r>
            <a:r>
              <a:rPr lang="cs-CZ" dirty="0"/>
              <a:t>, s. 130).</a:t>
            </a:r>
            <a:endParaRPr lang="cs-CZ" sz="2400" dirty="0"/>
          </a:p>
          <a:p>
            <a:pPr lvl="0"/>
            <a:r>
              <a:rPr lang="en-GB" u="sng" dirty="0" err="1"/>
              <a:t>Apofantic</a:t>
            </a:r>
            <a:r>
              <a:rPr lang="cs-CZ" u="sng" dirty="0" err="1"/>
              <a:t>ká</a:t>
            </a:r>
            <a:r>
              <a:rPr lang="cs-CZ" u="sng" dirty="0"/>
              <a:t> výpověď</a:t>
            </a:r>
            <a:r>
              <a:rPr lang="en-GB" dirty="0"/>
              <a:t>:</a:t>
            </a:r>
            <a:endParaRPr lang="cs-CZ" sz="2800" dirty="0"/>
          </a:p>
          <a:p>
            <a:pPr lvl="1"/>
            <a:r>
              <a:rPr lang="cs-CZ" dirty="0"/>
              <a:t>odvozený modus výkladu, „logický konstrukt“</a:t>
            </a:r>
            <a:r>
              <a:rPr lang="en-GB" dirty="0"/>
              <a:t>. </a:t>
            </a:r>
            <a:r>
              <a:rPr lang="cs-CZ" dirty="0"/>
              <a:t>Nivelizace, která původní „jako“ praktického výkladu převádí na „jako“, které určuje </a:t>
            </a:r>
            <a:r>
              <a:rPr lang="cs-CZ" dirty="0" err="1"/>
              <a:t>výskytovost</a:t>
            </a:r>
            <a:r>
              <a:rPr lang="cs-CZ" dirty="0"/>
              <a:t>.</a:t>
            </a:r>
            <a:endParaRPr lang="cs-CZ" sz="2400" dirty="0"/>
          </a:p>
          <a:p>
            <a:pPr lvl="1"/>
            <a:r>
              <a:rPr lang="cs-CZ" dirty="0"/>
              <a:t>Zahaluje původní hermeneutickou vztah a původní zakotvení v „bytí ve světě“.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32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A06FF-15F3-489E-B11C-7E78C9A0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mezi subjektem a objektem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DDD53F-6A08-4113-880B-03769E04E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		</a:t>
            </a:r>
            <a:r>
              <a:rPr lang="cs-CZ" u="sng" dirty="0"/>
              <a:t>Extrémní pozice</a:t>
            </a:r>
            <a:endParaRPr lang="cs-CZ" dirty="0"/>
          </a:p>
          <a:p>
            <a:r>
              <a:rPr lang="cs-CZ" dirty="0"/>
              <a:t>(1) Redukce na objekt - objektivistická věda (tj. mechanistická (meta-)fyzika). Svět je uchopen jako soubor objektů, jež mají jasně definovatelné vlastnosti. Subjekt je upozaděn.</a:t>
            </a:r>
          </a:p>
          <a:p>
            <a:r>
              <a:rPr lang="en-GB" dirty="0"/>
              <a:t>(2) </a:t>
            </a:r>
            <a:r>
              <a:rPr lang="cs-CZ" dirty="0"/>
              <a:t>Redukce na subjekt – vnější svět je iluze či produkt mysli</a:t>
            </a:r>
          </a:p>
          <a:p>
            <a:pPr lvl="1"/>
            <a:r>
              <a:rPr lang="en-GB" dirty="0"/>
              <a:t>Solipsistic</a:t>
            </a:r>
            <a:r>
              <a:rPr lang="cs-CZ" dirty="0" err="1"/>
              <a:t>ký</a:t>
            </a:r>
            <a:r>
              <a:rPr lang="cs-CZ" dirty="0"/>
              <a:t> i</a:t>
            </a:r>
            <a:r>
              <a:rPr lang="en-GB" dirty="0" err="1"/>
              <a:t>dealism</a:t>
            </a:r>
            <a:r>
              <a:rPr lang="cs-CZ" dirty="0" err="1"/>
              <a:t>us</a:t>
            </a:r>
            <a:r>
              <a:rPr lang="cs-CZ" dirty="0"/>
              <a:t>,</a:t>
            </a:r>
            <a:r>
              <a:rPr lang="en-GB" dirty="0"/>
              <a:t> relativism</a:t>
            </a:r>
            <a:r>
              <a:rPr lang="cs-CZ" dirty="0" err="1"/>
              <a:t>us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14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FA537-9F3C-449F-A09F-4913FC8E8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Martin Heidegger</a:t>
            </a:r>
            <a:br>
              <a:rPr lang="cs-CZ" dirty="0"/>
            </a:br>
            <a:r>
              <a:rPr lang="cs-CZ" sz="3600" dirty="0"/>
              <a:t>(1889 – 1976)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7A4A3D-FAE7-42F2-AD23-190710345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Pobyt</a:t>
            </a:r>
            <a:r>
              <a:rPr lang="cs-CZ" dirty="0"/>
              <a:t>/</a:t>
            </a:r>
            <a:r>
              <a:rPr lang="cs-CZ" b="1" dirty="0" err="1"/>
              <a:t>Dasein</a:t>
            </a:r>
            <a:r>
              <a:rPr lang="cs-CZ" dirty="0"/>
              <a:t> – jsoucno, kterému je odemčen svět; jeho základní strukturou je ‚bytí ve světě‘ (</a:t>
            </a:r>
            <a:r>
              <a:rPr lang="cs-CZ" i="1" dirty="0"/>
              <a:t>in der Welt </a:t>
            </a:r>
            <a:r>
              <a:rPr lang="cs-CZ" i="1" dirty="0" err="1"/>
              <a:t>sein</a:t>
            </a:r>
            <a:r>
              <a:rPr lang="cs-CZ" dirty="0"/>
              <a:t>).</a:t>
            </a:r>
          </a:p>
          <a:p>
            <a:r>
              <a:rPr lang="cs-CZ" dirty="0"/>
              <a:t>Existence jsoucen (= výskyt) × existence pobytu (vlastní pouze člověku)</a:t>
            </a:r>
          </a:p>
          <a:p>
            <a:r>
              <a:rPr lang="cs-CZ" dirty="0"/>
              <a:t>„pobyt je takové jsoucno, jemuž jde v jeho bytí o toto bytí samo“</a:t>
            </a:r>
          </a:p>
          <a:p>
            <a:r>
              <a:rPr lang="cs-CZ" dirty="0"/>
              <a:t>Pobyt:</a:t>
            </a:r>
          </a:p>
          <a:p>
            <a:pPr lvl="1"/>
            <a:r>
              <a:rPr lang="cs-CZ" dirty="0"/>
              <a:t>je ve světě hlouběji než ostatní jsoucna (věci, zvířata)</a:t>
            </a:r>
          </a:p>
          <a:p>
            <a:pPr lvl="1"/>
            <a:r>
              <a:rPr lang="cs-CZ" dirty="0" err="1"/>
              <a:t>existenciály</a:t>
            </a:r>
            <a:r>
              <a:rPr lang="cs-CZ" dirty="0"/>
              <a:t> × kategorie; člověk × výskytová jsoucna</a:t>
            </a:r>
          </a:p>
        </p:txBody>
      </p:sp>
    </p:spTree>
    <p:extLst>
      <p:ext uri="{BB962C8B-B14F-4D97-AF65-F5344CB8AC3E}">
        <p14:creationId xmlns:p14="http://schemas.microsoft.com/office/powerpoint/2010/main" val="210269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9B4891-9914-4960-BC5C-BBD350FB2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cs-CZ" sz="3600" dirty="0"/>
              <a:t>Ontologicko-existenciální struktura pobytu sestává z „</a:t>
            </a:r>
            <a:r>
              <a:rPr lang="cs-CZ" sz="3600" b="1" dirty="0" err="1"/>
              <a:t>vrženosti</a:t>
            </a:r>
            <a:r>
              <a:rPr lang="cs-CZ" sz="3600" b="1" dirty="0"/>
              <a:t>“ </a:t>
            </a:r>
            <a:r>
              <a:rPr lang="en-GB" sz="3600" dirty="0"/>
              <a:t>(</a:t>
            </a:r>
            <a:r>
              <a:rPr lang="cs-CZ" sz="3600" i="1" dirty="0" err="1"/>
              <a:t>Geworfenheit</a:t>
            </a:r>
            <a:r>
              <a:rPr lang="cs-CZ" sz="3600" dirty="0"/>
              <a:t>), „</a:t>
            </a:r>
            <a:r>
              <a:rPr lang="cs-CZ" sz="3600" b="1" dirty="0"/>
              <a:t>rozvrhu</a:t>
            </a:r>
            <a:r>
              <a:rPr lang="cs-CZ" sz="3600" dirty="0"/>
              <a:t>“ (</a:t>
            </a:r>
            <a:r>
              <a:rPr lang="cs-CZ" sz="3600" i="1" dirty="0" err="1"/>
              <a:t>Entwurf</a:t>
            </a:r>
            <a:r>
              <a:rPr lang="cs-CZ" sz="3600" dirty="0"/>
              <a:t>) a „</a:t>
            </a:r>
            <a:r>
              <a:rPr lang="cs-CZ" sz="3600" b="1" dirty="0" err="1"/>
              <a:t>upadlosti</a:t>
            </a:r>
            <a:r>
              <a:rPr lang="cs-CZ" sz="3600" dirty="0"/>
              <a:t>“ (</a:t>
            </a:r>
            <a:r>
              <a:rPr lang="cs-CZ" sz="3600" i="1" dirty="0"/>
              <a:t>Sein-</a:t>
            </a:r>
            <a:r>
              <a:rPr lang="cs-CZ" sz="3600" i="1" dirty="0" err="1"/>
              <a:t>bei</a:t>
            </a:r>
            <a:r>
              <a:rPr lang="cs-CZ" sz="3600" dirty="0"/>
              <a:t>). Tyto tři rysy existence [</a:t>
            </a:r>
            <a:r>
              <a:rPr lang="cs-CZ" sz="3600" dirty="0" err="1"/>
              <a:t>existenciály</a:t>
            </a:r>
            <a:r>
              <a:rPr lang="cs-CZ" sz="3600" dirty="0"/>
              <a:t>] jsou neoddělitelně vázány ke světu. Charakterizují/konstituují původní </a:t>
            </a:r>
            <a:r>
              <a:rPr lang="cs-CZ" sz="3600" dirty="0" err="1"/>
              <a:t>odemčenost</a:t>
            </a:r>
            <a:r>
              <a:rPr lang="cs-CZ" sz="3600" dirty="0"/>
              <a:t> „bytí ve světě“. </a:t>
            </a:r>
          </a:p>
        </p:txBody>
      </p:sp>
    </p:spTree>
    <p:extLst>
      <p:ext uri="{BB962C8B-B14F-4D97-AF65-F5344CB8AC3E}">
        <p14:creationId xmlns:p14="http://schemas.microsoft.com/office/powerpoint/2010/main" val="69003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E79F1-40F0-49B3-8E92-ED90E9F09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/>
              <a:t>Časový charakter bytí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E5A3F9-BE44-49F7-B496-001FCB79B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92500" lnSpcReduction="10000"/>
          </a:bodyPr>
          <a:lstStyle/>
          <a:p>
            <a:r>
              <a:rPr lang="cs-CZ" sz="3600" dirty="0"/>
              <a:t>Původní (apriorní) bytostnou strukturu základní skladby pobytu ’bytí-ve-světě’ (in der Welt </a:t>
            </a:r>
            <a:r>
              <a:rPr lang="cs-CZ" sz="3600" dirty="0" err="1"/>
              <a:t>sein</a:t>
            </a:r>
            <a:r>
              <a:rPr lang="cs-CZ" sz="3600" dirty="0"/>
              <a:t>) představuje ve fundamentální ontologii </a:t>
            </a:r>
            <a:r>
              <a:rPr lang="cs-CZ" sz="3600" b="1" dirty="0"/>
              <a:t>starost (</a:t>
            </a:r>
            <a:r>
              <a:rPr lang="cs-CZ" sz="3600" b="1" dirty="0" err="1"/>
              <a:t>Sorge</a:t>
            </a:r>
            <a:r>
              <a:rPr lang="cs-CZ" sz="3600" b="1" dirty="0"/>
              <a:t>).</a:t>
            </a:r>
            <a:endParaRPr lang="cs-CZ" sz="3600" dirty="0"/>
          </a:p>
          <a:p>
            <a:r>
              <a:rPr lang="cs-CZ" sz="3600" dirty="0"/>
              <a:t>Ujednocuje tři základní strukturující momenty: minulost, přítomnost, budoucnost; fakticitu, </a:t>
            </a:r>
            <a:r>
              <a:rPr lang="cs-CZ" sz="3600" dirty="0" err="1"/>
              <a:t>upadlost</a:t>
            </a:r>
            <a:r>
              <a:rPr lang="cs-CZ" sz="3600" dirty="0"/>
              <a:t>, </a:t>
            </a:r>
            <a:r>
              <a:rPr lang="cs-CZ" sz="3600" dirty="0" err="1"/>
              <a:t>existencialitu</a:t>
            </a:r>
            <a:r>
              <a:rPr lang="cs-CZ" sz="3600" dirty="0"/>
              <a:t>. </a:t>
            </a:r>
          </a:p>
          <a:p>
            <a:pPr lvl="1"/>
            <a:r>
              <a:rPr lang="cs-CZ" sz="3200" i="1" dirty="0"/>
              <a:t>v předstihu před sebou</a:t>
            </a:r>
            <a:r>
              <a:rPr lang="cs-CZ" sz="3200" dirty="0"/>
              <a:t> – </a:t>
            </a:r>
            <a:r>
              <a:rPr lang="cs-CZ" sz="3200" i="1" dirty="0"/>
              <a:t>být již vždy ve světě </a:t>
            </a:r>
            <a:r>
              <a:rPr lang="cs-CZ" sz="3200" dirty="0"/>
              <a:t>– </a:t>
            </a:r>
            <a:r>
              <a:rPr lang="cs-CZ" sz="3200" i="1" dirty="0"/>
              <a:t>jakožto bytí u </a:t>
            </a:r>
            <a:r>
              <a:rPr lang="cs-CZ" sz="3200" i="1" dirty="0" err="1"/>
              <a:t>nitrosvětského</a:t>
            </a:r>
            <a:r>
              <a:rPr lang="cs-CZ" sz="3200" i="1" dirty="0"/>
              <a:t> jsoucna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7304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98A8084-8216-4B3F-B7B1-C61C67799E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8" b="7258"/>
          <a:stretch/>
        </p:blipFill>
        <p:spPr>
          <a:xfrm>
            <a:off x="36532" y="27394"/>
            <a:ext cx="9143980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841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246B44E-37FB-4239-AF53-E9A7CADE3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Care [</a:t>
            </a:r>
            <a:r>
              <a:rPr lang="cs-CZ" dirty="0" err="1"/>
              <a:t>Sorge</a:t>
            </a:r>
            <a:r>
              <a:rPr lang="cs-CZ" dirty="0"/>
              <a:t>]</a:t>
            </a:r>
            <a:endParaRPr lang="en-US" dirty="0"/>
          </a:p>
        </p:txBody>
      </p:sp>
      <p:pic>
        <p:nvPicPr>
          <p:cNvPr id="5" name="Zástupný obsah 4" descr="Obsah obrázku text, pták&#10;&#10;Popis byl vytvořen automaticky">
            <a:extLst>
              <a:ext uri="{FF2B5EF4-FFF2-40B4-BE49-F238E27FC236}">
                <a16:creationId xmlns:a16="http://schemas.microsoft.com/office/drawing/2014/main" id="{A1F614C7-4776-4BA3-B52B-E2CB198E05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63" y="1600200"/>
            <a:ext cx="8007473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237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E5AB3-D07A-4D2B-BADA-9F7E62D70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i="1" dirty="0"/>
              <a:t> </a:t>
            </a:r>
            <a:br>
              <a:rPr lang="cs-CZ" dirty="0"/>
            </a:br>
            <a:r>
              <a:rPr lang="cs-CZ" sz="5300" b="1" dirty="0"/>
              <a:t>1</a:t>
            </a:r>
            <a:r>
              <a:rPr lang="en-GB" sz="5300" b="1" dirty="0"/>
              <a:t>. Fa</a:t>
            </a:r>
            <a:r>
              <a:rPr lang="cs-CZ" sz="5300" b="1" dirty="0"/>
              <a:t>k</a:t>
            </a:r>
            <a:r>
              <a:rPr lang="en-GB" sz="5300" b="1" dirty="0" err="1"/>
              <a:t>ticit</a:t>
            </a:r>
            <a:r>
              <a:rPr lang="cs-CZ" sz="5300" b="1" dirty="0"/>
              <a:t>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1B8F68-F9DD-4CCB-8E83-7A26560FC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cs-CZ" i="1" dirty="0"/>
              <a:t>být již vždy ve světě</a:t>
            </a:r>
          </a:p>
          <a:p>
            <a:r>
              <a:rPr lang="cs-CZ" dirty="0"/>
              <a:t>Určuje naší situovanost skrze nálady, </a:t>
            </a:r>
            <a:r>
              <a:rPr lang="cs-CZ" dirty="0" err="1"/>
              <a:t>vrženost</a:t>
            </a:r>
            <a:r>
              <a:rPr lang="cs-CZ" dirty="0"/>
              <a:t>. </a:t>
            </a:r>
          </a:p>
          <a:p>
            <a:r>
              <a:rPr lang="cs-CZ" dirty="0"/>
              <a:t>Naše rozvrhy nejsou předmětem naší volby, jsme do nich spíše vrženi. Předznačují dráhy, kterými rozumět. </a:t>
            </a:r>
          </a:p>
          <a:p>
            <a:r>
              <a:rPr lang="cs-CZ" dirty="0"/>
              <a:t>Veškeré poznání je konstituováno našimi náladami.</a:t>
            </a:r>
          </a:p>
          <a:p>
            <a:r>
              <a:rPr lang="cs-CZ" dirty="0" err="1"/>
              <a:t>naladěnost</a:t>
            </a:r>
            <a:r>
              <a:rPr lang="cs-CZ" dirty="0"/>
              <a:t> × objektivní poznání vědy</a:t>
            </a:r>
          </a:p>
        </p:txBody>
      </p:sp>
    </p:spTree>
    <p:extLst>
      <p:ext uri="{BB962C8B-B14F-4D97-AF65-F5344CB8AC3E}">
        <p14:creationId xmlns:p14="http://schemas.microsoft.com/office/powerpoint/2010/main" val="2316295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9D7D3-ECA5-4758-8333-030130759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b="1" dirty="0"/>
              <a:t>2. </a:t>
            </a:r>
            <a:r>
              <a:rPr lang="en-GB" b="1" dirty="0" err="1"/>
              <a:t>Existen</a:t>
            </a:r>
            <a:r>
              <a:rPr lang="cs-CZ" b="1" dirty="0" err="1"/>
              <a:t>cialita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CB6EA-82CF-402D-9098-0BF8C9A9C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/>
              <a:t>být v předstihu před sebou</a:t>
            </a:r>
          </a:p>
          <a:p>
            <a:r>
              <a:rPr lang="cs-CZ" dirty="0"/>
              <a:t>Charakterizována našimi možnostmi a vztahováním k budoucnosti</a:t>
            </a:r>
            <a:r>
              <a:rPr lang="en-GB" dirty="0"/>
              <a:t>. </a:t>
            </a:r>
            <a:endParaRPr lang="cs-CZ" dirty="0"/>
          </a:p>
          <a:p>
            <a:r>
              <a:rPr lang="cs-CZ" dirty="0"/>
              <a:t>nejbytostnější zájem pobytu je „starost“: </a:t>
            </a:r>
            <a:r>
              <a:rPr lang="cs-CZ" i="1" dirty="0"/>
              <a:t>pobyt je takové jsoucno, jemuž jde v jeho bytí o toto bytí samo </a:t>
            </a:r>
            <a:r>
              <a:rPr lang="cs-CZ" dirty="0"/>
              <a:t>[</a:t>
            </a:r>
            <a:r>
              <a:rPr lang="cs-CZ" i="1" dirty="0" err="1"/>
              <a:t>diesem</a:t>
            </a:r>
            <a:r>
              <a:rPr lang="cs-CZ" i="1" dirty="0"/>
              <a:t> </a:t>
            </a:r>
            <a:r>
              <a:rPr lang="cs-CZ" i="1" dirty="0" err="1"/>
              <a:t>Seiendem</a:t>
            </a:r>
            <a:r>
              <a:rPr lang="cs-CZ" i="1" dirty="0"/>
              <a:t> </a:t>
            </a:r>
            <a:r>
              <a:rPr lang="en-GB" i="1" dirty="0"/>
              <a:t>in </a:t>
            </a:r>
            <a:r>
              <a:rPr lang="en-GB" i="1" dirty="0" err="1"/>
              <a:t>seinem</a:t>
            </a:r>
            <a:r>
              <a:rPr lang="en-GB" i="1" dirty="0"/>
              <a:t> Sein um dieses Sein </a:t>
            </a:r>
            <a:r>
              <a:rPr lang="en-GB" i="1" dirty="0" err="1"/>
              <a:t>selbst</a:t>
            </a:r>
            <a:r>
              <a:rPr lang="en-GB" i="1" dirty="0"/>
              <a:t> </a:t>
            </a:r>
            <a:r>
              <a:rPr lang="en-GB" i="1" dirty="0" err="1"/>
              <a:t>geht</a:t>
            </a:r>
            <a:r>
              <a:rPr lang="cs-CZ" dirty="0"/>
              <a:t>].</a:t>
            </a:r>
          </a:p>
          <a:p>
            <a:r>
              <a:rPr lang="cs-CZ" dirty="0"/>
              <a:t>Prvotní je náš vztah ke světu a jsoucna, se kterými se setkáváme, jsou rozvrhovány vzhledem k našim možnostem. Náš primární vztah ke světu je určován naším rozumějícím rozvrhem.</a:t>
            </a:r>
          </a:p>
        </p:txBody>
      </p:sp>
    </p:spTree>
    <p:extLst>
      <p:ext uri="{BB962C8B-B14F-4D97-AF65-F5344CB8AC3E}">
        <p14:creationId xmlns:p14="http://schemas.microsoft.com/office/powerpoint/2010/main" val="27488245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5529</TotalTime>
  <Words>1003</Words>
  <Application>Microsoft Office PowerPoint</Application>
  <PresentationFormat>Předvádění na obrazovce (4:3)</PresentationFormat>
  <Paragraphs>82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sady Office</vt:lpstr>
      <vt:lpstr>Hermeneutika Paula Ricœura</vt:lpstr>
      <vt:lpstr>Vztah mezi subjektem a objektem</vt:lpstr>
      <vt:lpstr>Martin Heidegger (1889 – 1976)</vt:lpstr>
      <vt:lpstr>Prezentace aplikace PowerPoint</vt:lpstr>
      <vt:lpstr>Časový charakter bytí</vt:lpstr>
      <vt:lpstr>Prezentace aplikace PowerPoint</vt:lpstr>
      <vt:lpstr>Care [Sorge]</vt:lpstr>
      <vt:lpstr>  1. Fakticita</vt:lpstr>
      <vt:lpstr>2. Existencialita</vt:lpstr>
      <vt:lpstr>Epistemologie × ontologie</vt:lpstr>
      <vt:lpstr>Přednost možnosti před skutečností</vt:lpstr>
      <vt:lpstr>Kategorie modality</vt:lpstr>
      <vt:lpstr>3. Upadlost </vt:lpstr>
      <vt:lpstr>Prezentace aplikace PowerPoint</vt:lpstr>
      <vt:lpstr>Rozumění, výklad, výpověď</vt:lpstr>
      <vt:lpstr>Před-struktura rozumění</vt:lpstr>
      <vt:lpstr>smysl</vt:lpstr>
      <vt:lpstr>Hermeneutický × bludný kruh</vt:lpstr>
      <vt:lpstr>Odvozený status výkladu: výpověď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Hra, symbol, slavnost</dc:title>
  <dc:creator>felix</dc:creator>
  <cp:lastModifiedBy>Felix</cp:lastModifiedBy>
  <cp:revision>215</cp:revision>
  <dcterms:created xsi:type="dcterms:W3CDTF">2015-10-21T17:05:15Z</dcterms:created>
  <dcterms:modified xsi:type="dcterms:W3CDTF">2021-03-11T11:22:14Z</dcterms:modified>
</cp:coreProperties>
</file>