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4fbdc30b83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4fbdc30b83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4fbdc30b83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4fbdc30b83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4fbdc30b83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4fbdc30b83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4fbdc30b83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4fbdc30b83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4fbdc30b8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4fbdc30b8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4fbdc30b83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4fbdc30b83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4fbdc30b83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4fbdc30b83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Relationship Id="rId4" Type="http://schemas.openxmlformats.org/officeDocument/2006/relationships/image" Target="../media/image1.jpg"/><Relationship Id="rId5" Type="http://schemas.openxmlformats.org/officeDocument/2006/relationships/image" Target="../media/image6.png"/><Relationship Id="rId6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Political Sociology of Central Europe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Course Introduction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7563" y="30275"/>
            <a:ext cx="680887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highlight>
                  <a:srgbClr val="FFFFFF"/>
                </a:highlight>
              </a:rPr>
              <a:t>Exam Requirements</a:t>
            </a:r>
            <a:endParaRPr sz="3600"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b="1" lang="en" sz="2400">
                <a:solidFill>
                  <a:schemeClr val="dk1"/>
                </a:solidFill>
              </a:rPr>
              <a:t>Active participation</a:t>
            </a:r>
            <a:r>
              <a:rPr lang="en" sz="2400">
                <a:solidFill>
                  <a:schemeClr val="dk1"/>
                </a:solidFill>
              </a:rPr>
              <a:t> in the 10 seminars and lectures </a:t>
            </a:r>
            <a:br>
              <a:rPr lang="en" sz="2400">
                <a:solidFill>
                  <a:schemeClr val="dk1"/>
                </a:solidFill>
              </a:rPr>
            </a:br>
            <a:r>
              <a:rPr lang="en" sz="2400">
                <a:solidFill>
                  <a:schemeClr val="dk1"/>
                </a:solidFill>
              </a:rPr>
              <a:t>(only two absences are allowed).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" sz="2400">
                <a:solidFill>
                  <a:schemeClr val="dk1"/>
                </a:solidFill>
              </a:rPr>
              <a:t>Completing </a:t>
            </a:r>
            <a:r>
              <a:rPr b="1" lang="en" sz="2400">
                <a:solidFill>
                  <a:schemeClr val="dk1"/>
                </a:solidFill>
              </a:rPr>
              <a:t>homework </a:t>
            </a:r>
            <a:r>
              <a:rPr lang="en" sz="2400">
                <a:solidFill>
                  <a:schemeClr val="dk1"/>
                </a:solidFill>
              </a:rPr>
              <a:t>(incl. submission of </a:t>
            </a:r>
            <a:br>
              <a:rPr lang="en" sz="2400">
                <a:solidFill>
                  <a:schemeClr val="dk1"/>
                </a:solidFill>
              </a:rPr>
            </a:br>
            <a:r>
              <a:rPr lang="en" sz="2400">
                <a:solidFill>
                  <a:schemeClr val="dk1"/>
                </a:solidFill>
              </a:rPr>
              <a:t>summaries of five compulsory readings) via </a:t>
            </a:r>
            <a:r>
              <a:rPr lang="en" sz="2400" u="sng">
                <a:solidFill>
                  <a:srgbClr val="0000FF"/>
                </a:solidFill>
              </a:rPr>
              <a:t>Moodle</a:t>
            </a:r>
            <a:r>
              <a:rPr lang="en" sz="2400">
                <a:solidFill>
                  <a:schemeClr val="dk1"/>
                </a:solidFill>
              </a:rPr>
              <a:t>.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" sz="2400">
                <a:solidFill>
                  <a:schemeClr val="dk1"/>
                </a:solidFill>
              </a:rPr>
              <a:t>Completing </a:t>
            </a:r>
            <a:r>
              <a:rPr b="1" lang="en" sz="2400">
                <a:solidFill>
                  <a:schemeClr val="dk1"/>
                </a:solidFill>
              </a:rPr>
              <a:t>two online tests</a:t>
            </a:r>
            <a:r>
              <a:rPr lang="en" sz="2400">
                <a:solidFill>
                  <a:schemeClr val="dk1"/>
                </a:solidFill>
              </a:rPr>
              <a:t> (midterm + final) </a:t>
            </a:r>
            <a:r>
              <a:rPr lang="en" sz="2400">
                <a:solidFill>
                  <a:schemeClr val="dk1"/>
                </a:solidFill>
              </a:rPr>
              <a:t>via </a:t>
            </a:r>
            <a:r>
              <a:rPr lang="en" sz="2400" u="sng">
                <a:solidFill>
                  <a:srgbClr val="0000FF"/>
                </a:solidFill>
              </a:rPr>
              <a:t>Moodle</a:t>
            </a:r>
            <a:r>
              <a:rPr lang="en" sz="2400">
                <a:solidFill>
                  <a:schemeClr val="dk1"/>
                </a:solidFill>
              </a:rPr>
              <a:t>. 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" sz="2400">
                <a:solidFill>
                  <a:schemeClr val="dk1"/>
                </a:solidFill>
              </a:rPr>
              <a:t>Writing</a:t>
            </a:r>
            <a:r>
              <a:rPr b="1" lang="en" sz="2400">
                <a:solidFill>
                  <a:schemeClr val="dk1"/>
                </a:solidFill>
              </a:rPr>
              <a:t> an essay</a:t>
            </a:r>
            <a:r>
              <a:rPr lang="en" sz="2400">
                <a:solidFill>
                  <a:schemeClr val="dk1"/>
                </a:solidFill>
              </a:rPr>
              <a:t> (min. 2000 words, at least 5 academic resources). Topics by 24 April. Submission by 17 June</a:t>
            </a:r>
            <a:r>
              <a:rPr lang="en" sz="2400">
                <a:solidFill>
                  <a:schemeClr val="dk1"/>
                </a:solidFill>
              </a:rPr>
              <a:t>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900"/>
              </a:spcBef>
              <a:spcAft>
                <a:spcPts val="160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3 special weeks in April </a:t>
            </a:r>
            <a:endParaRPr sz="3600"/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13484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</a:rPr>
              <a:t>4th April - </a:t>
            </a:r>
            <a:r>
              <a:rPr lang="en" sz="2400">
                <a:solidFill>
                  <a:schemeClr val="dk1"/>
                </a:solidFill>
              </a:rPr>
              <a:t>Reading week </a:t>
            </a:r>
            <a:endParaRPr sz="2400">
              <a:solidFill>
                <a:schemeClr val="dk1"/>
              </a:solidFill>
            </a:endParaRPr>
          </a:p>
          <a:p>
            <a:pPr indent="457200" lvl="0" marL="9144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(+ midterm online test)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</a:rPr>
              <a:t>18 April - </a:t>
            </a:r>
            <a:r>
              <a:rPr lang="en" sz="2400">
                <a:solidFill>
                  <a:schemeClr val="dk1"/>
                </a:solidFill>
              </a:rPr>
              <a:t>Happy Easter! (Dean's Holiday)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</a:rPr>
              <a:t>25 April </a:t>
            </a:r>
            <a:r>
              <a:rPr lang="en" sz="2400">
                <a:solidFill>
                  <a:schemeClr val="dk1"/>
                </a:solidFill>
              </a:rPr>
              <a:t>- Czech National Memorial </a:t>
            </a:r>
            <a:endParaRPr sz="2400">
              <a:solidFill>
                <a:schemeClr val="dk1"/>
              </a:solidFill>
            </a:endParaRPr>
          </a:p>
          <a:p>
            <a:pPr indent="457200" lvl="0" marL="9144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(+ submission of essay topics)</a:t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69" name="Google Shape;69;p15"/>
          <p:cNvPicPr preferRelativeResize="0"/>
          <p:nvPr/>
        </p:nvPicPr>
        <p:blipFill rotWithShape="1">
          <a:blip r:embed="rId3">
            <a:alphaModFix/>
          </a:blip>
          <a:srcRect b="0" l="30833" r="34232" t="0"/>
          <a:stretch/>
        </p:blipFill>
        <p:spPr>
          <a:xfrm>
            <a:off x="6543986" y="445025"/>
            <a:ext cx="2160990" cy="412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</a:rPr>
              <a:t>The grade is composed of four parts (100 points in total).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</a:rPr>
              <a:t> 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</a:rPr>
              <a:t>30% = homework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</a:rPr>
              <a:t>10% = midterm test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</a:rPr>
              <a:t>10% = final test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</a:rPr>
              <a:t>50% = essay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highlight>
                  <a:srgbClr val="FFFFFF"/>
                </a:highlight>
              </a:rPr>
              <a:t>Assessment Method</a:t>
            </a:r>
            <a:endParaRPr sz="3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idx="1" type="body"/>
          </p:nvPr>
        </p:nvSpPr>
        <p:spPr>
          <a:xfrm>
            <a:off x="464100" y="13048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</a:rPr>
              <a:t>91–100 points-&gt; A (excellent)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</a:rPr>
              <a:t>81–90 points-&gt; B (very good)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</a:rPr>
              <a:t>71–80 points -&gt; C (good)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</a:rPr>
              <a:t>61–70 points-&gt; D (satisfactory)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</a:rPr>
              <a:t>51–60 points-&gt; E (sufficient)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</a:rPr>
              <a:t>0–50 points-&gt; F (failed)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81" name="Google Shape;81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highlight>
                  <a:srgbClr val="FFFFFF"/>
                </a:highlight>
              </a:rPr>
              <a:t>Grading System</a:t>
            </a:r>
            <a:endParaRPr sz="3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311700" y="12722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Clr>
                <a:srgbClr val="E06666"/>
              </a:buClr>
              <a:buSzPts val="2400"/>
              <a:buAutoNum type="arabicPeriod"/>
            </a:pPr>
            <a:r>
              <a:rPr b="1" lang="en" sz="2400">
                <a:solidFill>
                  <a:srgbClr val="E06666"/>
                </a:solidFill>
              </a:rPr>
              <a:t>Which countries belong to “Central Europe”?</a:t>
            </a:r>
            <a:r>
              <a:rPr lang="en" sz="2400">
                <a:solidFill>
                  <a:srgbClr val="E06666"/>
                </a:solidFill>
              </a:rPr>
              <a:t> </a:t>
            </a:r>
            <a:endParaRPr sz="2400">
              <a:solidFill>
                <a:srgbClr val="E06666"/>
              </a:solidFill>
            </a:endParaRPr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b="1" lang="en" sz="2400">
                <a:solidFill>
                  <a:srgbClr val="3D85C6"/>
                </a:solidFill>
              </a:rPr>
              <a:t>What are the characteristic features of Central European political reality?</a:t>
            </a:r>
            <a:r>
              <a:rPr lang="en" sz="2400">
                <a:solidFill>
                  <a:schemeClr val="dk1"/>
                </a:solidFill>
              </a:rPr>
              <a:t> (name at least 5 ) 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400"/>
              <a:buAutoNum type="arabicPeriod"/>
            </a:pPr>
            <a:r>
              <a:rPr b="1" lang="en" sz="2400">
                <a:solidFill>
                  <a:srgbClr val="38761D"/>
                </a:solidFill>
              </a:rPr>
              <a:t>What are you looking for in this course? What burning questions do you have considering Central Europe?</a:t>
            </a:r>
            <a:r>
              <a:rPr b="1" lang="en" sz="2400">
                <a:solidFill>
                  <a:schemeClr val="dk1"/>
                </a:solidFill>
              </a:rPr>
              <a:t> </a:t>
            </a:r>
            <a:r>
              <a:rPr lang="en" sz="2400">
                <a:solidFill>
                  <a:schemeClr val="dk1"/>
                </a:solidFill>
              </a:rPr>
              <a:t>(name at least 3)</a:t>
            </a:r>
            <a:endParaRPr sz="2400"/>
          </a:p>
        </p:txBody>
      </p:sp>
      <p:sp>
        <p:nvSpPr>
          <p:cNvPr id="87" name="Google Shape;87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highlight>
                  <a:srgbClr val="FFFFFF"/>
                </a:highlight>
              </a:rPr>
              <a:t>Let us begin … </a:t>
            </a:r>
            <a:endParaRPr sz="3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/>
          <p:nvPr>
            <p:ph idx="1" type="body"/>
          </p:nvPr>
        </p:nvSpPr>
        <p:spPr>
          <a:xfrm>
            <a:off x="311700" y="10593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sz="2400">
                <a:solidFill>
                  <a:schemeClr val="dk1"/>
                </a:solidFill>
                <a:highlight>
                  <a:srgbClr val="FFFFFF"/>
                </a:highlight>
              </a:rPr>
              <a:t>Catching up with the West </a:t>
            </a:r>
            <a:endParaRPr sz="24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sz="2400">
                <a:solidFill>
                  <a:schemeClr val="dk1"/>
                </a:solidFill>
                <a:highlight>
                  <a:srgbClr val="FFFFFF"/>
                </a:highlight>
              </a:rPr>
              <a:t>Political Culture of Central Europe </a:t>
            </a:r>
            <a:endParaRPr sz="24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sz="2400">
                <a:solidFill>
                  <a:schemeClr val="dk1"/>
                </a:solidFill>
                <a:highlight>
                  <a:srgbClr val="FFFFFF"/>
                </a:highlight>
              </a:rPr>
              <a:t>Building a Civil Society </a:t>
            </a:r>
            <a:endParaRPr sz="24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sz="2400">
                <a:solidFill>
                  <a:schemeClr val="dk1"/>
                </a:solidFill>
                <a:highlight>
                  <a:srgbClr val="FFFFFF"/>
                </a:highlight>
              </a:rPr>
              <a:t>NGOs and Activism </a:t>
            </a:r>
            <a:endParaRPr sz="24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sz="2400">
                <a:solidFill>
                  <a:schemeClr val="dk1"/>
                </a:solidFill>
                <a:highlight>
                  <a:srgbClr val="FFFFFF"/>
                </a:highlight>
              </a:rPr>
              <a:t>Democracy in the EU and the Public Sphere </a:t>
            </a:r>
            <a:endParaRPr sz="24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sz="2400">
                <a:solidFill>
                  <a:schemeClr val="dk1"/>
                </a:solidFill>
                <a:highlight>
                  <a:srgbClr val="FFFFFF"/>
                </a:highlight>
              </a:rPr>
              <a:t>Nationalism and Democratic Backsliding </a:t>
            </a:r>
            <a:endParaRPr sz="24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sz="2400">
                <a:solidFill>
                  <a:schemeClr val="dk1"/>
                </a:solidFill>
                <a:highlight>
                  <a:srgbClr val="FFFFFF"/>
                </a:highlight>
              </a:rPr>
              <a:t>Politicization of Europe in Time of Crisis </a:t>
            </a:r>
            <a:endParaRPr sz="24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sz="2400">
                <a:solidFill>
                  <a:schemeClr val="dk1"/>
                </a:solidFill>
              </a:rPr>
              <a:t>Populism 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sz="2400">
                <a:solidFill>
                  <a:schemeClr val="dk1"/>
                </a:solidFill>
                <a:highlight>
                  <a:srgbClr val="FFFFFF"/>
                </a:highlight>
              </a:rPr>
              <a:t>Gender and Feminism </a:t>
            </a:r>
            <a:endParaRPr sz="24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sp>
        <p:nvSpPr>
          <p:cNvPr id="93" name="Google Shape;93;p19"/>
          <p:cNvSpPr txBox="1"/>
          <p:nvPr>
            <p:ph type="title"/>
          </p:nvPr>
        </p:nvSpPr>
        <p:spPr>
          <a:xfrm>
            <a:off x="311700" y="3119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highlight>
                  <a:srgbClr val="FFFFFF"/>
                </a:highlight>
              </a:rPr>
              <a:t>Topics </a:t>
            </a:r>
            <a:endParaRPr sz="3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00" name="Google Shape;10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5350" y="-119775"/>
            <a:ext cx="4478651" cy="2987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0"/>
          <p:cNvPicPr preferRelativeResize="0"/>
          <p:nvPr/>
        </p:nvPicPr>
        <p:blipFill rotWithShape="1">
          <a:blip r:embed="rId4">
            <a:alphaModFix/>
          </a:blip>
          <a:srcRect b="9880" l="0" r="0" t="4495"/>
          <a:stretch/>
        </p:blipFill>
        <p:spPr>
          <a:xfrm>
            <a:off x="2778800" y="2080575"/>
            <a:ext cx="6365200" cy="306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75300" y="0"/>
            <a:ext cx="4740650" cy="267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2673575"/>
            <a:ext cx="3707300" cy="24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