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bdc30b8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bdc30b8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bdc30b8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bdc30b8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bdc30b8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bdc30b8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fbdc30b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fbdc30b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fbdc30b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fbdc30b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bdc30b8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bdc30b8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fbdc30b8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fbdc30b8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6.pn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 Sociology of Central Europe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Introduction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563" y="30275"/>
            <a:ext cx="68088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Exam Requirements</a:t>
            </a:r>
            <a:endParaRPr sz="36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" sz="2400">
                <a:solidFill>
                  <a:schemeClr val="dk1"/>
                </a:solidFill>
              </a:rPr>
              <a:t>Active participation</a:t>
            </a:r>
            <a:r>
              <a:rPr lang="en" sz="2400">
                <a:solidFill>
                  <a:schemeClr val="dk1"/>
                </a:solidFill>
              </a:rPr>
              <a:t> in the 10 seminars and lectures </a:t>
            </a:r>
            <a:br>
              <a:rPr lang="en" sz="2400">
                <a:solidFill>
                  <a:schemeClr val="dk1"/>
                </a:solidFill>
              </a:rPr>
            </a:br>
            <a:r>
              <a:rPr lang="en" sz="2400">
                <a:solidFill>
                  <a:schemeClr val="dk1"/>
                </a:solidFill>
              </a:rPr>
              <a:t>(only two absences are allowed).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Completing </a:t>
            </a:r>
            <a:r>
              <a:rPr b="1" lang="en" sz="2400">
                <a:solidFill>
                  <a:schemeClr val="dk1"/>
                </a:solidFill>
              </a:rPr>
              <a:t>homework </a:t>
            </a:r>
            <a:r>
              <a:rPr lang="en" sz="2400">
                <a:solidFill>
                  <a:schemeClr val="dk1"/>
                </a:solidFill>
              </a:rPr>
              <a:t>(incl. submission of </a:t>
            </a:r>
            <a:br>
              <a:rPr lang="en" sz="2400">
                <a:solidFill>
                  <a:schemeClr val="dk1"/>
                </a:solidFill>
              </a:rPr>
            </a:br>
            <a:r>
              <a:rPr lang="en" sz="2400">
                <a:solidFill>
                  <a:schemeClr val="dk1"/>
                </a:solidFill>
              </a:rPr>
              <a:t>summaries of five compulsory readings) via </a:t>
            </a:r>
            <a:r>
              <a:rPr lang="en" sz="2400" u="sng">
                <a:solidFill>
                  <a:srgbClr val="0000FF"/>
                </a:solidFill>
              </a:rPr>
              <a:t>Moodle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Completing </a:t>
            </a:r>
            <a:r>
              <a:rPr b="1" lang="en" sz="2400">
                <a:solidFill>
                  <a:schemeClr val="dk1"/>
                </a:solidFill>
              </a:rPr>
              <a:t>two online tests</a:t>
            </a:r>
            <a:r>
              <a:rPr lang="en" sz="2400">
                <a:solidFill>
                  <a:schemeClr val="dk1"/>
                </a:solidFill>
              </a:rPr>
              <a:t> (midterm + final) </a:t>
            </a:r>
            <a:r>
              <a:rPr lang="en" sz="2400">
                <a:solidFill>
                  <a:schemeClr val="dk1"/>
                </a:solidFill>
              </a:rPr>
              <a:t>via </a:t>
            </a:r>
            <a:r>
              <a:rPr lang="en" sz="2400" u="sng">
                <a:solidFill>
                  <a:srgbClr val="0000FF"/>
                </a:solidFill>
              </a:rPr>
              <a:t>Moodle</a:t>
            </a:r>
            <a:r>
              <a:rPr lang="en" sz="2400">
                <a:solidFill>
                  <a:schemeClr val="dk1"/>
                </a:solidFill>
              </a:rPr>
              <a:t>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Writing</a:t>
            </a:r>
            <a:r>
              <a:rPr b="1" lang="en" sz="2400">
                <a:solidFill>
                  <a:schemeClr val="dk1"/>
                </a:solidFill>
              </a:rPr>
              <a:t> an essay</a:t>
            </a:r>
            <a:r>
              <a:rPr lang="en" sz="2400">
                <a:solidFill>
                  <a:schemeClr val="dk1"/>
                </a:solidFill>
              </a:rPr>
              <a:t> (min. 2000 words, at least 5 academic resources). Topics by 24 April. Submission by 17 June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 special weeks in April </a:t>
            </a:r>
            <a:endParaRPr sz="36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48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4th April - </a:t>
            </a:r>
            <a:r>
              <a:rPr lang="en" sz="2400">
                <a:solidFill>
                  <a:schemeClr val="dk1"/>
                </a:solidFill>
              </a:rPr>
              <a:t>Reading week </a:t>
            </a:r>
            <a:endParaRPr sz="2400">
              <a:solidFill>
                <a:schemeClr val="dk1"/>
              </a:solidFill>
            </a:endParaRPr>
          </a:p>
          <a:p>
            <a:pPr indent="45720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(+ midterm online test)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18 April - </a:t>
            </a:r>
            <a:r>
              <a:rPr lang="en" sz="2400">
                <a:solidFill>
                  <a:schemeClr val="dk1"/>
                </a:solidFill>
              </a:rPr>
              <a:t>Happy Easter! (Dean's Holiday)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25 April </a:t>
            </a:r>
            <a:r>
              <a:rPr lang="en" sz="2400">
                <a:solidFill>
                  <a:schemeClr val="dk1"/>
                </a:solidFill>
              </a:rPr>
              <a:t>- Czech National Memorial </a:t>
            </a:r>
            <a:endParaRPr sz="2400">
              <a:solidFill>
                <a:schemeClr val="dk1"/>
              </a:solidFill>
            </a:endParaRPr>
          </a:p>
          <a:p>
            <a:pPr indent="45720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(+ submission of essay topics)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30833" r="34232" t="0"/>
          <a:stretch/>
        </p:blipFill>
        <p:spPr>
          <a:xfrm>
            <a:off x="6543986" y="445025"/>
            <a:ext cx="216099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The grade is composed of four parts (100 points in total).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30% = homework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10% = midterm test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10% = final test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50% = essay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Assessment Method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91–100 points-&gt; A (excellent)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81–90 points-&gt; B (very good)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71–80 points -&gt; C (good)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61–70 points-&gt; D (satisfactory)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51–60 points-&gt; E (sufficient)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0–50 points-&gt; F (failed)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Grading System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272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06666"/>
              </a:buClr>
              <a:buSzPts val="2400"/>
              <a:buAutoNum type="arabicPeriod"/>
            </a:pPr>
            <a:r>
              <a:rPr b="1" lang="en" sz="2400">
                <a:solidFill>
                  <a:srgbClr val="E06666"/>
                </a:solidFill>
              </a:rPr>
              <a:t>Which countries belong to “Central Europe”?</a:t>
            </a:r>
            <a:r>
              <a:rPr lang="en" sz="2400">
                <a:solidFill>
                  <a:srgbClr val="E06666"/>
                </a:solidFill>
              </a:rPr>
              <a:t> </a:t>
            </a:r>
            <a:endParaRPr sz="2400">
              <a:solidFill>
                <a:srgbClr val="E06666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" sz="2400">
                <a:solidFill>
                  <a:srgbClr val="3D85C6"/>
                </a:solidFill>
              </a:rPr>
              <a:t>What are the characteristic features of Central European political reality?</a:t>
            </a:r>
            <a:r>
              <a:rPr lang="en" sz="2400">
                <a:solidFill>
                  <a:schemeClr val="dk1"/>
                </a:solidFill>
              </a:rPr>
              <a:t> (name at least 5 )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" sz="2400">
                <a:solidFill>
                  <a:srgbClr val="38761D"/>
                </a:solidFill>
              </a:rPr>
              <a:t>What are you looking for in this course? What burning questions do you have considering Central Europe?</a:t>
            </a:r>
            <a:r>
              <a:rPr b="1"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(name at least 3)</a:t>
            </a:r>
            <a:endParaRPr sz="2400"/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Let us begin … 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059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Catching up with the West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Political Culture of Central Europe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Building a Civil Society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NGOs and Activism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Democracy in the EU and the Public Sphere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Nationalism and Democratic Backsliding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Politicization of Europe in Time of Crisis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Populism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Gender and Feminism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31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Topics 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350" y="-119775"/>
            <a:ext cx="4478651" cy="298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4">
            <a:alphaModFix/>
          </a:blip>
          <a:srcRect b="9880" l="0" r="0" t="4495"/>
          <a:stretch/>
        </p:blipFill>
        <p:spPr>
          <a:xfrm>
            <a:off x="2778800" y="2080575"/>
            <a:ext cx="6365200" cy="30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5300" y="0"/>
            <a:ext cx="4740650" cy="26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73575"/>
            <a:ext cx="3707300" cy="24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