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65" r:id="rId3"/>
    <p:sldId id="257" r:id="rId4"/>
    <p:sldId id="272" r:id="rId5"/>
    <p:sldId id="258" r:id="rId6"/>
    <p:sldId id="259" r:id="rId7"/>
    <p:sldId id="268" r:id="rId8"/>
    <p:sldId id="267" r:id="rId9"/>
    <p:sldId id="260" r:id="rId10"/>
    <p:sldId id="261" r:id="rId11"/>
    <p:sldId id="266" r:id="rId12"/>
    <p:sldId id="269" r:id="rId13"/>
    <p:sldId id="262" r:id="rId14"/>
    <p:sldId id="263" r:id="rId15"/>
    <p:sldId id="270" r:id="rId16"/>
    <p:sldId id="274" r:id="rId17"/>
    <p:sldId id="264" r:id="rId18"/>
    <p:sldId id="271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40"/>
    <p:restoredTop sz="95890"/>
  </p:normalViewPr>
  <p:slideViewPr>
    <p:cSldViewPr snapToGrid="0" snapToObjects="1">
      <p:cViewPr varScale="1">
        <p:scale>
          <a:sx n="81" d="100"/>
          <a:sy n="81" d="100"/>
        </p:scale>
        <p:origin x="63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08-Dec-20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08-Dec-20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08-Dec-20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08-Dec-20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08-Dec-20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08-Dec-20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08-Dec-20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08-Dec-20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08-Dec-20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08-Dec-20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08-Dec-20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08-Dec-20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ia.ru/20101120/297489148.html" TargetMode="External"/><Relationship Id="rId7" Type="http://schemas.openxmlformats.org/officeDocument/2006/relationships/hyperlink" Target="https://www.culture.ru/persons/8211/lev-tolstoi" TargetMode="External"/><Relationship Id="rId2" Type="http://schemas.openxmlformats.org/officeDocument/2006/relationships/hyperlink" Target="https://obrazovaka.ru/essay/tolstoy/hronologicheskaya-tablitsa-tolstog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24smi.org/celebrity/4022-lev-tolstoi.html" TargetMode="External"/><Relationship Id="rId5" Type="http://schemas.openxmlformats.org/officeDocument/2006/relationships/hyperlink" Target="https://obrazovaka.ru/alpharu/t-2/tolstoj-lev-nikolaevich-tolstoy-leo-lev-nikolayevich" TargetMode="External"/><Relationship Id="rId4" Type="http://schemas.openxmlformats.org/officeDocument/2006/relationships/hyperlink" Target="https://licey.net/free/11-kratkie_soderzhaniya_literaturnyh_proizvedenii/44-_voina_i_mir__ln_tolstogo_kratkoe_soderzhanie_osobennosti_romana_sochineniya/stages/963-biografiya_pisatelya_ln_tolstogo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2B883-1F4E-674A-B231-C199109A6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043419"/>
            <a:ext cx="9966960" cy="3880625"/>
          </a:xfrm>
        </p:spPr>
        <p:txBody>
          <a:bodyPr/>
          <a:lstStyle/>
          <a:p>
            <a:r>
              <a:rPr lang="ru-RU" sz="7200" dirty="0"/>
              <a:t>Лев Николаевич Толстой</a:t>
            </a:r>
            <a:r>
              <a:rPr lang="ru-RU" dirty="0"/>
              <a:t> 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8137C5-AEAE-2841-B1F4-9BC9501AF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1648" y="4572000"/>
            <a:ext cx="7891272" cy="1069848"/>
          </a:xfrm>
        </p:spPr>
        <p:txBody>
          <a:bodyPr/>
          <a:lstStyle/>
          <a:p>
            <a:r>
              <a:rPr lang="ru-RU" dirty="0"/>
              <a:t>Хронология жизни и творчества писателя</a:t>
            </a:r>
          </a:p>
        </p:txBody>
      </p:sp>
    </p:spTree>
    <p:extLst>
      <p:ext uri="{BB962C8B-B14F-4D97-AF65-F5344CB8AC3E}">
        <p14:creationId xmlns:p14="http://schemas.microsoft.com/office/powerpoint/2010/main" val="691186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977E9-E22A-7245-9509-A8CDACC93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ru-RU" dirty="0"/>
              <a:t>Ясная Поляна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5EDC2C-C6A3-0748-9434-EE88C6F34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80744"/>
            <a:ext cx="7726680" cy="5477256"/>
          </a:xfrm>
        </p:spPr>
        <p:txBody>
          <a:bodyPr>
            <a:normAutofit/>
          </a:bodyPr>
          <a:lstStyle/>
          <a:p>
            <a:r>
              <a:rPr lang="ru-RU" b="1" dirty="0"/>
              <a:t>1859-1862</a:t>
            </a:r>
            <a:r>
              <a:rPr lang="ru-RU" dirty="0"/>
              <a:t> – увлечение педагогической деятельностью; открытие в Ясной Поляне и ее окрестностях школ для крестьянских детей.</a:t>
            </a:r>
          </a:p>
          <a:p>
            <a:r>
              <a:rPr lang="ru-RU" b="1" dirty="0"/>
              <a:t>1863-1869</a:t>
            </a:r>
            <a:r>
              <a:rPr lang="ru-RU" dirty="0"/>
              <a:t> – роман-эпопея «Война и мир».</a:t>
            </a:r>
          </a:p>
          <a:p>
            <a:r>
              <a:rPr lang="ru-RU" dirty="0"/>
              <a:t>В начале 70-х годов Толстой составил и издал ряд учебников для начальной школы: «Азбуку», «Арифметику», четыре «Книги для чтения». </a:t>
            </a:r>
          </a:p>
          <a:p>
            <a:r>
              <a:rPr lang="ru-RU" b="1" dirty="0"/>
              <a:t>1870-1877</a:t>
            </a:r>
            <a:r>
              <a:rPr lang="ru-RU" dirty="0"/>
              <a:t> – роман «Анна Каренина».</a:t>
            </a:r>
          </a:p>
          <a:p>
            <a:r>
              <a:rPr lang="ru-RU" b="1" dirty="0"/>
              <a:t>1879-1882</a:t>
            </a:r>
            <a:r>
              <a:rPr lang="ru-RU" dirty="0"/>
              <a:t> – «Исповедь»;</a:t>
            </a:r>
          </a:p>
          <a:p>
            <a:r>
              <a:rPr lang="ru-RU" dirty="0"/>
              <a:t>перелом в мировоззрении Л. Н. Толстого;</a:t>
            </a:r>
          </a:p>
          <a:p>
            <a:r>
              <a:rPr lang="ru-RU" dirty="0"/>
              <a:t>переход на позиции патриархального крестьянства.</a:t>
            </a:r>
          </a:p>
          <a:p>
            <a:r>
              <a:rPr lang="ru-RU" b="1" dirty="0"/>
              <a:t>1880-1881</a:t>
            </a:r>
            <a:r>
              <a:rPr lang="ru-RU" dirty="0"/>
              <a:t> – религиозно-философские сочинения, подвергающие критике принципы учения официальной церкви: «В чем моя вера?», «Царство Божие внутри нас», «Соединение и перевод четырех Евангелий».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9A153D-9D57-2B4F-8010-C6F2E5141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0" y="704088"/>
            <a:ext cx="4785360" cy="539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30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A8FFF-4D68-AA4F-980E-6324A58EB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ru-RU" dirty="0"/>
              <a:t>«Ясная Поляна»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D92C35C0-DD77-6548-816C-9CD18F795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045" y="1448158"/>
            <a:ext cx="6102764" cy="4658443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32D33319-4980-7349-93B6-A9D008C15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147" y="2807208"/>
            <a:ext cx="3730752" cy="4050792"/>
          </a:xfrm>
        </p:spPr>
        <p:txBody>
          <a:bodyPr/>
          <a:lstStyle/>
          <a:p>
            <a:r>
              <a:rPr lang="ru-RU" b="1" dirty="0"/>
              <a:t>В 1862 </a:t>
            </a:r>
            <a:r>
              <a:rPr lang="ru-RU" dirty="0"/>
              <a:t>году, когда Толстой был в отъезде, в Ясную Поляну прибыли помещики и произвели обыск в доме писателя. </a:t>
            </a:r>
          </a:p>
        </p:txBody>
      </p:sp>
    </p:spTree>
    <p:extLst>
      <p:ext uri="{BB962C8B-B14F-4D97-AF65-F5344CB8AC3E}">
        <p14:creationId xmlns:p14="http://schemas.microsoft.com/office/powerpoint/2010/main" val="27755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07F4F5-1B43-924C-B0AE-12D3C66C4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ru-RU" dirty="0"/>
              <a:t>Жена л. Н. толстого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1FF08D-3C29-0F45-90C3-C8B189034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9344"/>
            <a:ext cx="10058400" cy="4050792"/>
          </a:xfrm>
        </p:spPr>
        <p:txBody>
          <a:bodyPr/>
          <a:lstStyle/>
          <a:p>
            <a:r>
              <a:rPr lang="ru-RU" b="1" dirty="0"/>
              <a:t>В 1862 году </a:t>
            </a:r>
            <a:r>
              <a:rPr lang="ru-RU" dirty="0"/>
              <a:t>Толстой женился на </a:t>
            </a:r>
            <a:r>
              <a:rPr lang="ru-RU" b="1" dirty="0"/>
              <a:t>Софье Андреевне Берс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101FBB-055C-9A46-A1C6-8F3EAD67E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70" y="2316479"/>
            <a:ext cx="2617470" cy="37392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140311-4EE3-6149-81E1-73AF24EC3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320" y="2094313"/>
            <a:ext cx="3385820" cy="39614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D7C8F1-A29C-4A48-A3A0-692DD5CD6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120" y="2115999"/>
            <a:ext cx="2597150" cy="42333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467C18-AA87-B94D-8DAE-5884CE359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825" y="1822367"/>
            <a:ext cx="2597150" cy="423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95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AE369-BEB4-8744-ACA7-35B24D8F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ru-RU" dirty="0"/>
              <a:t>Работы Льва толстого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6032D-B9A7-934F-8CFC-19424BE27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14" y="1222514"/>
            <a:ext cx="10831068" cy="5401122"/>
          </a:xfrm>
        </p:spPr>
        <p:txBody>
          <a:bodyPr numCol="2">
            <a:normAutofit fontScale="92500" lnSpcReduction="20000"/>
          </a:bodyPr>
          <a:lstStyle/>
          <a:p>
            <a:r>
              <a:rPr lang="ru-RU" b="1" dirty="0"/>
              <a:t>1852</a:t>
            </a:r>
            <a:r>
              <a:rPr lang="ru-RU" dirty="0"/>
              <a:t> – повесть «Детство».</a:t>
            </a:r>
          </a:p>
          <a:p>
            <a:r>
              <a:rPr lang="ru-RU" b="1" dirty="0"/>
              <a:t>1853 -</a:t>
            </a:r>
            <a:r>
              <a:rPr lang="ru-RU" dirty="0"/>
              <a:t>"Набег" </a:t>
            </a:r>
          </a:p>
          <a:p>
            <a:r>
              <a:rPr lang="ru-RU" b="1" dirty="0"/>
              <a:t>1855 -</a:t>
            </a:r>
            <a:r>
              <a:rPr lang="ru-RU" dirty="0"/>
              <a:t>"Рубка леса"</a:t>
            </a:r>
          </a:p>
          <a:p>
            <a:r>
              <a:rPr lang="ru-RU" b="1" dirty="0"/>
              <a:t>1856 -</a:t>
            </a:r>
            <a:r>
              <a:rPr lang="ru-RU" dirty="0"/>
              <a:t>"Разжалованный" </a:t>
            </a:r>
          </a:p>
          <a:p>
            <a:r>
              <a:rPr lang="ru-RU" b="1" dirty="0"/>
              <a:t>1852-1863</a:t>
            </a:r>
            <a:r>
              <a:rPr lang="ru-RU" dirty="0"/>
              <a:t> повесть "Казаки" </a:t>
            </a:r>
          </a:p>
          <a:p>
            <a:r>
              <a:rPr lang="ru-RU" b="1" dirty="0"/>
              <a:t>1855 - </a:t>
            </a:r>
            <a:r>
              <a:rPr lang="ru-RU" dirty="0"/>
              <a:t>художественных очерках "Севастополь в декабре" </a:t>
            </a:r>
          </a:p>
          <a:p>
            <a:r>
              <a:rPr lang="ru-RU" b="1" dirty="0"/>
              <a:t>1855 - </a:t>
            </a:r>
            <a:r>
              <a:rPr lang="ru-RU" dirty="0"/>
              <a:t>"Севастополь в мае" </a:t>
            </a:r>
          </a:p>
          <a:p>
            <a:r>
              <a:rPr lang="ru-RU" b="1" dirty="0"/>
              <a:t>1856 -</a:t>
            </a:r>
            <a:r>
              <a:rPr lang="ru-RU" dirty="0"/>
              <a:t>"Севастополь в августе 1855 года" </a:t>
            </a:r>
          </a:p>
          <a:p>
            <a:r>
              <a:rPr lang="ru-RU" b="1" dirty="0"/>
              <a:t>1854</a:t>
            </a:r>
            <a:r>
              <a:rPr lang="ru-RU" dirty="0"/>
              <a:t> – повесть «Отрочество».</a:t>
            </a:r>
          </a:p>
          <a:p>
            <a:r>
              <a:rPr lang="ru-RU" b="1" dirty="0"/>
              <a:t>1856</a:t>
            </a:r>
            <a:r>
              <a:rPr lang="ru-RU" dirty="0"/>
              <a:t> – повесть «Утро помещика».</a:t>
            </a:r>
          </a:p>
          <a:p>
            <a:r>
              <a:rPr lang="ru-RU" b="1" dirty="0"/>
              <a:t>1857</a:t>
            </a:r>
            <a:r>
              <a:rPr lang="ru-RU" dirty="0"/>
              <a:t> – повесть «Юность».</a:t>
            </a:r>
          </a:p>
          <a:p>
            <a:r>
              <a:rPr lang="ru-RU" b="1" dirty="0"/>
              <a:t>1857 </a:t>
            </a:r>
            <a:r>
              <a:rPr lang="ru-RU" dirty="0"/>
              <a:t>- рассказы «Альберт» , «Люцерн» , «Три смерти».</a:t>
            </a:r>
          </a:p>
          <a:p>
            <a:r>
              <a:rPr lang="ru-RU" b="1" dirty="0"/>
              <a:t>1863-1869</a:t>
            </a:r>
            <a:r>
              <a:rPr lang="ru-RU" dirty="0"/>
              <a:t> – роман-эпопея «Война и мир».</a:t>
            </a:r>
          </a:p>
          <a:p>
            <a:r>
              <a:rPr lang="ru-RU" dirty="0"/>
              <a:t>В начале 70-х годов Толстой составил и издал ряд учебников для начальной школы: «Азбуку», «Арифметику», четыре «Книги для чтения». </a:t>
            </a:r>
          </a:p>
          <a:p>
            <a:r>
              <a:rPr lang="ru-RU" b="1" dirty="0"/>
              <a:t>1870-1877</a:t>
            </a:r>
            <a:r>
              <a:rPr lang="ru-RU" dirty="0"/>
              <a:t> – роман «Анна Каренина».</a:t>
            </a:r>
          </a:p>
          <a:p>
            <a:r>
              <a:rPr lang="ru-RU" b="1" dirty="0"/>
              <a:t>1879-1882</a:t>
            </a:r>
            <a:r>
              <a:rPr lang="ru-RU" dirty="0"/>
              <a:t> – «Исповедь»;</a:t>
            </a:r>
          </a:p>
          <a:p>
            <a:r>
              <a:rPr lang="ru-RU" b="1" dirty="0"/>
              <a:t>1884-1886</a:t>
            </a:r>
            <a:r>
              <a:rPr lang="ru-RU" dirty="0"/>
              <a:t> – повесть «Смерть Ивана Ильича».</a:t>
            </a:r>
          </a:p>
          <a:p>
            <a:r>
              <a:rPr lang="ru-RU" b="1" dirty="0"/>
              <a:t>1886</a:t>
            </a:r>
            <a:r>
              <a:rPr lang="ru-RU" dirty="0"/>
              <a:t> – драма «Власть тьмы».</a:t>
            </a:r>
          </a:p>
          <a:p>
            <a:r>
              <a:rPr lang="ru-RU" b="1" dirty="0"/>
              <a:t>1887-1889</a:t>
            </a:r>
            <a:r>
              <a:rPr lang="ru-RU" dirty="0"/>
              <a:t> – повесть «</a:t>
            </a:r>
            <a:r>
              <a:rPr lang="ru-RU" dirty="0" err="1"/>
              <a:t>Крейцерова</a:t>
            </a:r>
            <a:r>
              <a:rPr lang="ru-RU" dirty="0"/>
              <a:t> соната».</a:t>
            </a:r>
          </a:p>
          <a:p>
            <a:r>
              <a:rPr lang="ru-RU" b="1" dirty="0"/>
              <a:t>1889-1899 </a:t>
            </a:r>
            <a:r>
              <a:rPr lang="ru-RU" dirty="0"/>
              <a:t>– роман «Воскресение».</a:t>
            </a:r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1896-1905</a:t>
            </a:r>
            <a:r>
              <a:rPr lang="ru-RU" dirty="0"/>
              <a:t> – повесть «Хаджи — Мурат».</a:t>
            </a:r>
          </a:p>
          <a:p>
            <a:r>
              <a:rPr lang="ru-RU" b="1" dirty="0"/>
              <a:t>1900</a:t>
            </a:r>
            <a:r>
              <a:rPr lang="ru-RU" dirty="0"/>
              <a:t> – комедия «Плоды просвещения»;</a:t>
            </a:r>
          </a:p>
          <a:p>
            <a:r>
              <a:rPr lang="ru-RU" dirty="0"/>
              <a:t>драма «Живой труп».</a:t>
            </a:r>
          </a:p>
          <a:p>
            <a:r>
              <a:rPr lang="ru-RU" b="1" dirty="0"/>
              <a:t>1900-1910 </a:t>
            </a:r>
            <a:r>
              <a:rPr lang="ru-RU" dirty="0"/>
              <a:t>– публицистические статьи Толстого («Не убий», «Не могу молчать» и др.).</a:t>
            </a:r>
          </a:p>
          <a:p>
            <a:r>
              <a:rPr lang="ru-RU" b="1" dirty="0"/>
              <a:t>1903</a:t>
            </a:r>
            <a:r>
              <a:rPr lang="ru-RU" dirty="0"/>
              <a:t> – рассказ «После бала».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579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8B411-8588-6C4E-BED9-E1D634EAB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ru-RU" dirty="0"/>
              <a:t>Работы Льва толстого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FFAA49F-061F-2B4E-90A0-51FA5D231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45690"/>
            <a:ext cx="3154680" cy="35118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26807C-00E6-0247-A9F5-BEA37030D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360" y="249289"/>
            <a:ext cx="2900680" cy="41928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83BB6E-7F42-DC45-B598-52A18C879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450" y="2545759"/>
            <a:ext cx="2393950" cy="37926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86ADCB-12E6-CC4D-BA3A-F86F05E18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400" y="1609343"/>
            <a:ext cx="4972050" cy="31657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818F46-1D01-3248-8354-C8F775ACD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905" y="2921000"/>
            <a:ext cx="3810000" cy="3937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4DD8E1-16EE-3049-8067-78449CBAD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7525" y="406875"/>
            <a:ext cx="50800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E7BA4E-036A-CD4F-A22A-680B9A6DB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419" y="460649"/>
            <a:ext cx="4069080" cy="538623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D3E81-897C-D244-8743-A8971B57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ru-RU" dirty="0"/>
              <a:t>Крым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3D854C-63FC-854B-925B-B6FCD1BB7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70" y="1562501"/>
            <a:ext cx="3611880" cy="5052236"/>
          </a:xfrm>
        </p:spPr>
        <p:txBody>
          <a:bodyPr/>
          <a:lstStyle/>
          <a:p>
            <a:r>
              <a:rPr lang="ru-RU" b="1" dirty="0"/>
              <a:t>В 1901–1902 годах </a:t>
            </a:r>
            <a:r>
              <a:rPr lang="ru-RU" dirty="0"/>
              <a:t>Толстой перенес тяжелую болезнь. По настоянию врачей писателю пришлось поехать в Крым, где он провел более полугода.</a:t>
            </a:r>
          </a:p>
          <a:p>
            <a:r>
              <a:rPr lang="ru-RU" dirty="0"/>
              <a:t>В Крыму он встречался с писателя, артистами, художниками: </a:t>
            </a:r>
            <a:r>
              <a:rPr lang="ru-RU" i="1" u="sng" dirty="0"/>
              <a:t>Чеховым, Короленко, Горьким, Шаляпиным и др.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7D789C-D660-8642-9AA3-7BF4CC25A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899" y="2069993"/>
            <a:ext cx="3178143" cy="454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87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F5E7AD-2BA7-1048-851B-32AEE09CA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3392932"/>
            <a:ext cx="6099048" cy="346506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F0FC8-F772-3E49-9957-355EB3669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D2CC27-042E-DE44-A97A-3E5BD6D5A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44260" cy="44401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F49F13-47AF-E741-B2FF-164D3DD03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48" y="113538"/>
            <a:ext cx="6502400" cy="2908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2EABC1-B124-4348-8E7F-EAB54D017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13900"/>
            <a:ext cx="65024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34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184307-B42D-884F-BC9E-426420560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ru-RU" dirty="0"/>
              <a:t>Последний год жизни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02F751-6DD2-A642-8667-034772DC5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372868"/>
            <a:ext cx="3959352" cy="4050792"/>
          </a:xfrm>
        </p:spPr>
        <p:txBody>
          <a:bodyPr/>
          <a:lstStyle/>
          <a:p>
            <a:endParaRPr lang="ru-RU" b="1" dirty="0"/>
          </a:p>
          <a:p>
            <a:r>
              <a:rPr lang="ru-RU" b="1" dirty="0"/>
              <a:t>1910 (ночь с 27 на 28 октября)</a:t>
            </a:r>
            <a:r>
              <a:rPr lang="ru-RU" dirty="0"/>
              <a:t> – уход из Ясной Поляны.</a:t>
            </a:r>
          </a:p>
          <a:p>
            <a:r>
              <a:rPr lang="ru-RU" b="1" dirty="0"/>
              <a:t>1910, 7 ноября</a:t>
            </a:r>
            <a:r>
              <a:rPr lang="ru-RU" dirty="0"/>
              <a:t> – смерть Л. Н Толстого. Похоронен в Ясной Поляне.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F8DA24-2A94-D348-B57D-AD16DF4A0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915668"/>
            <a:ext cx="6675120" cy="405079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3C1B95-1FB4-8646-B19E-0A9F85778D68}"/>
              </a:ext>
            </a:extLst>
          </p:cNvPr>
          <p:cNvSpPr/>
          <p:nvPr/>
        </p:nvSpPr>
        <p:spPr>
          <a:xfrm>
            <a:off x="1981200" y="128617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Летом 1881 года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Толстой предпринял первую попытку уйти из Ясной Поляны</a:t>
            </a:r>
          </a:p>
        </p:txBody>
      </p:sp>
    </p:spTree>
    <p:extLst>
      <p:ext uri="{BB962C8B-B14F-4D97-AF65-F5344CB8AC3E}">
        <p14:creationId xmlns:p14="http://schemas.microsoft.com/office/powerpoint/2010/main" val="2401476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76B7B-6A27-7B42-9C1E-45F8B046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3227832"/>
            <a:ext cx="10058400" cy="1609344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А. Франс: «Своей жизнью он провозглашает искренность, прямоту, целеустремленность, твердость, спокойный и постоянный героизм, он учит, что надо быть правдивым и надо быть сильным... Именно потому, что он был полон силы, он всегда был правдив!»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534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552C9-B631-654B-82D4-7C47F50D0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0058400" cy="1609344"/>
          </a:xfrm>
        </p:spPr>
        <p:txBody>
          <a:bodyPr/>
          <a:lstStyle/>
          <a:p>
            <a:r>
              <a:rPr lang="ru-RU" dirty="0"/>
              <a:t>источники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01FD1-25AA-4441-A657-F701BAF63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https://obrazovaka.ru/essay/tolstoy/hronologicheskaya-tablitsa-tolstogo</a:t>
            </a:r>
            <a:endParaRPr lang="ru-RU" dirty="0"/>
          </a:p>
          <a:p>
            <a:r>
              <a:rPr lang="cs-CZ" dirty="0">
                <a:hlinkClick r:id="rId3"/>
              </a:rPr>
              <a:t>https://ria.ru/20101120/297489148.html</a:t>
            </a:r>
            <a:endParaRPr lang="ru-RU" dirty="0"/>
          </a:p>
          <a:p>
            <a:r>
              <a:rPr lang="cs-CZ" dirty="0">
                <a:hlinkClick r:id="rId4"/>
              </a:rPr>
              <a:t>https://licey.net/free/11-kratkie_soderzhaniya_literaturnyh_proizvedenii/44-_voina_i_mir__ln_tolstogo_kratkoe_soderzhanie_osobennosti_romana_sochineniya/stages/963-biografiya_pisatelya_ln_tolstogo.html</a:t>
            </a:r>
            <a:endParaRPr lang="ru-RU" dirty="0"/>
          </a:p>
          <a:p>
            <a:r>
              <a:rPr lang="cs-CZ" dirty="0">
                <a:hlinkClick r:id="rId5"/>
              </a:rPr>
              <a:t>https://obrazovaka.ru/alpharu/t-2/tolstoj-lev-nikolaevich-tolstoy-leo-lev-nikolayevich</a:t>
            </a:r>
            <a:endParaRPr lang="ru-RU" dirty="0"/>
          </a:p>
          <a:p>
            <a:r>
              <a:rPr lang="cs-CZ" dirty="0">
                <a:hlinkClick r:id="rId6"/>
              </a:rPr>
              <a:t>https://24smi.org/celebrity/4022-lev-tolstoi.html</a:t>
            </a:r>
            <a:endParaRPr lang="ru-RU" dirty="0"/>
          </a:p>
          <a:p>
            <a:r>
              <a:rPr lang="cs-CZ" dirty="0">
                <a:hlinkClick r:id="rId7"/>
              </a:rPr>
              <a:t>https://www.culture.ru/persons/8211/lev-tolstoi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2974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2362F5-0D65-D74F-8243-20C38D50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0058400" cy="1609344"/>
          </a:xfrm>
        </p:spPr>
        <p:txBody>
          <a:bodyPr/>
          <a:lstStyle/>
          <a:p>
            <a:r>
              <a:rPr lang="ru-RU" dirty="0"/>
              <a:t>Предки л. Н. толстого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9BF9DE8-6AE0-2743-B4A8-A87DB0049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7314" y="1833372"/>
            <a:ext cx="6925545" cy="446373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F60BEE-2E87-6A48-A75C-A8921C6F7C08}"/>
              </a:ext>
            </a:extLst>
          </p:cNvPr>
          <p:cNvSpPr/>
          <p:nvPr/>
        </p:nvSpPr>
        <p:spPr>
          <a:xfrm>
            <a:off x="69614" y="143019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Дед писателя со стороны матери, «потомок Рюрика», князь Николай Сергеевич Волконский</a:t>
            </a:r>
            <a:r>
              <a:rPr lang="ru-RU" dirty="0"/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0BD7AD-4780-AD4F-B7A8-57470EBB93F7}"/>
              </a:ext>
            </a:extLst>
          </p:cNvPr>
          <p:cNvSpPr/>
          <p:nvPr/>
        </p:nvSpPr>
        <p:spPr>
          <a:xfrm>
            <a:off x="69614" y="2236548"/>
            <a:ext cx="4205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Дед писателя с отцовской стороны – граф Николай Ильич Толстой – служил во флоте, а затем в лейб-гвардии Преображенском полку. 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89CEAF-B472-5447-9ED5-724751061C2F}"/>
              </a:ext>
            </a:extLst>
          </p:cNvPr>
          <p:cNvSpPr/>
          <p:nvPr/>
        </p:nvSpPr>
        <p:spPr>
          <a:xfrm>
            <a:off x="69614" y="3596896"/>
            <a:ext cx="3953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Отец писателя – граф Николай Ильич Толстой – в семнадцатилетнем возрасте добровольно поступил на военную службу. 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68AD0AF-B8BE-B44C-9407-9B7009020BF5}"/>
              </a:ext>
            </a:extLst>
          </p:cNvPr>
          <p:cNvSpPr/>
          <p:nvPr/>
        </p:nvSpPr>
        <p:spPr>
          <a:xfrm>
            <a:off x="161054" y="4957244"/>
            <a:ext cx="3862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материнской линии Толстой находился в родстве с Пушкиными. 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C40F03F-C477-C240-A200-44997BDE5107}"/>
              </a:ext>
            </a:extLst>
          </p:cNvPr>
          <p:cNvSpPr/>
          <p:nvPr/>
        </p:nvSpPr>
        <p:spPr>
          <a:xfrm>
            <a:off x="92475" y="5763594"/>
            <a:ext cx="4182345" cy="533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80"/>
              </a:lnSpc>
              <a:spcBef>
                <a:spcPts val="72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Пушкин приходился Толстому четвероюродным дядей.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491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E804-5A9B-7E4F-AB09-F7540EC4B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ru-RU" dirty="0"/>
              <a:t>Детские годы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64B687-974E-204F-8A12-99D75F6B1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609344"/>
            <a:ext cx="6289288" cy="5584085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b="1" dirty="0"/>
              <a:t>1828 год, 28 августа (9 сентября)</a:t>
            </a:r>
            <a:r>
              <a:rPr lang="ru-RU" dirty="0"/>
              <a:t> – Родился Л.Н. Толстой в имении Ясная Поляна Крапивинского уезда Тульской губернии в дворянской семье.</a:t>
            </a:r>
          </a:p>
          <a:p>
            <a:r>
              <a:rPr lang="ru-RU" b="1" dirty="0"/>
              <a:t>1830</a:t>
            </a:r>
            <a:r>
              <a:rPr lang="ru-RU" dirty="0"/>
              <a:t> – смерть матери (во время рождения дочери Марии).</a:t>
            </a:r>
          </a:p>
          <a:p>
            <a:r>
              <a:rPr lang="ru-RU" b="1" dirty="0"/>
              <a:t>1837, январь</a:t>
            </a:r>
            <a:r>
              <a:rPr lang="ru-RU" dirty="0"/>
              <a:t> – отъезд семейства Толстых в Москву.</a:t>
            </a:r>
          </a:p>
          <a:p>
            <a:r>
              <a:rPr lang="ru-RU" b="1" dirty="0"/>
              <a:t>1837, июнь</a:t>
            </a:r>
            <a:r>
              <a:rPr lang="ru-RU" dirty="0"/>
              <a:t> – скоропостижная смерть отца.</a:t>
            </a:r>
          </a:p>
          <a:p>
            <a:r>
              <a:rPr lang="ru-RU" b="1" dirty="0"/>
              <a:t>1841</a:t>
            </a:r>
            <a:r>
              <a:rPr lang="ru-RU" dirty="0"/>
              <a:t> – смерть тетушки Александры Ильиничны;</a:t>
            </a:r>
          </a:p>
          <a:p>
            <a:r>
              <a:rPr lang="ru-RU" dirty="0"/>
              <a:t>переезд к последней сестре отца Пелагее Ильиничне в Казань.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EBD4F7-6150-6C43-902A-FD83D082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887" y="670856"/>
            <a:ext cx="3849029" cy="592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48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53E71A0-67DB-104B-930F-475B314D8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" y="160293"/>
            <a:ext cx="2911475" cy="511782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7A63AFF-220B-EB4D-8988-A85003C903E6}"/>
              </a:ext>
            </a:extLst>
          </p:cNvPr>
          <p:cNvSpPr/>
          <p:nvPr/>
        </p:nvSpPr>
        <p:spPr>
          <a:xfrm>
            <a:off x="104021" y="5469101"/>
            <a:ext cx="3058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Мария Николаевна Толстая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90B491-84CA-184C-AC64-913459596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522" y="588718"/>
            <a:ext cx="3274060" cy="395863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8C8AE4-3959-9949-90A6-1B06C0B31CA2}"/>
              </a:ext>
            </a:extLst>
          </p:cNvPr>
          <p:cNvSpPr/>
          <p:nvPr/>
        </p:nvSpPr>
        <p:spPr>
          <a:xfrm>
            <a:off x="4256784" y="4547354"/>
            <a:ext cx="2613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Николай Ильич Толстой</a:t>
            </a:r>
            <a:r>
              <a:rPr lang="ru-RU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977B7A-C11B-5E49-8116-5DF3B89D2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170" y="260173"/>
            <a:ext cx="3670300" cy="5080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60806B-96EA-4342-912A-95FDF6CA18C0}"/>
              </a:ext>
            </a:extLst>
          </p:cNvPr>
          <p:cNvSpPr/>
          <p:nvPr/>
        </p:nvSpPr>
        <p:spPr>
          <a:xfrm>
            <a:off x="8260341" y="5469101"/>
            <a:ext cx="3077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Пелагея Ильинична Юшкова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404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A369E-B364-F543-B686-77781703C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>
            <a:normAutofit/>
          </a:bodyPr>
          <a:lstStyle/>
          <a:p>
            <a:r>
              <a:rPr lang="ru-RU" dirty="0"/>
              <a:t>Обучение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D0D719-E3B8-324F-B138-DBC0F8AA4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9148" y="1609344"/>
            <a:ext cx="5010912" cy="4562856"/>
          </a:xfrm>
        </p:spPr>
        <p:txBody>
          <a:bodyPr>
            <a:normAutofit/>
          </a:bodyPr>
          <a:lstStyle/>
          <a:p>
            <a:r>
              <a:rPr lang="ru-RU" b="1" dirty="0"/>
              <a:t>1844</a:t>
            </a:r>
            <a:r>
              <a:rPr lang="ru-RU" dirty="0"/>
              <a:t> – восточный факультет Казанского университета.</a:t>
            </a:r>
          </a:p>
          <a:p>
            <a:r>
              <a:rPr lang="ru-RU" b="1" dirty="0"/>
              <a:t>1845</a:t>
            </a:r>
            <a:r>
              <a:rPr lang="ru-RU" dirty="0"/>
              <a:t> – перевод на юридический факультет Казанского университета.</a:t>
            </a:r>
          </a:p>
          <a:p>
            <a:r>
              <a:rPr lang="ru-RU" b="1" dirty="0"/>
              <a:t>1847-1850</a:t>
            </a:r>
            <a:r>
              <a:rPr lang="ru-RU" dirty="0"/>
              <a:t> – метания Л. Н. Толстого в поисках цели и дела жизни (хозяйственная деятельность в имении, поездки в Москву, в Петербург, сдача экзаменов на юридическом факультете университета, занятия музыкой, школа для крестьянских детей).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58FBF8-DF23-834A-9F7D-C5FC215D3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06" y="1609344"/>
            <a:ext cx="5685282" cy="417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38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5982FA-F6FC-DE4C-8855-8A1DE2C14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ru-RU" dirty="0"/>
              <a:t>Служба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31F20A-A4CD-4F48-AB43-424F24A96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8" y="1449324"/>
            <a:ext cx="5696712" cy="5248656"/>
          </a:xfrm>
        </p:spPr>
        <p:txBody>
          <a:bodyPr/>
          <a:lstStyle/>
          <a:p>
            <a:r>
              <a:rPr lang="ru-RU" b="1" dirty="0"/>
              <a:t>1851</a:t>
            </a:r>
            <a:r>
              <a:rPr lang="ru-RU" dirty="0"/>
              <a:t> – вместе с братом Николаем отправляется на Кавказ, где шла война с горцами.</a:t>
            </a:r>
          </a:p>
          <a:p>
            <a:r>
              <a:rPr lang="ru-RU" b="1" dirty="0"/>
              <a:t>1852</a:t>
            </a:r>
            <a:r>
              <a:rPr lang="ru-RU" dirty="0"/>
              <a:t> – повесть «Детство».</a:t>
            </a:r>
          </a:p>
          <a:p>
            <a:r>
              <a:rPr lang="ru-RU" b="1" dirty="0"/>
              <a:t>1852-1863</a:t>
            </a:r>
            <a:r>
              <a:rPr lang="ru-RU" dirty="0"/>
              <a:t> – повесть «Казаки».</a:t>
            </a:r>
          </a:p>
          <a:p>
            <a:r>
              <a:rPr lang="ru-RU" b="1" dirty="0"/>
              <a:t>Весна лето 1854 </a:t>
            </a:r>
            <a:r>
              <a:rPr lang="ru-RU" dirty="0"/>
              <a:t>- писатель принимал участие в осаде турецкой крепости </a:t>
            </a:r>
            <a:r>
              <a:rPr lang="ru-RU" dirty="0" err="1"/>
              <a:t>Силистрии</a:t>
            </a:r>
            <a:r>
              <a:rPr lang="ru-RU" dirty="0"/>
              <a:t>. </a:t>
            </a:r>
            <a:endParaRPr lang="ru-RU" b="1" dirty="0"/>
          </a:p>
          <a:p>
            <a:r>
              <a:rPr lang="ru-RU" b="1" dirty="0"/>
              <a:t>1854</a:t>
            </a:r>
            <a:r>
              <a:rPr lang="ru-RU" dirty="0"/>
              <a:t> – перевод в Дунайскую армию. Произведен в прапорщики.</a:t>
            </a:r>
          </a:p>
          <a:p>
            <a:r>
              <a:rPr lang="ru-RU" b="1" dirty="0"/>
              <a:t>1854</a:t>
            </a:r>
            <a:r>
              <a:rPr lang="ru-RU" dirty="0"/>
              <a:t> – повесть «Отрочество».</a:t>
            </a:r>
          </a:p>
          <a:p>
            <a:r>
              <a:rPr lang="ru-RU" b="1" dirty="0"/>
              <a:t>1854-1855</a:t>
            </a:r>
            <a:r>
              <a:rPr lang="ru-RU" dirty="0"/>
              <a:t> – участие в обороне Севастополя;</a:t>
            </a:r>
          </a:p>
          <a:p>
            <a:r>
              <a:rPr lang="ru-RU" dirty="0"/>
              <a:t>«Севастопольские рассказы» опубликованы в «Современнике».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9B38C5-E281-464D-9B9C-232EC84BE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170" y="986790"/>
            <a:ext cx="4728210" cy="472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54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15F7B-6967-AA48-9AC2-45473A8EE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12780" cy="1869948"/>
          </a:xfrm>
        </p:spPr>
        <p:txBody>
          <a:bodyPr>
            <a:normAutofit fontScale="90000"/>
          </a:bodyPr>
          <a:lstStyle/>
          <a:p>
            <a:r>
              <a:rPr lang="ru-RU" dirty="0"/>
              <a:t>Впечатления писателя от Кавказской войны отразились в рассказах: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6FA84E-0930-A042-A18F-2FE4D997D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69948"/>
            <a:ext cx="12192000" cy="3227832"/>
          </a:xfrm>
        </p:spPr>
        <p:txBody>
          <a:bodyPr/>
          <a:lstStyle/>
          <a:p>
            <a:r>
              <a:rPr lang="ru-RU" b="1" dirty="0"/>
              <a:t>1853 -</a:t>
            </a:r>
            <a:r>
              <a:rPr lang="ru-RU" dirty="0"/>
              <a:t>"Набег" </a:t>
            </a:r>
          </a:p>
          <a:p>
            <a:r>
              <a:rPr lang="ru-RU" b="1" dirty="0"/>
              <a:t>1855 -</a:t>
            </a:r>
            <a:r>
              <a:rPr lang="ru-RU" dirty="0"/>
              <a:t>"Рубка леса"</a:t>
            </a:r>
          </a:p>
          <a:p>
            <a:r>
              <a:rPr lang="ru-RU" b="1" dirty="0"/>
              <a:t>1856 -</a:t>
            </a:r>
            <a:r>
              <a:rPr lang="ru-RU" dirty="0"/>
              <a:t>"Разжалованный" </a:t>
            </a:r>
          </a:p>
          <a:p>
            <a:r>
              <a:rPr lang="ru-RU" b="1" dirty="0"/>
              <a:t>1852-1863</a:t>
            </a:r>
            <a:r>
              <a:rPr lang="ru-RU" dirty="0"/>
              <a:t> повесть "Казаки" </a:t>
            </a:r>
          </a:p>
          <a:p>
            <a:r>
              <a:rPr lang="ru-RU" b="1" dirty="0"/>
              <a:t>1855 - </a:t>
            </a:r>
            <a:r>
              <a:rPr lang="ru-RU" dirty="0"/>
              <a:t>художественных очерках "Севастополь в декабре" </a:t>
            </a:r>
          </a:p>
          <a:p>
            <a:r>
              <a:rPr lang="ru-RU" b="1" dirty="0"/>
              <a:t>1855 - </a:t>
            </a:r>
            <a:r>
              <a:rPr lang="ru-RU" dirty="0"/>
              <a:t>"Севастополь в мае" </a:t>
            </a:r>
          </a:p>
          <a:p>
            <a:r>
              <a:rPr lang="ru-RU" b="1" dirty="0"/>
              <a:t>1856 -</a:t>
            </a:r>
            <a:r>
              <a:rPr lang="ru-RU" dirty="0"/>
              <a:t>"Севастополь в августе 1855 года"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782516-DE62-0E4E-ACB5-7BDC211C1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220" y="1589615"/>
            <a:ext cx="2905760" cy="4300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F7DABC-F973-4843-96C0-4F1665FA170A}"/>
              </a:ext>
            </a:extLst>
          </p:cNvPr>
          <p:cNvSpPr txBox="1"/>
          <p:nvPr/>
        </p:nvSpPr>
        <p:spPr>
          <a:xfrm>
            <a:off x="182880" y="4936033"/>
            <a:ext cx="77241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/>
              <a:t>1852 -</a:t>
            </a:r>
            <a:r>
              <a:rPr lang="ru-RU" sz="2000" i="1" u="sng" dirty="0"/>
              <a:t>Также на Кавказе была завершена повесть </a:t>
            </a:r>
            <a:r>
              <a:rPr lang="ru-RU" sz="2000" b="1" i="1" u="sng" dirty="0"/>
              <a:t>«Детство», </a:t>
            </a:r>
            <a:r>
              <a:rPr lang="ru-RU" sz="2000" i="1" u="sng" dirty="0"/>
              <a:t>которая была опубликована под заглавием "История моего детства" в журнале "Современник" , а спустя в "Современнике" появилось продолжение - повесть "Отрочество", а в 1857 году была опубликована повесть "Юность".</a:t>
            </a:r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099036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07112-E7E0-7F4A-93CF-B95801111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ru-RU" dirty="0"/>
              <a:t>Петербург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A74209-DC09-814E-A6A8-024F0AF2E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028" y="1609344"/>
            <a:ext cx="5303520" cy="4050792"/>
          </a:xfrm>
        </p:spPr>
        <p:txBody>
          <a:bodyPr/>
          <a:lstStyle/>
          <a:p>
            <a:r>
              <a:rPr lang="ru-RU" b="1" dirty="0"/>
              <a:t>В ноябре 1855 </a:t>
            </a:r>
            <a:r>
              <a:rPr lang="ru-RU" dirty="0"/>
              <a:t>года Толстой отбыл из Севастополя в Петербург</a:t>
            </a:r>
          </a:p>
          <a:p>
            <a:r>
              <a:rPr lang="ru-RU" b="1" dirty="0"/>
              <a:t>В ноябре 1855 </a:t>
            </a:r>
            <a:r>
              <a:rPr lang="ru-RU" dirty="0"/>
              <a:t>года Толстой Л. Н. вошел в кружок "Современника" (Николай Некрасов, Иван Тургенев, Алексей Островский, Иван Гончаров и др.).</a:t>
            </a:r>
          </a:p>
          <a:p>
            <a:endParaRPr lang="ru-RU" dirty="0"/>
          </a:p>
          <a:p>
            <a:r>
              <a:rPr lang="ru-RU" i="1" dirty="0"/>
              <a:t>Рассказы Толстого этого времени:</a:t>
            </a:r>
          </a:p>
          <a:p>
            <a:pPr marL="0" indent="0">
              <a:buNone/>
            </a:pPr>
            <a:r>
              <a:rPr lang="ru-RU" i="1" dirty="0"/>
              <a:t>«Утро помещика» </a:t>
            </a:r>
          </a:p>
          <a:p>
            <a:pPr marL="0" indent="0">
              <a:buNone/>
            </a:pPr>
            <a:r>
              <a:rPr lang="ru-RU" i="1" dirty="0"/>
              <a:t>«</a:t>
            </a:r>
            <a:r>
              <a:rPr lang="ru-RU" i="1" dirty="0" err="1"/>
              <a:t>Поликушка</a:t>
            </a:r>
            <a:r>
              <a:rPr lang="ru-RU" i="1" dirty="0"/>
              <a:t>»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D034A2-3DA3-3142-9C3C-908B81B33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548" y="1300480"/>
            <a:ext cx="6446520" cy="466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31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4A9693-B7B8-C245-84C9-218C76396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ru-RU" dirty="0"/>
              <a:t>Путешествия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A83197-6BEF-6540-8D1F-F4B16249E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35124"/>
            <a:ext cx="5650992" cy="3214116"/>
          </a:xfrm>
        </p:spPr>
        <p:txBody>
          <a:bodyPr>
            <a:normAutofit/>
          </a:bodyPr>
          <a:lstStyle/>
          <a:p>
            <a:r>
              <a:rPr lang="ru-RU" b="1" dirty="0"/>
              <a:t>Осенью 1856</a:t>
            </a:r>
            <a:r>
              <a:rPr lang="ru-RU" dirty="0"/>
              <a:t> – Лев Толстой, выйдя в отставку в чине поручика, уехал в Ясную Поляну </a:t>
            </a:r>
          </a:p>
          <a:p>
            <a:r>
              <a:rPr lang="ru-RU" b="1" dirty="0"/>
              <a:t>1857</a:t>
            </a:r>
            <a:r>
              <a:rPr lang="ru-RU" dirty="0"/>
              <a:t> – заграничное путешествие по Франции, Швейцарии, Италии, Германии;</a:t>
            </a:r>
          </a:p>
          <a:p>
            <a:r>
              <a:rPr lang="ru-RU" dirty="0"/>
              <a:t>рассказы «Альберт» , «Люцерн» , «Три смерти».</a:t>
            </a:r>
          </a:p>
          <a:p>
            <a:r>
              <a:rPr lang="ru-RU" b="1" dirty="0"/>
              <a:t>В 1860 году - </a:t>
            </a:r>
            <a:r>
              <a:rPr lang="ru-RU" dirty="0"/>
              <a:t>Толстой совершил еще одну поездку за границу.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C101B9-41A8-7C4E-9B4E-65A41C131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992" y="1295654"/>
            <a:ext cx="6114348" cy="405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283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383</TotalTime>
  <Words>1118</Words>
  <Application>Microsoft Office PowerPoint</Application>
  <PresentationFormat>Широкоэкранный</PresentationFormat>
  <Paragraphs>108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Calibri</vt:lpstr>
      <vt:lpstr>Cambria</vt:lpstr>
      <vt:lpstr>Rockwell</vt:lpstr>
      <vt:lpstr>Rockwell Condensed</vt:lpstr>
      <vt:lpstr>Rockwell Extra Bold</vt:lpstr>
      <vt:lpstr>Times New Roman</vt:lpstr>
      <vt:lpstr>Wingdings</vt:lpstr>
      <vt:lpstr>Дерево</vt:lpstr>
      <vt:lpstr>Лев Николаевич Толстой </vt:lpstr>
      <vt:lpstr>Предки л. Н. толстого</vt:lpstr>
      <vt:lpstr>Детские годы</vt:lpstr>
      <vt:lpstr>Презентация PowerPoint</vt:lpstr>
      <vt:lpstr>Обучение</vt:lpstr>
      <vt:lpstr>Служба</vt:lpstr>
      <vt:lpstr>Впечатления писателя от Кавказской войны отразились в рассказах:</vt:lpstr>
      <vt:lpstr>Петербург</vt:lpstr>
      <vt:lpstr>Путешествия</vt:lpstr>
      <vt:lpstr>Ясная Поляна</vt:lpstr>
      <vt:lpstr>«Ясная Поляна»</vt:lpstr>
      <vt:lpstr>Жена л. Н. толстого</vt:lpstr>
      <vt:lpstr>Работы Льва толстого</vt:lpstr>
      <vt:lpstr>Работы Льва толстого</vt:lpstr>
      <vt:lpstr>Крым</vt:lpstr>
      <vt:lpstr>Презентация PowerPoint</vt:lpstr>
      <vt:lpstr>Последний год жизни</vt:lpstr>
      <vt:lpstr>А. Франс: «Своей жизнью он провозглашает искренность, прямоту, целеустремленность, твердость, спокойный и постоянный героизм, он учит, что надо быть правдивым и надо быть сильным... Именно потому, что он был полон силы, он всегда был правдив!»   </vt:lpstr>
      <vt:lpstr>источники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Лев Николаевич Толстой</dc:title>
  <dc:creator>mac</dc:creator>
  <cp:lastModifiedBy>Elena Vasilyeva</cp:lastModifiedBy>
  <cp:revision>14</cp:revision>
  <dcterms:created xsi:type="dcterms:W3CDTF">2020-12-03T21:12:30Z</dcterms:created>
  <dcterms:modified xsi:type="dcterms:W3CDTF">2020-12-08T15:04:00Z</dcterms:modified>
</cp:coreProperties>
</file>