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4799E-A283-4A76-923E-4B7EF4C73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Vztahy mezi státy Latinské Ameriky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7D6AC0-A73C-4A86-ABB0-3F1B1F4DC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Od rozpadu Velké Kolumbie po současnost</a:t>
            </a:r>
          </a:p>
        </p:txBody>
      </p:sp>
    </p:spTree>
    <p:extLst>
      <p:ext uri="{BB962C8B-B14F-4D97-AF65-F5344CB8AC3E}">
        <p14:creationId xmlns:p14="http://schemas.microsoft.com/office/powerpoint/2010/main" val="309618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1E161-06D0-4198-BCBC-85EB03D6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4547062"/>
            <a:ext cx="7401098" cy="1447337"/>
          </a:xfrm>
        </p:spPr>
        <p:txBody>
          <a:bodyPr>
            <a:normAutofit/>
          </a:bodyPr>
          <a:lstStyle/>
          <a:p>
            <a:r>
              <a:rPr lang="cs-CZ" dirty="0"/>
              <a:t>Druhá tichomořská válka</a:t>
            </a:r>
            <a:br>
              <a:rPr lang="cs-CZ" b="1" dirty="0"/>
            </a:br>
            <a:r>
              <a:rPr lang="en-US" dirty="0"/>
              <a:t>(1879-1883)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6E0A6A-F4F4-4CE9-AA54-C1B8C0DB2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723207"/>
            <a:ext cx="7658793" cy="357786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První mezi Španělskem a Peru, Ekvádor, Bolívie, Chile 64-66</a:t>
            </a:r>
          </a:p>
          <a:p>
            <a:pPr lvl="0"/>
            <a:r>
              <a:rPr lang="cs-CZ" dirty="0"/>
              <a:t>Ledek</a:t>
            </a:r>
            <a:r>
              <a:rPr lang="en-US" dirty="0"/>
              <a:t>, </a:t>
            </a:r>
            <a:r>
              <a:rPr lang="cs-CZ" dirty="0"/>
              <a:t>Válka o </a:t>
            </a:r>
            <a:r>
              <a:rPr lang="cs-CZ" dirty="0" err="1"/>
              <a:t>Guano</a:t>
            </a:r>
            <a:r>
              <a:rPr lang="en-US" dirty="0"/>
              <a:t>, </a:t>
            </a:r>
            <a:r>
              <a:rPr lang="cs-CZ" dirty="0"/>
              <a:t>Válka o Deset Centů</a:t>
            </a:r>
          </a:p>
          <a:p>
            <a:pPr lvl="0"/>
            <a:r>
              <a:rPr lang="cs-CZ" dirty="0"/>
              <a:t>Horká hranice v </a:t>
            </a:r>
            <a:r>
              <a:rPr lang="cs-CZ" dirty="0" err="1"/>
              <a:t>Atacamě</a:t>
            </a:r>
            <a:r>
              <a:rPr lang="en-US" dirty="0"/>
              <a:t>, 1873, 1874</a:t>
            </a:r>
            <a:endParaRPr lang="cs-CZ" dirty="0"/>
          </a:p>
          <a:p>
            <a:pPr lvl="0"/>
            <a:r>
              <a:rPr lang="cs-CZ" dirty="0"/>
              <a:t>Ledková loby, geopolitika</a:t>
            </a:r>
            <a:r>
              <a:rPr lang="en-US" dirty="0"/>
              <a:t> – </a:t>
            </a:r>
            <a:r>
              <a:rPr lang="cs-CZ" dirty="0"/>
              <a:t>kontrola Pacifiku a nevraživost</a:t>
            </a:r>
          </a:p>
          <a:p>
            <a:pPr lvl="0"/>
            <a:r>
              <a:rPr lang="en-US" dirty="0" err="1"/>
              <a:t>Inv</a:t>
            </a:r>
            <a:r>
              <a:rPr lang="cs-CZ" dirty="0" err="1"/>
              <a:t>aze</a:t>
            </a:r>
            <a:r>
              <a:rPr lang="cs-CZ" dirty="0"/>
              <a:t> </a:t>
            </a:r>
            <a:r>
              <a:rPr lang="cs-CZ" dirty="0" err="1"/>
              <a:t>Arica</a:t>
            </a:r>
            <a:r>
              <a:rPr lang="cs-CZ" dirty="0"/>
              <a:t>,</a:t>
            </a:r>
            <a:r>
              <a:rPr lang="en-US" dirty="0"/>
              <a:t> Tacna a </a:t>
            </a:r>
            <a:r>
              <a:rPr lang="en-US" dirty="0" err="1"/>
              <a:t>Tarapaca</a:t>
            </a:r>
            <a:r>
              <a:rPr lang="en-US" dirty="0"/>
              <a:t>, </a:t>
            </a:r>
            <a:r>
              <a:rPr lang="cs-CZ" dirty="0"/>
              <a:t>otevření cesty na Limu</a:t>
            </a:r>
          </a:p>
          <a:p>
            <a:pPr lvl="0"/>
            <a:r>
              <a:rPr lang="en-US" dirty="0"/>
              <a:t>Chile </a:t>
            </a:r>
            <a:r>
              <a:rPr lang="cs-CZ" dirty="0"/>
              <a:t>vyhrálo s Britskou pomocí</a:t>
            </a:r>
          </a:p>
          <a:p>
            <a:pPr lvl="0"/>
            <a:r>
              <a:rPr lang="en-US" dirty="0"/>
              <a:t>1904 </a:t>
            </a:r>
            <a:r>
              <a:rPr lang="es-ES" dirty="0"/>
              <a:t>Tratado de Paz y Amistad</a:t>
            </a:r>
            <a:r>
              <a:rPr lang="cs-CZ" dirty="0"/>
              <a:t> </a:t>
            </a:r>
            <a:r>
              <a:rPr lang="en-US" dirty="0"/>
              <a:t>– </a:t>
            </a:r>
            <a:r>
              <a:rPr lang="en-US" dirty="0" err="1"/>
              <a:t>Bol</a:t>
            </a:r>
            <a:r>
              <a:rPr lang="cs-CZ" dirty="0"/>
              <a:t>í</a:t>
            </a:r>
            <a:r>
              <a:rPr lang="en-US" dirty="0"/>
              <a:t>v</a:t>
            </a:r>
            <a:r>
              <a:rPr lang="cs-CZ" dirty="0" err="1"/>
              <a:t>ie</a:t>
            </a:r>
            <a:r>
              <a:rPr lang="cs-CZ" dirty="0"/>
              <a:t> může obchodovat bez cel přes </a:t>
            </a:r>
            <a:r>
              <a:rPr lang="cs-CZ" dirty="0" err="1"/>
              <a:t>Antofagastu</a:t>
            </a:r>
            <a:endParaRPr lang="cs-CZ" dirty="0"/>
          </a:p>
          <a:p>
            <a:pPr lvl="0"/>
            <a:r>
              <a:rPr lang="en-US" dirty="0"/>
              <a:t>Tacna–Arica </a:t>
            </a:r>
            <a:r>
              <a:rPr lang="en-US" dirty="0" err="1"/>
              <a:t>compromis</a:t>
            </a:r>
            <a:r>
              <a:rPr lang="cs-CZ" dirty="0"/>
              <a:t>o; </a:t>
            </a:r>
            <a:r>
              <a:rPr lang="cs-CZ" dirty="0" err="1"/>
              <a:t>Tratado</a:t>
            </a:r>
            <a:r>
              <a:rPr lang="cs-CZ" dirty="0"/>
              <a:t> de Lima </a:t>
            </a:r>
            <a:r>
              <a:rPr lang="en-US" dirty="0"/>
              <a:t>1929</a:t>
            </a:r>
            <a:r>
              <a:rPr lang="cs-CZ" dirty="0"/>
              <a:t> - USA</a:t>
            </a:r>
          </a:p>
          <a:p>
            <a:endParaRPr lang="cs-C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E81B8E-ADFB-4F96-9C70-EAF216B1D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09"/>
            <a:ext cx="4419600" cy="6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6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962E2-15D1-4B0C-83AE-3B50D1F8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Válka o </a:t>
            </a:r>
            <a:r>
              <a:rPr lang="cs-CZ" dirty="0" err="1"/>
              <a:t>Chaco</a:t>
            </a:r>
            <a:r>
              <a:rPr lang="cs-CZ" dirty="0"/>
              <a:t> (1932-1935)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F3D9D5-5E14-4408-847A-3CD733383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5542021" cy="404414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/>
              <a:t>Zemní plyn v </a:t>
            </a:r>
            <a:r>
              <a:rPr lang="cs-CZ" dirty="0" err="1"/>
              <a:t>Chacu</a:t>
            </a:r>
            <a:endParaRPr lang="cs-CZ" dirty="0"/>
          </a:p>
          <a:p>
            <a:pPr lvl="0"/>
            <a:r>
              <a:rPr lang="cs-CZ" dirty="0"/>
              <a:t>Vymezení hranice, kde nikdo nežije</a:t>
            </a:r>
          </a:p>
          <a:p>
            <a:pPr lvl="0"/>
            <a:r>
              <a:rPr lang="cs-CZ" dirty="0"/>
              <a:t>Obě země frustrované předešlými konflikty</a:t>
            </a:r>
          </a:p>
          <a:p>
            <a:pPr lvl="0"/>
            <a:r>
              <a:rPr lang="cs-CZ" dirty="0"/>
              <a:t>Špatné zásobování z ciziny – bez přístupu k moři</a:t>
            </a:r>
          </a:p>
          <a:p>
            <a:pPr lvl="0"/>
            <a:r>
              <a:rPr lang="cs-CZ" dirty="0"/>
              <a:t>Lepší armáda v Bolívii</a:t>
            </a:r>
            <a:r>
              <a:rPr lang="en-US" dirty="0"/>
              <a:t>, Hans </a:t>
            </a:r>
            <a:r>
              <a:rPr lang="en-US" dirty="0" err="1"/>
              <a:t>Kundt</a:t>
            </a:r>
            <a:r>
              <a:rPr lang="cs-CZ" dirty="0"/>
              <a:t>, pak Čechoslováci - Vilém Plaček</a:t>
            </a:r>
          </a:p>
          <a:p>
            <a:pPr lvl="0"/>
            <a:r>
              <a:rPr lang="cs-CZ" dirty="0"/>
              <a:t>První letecká válka v LA</a:t>
            </a:r>
          </a:p>
          <a:p>
            <a:pPr lvl="0"/>
            <a:r>
              <a:rPr lang="cs-CZ" dirty="0"/>
              <a:t>Rozhodli </a:t>
            </a:r>
            <a:r>
              <a:rPr lang="en-US" dirty="0"/>
              <a:t>Guaran</a:t>
            </a:r>
            <a:r>
              <a:rPr lang="cs-CZ" dirty="0"/>
              <a:t>í a klima</a:t>
            </a:r>
          </a:p>
          <a:p>
            <a:pPr lvl="0"/>
            <a:r>
              <a:rPr lang="en-US" dirty="0" err="1"/>
              <a:t>Argentin</a:t>
            </a:r>
            <a:r>
              <a:rPr lang="cs-CZ" dirty="0" err="1"/>
              <a:t>ské</a:t>
            </a:r>
            <a:r>
              <a:rPr lang="cs-CZ" dirty="0"/>
              <a:t> zájmy</a:t>
            </a:r>
          </a:p>
          <a:p>
            <a:pPr lvl="0"/>
            <a:r>
              <a:rPr lang="en-US" dirty="0"/>
              <a:t>50-80, 35-50 </a:t>
            </a:r>
            <a:r>
              <a:rPr lang="cs-CZ" dirty="0"/>
              <a:t>tisíc mrtvých</a:t>
            </a:r>
          </a:p>
          <a:p>
            <a:pPr lvl="0"/>
            <a:r>
              <a:rPr lang="en-US" dirty="0"/>
              <a:t>Paraguay </a:t>
            </a:r>
            <a:r>
              <a:rPr lang="cs-CZ" dirty="0"/>
              <a:t>získala</a:t>
            </a:r>
            <a:r>
              <a:rPr lang="en-US" dirty="0"/>
              <a:t> 2/3 </a:t>
            </a:r>
            <a:r>
              <a:rPr lang="cs-CZ" dirty="0"/>
              <a:t>teritoria</a:t>
            </a:r>
            <a:r>
              <a:rPr lang="en-US" dirty="0"/>
              <a:t> </a:t>
            </a:r>
            <a:r>
              <a:rPr lang="en-US" dirty="0" err="1"/>
              <a:t>Chac</a:t>
            </a:r>
            <a:r>
              <a:rPr lang="cs-CZ" dirty="0"/>
              <a:t>a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B0694B-AB65-441A-AFC0-F418487D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332" y="1121148"/>
            <a:ext cx="5624668" cy="297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4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A5A512-8711-4DC0-9B70-F34EF8B0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4C5B69-1748-4AA9-83AB-1243C0EFE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7268AA-1117-4A0F-AFE3-D6E76B3D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13" y="584199"/>
            <a:ext cx="720985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5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1C335-95FE-490B-817C-64142BAB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20. století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C0EC3B-358B-4F63-8CED-BDBC0289B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Ojedinělé konflikty </a:t>
            </a:r>
            <a:r>
              <a:rPr lang="en-US" dirty="0"/>
              <a:t>– </a:t>
            </a:r>
            <a:r>
              <a:rPr lang="en-US" dirty="0" err="1"/>
              <a:t>Fo</a:t>
            </a:r>
            <a:r>
              <a:rPr lang="cs-CZ" dirty="0" err="1"/>
              <a:t>tbalová</a:t>
            </a:r>
            <a:r>
              <a:rPr lang="cs-CZ" dirty="0"/>
              <a:t> válka </a:t>
            </a:r>
            <a:r>
              <a:rPr lang="en-US" dirty="0"/>
              <a:t>1969</a:t>
            </a:r>
            <a:endParaRPr lang="cs-CZ" dirty="0"/>
          </a:p>
          <a:p>
            <a:pPr lvl="0"/>
            <a:r>
              <a:rPr lang="cs-CZ" dirty="0"/>
              <a:t>Rovnováha sil vytvořená válkami v 19. století</a:t>
            </a:r>
          </a:p>
          <a:p>
            <a:pPr lvl="0"/>
            <a:r>
              <a:rPr lang="cs-CZ" dirty="0"/>
              <a:t>Intervence USA</a:t>
            </a:r>
            <a:r>
              <a:rPr lang="en-US" dirty="0"/>
              <a:t>, </a:t>
            </a:r>
            <a:r>
              <a:rPr lang="cs-CZ" dirty="0"/>
              <a:t>vliv v armádách</a:t>
            </a:r>
          </a:p>
          <a:p>
            <a:pPr lvl="0"/>
            <a:r>
              <a:rPr lang="cs-CZ" dirty="0"/>
              <a:t>Domácí problémy a občanské války</a:t>
            </a:r>
          </a:p>
          <a:p>
            <a:pPr lvl="0"/>
            <a:r>
              <a:rPr lang="cs-CZ" dirty="0"/>
              <a:t>Mezinárodní procedury</a:t>
            </a:r>
          </a:p>
          <a:p>
            <a:pPr lvl="0"/>
            <a:r>
              <a:rPr lang="cs-CZ" dirty="0"/>
              <a:t>Efektivní americké instituce k udržení míru </a:t>
            </a:r>
            <a:r>
              <a:rPr lang="en-US" dirty="0"/>
              <a:t>– OAS, </a:t>
            </a:r>
            <a:r>
              <a:rPr lang="cs-CZ" dirty="0"/>
              <a:t>Lidská práva - soud</a:t>
            </a:r>
          </a:p>
          <a:p>
            <a:pPr lvl="0"/>
            <a:r>
              <a:rPr lang="cs-CZ" dirty="0"/>
              <a:t>Faktor demokracie</a:t>
            </a:r>
          </a:p>
          <a:p>
            <a:pPr lvl="0"/>
            <a:r>
              <a:rPr lang="cs-CZ" dirty="0"/>
              <a:t>Ekonomické faktory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79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6BDEB-19A9-4B55-86E2-1F1023FA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Konfliktní zóny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2E9BA3-35A8-4E6C-9C0C-2B0BA5400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576C16-5A0E-4FE1-8480-F39CB2EFC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44" y="0"/>
            <a:ext cx="5365583" cy="731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0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302A2-B827-47D3-97FF-EE0C971B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Spojené provincie Střední Ameriky </a:t>
            </a:r>
            <a:r>
              <a:rPr lang="en-US" dirty="0"/>
              <a:t>(1823-18</a:t>
            </a:r>
            <a:r>
              <a:rPr lang="cs-CZ" dirty="0"/>
              <a:t>41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802512-ECC0-4913-97A9-0114E7D07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8" y="685800"/>
            <a:ext cx="6423512" cy="397764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s-MX" dirty="0"/>
              <a:t>Chiapas, </a:t>
            </a:r>
            <a:r>
              <a:rPr lang="cs-CZ" dirty="0"/>
              <a:t>Kostarika</a:t>
            </a:r>
            <a:r>
              <a:rPr lang="es-MX" dirty="0"/>
              <a:t>, Estado de Los Altos</a:t>
            </a:r>
            <a:endParaRPr lang="cs-CZ" dirty="0"/>
          </a:p>
          <a:p>
            <a:pPr lvl="0"/>
            <a:r>
              <a:rPr lang="en-US" dirty="0"/>
              <a:t>Feder</a:t>
            </a:r>
            <a:r>
              <a:rPr lang="cs-CZ" dirty="0" err="1"/>
              <a:t>ální</a:t>
            </a:r>
            <a:r>
              <a:rPr lang="en-US" dirty="0"/>
              <a:t> a liber</a:t>
            </a:r>
            <a:r>
              <a:rPr lang="cs-CZ" dirty="0" err="1"/>
              <a:t>ální</a:t>
            </a:r>
            <a:r>
              <a:rPr lang="en-US" dirty="0"/>
              <a:t> – </a:t>
            </a:r>
            <a:r>
              <a:rPr lang="cs-CZ" dirty="0"/>
              <a:t>spousta opozice</a:t>
            </a:r>
          </a:p>
          <a:p>
            <a:pPr lvl="0"/>
            <a:r>
              <a:rPr lang="cs-CZ" dirty="0"/>
              <a:t>Málokdo tušil o vytvoření státu</a:t>
            </a:r>
          </a:p>
          <a:p>
            <a:pPr lvl="0"/>
            <a:r>
              <a:rPr lang="cs-CZ" dirty="0"/>
              <a:t>Žádné komunikace, transport, obchod</a:t>
            </a:r>
          </a:p>
          <a:p>
            <a:pPr lvl="0"/>
            <a:r>
              <a:rPr lang="cs-CZ" dirty="0"/>
              <a:t>Žádný kapitál, kontrola USA a VB</a:t>
            </a:r>
          </a:p>
          <a:p>
            <a:pPr lvl="0"/>
            <a:r>
              <a:rPr lang="cs-CZ" dirty="0"/>
              <a:t>Centrální vláda prakticky neexistuje</a:t>
            </a:r>
          </a:p>
          <a:p>
            <a:pPr lvl="0"/>
            <a:r>
              <a:rPr lang="en-US" dirty="0"/>
              <a:t>Jose Manuel Arce – </a:t>
            </a:r>
            <a:r>
              <a:rPr lang="cs-CZ" dirty="0"/>
              <a:t>bojovník za nezávislost</a:t>
            </a:r>
            <a:r>
              <a:rPr lang="en-US" dirty="0"/>
              <a:t>, 1825-1829 </a:t>
            </a:r>
            <a:r>
              <a:rPr lang="cs-CZ" dirty="0"/>
              <a:t>prezident aniž vyhrál volby</a:t>
            </a:r>
          </a:p>
          <a:p>
            <a:pPr lvl="0"/>
            <a:r>
              <a:rPr lang="en-US" dirty="0"/>
              <a:t>José </a:t>
            </a:r>
            <a:r>
              <a:rPr lang="en-US" dirty="0" err="1"/>
              <a:t>Cecilio</a:t>
            </a:r>
            <a:r>
              <a:rPr lang="en-US" dirty="0"/>
              <a:t> del Valle</a:t>
            </a:r>
            <a:r>
              <a:rPr lang="cs-CZ" dirty="0"/>
              <a:t> nezvolen liberálním kongresem</a:t>
            </a:r>
          </a:p>
          <a:p>
            <a:pPr lvl="0"/>
            <a:r>
              <a:rPr lang="cs-CZ" dirty="0"/>
              <a:t>Pak se Arce spojil s konzervativci a byl vyhnán</a:t>
            </a:r>
          </a:p>
          <a:p>
            <a:pPr lvl="0"/>
            <a:r>
              <a:rPr lang="en-US" dirty="0"/>
              <a:t>Francisco Morazán – </a:t>
            </a:r>
            <a:r>
              <a:rPr lang="cs-CZ" dirty="0"/>
              <a:t>Bitva u La</a:t>
            </a:r>
            <a:r>
              <a:rPr lang="en-US" dirty="0"/>
              <a:t>Trinidad – 11</a:t>
            </a:r>
            <a:r>
              <a:rPr lang="cs-CZ" dirty="0"/>
              <a:t>. listopadu</a:t>
            </a:r>
            <a:r>
              <a:rPr lang="en-US" dirty="0"/>
              <a:t> 1827</a:t>
            </a:r>
            <a:endParaRPr lang="cs-CZ" dirty="0"/>
          </a:p>
          <a:p>
            <a:pPr lvl="0"/>
            <a:r>
              <a:rPr lang="en-US" dirty="0"/>
              <a:t>Rafael Carrera -  Guatemala</a:t>
            </a:r>
            <a:endParaRPr lang="cs-CZ" dirty="0"/>
          </a:p>
          <a:p>
            <a:r>
              <a:rPr lang="en-US" dirty="0"/>
              <a:t>1842 - </a:t>
            </a:r>
            <a:r>
              <a:rPr lang="cs-CZ" dirty="0"/>
              <a:t>popraven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201821-72F9-48AF-A89D-C09AC1192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79" y="0"/>
            <a:ext cx="5593922" cy="43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2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97C02-DC25-400A-8E78-2269BDEC4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pokusy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58DB89-45C6-47F5-9BC9-F37EF8E14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6740962" cy="3961015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Pokus na měsíc - říjen</a:t>
            </a:r>
            <a:r>
              <a:rPr lang="es-MX" dirty="0"/>
              <a:t> 1852 - Salvador, Honduras a Ni</a:t>
            </a:r>
            <a:r>
              <a:rPr lang="cs-CZ" dirty="0"/>
              <a:t>k</a:t>
            </a:r>
            <a:r>
              <a:rPr lang="es-MX" dirty="0" err="1"/>
              <a:t>aragua</a:t>
            </a:r>
            <a:r>
              <a:rPr lang="es-MX" dirty="0"/>
              <a:t> </a:t>
            </a:r>
            <a:r>
              <a:rPr lang="cs-CZ" dirty="0"/>
              <a:t>vytvořili novou unii</a:t>
            </a:r>
            <a:r>
              <a:rPr lang="es-MX" dirty="0"/>
              <a:t> (Federación de Centro América)</a:t>
            </a:r>
            <a:endParaRPr lang="cs-CZ" dirty="0"/>
          </a:p>
          <a:p>
            <a:pPr lvl="0"/>
            <a:r>
              <a:rPr lang="en-US" dirty="0"/>
              <a:t>1856–1857 – </a:t>
            </a:r>
            <a:r>
              <a:rPr lang="cs-CZ" dirty="0"/>
              <a:t>koalice proti </a:t>
            </a:r>
            <a:r>
              <a:rPr lang="en-US" dirty="0"/>
              <a:t>William</a:t>
            </a:r>
            <a:r>
              <a:rPr lang="cs-CZ" dirty="0"/>
              <a:t>u</a:t>
            </a:r>
            <a:r>
              <a:rPr lang="en-US" dirty="0"/>
              <a:t> Walker</a:t>
            </a:r>
            <a:r>
              <a:rPr lang="cs-CZ" dirty="0" err="1"/>
              <a:t>ovi</a:t>
            </a:r>
            <a:endParaRPr lang="cs-CZ" dirty="0"/>
          </a:p>
          <a:p>
            <a:pPr lvl="0"/>
            <a:r>
              <a:rPr lang="cs-CZ" dirty="0"/>
              <a:t>1871 - </a:t>
            </a:r>
            <a:r>
              <a:rPr lang="es-MX" dirty="0"/>
              <a:t>Justo Rufino Barrios – </a:t>
            </a:r>
            <a:r>
              <a:rPr lang="cs-CZ" dirty="0"/>
              <a:t>bitva u </a:t>
            </a:r>
            <a:r>
              <a:rPr lang="es-MX" dirty="0"/>
              <a:t>Chalchuapa</a:t>
            </a:r>
            <a:r>
              <a:rPr lang="cs-CZ" dirty="0"/>
              <a:t> 1885</a:t>
            </a:r>
          </a:p>
          <a:p>
            <a:pPr lvl="0"/>
            <a:r>
              <a:rPr lang="en-US" dirty="0"/>
              <a:t>Honduras, Ni</a:t>
            </a:r>
            <a:r>
              <a:rPr lang="cs-CZ" dirty="0"/>
              <a:t>k</a:t>
            </a:r>
            <a:r>
              <a:rPr lang="en-US" dirty="0" err="1"/>
              <a:t>aragua</a:t>
            </a:r>
            <a:r>
              <a:rPr lang="cs-CZ" dirty="0"/>
              <a:t> a </a:t>
            </a:r>
            <a:r>
              <a:rPr lang="en-US" dirty="0"/>
              <a:t>Salvador </a:t>
            </a:r>
            <a:r>
              <a:rPr lang="cs-CZ" dirty="0"/>
              <a:t>vytvořili</a:t>
            </a:r>
            <a:r>
              <a:rPr lang="en-US" dirty="0"/>
              <a:t> "</a:t>
            </a:r>
            <a:r>
              <a:rPr lang="en-US" dirty="0" err="1"/>
              <a:t>República</a:t>
            </a:r>
            <a:r>
              <a:rPr lang="en-US" dirty="0"/>
              <a:t> Mayor de </a:t>
            </a:r>
            <a:r>
              <a:rPr lang="en-US" dirty="0" err="1"/>
              <a:t>Centroamérica</a:t>
            </a:r>
            <a:r>
              <a:rPr lang="en-US" dirty="0"/>
              <a:t>" - 1896 to 1898.</a:t>
            </a:r>
            <a:endParaRPr lang="cs-CZ" dirty="0"/>
          </a:p>
          <a:p>
            <a:pPr lvl="0"/>
            <a:r>
              <a:rPr lang="cs-CZ" dirty="0"/>
              <a:t>Poslední pokus trval půl roku - červen</a:t>
            </a:r>
            <a:r>
              <a:rPr lang="en-US" dirty="0"/>
              <a:t> 1921 a</a:t>
            </a:r>
            <a:r>
              <a:rPr lang="cs-CZ" dirty="0"/>
              <a:t>ž leden</a:t>
            </a:r>
            <a:r>
              <a:rPr lang="en-US" dirty="0"/>
              <a:t> 1922</a:t>
            </a:r>
            <a:r>
              <a:rPr lang="cs-CZ" dirty="0"/>
              <a:t>: S, G, H, K druhá federace</a:t>
            </a:r>
          </a:p>
          <a:p>
            <a:endParaRPr lang="cs-C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71EF19-1C26-4952-8C67-13DF3B15F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74" y="2718806"/>
            <a:ext cx="4766826" cy="41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1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18A6D-BEAB-49A3-84F7-BD5758E1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Velká </a:t>
            </a:r>
            <a:r>
              <a:rPr lang="cs-CZ" dirty="0" err="1"/>
              <a:t>kolumbie</a:t>
            </a:r>
            <a:r>
              <a:rPr lang="cs-CZ" dirty="0"/>
              <a:t> a peru (1828-1829)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E28F8E-9235-471E-83E9-D328345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728" y="685799"/>
            <a:ext cx="7046271" cy="412726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Nezávislost byla stále poměrně mladou záležitostí</a:t>
            </a:r>
          </a:p>
          <a:p>
            <a:pPr lvl="0"/>
            <a:r>
              <a:rPr lang="cs-CZ" dirty="0"/>
              <a:t>Kolumbie</a:t>
            </a:r>
            <a:r>
              <a:rPr lang="en-US" dirty="0"/>
              <a:t> – </a:t>
            </a:r>
            <a:r>
              <a:rPr lang="en-US" dirty="0" err="1"/>
              <a:t>Bol</a:t>
            </a:r>
            <a:r>
              <a:rPr lang="cs-CZ" dirty="0"/>
              <a:t>í</a:t>
            </a:r>
            <a:r>
              <a:rPr lang="en-US" dirty="0" err="1"/>
              <a:t>var</a:t>
            </a:r>
            <a:r>
              <a:rPr lang="en-US" dirty="0"/>
              <a:t> - </a:t>
            </a:r>
            <a:r>
              <a:rPr lang="cs-CZ" dirty="0"/>
              <a:t>Konzervativec</a:t>
            </a:r>
          </a:p>
          <a:p>
            <a:pPr lvl="0"/>
            <a:r>
              <a:rPr lang="en-US" dirty="0"/>
              <a:t>Peru – </a:t>
            </a:r>
            <a:r>
              <a:rPr lang="cs-CZ" dirty="0"/>
              <a:t>liberální pomohli získat nezávislost Bolívie 1826 a podpora opozice proti</a:t>
            </a:r>
            <a:r>
              <a:rPr lang="en-US" dirty="0"/>
              <a:t> Jos</a:t>
            </a:r>
            <a:r>
              <a:rPr lang="cs-CZ" dirty="0"/>
              <a:t>é</a:t>
            </a:r>
            <a:r>
              <a:rPr lang="en-US" dirty="0"/>
              <a:t> Antonio Sucre</a:t>
            </a:r>
            <a:endParaRPr lang="cs-CZ" dirty="0"/>
          </a:p>
          <a:p>
            <a:pPr lvl="0"/>
            <a:r>
              <a:rPr lang="en-US" dirty="0"/>
              <a:t>Tumbes, </a:t>
            </a:r>
            <a:r>
              <a:rPr lang="en-US" dirty="0" err="1"/>
              <a:t>Jaén</a:t>
            </a:r>
            <a:r>
              <a:rPr lang="en-US" dirty="0"/>
              <a:t> a </a:t>
            </a:r>
            <a:r>
              <a:rPr lang="en-US" dirty="0" err="1"/>
              <a:t>Maynas</a:t>
            </a:r>
            <a:r>
              <a:rPr lang="en-US" dirty="0"/>
              <a:t> – </a:t>
            </a:r>
            <a:r>
              <a:rPr lang="cs-CZ" dirty="0"/>
              <a:t>už v době kolonie</a:t>
            </a:r>
          </a:p>
          <a:p>
            <a:pPr lvl="0"/>
            <a:r>
              <a:rPr lang="en-US" dirty="0" err="1"/>
              <a:t>Bol</a:t>
            </a:r>
            <a:r>
              <a:rPr lang="cs-CZ" dirty="0"/>
              <a:t>í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cs-CZ" dirty="0"/>
              <a:t>u moci</a:t>
            </a:r>
            <a:r>
              <a:rPr lang="en-US" dirty="0"/>
              <a:t> – </a:t>
            </a:r>
            <a:r>
              <a:rPr lang="cs-CZ" dirty="0"/>
              <a:t>otroctví</a:t>
            </a:r>
            <a:r>
              <a:rPr lang="en-US" dirty="0"/>
              <a:t>, </a:t>
            </a:r>
            <a:r>
              <a:rPr lang="cs-CZ" dirty="0"/>
              <a:t>daně pro indiány + tribut v Ekvádoru</a:t>
            </a:r>
            <a:r>
              <a:rPr lang="en-US" dirty="0"/>
              <a:t>, </a:t>
            </a:r>
            <a:r>
              <a:rPr lang="cs-CZ" dirty="0"/>
              <a:t>proti liberálům</a:t>
            </a:r>
            <a:r>
              <a:rPr lang="en-US" dirty="0"/>
              <a:t>, </a:t>
            </a:r>
            <a:r>
              <a:rPr lang="cs-CZ" dirty="0"/>
              <a:t>popravy</a:t>
            </a:r>
            <a:r>
              <a:rPr lang="en-US" dirty="0"/>
              <a:t>...</a:t>
            </a:r>
            <a:endParaRPr lang="cs-CZ" dirty="0"/>
          </a:p>
          <a:p>
            <a:pPr lvl="0"/>
            <a:r>
              <a:rPr lang="en-US" dirty="0" err="1"/>
              <a:t>Uti</a:t>
            </a:r>
            <a:r>
              <a:rPr lang="en-US" dirty="0"/>
              <a:t> </a:t>
            </a:r>
            <a:r>
              <a:rPr lang="en-US" dirty="0" err="1"/>
              <a:t>possidetis</a:t>
            </a:r>
            <a:r>
              <a:rPr lang="en-US" dirty="0"/>
              <a:t> juris – </a:t>
            </a:r>
            <a:r>
              <a:rPr lang="cs-CZ" dirty="0"/>
              <a:t>jako před nezávislostí</a:t>
            </a:r>
          </a:p>
          <a:p>
            <a:pPr lvl="0"/>
            <a:r>
              <a:rPr lang="cs-CZ" dirty="0"/>
              <a:t>Remíza</a:t>
            </a:r>
            <a:r>
              <a:rPr lang="en-US" dirty="0"/>
              <a:t> – Guayaquil </a:t>
            </a:r>
            <a:r>
              <a:rPr lang="cs-CZ" dirty="0"/>
              <a:t>obsazen, ale vrácen</a:t>
            </a:r>
            <a:r>
              <a:rPr lang="en-US" dirty="0"/>
              <a:t>, </a:t>
            </a:r>
            <a:r>
              <a:rPr lang="cs-CZ" dirty="0"/>
              <a:t>tři provincie připadly</a:t>
            </a:r>
            <a:r>
              <a:rPr lang="en-US" dirty="0"/>
              <a:t> Peru, </a:t>
            </a:r>
            <a:r>
              <a:rPr lang="cs-CZ" dirty="0"/>
              <a:t>a potvrzena nezávislost </a:t>
            </a:r>
            <a:r>
              <a:rPr lang="en-US" dirty="0" err="1"/>
              <a:t>Bol</a:t>
            </a:r>
            <a:r>
              <a:rPr lang="cs-CZ" dirty="0" err="1"/>
              <a:t>ívie</a:t>
            </a:r>
            <a:endParaRPr lang="cs-CZ" dirty="0"/>
          </a:p>
          <a:p>
            <a:pPr lvl="0"/>
            <a:r>
              <a:rPr lang="cs-CZ" dirty="0"/>
              <a:t>Rozpad Velké Kolumbie </a:t>
            </a:r>
            <a:r>
              <a:rPr lang="en-US" dirty="0"/>
              <a:t>– </a:t>
            </a:r>
            <a:r>
              <a:rPr lang="cs-CZ" dirty="0"/>
              <a:t>Francisco Paula </a:t>
            </a:r>
            <a:r>
              <a:rPr lang="cs-CZ" dirty="0" err="1"/>
              <a:t>Santander</a:t>
            </a:r>
            <a:r>
              <a:rPr lang="cs-CZ" dirty="0"/>
              <a:t>, </a:t>
            </a:r>
            <a:r>
              <a:rPr lang="en-US" dirty="0"/>
              <a:t>Rafael </a:t>
            </a:r>
            <a:r>
              <a:rPr lang="en-US" dirty="0" err="1"/>
              <a:t>Urdaneta</a:t>
            </a:r>
            <a:r>
              <a:rPr lang="en-US" dirty="0"/>
              <a:t>, José Antonio </a:t>
            </a:r>
            <a:r>
              <a:rPr lang="en-US" dirty="0" err="1"/>
              <a:t>Páez</a:t>
            </a:r>
            <a:endParaRPr lang="cs-CZ" dirty="0"/>
          </a:p>
          <a:p>
            <a:pPr lvl="0"/>
            <a:r>
              <a:rPr lang="cs-CZ" dirty="0"/>
              <a:t>Nová Granada, </a:t>
            </a:r>
            <a:r>
              <a:rPr lang="en-US" dirty="0"/>
              <a:t>1886, </a:t>
            </a:r>
            <a:r>
              <a:rPr lang="cs-CZ" dirty="0"/>
              <a:t>Republika Kolumbie</a:t>
            </a:r>
          </a:p>
          <a:p>
            <a:endParaRPr lang="cs-C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7DD649-DC6C-48EF-A61B-1C186774A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799"/>
            <a:ext cx="5145729" cy="36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1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427CA-1993-422B-A51C-2BF93341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Válka Konfederace (</a:t>
            </a:r>
            <a:r>
              <a:rPr lang="en-US" dirty="0"/>
              <a:t>1836–1839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16A303-C42F-4AC0-9C2C-5E9372AB5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7545388" cy="3615267"/>
          </a:xfrm>
        </p:spPr>
        <p:txBody>
          <a:bodyPr/>
          <a:lstStyle/>
          <a:p>
            <a:pPr lvl="0"/>
            <a:r>
              <a:rPr lang="en-US" dirty="0"/>
              <a:t>Peru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cs-CZ" dirty="0" err="1"/>
              <a:t>ívie</a:t>
            </a:r>
            <a:r>
              <a:rPr lang="en-US" dirty="0"/>
              <a:t> </a:t>
            </a:r>
            <a:r>
              <a:rPr lang="cs-CZ" dirty="0"/>
              <a:t>proti</a:t>
            </a:r>
            <a:r>
              <a:rPr lang="en-US" dirty="0"/>
              <a:t> </a:t>
            </a:r>
            <a:r>
              <a:rPr lang="en-US" dirty="0" err="1"/>
              <a:t>Argentin</a:t>
            </a:r>
            <a:r>
              <a:rPr lang="cs-CZ" dirty="0"/>
              <a:t>ě</a:t>
            </a:r>
            <a:r>
              <a:rPr lang="en-US" dirty="0"/>
              <a:t> a Chile, Juan Manuel de Rosas a José Joaquín Prieto</a:t>
            </a:r>
            <a:endParaRPr lang="cs-CZ" dirty="0"/>
          </a:p>
          <a:p>
            <a:pPr lvl="0"/>
            <a:r>
              <a:rPr lang="cs-CZ" dirty="0"/>
              <a:t>Po Chilské občanské válce</a:t>
            </a:r>
          </a:p>
          <a:p>
            <a:pPr lvl="0"/>
            <a:r>
              <a:rPr lang="cs-CZ" dirty="0"/>
              <a:t>Válka o cla, </a:t>
            </a:r>
            <a:r>
              <a:rPr lang="cs-CZ" dirty="0" err="1"/>
              <a:t>Callao</a:t>
            </a:r>
            <a:r>
              <a:rPr lang="cs-CZ" dirty="0"/>
              <a:t> </a:t>
            </a:r>
            <a:r>
              <a:rPr lang="cs-CZ" dirty="0" err="1"/>
              <a:t>vs</a:t>
            </a:r>
            <a:r>
              <a:rPr lang="cs-CZ" dirty="0"/>
              <a:t> </a:t>
            </a:r>
            <a:r>
              <a:rPr lang="cs-CZ" dirty="0" err="1"/>
              <a:t>Valparaíso</a:t>
            </a:r>
            <a:endParaRPr lang="cs-CZ" dirty="0"/>
          </a:p>
          <a:p>
            <a:pPr lvl="0"/>
            <a:r>
              <a:rPr lang="en-US" dirty="0"/>
              <a:t>Freire</a:t>
            </a:r>
            <a:r>
              <a:rPr lang="cs-CZ" dirty="0"/>
              <a:t>ho expedice</a:t>
            </a:r>
            <a:r>
              <a:rPr lang="en-US" dirty="0"/>
              <a:t>, </a:t>
            </a:r>
            <a:r>
              <a:rPr lang="cs-CZ" dirty="0"/>
              <a:t>zavraždění Diega </a:t>
            </a:r>
            <a:r>
              <a:rPr lang="cs-CZ" dirty="0" err="1"/>
              <a:t>Portalese</a:t>
            </a:r>
            <a:endParaRPr lang="cs-CZ" dirty="0"/>
          </a:p>
          <a:p>
            <a:pPr lvl="0"/>
            <a:r>
              <a:rPr lang="en-US" dirty="0"/>
              <a:t>Andrés de Santa Cruz</a:t>
            </a:r>
            <a:endParaRPr lang="cs-CZ" dirty="0"/>
          </a:p>
          <a:p>
            <a:pPr lvl="0"/>
            <a:r>
              <a:rPr lang="cs-CZ" dirty="0"/>
              <a:t>Francouzská pomoc Peru</a:t>
            </a:r>
            <a:r>
              <a:rPr lang="en-US" dirty="0"/>
              <a:t> vs. </a:t>
            </a:r>
            <a:r>
              <a:rPr lang="cs-CZ" dirty="0"/>
              <a:t>Britská pro Chile</a:t>
            </a:r>
            <a:r>
              <a:rPr lang="en-US" dirty="0"/>
              <a:t> - Robert Winthrop Simpson</a:t>
            </a:r>
            <a:endParaRPr lang="cs-CZ" dirty="0"/>
          </a:p>
          <a:p>
            <a:endParaRPr lang="cs-C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0BE21D-701D-406F-90F7-BAA9A5B3C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64" y="56677"/>
            <a:ext cx="3854335" cy="68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9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BE1D4-F9A2-48F5-8706-0FFAB758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Uruguaye (1825-1852)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5CC604-844A-412E-B450-5842737EF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207" y="91440"/>
            <a:ext cx="6708371" cy="48213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Cisplatin</a:t>
            </a:r>
            <a:r>
              <a:rPr lang="cs-CZ" dirty="0" err="1"/>
              <a:t>ská</a:t>
            </a:r>
            <a:r>
              <a:rPr lang="cs-CZ" dirty="0"/>
              <a:t> válka</a:t>
            </a:r>
            <a:r>
              <a:rPr lang="en-US" dirty="0"/>
              <a:t> 1825-1828</a:t>
            </a:r>
            <a:endParaRPr lang="cs-CZ" dirty="0"/>
          </a:p>
          <a:p>
            <a:pPr lvl="0"/>
            <a:r>
              <a:rPr lang="en-US" dirty="0"/>
              <a:t>Banda Oriental –Uruguay – Jose </a:t>
            </a:r>
            <a:r>
              <a:rPr lang="en-US" dirty="0" err="1"/>
              <a:t>Gervasio</a:t>
            </a:r>
            <a:r>
              <a:rPr lang="en-US" dirty="0"/>
              <a:t> Artigas</a:t>
            </a:r>
            <a:endParaRPr lang="cs-CZ" dirty="0"/>
          </a:p>
          <a:p>
            <a:pPr lvl="0"/>
            <a:r>
              <a:rPr lang="en-US" dirty="0" err="1"/>
              <a:t>Braz</a:t>
            </a:r>
            <a:r>
              <a:rPr lang="cs-CZ" dirty="0" err="1"/>
              <a:t>ílie</a:t>
            </a:r>
            <a:r>
              <a:rPr lang="cs-CZ" dirty="0"/>
              <a:t> zaútočila a anektovala Uruguay</a:t>
            </a:r>
          </a:p>
          <a:p>
            <a:pPr lvl="0"/>
            <a:r>
              <a:rPr lang="cs-CZ" dirty="0"/>
              <a:t>Argentinci ale pomohli vyvolat povstání – </a:t>
            </a:r>
            <a:r>
              <a:rPr lang="en-US" dirty="0" err="1"/>
              <a:t>blo</a:t>
            </a:r>
            <a:r>
              <a:rPr lang="cs-CZ" dirty="0" err="1"/>
              <a:t>káda</a:t>
            </a:r>
            <a:r>
              <a:rPr lang="cs-CZ" dirty="0"/>
              <a:t> La Platy a patová situace</a:t>
            </a:r>
          </a:p>
          <a:p>
            <a:pPr lvl="0"/>
            <a:r>
              <a:rPr lang="cs-CZ" dirty="0"/>
              <a:t>Britové tedy zprostředkovali mír – v Riu a pak Montevideu</a:t>
            </a:r>
          </a:p>
          <a:p>
            <a:pPr lvl="0"/>
            <a:r>
              <a:rPr lang="en-US" dirty="0"/>
              <a:t>Uruguay </a:t>
            </a:r>
            <a:r>
              <a:rPr lang="cs-CZ" dirty="0"/>
              <a:t>vytvořena jako stát</a:t>
            </a:r>
            <a:r>
              <a:rPr lang="en-US" dirty="0"/>
              <a:t>, </a:t>
            </a:r>
            <a:r>
              <a:rPr lang="cs-CZ" dirty="0"/>
              <a:t>volná plavba v La Platě</a:t>
            </a:r>
          </a:p>
          <a:p>
            <a:pPr lvl="0"/>
            <a:r>
              <a:rPr lang="en-US" dirty="0"/>
              <a:t>Colorado</a:t>
            </a:r>
            <a:r>
              <a:rPr lang="cs-CZ" dirty="0"/>
              <a:t>s – liberálové </a:t>
            </a:r>
            <a:r>
              <a:rPr lang="en-US" dirty="0"/>
              <a:t>a </a:t>
            </a:r>
            <a:r>
              <a:rPr lang="cs-CZ" dirty="0"/>
              <a:t>Národní strana </a:t>
            </a:r>
            <a:r>
              <a:rPr lang="en-US" dirty="0"/>
              <a:t>(</a:t>
            </a:r>
            <a:r>
              <a:rPr lang="en-US" dirty="0" err="1"/>
              <a:t>Blancos</a:t>
            </a:r>
            <a:r>
              <a:rPr lang="en-US" dirty="0"/>
              <a:t>) </a:t>
            </a:r>
            <a:r>
              <a:rPr lang="cs-CZ" dirty="0"/>
              <a:t>konzervativci – občanská válka </a:t>
            </a:r>
            <a:r>
              <a:rPr lang="en-US" dirty="0"/>
              <a:t>1839-1851</a:t>
            </a:r>
            <a:endParaRPr lang="cs-CZ" dirty="0"/>
          </a:p>
          <a:p>
            <a:pPr lvl="0"/>
            <a:r>
              <a:rPr lang="cs-CZ" dirty="0"/>
              <a:t>Velké obléhání Montevidea – New </a:t>
            </a:r>
            <a:r>
              <a:rPr lang="cs-CZ" dirty="0" err="1"/>
              <a:t>Troy</a:t>
            </a:r>
            <a:endParaRPr lang="cs-CZ" dirty="0"/>
          </a:p>
          <a:p>
            <a:pPr lvl="0"/>
            <a:r>
              <a:rPr lang="en-US" dirty="0"/>
              <a:t>Ragamuffin </a:t>
            </a:r>
            <a:r>
              <a:rPr lang="cs-CZ" dirty="0"/>
              <a:t>(</a:t>
            </a:r>
            <a:r>
              <a:rPr lang="cs-CZ" dirty="0" err="1"/>
              <a:t>Farrapos</a:t>
            </a:r>
            <a:r>
              <a:rPr lang="cs-CZ" dirty="0"/>
              <a:t>) - válka Brazílie</a:t>
            </a:r>
            <a:r>
              <a:rPr lang="en-US" dirty="0"/>
              <a:t> – 1835-1845</a:t>
            </a:r>
            <a:endParaRPr lang="cs-CZ" dirty="0"/>
          </a:p>
          <a:p>
            <a:pPr lvl="0"/>
            <a:r>
              <a:rPr lang="en-US" dirty="0"/>
              <a:t>Platin</a:t>
            </a:r>
            <a:r>
              <a:rPr lang="cs-CZ" dirty="0" err="1"/>
              <a:t>ská</a:t>
            </a:r>
            <a:r>
              <a:rPr lang="cs-CZ" dirty="0"/>
              <a:t> válka </a:t>
            </a:r>
            <a:r>
              <a:rPr lang="en-US" dirty="0"/>
              <a:t>– 1851-1852</a:t>
            </a:r>
            <a:endParaRPr lang="cs-CZ" dirty="0"/>
          </a:p>
          <a:p>
            <a:endParaRPr lang="cs-C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38A67B-257B-4DB0-BF7D-26B0BBCB0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1"/>
            <a:ext cx="5206119" cy="33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1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F321E-017F-4867-A383-5D5EB6EB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Paraguayská válka</a:t>
            </a:r>
            <a:br>
              <a:rPr lang="cs-CZ" dirty="0"/>
            </a:br>
            <a:r>
              <a:rPr lang="cs-CZ" dirty="0"/>
              <a:t>Trojí Aliance (1864-1870)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DA6044-A328-441A-B1B8-31CA1B0FB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MX" dirty="0"/>
              <a:t>Paraguay </a:t>
            </a:r>
            <a:r>
              <a:rPr lang="cs-CZ" dirty="0"/>
              <a:t>za vlády</a:t>
            </a:r>
            <a:r>
              <a:rPr lang="es-MX" dirty="0"/>
              <a:t> José Gaspar Rodríguez de Francia a Carlos </a:t>
            </a:r>
            <a:r>
              <a:rPr lang="es-MX" dirty="0" err="1"/>
              <a:t>Ant</a:t>
            </a:r>
            <a:r>
              <a:rPr lang="cs-CZ" dirty="0"/>
              <a:t>ó</a:t>
            </a:r>
            <a:r>
              <a:rPr lang="es-MX" dirty="0" err="1"/>
              <a:t>nio</a:t>
            </a:r>
            <a:r>
              <a:rPr lang="es-MX" dirty="0"/>
              <a:t> López</a:t>
            </a:r>
            <a:r>
              <a:rPr lang="cs-CZ" dirty="0"/>
              <a:t> – izolace, konzervatismus</a:t>
            </a:r>
          </a:p>
          <a:p>
            <a:pPr lvl="0"/>
            <a:r>
              <a:rPr lang="en-US" dirty="0"/>
              <a:t>Francisco Solano L</a:t>
            </a:r>
            <a:r>
              <a:rPr lang="cs-CZ" dirty="0"/>
              <a:t>ó</a:t>
            </a:r>
            <a:r>
              <a:rPr lang="en-US" dirty="0" err="1"/>
              <a:t>pez</a:t>
            </a:r>
            <a:endParaRPr lang="cs-CZ" dirty="0"/>
          </a:p>
          <a:p>
            <a:pPr lvl="0"/>
            <a:r>
              <a:rPr lang="en-US" dirty="0"/>
              <a:t>Uruguay – </a:t>
            </a:r>
            <a:r>
              <a:rPr lang="en-US" dirty="0" err="1"/>
              <a:t>blancos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colorados</a:t>
            </a:r>
            <a:endParaRPr lang="cs-CZ" dirty="0"/>
          </a:p>
          <a:p>
            <a:pPr lvl="0"/>
            <a:r>
              <a:rPr lang="en-US" dirty="0" err="1"/>
              <a:t>Braz</a:t>
            </a:r>
            <a:r>
              <a:rPr lang="cs-CZ" dirty="0" err="1"/>
              <a:t>ílie</a:t>
            </a:r>
            <a:r>
              <a:rPr lang="cs-CZ" dirty="0"/>
              <a:t> a Argentina</a:t>
            </a:r>
          </a:p>
          <a:p>
            <a:pPr lvl="0"/>
            <a:r>
              <a:rPr lang="en-US" dirty="0"/>
              <a:t>Brit</a:t>
            </a:r>
            <a:r>
              <a:rPr lang="cs-CZ" dirty="0" err="1"/>
              <a:t>ánie</a:t>
            </a:r>
            <a:r>
              <a:rPr lang="cs-CZ" dirty="0"/>
              <a:t> a bavlna – konspirační teorie</a:t>
            </a:r>
          </a:p>
          <a:p>
            <a:pPr lvl="0"/>
            <a:r>
              <a:rPr lang="cs-CZ" dirty="0"/>
              <a:t>Katastrofa pro</a:t>
            </a:r>
            <a:r>
              <a:rPr lang="en-US" dirty="0"/>
              <a:t> Paraguay – </a:t>
            </a:r>
            <a:r>
              <a:rPr lang="cs-CZ" dirty="0"/>
              <a:t>ztráta území, 90 % mužů</a:t>
            </a:r>
          </a:p>
          <a:p>
            <a:r>
              <a:rPr lang="en-US" dirty="0" err="1"/>
              <a:t>Braz</a:t>
            </a:r>
            <a:r>
              <a:rPr lang="cs-CZ" dirty="0" err="1"/>
              <a:t>ílie</a:t>
            </a:r>
            <a:r>
              <a:rPr lang="cs-CZ" dirty="0"/>
              <a:t> – kolaps impéria, Argentina - dluhy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A0D422C-EC4E-4BAA-BB12-ECF3310BEA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30" y="1200853"/>
            <a:ext cx="4720763" cy="40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0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D51CA-8946-4584-A4BB-2AC8EBBE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55E0FA-ADEF-4518-A4BE-1FB2E41FC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452252-1B09-4022-8F83-F35D99180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28" y="-41565"/>
            <a:ext cx="8260773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6993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886</TotalTime>
  <Words>726</Words>
  <Application>Microsoft Office PowerPoint</Application>
  <PresentationFormat>Širokoúhlá obrazovka</PresentationFormat>
  <Paragraphs>87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Řez</vt:lpstr>
      <vt:lpstr>Vztahy mezi státy Latinské Ameriky</vt:lpstr>
      <vt:lpstr>Konfliktní zóny</vt:lpstr>
      <vt:lpstr>Spojené provincie Střední Ameriky (1823-1841)</vt:lpstr>
      <vt:lpstr>Další pokusy</vt:lpstr>
      <vt:lpstr>Velká kolumbie a peru (1828-1829)</vt:lpstr>
      <vt:lpstr>Válka Konfederace (1836–1839) </vt:lpstr>
      <vt:lpstr>Problémy Uruguaye (1825-1852)</vt:lpstr>
      <vt:lpstr>Paraguayská válka Trojí Aliance (1864-1870)</vt:lpstr>
      <vt:lpstr>Prezentace aplikace PowerPoint</vt:lpstr>
      <vt:lpstr>Druhá tichomořská válka (1879-1883)</vt:lpstr>
      <vt:lpstr>Válka o Chaco (1932-1935)</vt:lpstr>
      <vt:lpstr>Prezentace aplikace PowerPoint</vt:lpstr>
      <vt:lpstr>20. století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Perutka</dc:creator>
  <cp:lastModifiedBy>Lukas Perutka</cp:lastModifiedBy>
  <cp:revision>14</cp:revision>
  <dcterms:created xsi:type="dcterms:W3CDTF">2018-11-30T16:55:09Z</dcterms:created>
  <dcterms:modified xsi:type="dcterms:W3CDTF">2019-12-05T15:54:25Z</dcterms:modified>
</cp:coreProperties>
</file>