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56" r:id="rId2"/>
    <p:sldId id="372" r:id="rId3"/>
    <p:sldId id="321" r:id="rId4"/>
    <p:sldId id="325" r:id="rId5"/>
    <p:sldId id="322" r:id="rId6"/>
    <p:sldId id="312" r:id="rId7"/>
    <p:sldId id="323" r:id="rId8"/>
    <p:sldId id="314" r:id="rId9"/>
    <p:sldId id="316" r:id="rId10"/>
    <p:sldId id="317" r:id="rId11"/>
    <p:sldId id="327" r:id="rId12"/>
    <p:sldId id="329" r:id="rId13"/>
    <p:sldId id="330" r:id="rId14"/>
    <p:sldId id="371" r:id="rId15"/>
    <p:sldId id="331" r:id="rId16"/>
    <p:sldId id="335" r:id="rId17"/>
    <p:sldId id="332" r:id="rId18"/>
    <p:sldId id="334" r:id="rId19"/>
    <p:sldId id="333" r:id="rId20"/>
    <p:sldId id="336" r:id="rId21"/>
    <p:sldId id="370" r:id="rId22"/>
    <p:sldId id="349" r:id="rId23"/>
    <p:sldId id="348" r:id="rId24"/>
    <p:sldId id="347" r:id="rId25"/>
    <p:sldId id="339" r:id="rId26"/>
    <p:sldId id="340" r:id="rId27"/>
    <p:sldId id="350" r:id="rId28"/>
    <p:sldId id="341" r:id="rId29"/>
    <p:sldId id="343" r:id="rId30"/>
    <p:sldId id="351" r:id="rId31"/>
    <p:sldId id="352" r:id="rId32"/>
    <p:sldId id="353" r:id="rId33"/>
    <p:sldId id="354" r:id="rId34"/>
    <p:sldId id="356" r:id="rId35"/>
    <p:sldId id="260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CDD"/>
    <a:srgbClr val="DBDCD3"/>
    <a:srgbClr val="C72C00"/>
    <a:srgbClr val="C22F16"/>
    <a:srgbClr val="58585A"/>
    <a:srgbClr val="B1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6305" autoAdjust="0"/>
  </p:normalViewPr>
  <p:slideViewPr>
    <p:cSldViewPr snapToGrid="0">
      <p:cViewPr varScale="1">
        <p:scale>
          <a:sx n="69" d="100"/>
          <a:sy n="69" d="100"/>
        </p:scale>
        <p:origin x="10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179313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1715B-B3F7-47F2-8C27-9EE38D994D09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FDEC-40E1-4404-84E6-3CF9D02A48A0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26" y="69192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17EE-DD65-4964-B0F3-8927B1F2F5BB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AC722-F57D-4588-B5EC-47A17C9DEDC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9" y="630238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AC722-F57D-4588-B5EC-47A17C9DEDC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23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8DE342-C456-4363-9244-146E170AADD7}" type="slidenum">
              <a:rPr lang="cs-CZ" altLang="cs-CZ" smtClean="0"/>
              <a:pPr eaLnBrk="1" hangingPunct="1"/>
              <a:t>22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8213" y="4737993"/>
            <a:ext cx="5823510" cy="61961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b="0"/>
            </a:lvl1pPr>
          </a:lstStyle>
          <a:p>
            <a:pPr algn="l">
              <a:lnSpc>
                <a:spcPts val="1400"/>
              </a:lnSpc>
            </a:pPr>
            <a:r>
              <a:rPr lang="cs-CZ" sz="1900" b="1" dirty="0" smtClean="0"/>
              <a:t>Mgr</a:t>
            </a:r>
            <a:r>
              <a:rPr lang="cs-CZ" sz="1900" b="1" dirty="0"/>
              <a:t>. Cydlina Radbuzová</a:t>
            </a:r>
            <a:endParaRPr lang="cs-CZ" sz="1900" dirty="0"/>
          </a:p>
          <a:p>
            <a:pPr algn="l">
              <a:lnSpc>
                <a:spcPts val="1400"/>
              </a:lnSpc>
            </a:pPr>
            <a:r>
              <a:rPr lang="cs-CZ" sz="1900" dirty="0"/>
              <a:t>12. ledna </a:t>
            </a:r>
            <a:r>
              <a:rPr lang="cs-CZ" sz="1900" dirty="0" smtClean="0"/>
              <a:t>2017</a:t>
            </a:r>
            <a:endParaRPr lang="cs-CZ" sz="1900" dirty="0"/>
          </a:p>
        </p:txBody>
      </p:sp>
      <p:cxnSp>
        <p:nvCxnSpPr>
          <p:cNvPr id="9" name="Straight Connector 17"/>
          <p:cNvCxnSpPr/>
          <p:nvPr userDrawn="1"/>
        </p:nvCxnSpPr>
        <p:spPr>
          <a:xfrm>
            <a:off x="1808213" y="4637741"/>
            <a:ext cx="2366682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 userDrawn="1"/>
        </p:nvSpPr>
        <p:spPr>
          <a:xfrm>
            <a:off x="1301570" y="2266054"/>
            <a:ext cx="262647" cy="262647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0" y="1332689"/>
            <a:ext cx="9144000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7950" y="365126"/>
            <a:ext cx="2256945" cy="60698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>
          <a:xfrm>
            <a:off x="1808213" y="2135735"/>
            <a:ext cx="6737271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cs-CZ" dirty="0" smtClean="0"/>
              <a:t>Nadpis o délce dvou, </a:t>
            </a:r>
            <a:r>
              <a:rPr lang="cs-CZ" dirty="0" err="1" smtClean="0"/>
              <a:t>výjímečně</a:t>
            </a:r>
            <a:r>
              <a:rPr lang="cs-CZ" dirty="0" smtClean="0"/>
              <a:t> tří řádků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711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090C3-FD59-406E-A5C9-EDF8038EAF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49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7C78-0478-4B45-848F-CBB1C73D1C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79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507068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507068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28688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4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905002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tabLst/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905002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15435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3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15435" cy="428054"/>
          </a:xfrm>
          <a:prstGeom prst="rect">
            <a:avLst/>
          </a:prstGeom>
        </p:spPr>
        <p:txBody>
          <a:bodyPr lIns="0" r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8254885" cy="4448344"/>
          </a:xfrm>
          <a:prstGeom prst="rect">
            <a:avLst/>
          </a:prstGeom>
        </p:spPr>
        <p:txBody>
          <a:bodyPr lIns="0" r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6700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8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405468" y="3849646"/>
            <a:ext cx="3191933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pPr algn="l">
              <a:lnSpc>
                <a:spcPts val="1400"/>
              </a:lnSpc>
            </a:pPr>
            <a:r>
              <a:rPr lang="pt-BR" sz="1400" dirty="0"/>
              <a:t>Autoři fotografií: Alois Benda, Cyril Douda</a:t>
            </a:r>
            <a:endParaRPr lang="cs-CZ" sz="1400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Jméno autora prezentace</a:t>
            </a:r>
          </a:p>
          <a:p>
            <a:pPr lvl="0"/>
            <a:endParaRPr lang="cs-CZ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pracoviště a odkaz na www.npu.cz</a:t>
            </a:r>
          </a:p>
        </p:txBody>
      </p:sp>
      <p:sp>
        <p:nvSpPr>
          <p:cNvPr id="15" name="Rectangle 23"/>
          <p:cNvSpPr/>
          <p:nvPr userDrawn="1"/>
        </p:nvSpPr>
        <p:spPr>
          <a:xfrm>
            <a:off x="1064643" y="4105275"/>
            <a:ext cx="130744" cy="141539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33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1DB7F-8A62-4BD2-A0D3-119698D7C4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33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cs-CZ" sz="3500" b="1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Procházka panstvím </a:t>
            </a:r>
            <a:r>
              <a:rPr lang="cs-CZ" dirty="0" smtClean="0"/>
              <a:t>Telč</a:t>
            </a:r>
            <a:br>
              <a:rPr lang="cs-CZ" dirty="0" smtClean="0"/>
            </a:br>
            <a:r>
              <a:rPr lang="cs-CZ" dirty="0" smtClean="0"/>
              <a:t>1. část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43973" y="1621766"/>
            <a:ext cx="3317144" cy="3985404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Zachariáš z Hradce (1527 – 1589)</a:t>
            </a:r>
          </a:p>
          <a:p>
            <a:pPr>
              <a:buFontTx/>
              <a:buChar char="-"/>
            </a:pPr>
            <a:r>
              <a:rPr lang="cs-CZ" b="0" dirty="0" smtClean="0"/>
              <a:t>Telč, Slavonice, Strmilov, Kunžak a letohrádek Rozkoš</a:t>
            </a:r>
          </a:p>
          <a:p>
            <a:pPr>
              <a:buFontTx/>
              <a:buChar char="-"/>
            </a:pPr>
            <a:r>
              <a:rPr lang="cs-CZ" b="0" dirty="0"/>
              <a:t>c</a:t>
            </a:r>
            <a:r>
              <a:rPr lang="cs-CZ" b="0" dirty="0" smtClean="0"/>
              <a:t>esty do Itálie</a:t>
            </a:r>
          </a:p>
          <a:p>
            <a:pPr>
              <a:buFontTx/>
              <a:buChar char="-"/>
            </a:pPr>
            <a:r>
              <a:rPr lang="cs-CZ" b="0" dirty="0" smtClean="0"/>
              <a:t>2 manželky: </a:t>
            </a:r>
          </a:p>
          <a:p>
            <a:pPr marL="0" indent="0">
              <a:buNone/>
            </a:pPr>
            <a:r>
              <a:rPr lang="cs-CZ" b="0" dirty="0" smtClean="0"/>
              <a:t> Kateřina z Valdštejna (+ 1571)             Anna ze </a:t>
            </a:r>
            <a:r>
              <a:rPr lang="cs-CZ" b="0" dirty="0" err="1" smtClean="0"/>
              <a:t>Šlejnic</a:t>
            </a:r>
            <a:endParaRPr lang="cs-CZ" b="0" dirty="0" smtClean="0"/>
          </a:p>
          <a:p>
            <a:pPr marL="0" indent="0">
              <a:buNone/>
            </a:pPr>
            <a:endParaRPr lang="cs-CZ" b="0" dirty="0" smtClean="0"/>
          </a:p>
          <a:p>
            <a:pPr>
              <a:buFontTx/>
              <a:buChar char="-"/>
            </a:pPr>
            <a:r>
              <a:rPr lang="cs-CZ" b="0" dirty="0"/>
              <a:t>s</a:t>
            </a:r>
            <a:r>
              <a:rPr lang="cs-CZ" b="0" dirty="0" smtClean="0"/>
              <a:t>yn </a:t>
            </a:r>
            <a:r>
              <a:rPr lang="cs-CZ" b="0" dirty="0" err="1" smtClean="0"/>
              <a:t>Menhart</a:t>
            </a:r>
            <a:r>
              <a:rPr lang="cs-CZ" b="0" dirty="0" smtClean="0"/>
              <a:t> Lev (1555 - 1579)</a:t>
            </a:r>
          </a:p>
          <a:p>
            <a:pPr>
              <a:buFontTx/>
              <a:buChar char="-"/>
            </a:pPr>
            <a:r>
              <a:rPr lang="cs-CZ" b="0" dirty="0"/>
              <a:t>d</a:t>
            </a:r>
            <a:r>
              <a:rPr lang="cs-CZ" b="0" dirty="0" smtClean="0"/>
              <a:t>cera Kateřina (1577 – 1598) – Ladislav Berka z Dubé</a:t>
            </a:r>
          </a:p>
          <a:p>
            <a:pPr>
              <a:buFontTx/>
              <a:buChar char="-"/>
            </a:pPr>
            <a:endParaRPr lang="cs-CZ" b="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10" y="957532"/>
            <a:ext cx="2290671" cy="497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62" y="957532"/>
            <a:ext cx="2290671" cy="49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1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2291" name="Zástupný symbol pro text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92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7111"/>
          <a:stretch>
            <a:fillRect/>
          </a:stretch>
        </p:blipFill>
        <p:spPr>
          <a:xfrm>
            <a:off x="6133381" y="593725"/>
            <a:ext cx="2838091" cy="2127838"/>
          </a:xfrm>
          <a:noFill/>
        </p:spPr>
      </p:pic>
      <p:pic>
        <p:nvPicPr>
          <p:cNvPr id="12293" name="Picture 5" descr="C:\Documents and Settings\Martina Veselá\Plocha\Grant KÚ foto\TELČ\Telč - Petr\P8073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20713"/>
            <a:ext cx="29051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C:\Documents and Settings\Martina Veselá\Plocha\Grant KÚ foto\TELČ\Telč - Petr\P80736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C:\Documents and Settings\Martina Veselá\Plocha\Grant KÚ foto\TELČ\Telč zámek\P70846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29162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C:\Documents and Settings\Martina Veselá\Plocha\Grant KÚ foto\TELČ\Telč zámek\P70847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25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339" name="Zástupný symbol pro obrázek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14340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341" name="Picture 2" descr="C:\Documents and Settings\Martina Veselá\Plocha\Grant KÚ foto\TELČ\Telč zámek\P7084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C:\Documents and Settings\Martina Veselá\Plocha\Grant KÚ foto\TELČ\Telč zámek\P72247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 descr="C:\Documents and Settings\Martina Veselá\Plocha\Grant KÚ foto\TELČ\Telč zámek\Telč zámek - štít\karta 11 2009 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13100"/>
            <a:ext cx="4319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76" y="2794957"/>
            <a:ext cx="2663790" cy="374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5364" name="Picture 2" descr="C:\Users\Martina\Desktop\537702_hrady-zamky-vylety-tipy-vysocina-plzensky-kraj-jihocesky-kr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797050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C:\Users\Martina\Desktop\169744-original1-rbh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1708150"/>
            <a:ext cx="50482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2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Kaple všech svatých,  SZ Telč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71" y="931653"/>
            <a:ext cx="3443137" cy="519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map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51631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337185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3555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3556" name="Picture 2" descr="Telc, Cz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2499"/>
          <a:stretch>
            <a:fillRect/>
          </a:stretch>
        </p:blipFill>
        <p:spPr>
          <a:xfrm>
            <a:off x="0" y="1628775"/>
            <a:ext cx="4356100" cy="3267075"/>
          </a:xfr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28775"/>
            <a:ext cx="4722812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ovéPole 5"/>
          <p:cNvSpPr txBox="1">
            <a:spLocks noChangeArrowheads="1"/>
          </p:cNvSpPr>
          <p:nvPr/>
        </p:nvSpPr>
        <p:spPr bwMode="auto">
          <a:xfrm>
            <a:off x="7667625" y="4941888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1987</a:t>
            </a:r>
          </a:p>
        </p:txBody>
      </p:sp>
    </p:spTree>
    <p:extLst>
      <p:ext uri="{BB962C8B-B14F-4D97-AF65-F5344CB8AC3E}">
        <p14:creationId xmlns:p14="http://schemas.microsoft.com/office/powerpoint/2010/main" val="607882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Picture 2" descr="C:\Users\Martina\Desktop\radnic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4813"/>
            <a:ext cx="52768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86100" cy="1984375"/>
          </a:xfrm>
          <a:noFill/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227012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38258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C:\Documents and Settings\Martina Veselá\Plocha\Grant KÚ foto\TELČ\Telč dům čp. 15\P10201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/>
          <a:stretch>
            <a:fillRect/>
          </a:stretch>
        </p:blipFill>
        <p:spPr bwMode="auto">
          <a:xfrm>
            <a:off x="3059113" y="3429000"/>
            <a:ext cx="332581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C:\Documents and Settings\Martina Veselá\Plocha\Grant KÚ foto\TELČ\Telč dům čp. 15\PA1269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429000"/>
            <a:ext cx="22145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ovéPole 8"/>
          <p:cNvSpPr txBox="1">
            <a:spLocks noChangeArrowheads="1"/>
          </p:cNvSpPr>
          <p:nvPr/>
        </p:nvSpPr>
        <p:spPr bwMode="auto">
          <a:xfrm>
            <a:off x="971550" y="5084763"/>
            <a:ext cx="1296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1950</a:t>
            </a:r>
          </a:p>
        </p:txBody>
      </p:sp>
      <p:sp>
        <p:nvSpPr>
          <p:cNvPr id="22537" name="TextovéPole 9"/>
          <p:cNvSpPr txBox="1">
            <a:spLocks noChangeArrowheads="1"/>
          </p:cNvSpPr>
          <p:nvPr/>
        </p:nvSpPr>
        <p:spPr bwMode="auto">
          <a:xfrm>
            <a:off x="7092950" y="2708275"/>
            <a:ext cx="165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1. pol. 20. st.</a:t>
            </a:r>
          </a:p>
        </p:txBody>
      </p:sp>
      <p:sp>
        <p:nvSpPr>
          <p:cNvPr id="22538" name="TextovéPole 10"/>
          <p:cNvSpPr txBox="1">
            <a:spLocks noChangeArrowheads="1"/>
          </p:cNvSpPr>
          <p:nvPr/>
        </p:nvSpPr>
        <p:spPr bwMode="auto">
          <a:xfrm>
            <a:off x="4932363" y="6453188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2012</a:t>
            </a:r>
          </a:p>
        </p:txBody>
      </p:sp>
      <p:sp>
        <p:nvSpPr>
          <p:cNvPr id="22539" name="TextovéPole 11"/>
          <p:cNvSpPr txBox="1">
            <a:spLocks noChangeArrowheads="1"/>
          </p:cNvSpPr>
          <p:nvPr/>
        </p:nvSpPr>
        <p:spPr bwMode="auto">
          <a:xfrm>
            <a:off x="179388" y="6165850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Dům čp. 15</a:t>
            </a:r>
          </a:p>
        </p:txBody>
      </p:sp>
    </p:spTree>
    <p:extLst>
      <p:ext uri="{BB962C8B-B14F-4D97-AF65-F5344CB8AC3E}">
        <p14:creationId xmlns:p14="http://schemas.microsoft.com/office/powerpoint/2010/main" val="33784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213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492375"/>
            <a:ext cx="2359025" cy="2981325"/>
          </a:xfrm>
          <a:noFill/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24304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4685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14153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ovéPole 8"/>
          <p:cNvSpPr txBox="1">
            <a:spLocks noChangeArrowheads="1"/>
          </p:cNvSpPr>
          <p:nvPr/>
        </p:nvSpPr>
        <p:spPr bwMode="auto">
          <a:xfrm>
            <a:off x="1258888" y="4797425"/>
            <a:ext cx="792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1953</a:t>
            </a:r>
          </a:p>
        </p:txBody>
      </p:sp>
      <p:sp>
        <p:nvSpPr>
          <p:cNvPr id="24585" name="TextovéPole 9"/>
          <p:cNvSpPr txBox="1">
            <a:spLocks noChangeArrowheads="1"/>
          </p:cNvSpPr>
          <p:nvPr/>
        </p:nvSpPr>
        <p:spPr bwMode="auto">
          <a:xfrm>
            <a:off x="3635375" y="5589588"/>
            <a:ext cx="86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1977</a:t>
            </a:r>
          </a:p>
        </p:txBody>
      </p:sp>
      <p:sp>
        <p:nvSpPr>
          <p:cNvPr id="24586" name="TextovéPole 10"/>
          <p:cNvSpPr txBox="1">
            <a:spLocks noChangeArrowheads="1"/>
          </p:cNvSpPr>
          <p:nvPr/>
        </p:nvSpPr>
        <p:spPr bwMode="auto">
          <a:xfrm>
            <a:off x="5867400" y="65246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1977</a:t>
            </a:r>
          </a:p>
        </p:txBody>
      </p:sp>
      <p:sp>
        <p:nvSpPr>
          <p:cNvPr id="24587" name="TextovéPole 11"/>
          <p:cNvSpPr txBox="1">
            <a:spLocks noChangeArrowheads="1"/>
          </p:cNvSpPr>
          <p:nvPr/>
        </p:nvSpPr>
        <p:spPr bwMode="auto">
          <a:xfrm>
            <a:off x="7596188" y="3213100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2011</a:t>
            </a:r>
          </a:p>
        </p:txBody>
      </p:sp>
      <p:sp>
        <p:nvSpPr>
          <p:cNvPr id="24588" name="TextovéPole 11"/>
          <p:cNvSpPr txBox="1">
            <a:spLocks noChangeArrowheads="1"/>
          </p:cNvSpPr>
          <p:nvPr/>
        </p:nvSpPr>
        <p:spPr bwMode="auto">
          <a:xfrm>
            <a:off x="250825" y="6237288"/>
            <a:ext cx="237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Dům čp. 61</a:t>
            </a:r>
          </a:p>
        </p:txBody>
      </p:sp>
    </p:spTree>
    <p:extLst>
      <p:ext uri="{BB962C8B-B14F-4D97-AF65-F5344CB8AC3E}">
        <p14:creationId xmlns:p14="http://schemas.microsoft.com/office/powerpoint/2010/main" val="382629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9" y="862641"/>
            <a:ext cx="7634377" cy="530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81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20713"/>
            <a:ext cx="3359150" cy="2447925"/>
          </a:xfrm>
          <a:noFill/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39512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38941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056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Vilém Slavata z Chlumu a </a:t>
            </a:r>
            <a:r>
              <a:rPr lang="cs-CZ" sz="1000" dirty="0" err="1" smtClean="0">
                <a:solidFill>
                  <a:prstClr val="black"/>
                </a:solidFill>
              </a:rPr>
              <a:t>Košumberka</a:t>
            </a:r>
            <a:r>
              <a:rPr lang="cs-CZ" sz="1000" dirty="0" smtClean="0">
                <a:solidFill>
                  <a:prstClr val="black"/>
                </a:solidFill>
              </a:rPr>
              <a:t>			Lucie Otýlie z Hradce</a:t>
            </a:r>
          </a:p>
        </p:txBody>
      </p:sp>
      <p:pic>
        <p:nvPicPr>
          <p:cNvPr id="2050" name="Picture 2" descr="C:\Users\Martina Indrová\Desktop\Sken17091512370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0" t="50000" r="6062" b="7840"/>
          <a:stretch/>
        </p:blipFill>
        <p:spPr bwMode="auto">
          <a:xfrm rot="10800000">
            <a:off x="719089" y="1287261"/>
            <a:ext cx="3665305" cy="440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 Indrová\Desktop\Sken17091512370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42977" r="50067" b="7691"/>
          <a:stretch/>
        </p:blipFill>
        <p:spPr bwMode="auto">
          <a:xfrm rot="10800000">
            <a:off x="4973753" y="948905"/>
            <a:ext cx="3338003" cy="51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8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4819" name="Picture 2" descr="C:\Documents and Settings\Martina Veselá\Plocha\JEZUITI\zakládací listina 1654\zakládací listina\První stran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60350"/>
            <a:ext cx="2522538" cy="3363913"/>
          </a:xfrm>
          <a:noFill/>
        </p:spPr>
      </p:pic>
      <p:pic>
        <p:nvPicPr>
          <p:cNvPr id="34820" name="Picture 3" descr="C:\Documents and Settings\Martina Veselá\Plocha\JEZUITI\zakládací listina 1654\zakládací listina\Strany 2 a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20938"/>
            <a:ext cx="53276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ovéPole 5"/>
          <p:cNvSpPr txBox="1">
            <a:spLocks noChangeArrowheads="1"/>
          </p:cNvSpPr>
          <p:nvPr/>
        </p:nvSpPr>
        <p:spPr bwMode="auto">
          <a:xfrm>
            <a:off x="3563938" y="1557338"/>
            <a:ext cx="496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Opis zakládací listiny jezuitské koleje v Telči, 1654, MZA</a:t>
            </a:r>
          </a:p>
        </p:txBody>
      </p:sp>
      <p:pic>
        <p:nvPicPr>
          <p:cNvPr id="34822" name="Picture 4" descr="C:\Documents and Settings\Martina Veselá\Plocha\JEZUITI\Jezuiti foto výběr\Fr. Slavatová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21780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Veduta Telče 1828</a:t>
            </a:r>
          </a:p>
        </p:txBody>
      </p:sp>
      <p:pic>
        <p:nvPicPr>
          <p:cNvPr id="5" name="Picture 4" descr="mapa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7" y="1392453"/>
            <a:ext cx="7863024" cy="408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3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Jezuitský areál</a:t>
            </a:r>
          </a:p>
        </p:txBody>
      </p:sp>
      <p:pic>
        <p:nvPicPr>
          <p:cNvPr id="5" name="Picture 4" descr="C:\Documents and Settings\Martina Veselá\Plocha\MPR Telč + LD včetně Konvikt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121228"/>
            <a:ext cx="6991260" cy="463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31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10507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0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2771" name="Picture 8" descr="Telc, Cz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642938"/>
            <a:ext cx="7278688" cy="5459412"/>
          </a:xfrm>
          <a:noFill/>
        </p:spPr>
      </p:pic>
      <p:sp>
        <p:nvSpPr>
          <p:cNvPr id="32772" name="Zástupný symbol pro text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268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6867" name="Picture 2" descr="C:\Documents and Settings\Martina Veselá\Plocha\JEZUITI\Jezuiti foto\P21276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3046412" cy="2447925"/>
          </a:xfrm>
          <a:noFill/>
        </p:spPr>
      </p:pic>
      <p:pic>
        <p:nvPicPr>
          <p:cNvPr id="36868" name="Picture 3" descr="C:\Documents and Settings\Martina Veselá\Plocha\JEZUITI\Jezuiti foto\P21276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33375"/>
            <a:ext cx="37433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C:\Documents and Settings\Martina Veselá\Plocha\JEZUITI\Jezuiti foto výběr\Jihlava kos. sv. Igná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88937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ovéPole 6"/>
          <p:cNvSpPr txBox="1">
            <a:spLocks noChangeArrowheads="1"/>
          </p:cNvSpPr>
          <p:nvPr/>
        </p:nvSpPr>
        <p:spPr bwMode="auto">
          <a:xfrm>
            <a:off x="468313" y="30686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Jindřichův Hradec</a:t>
            </a:r>
          </a:p>
        </p:txBody>
      </p:sp>
      <p:sp>
        <p:nvSpPr>
          <p:cNvPr id="36871" name="TextovéPole 7"/>
          <p:cNvSpPr txBox="1">
            <a:spLocks noChangeArrowheads="1"/>
          </p:cNvSpPr>
          <p:nvPr/>
        </p:nvSpPr>
        <p:spPr bwMode="auto">
          <a:xfrm>
            <a:off x="4427538" y="3213100"/>
            <a:ext cx="3313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Český Krumlov</a:t>
            </a:r>
          </a:p>
        </p:txBody>
      </p:sp>
      <p:sp>
        <p:nvSpPr>
          <p:cNvPr id="36872" name="TextovéPole 8"/>
          <p:cNvSpPr txBox="1">
            <a:spLocks noChangeArrowheads="1"/>
          </p:cNvSpPr>
          <p:nvPr/>
        </p:nvSpPr>
        <p:spPr bwMode="auto">
          <a:xfrm>
            <a:off x="4140200" y="6308725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Jihlava</a:t>
            </a:r>
          </a:p>
        </p:txBody>
      </p:sp>
      <p:pic>
        <p:nvPicPr>
          <p:cNvPr id="36873" name="Picture 5" descr="C:\Documents and Settings\Martina Veselá\Plocha\JEZUITI\Telč 1_3_2011\P30176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1877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ovéPole 10"/>
          <p:cNvSpPr txBox="1">
            <a:spLocks noChangeArrowheads="1"/>
          </p:cNvSpPr>
          <p:nvPr/>
        </p:nvSpPr>
        <p:spPr bwMode="auto">
          <a:xfrm>
            <a:off x="8027988" y="6237288"/>
            <a:ext cx="865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Telč</a:t>
            </a:r>
          </a:p>
        </p:txBody>
      </p:sp>
    </p:spTree>
    <p:extLst>
      <p:ext uri="{BB962C8B-B14F-4D97-AF65-F5344CB8AC3E}">
        <p14:creationId xmlns:p14="http://schemas.microsoft.com/office/powerpoint/2010/main" val="9345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33795" name="Picture 2" descr="C:\Documents and Settings\Martina Veselá\Plocha\PŘEDNÁŠKY a VÝSTAVY\JEZUITI\Telč 1_3_2011\P3017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338296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C:\Documents and Settings\Martina Veselá\Plocha\PŘEDNÁŠKY a VÝSTAVY\JEZUITI\Telč 1_3_2011\P30176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303712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C:\Documents and Settings\Martina Veselá\Plocha\PŘEDNÁŠKY a VÝSTAVY\JEZUITI\Telč 1_3_2011\P30176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4014788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ovéPole 5"/>
          <p:cNvSpPr txBox="1">
            <a:spLocks noChangeArrowheads="1"/>
          </p:cNvSpPr>
          <p:nvPr/>
        </p:nvSpPr>
        <p:spPr bwMode="auto">
          <a:xfrm>
            <a:off x="539750" y="2852738"/>
            <a:ext cx="331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Konvikt sv. Andělů</a:t>
            </a:r>
          </a:p>
        </p:txBody>
      </p:sp>
      <p:sp>
        <p:nvSpPr>
          <p:cNvPr id="33799" name="TextovéPole 6"/>
          <p:cNvSpPr txBox="1">
            <a:spLocks noChangeArrowheads="1"/>
          </p:cNvSpPr>
          <p:nvPr/>
        </p:nvSpPr>
        <p:spPr bwMode="auto">
          <a:xfrm>
            <a:off x="395288" y="6381750"/>
            <a:ext cx="295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Jezuitské gymnázium</a:t>
            </a:r>
          </a:p>
        </p:txBody>
      </p:sp>
      <p:sp>
        <p:nvSpPr>
          <p:cNvPr id="33800" name="TextovéPole 7"/>
          <p:cNvSpPr txBox="1">
            <a:spLocks noChangeArrowheads="1"/>
          </p:cNvSpPr>
          <p:nvPr/>
        </p:nvSpPr>
        <p:spPr bwMode="auto">
          <a:xfrm>
            <a:off x="4643438" y="3500438"/>
            <a:ext cx="396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       Kostel Jména Ježíš</a:t>
            </a:r>
          </a:p>
        </p:txBody>
      </p:sp>
      <p:pic>
        <p:nvPicPr>
          <p:cNvPr id="33801" name="Picture 9" descr="C:\Documents and Settings\Martina Veselá\Plocha\PŘEDNÁŠKY a VÝSTAVY\JEZUITI\Jezuiti foto výběr\Telč Lannerův dů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14775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ovéPole 9"/>
          <p:cNvSpPr txBox="1">
            <a:spLocks noChangeArrowheads="1"/>
          </p:cNvSpPr>
          <p:nvPr/>
        </p:nvSpPr>
        <p:spPr bwMode="auto">
          <a:xfrm>
            <a:off x="5148263" y="638175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Lannerův dům</a:t>
            </a:r>
          </a:p>
        </p:txBody>
      </p:sp>
    </p:spTree>
    <p:extLst>
      <p:ext uri="{BB962C8B-B14F-4D97-AF65-F5344CB8AC3E}">
        <p14:creationId xmlns:p14="http://schemas.microsoft.com/office/powerpoint/2010/main" val="18883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5843" name="Picture 2" descr="C:\Documents and Settings\Martina Veselá\Plocha\JEZUITI\Jezuiti foto výběr\Telč Lannerův dům 19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052513"/>
            <a:ext cx="7267575" cy="4525962"/>
          </a:xfrm>
          <a:noFill/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116013" y="57324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36267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ap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53" y="138113"/>
            <a:ext cx="689451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24072008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78" t="-24593" r="-17796" b="-7588"/>
          <a:stretch>
            <a:fillRect/>
          </a:stretch>
        </p:blipFill>
        <p:spPr bwMode="auto">
          <a:xfrm>
            <a:off x="6486525" y="3213100"/>
            <a:ext cx="26574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artina Indrová\Desktop\p62346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1" y="267418"/>
            <a:ext cx="1933530" cy="25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5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4036" name="Picture 2" descr="Langer%F9v d%F9m 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765175"/>
            <a:ext cx="86407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Lanner_panor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644900"/>
            <a:ext cx="8640762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5059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5060" name="Picture 4" descr="_DSC438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2867"/>
          <a:stretch>
            <a:fillRect/>
          </a:stretch>
        </p:blipFill>
        <p:spPr>
          <a:xfrm>
            <a:off x="395288" y="404813"/>
            <a:ext cx="3754437" cy="2816225"/>
          </a:xfrm>
          <a:noFill/>
        </p:spPr>
      </p:pic>
      <p:pic>
        <p:nvPicPr>
          <p:cNvPr id="45061" name="Picture 4" descr="_DSC43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3887788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_DSC4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738563"/>
            <a:ext cx="3675062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 descr="_DSC42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4100"/>
            <a:ext cx="3887788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7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6083" name="Picture 4" descr="_DSC423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1844675"/>
            <a:ext cx="4464051" cy="3155950"/>
          </a:xfrm>
          <a:noFill/>
        </p:spPr>
      </p:pic>
      <p:pic>
        <p:nvPicPr>
          <p:cNvPr id="46084" name="Picture 4" descr="_DSC4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844675"/>
            <a:ext cx="4462462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7107" name="Picture 4" descr="_DSC42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92150"/>
            <a:ext cx="7704137" cy="5448300"/>
          </a:xfrm>
          <a:noFill/>
        </p:spPr>
      </p:pic>
    </p:spTree>
    <p:extLst>
      <p:ext uri="{BB962C8B-B14F-4D97-AF65-F5344CB8AC3E}">
        <p14:creationId xmlns:p14="http://schemas.microsoft.com/office/powerpoint/2010/main" val="36418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9156" name="Picture 2" descr="C:\Documents and Settings\Martina Veselá\Plocha\lannerá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938" b="8998"/>
          <a:stretch>
            <a:fillRect/>
          </a:stretch>
        </p:blipFill>
        <p:spPr bwMode="auto">
          <a:xfrm>
            <a:off x="755650" y="549275"/>
            <a:ext cx="7704138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2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1"/>
          </p:nvPr>
        </p:nvSpPr>
        <p:spPr>
          <a:xfrm>
            <a:off x="1405467" y="5578820"/>
            <a:ext cx="4633023" cy="718463"/>
          </a:xfrm>
        </p:spPr>
        <p:txBody>
          <a:bodyPr/>
          <a:lstStyle/>
          <a:p>
            <a:r>
              <a:rPr lang="cs-CZ" sz="1200" dirty="0" smtClean="0"/>
              <a:t>Fotografie: Archiv NPÚ ÚOP Telč, SZ Telč, </a:t>
            </a:r>
          </a:p>
          <a:p>
            <a:r>
              <a:rPr lang="cs-CZ" sz="1200" dirty="0" smtClean="0"/>
              <a:t>M. Indrová, P. a M. Veličkovi, V. Mašát</a:t>
            </a:r>
            <a:endParaRPr lang="cs-CZ" sz="12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www.npu.cz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414732" y="2493034"/>
            <a:ext cx="3217653" cy="41549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cs-CZ" sz="2400" b="1" dirty="0" smtClean="0"/>
              <a:t>Děkuji za pozornost </a:t>
            </a:r>
            <a:r>
              <a:rPr lang="cs-CZ" sz="2400" b="1" dirty="0" smtClean="0">
                <a:sym typeface="Wingdings"/>
              </a:rPr>
              <a:t>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7773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92" y="1014532"/>
            <a:ext cx="4287433" cy="49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37" y="3116323"/>
            <a:ext cx="266382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7" y="250166"/>
            <a:ext cx="377983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89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Stabilní katastr 1835</a:t>
            </a:r>
          </a:p>
        </p:txBody>
      </p:sp>
      <p:pic>
        <p:nvPicPr>
          <p:cNvPr id="5" name="Picture 4" descr="mapa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24" y="984725"/>
            <a:ext cx="7383933" cy="510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28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 smtClean="0"/>
              <a:t>Menhart</a:t>
            </a:r>
            <a:r>
              <a:rPr lang="cs-CZ" dirty="0" smtClean="0"/>
              <a:t> I. </a:t>
            </a:r>
            <a:r>
              <a:rPr lang="cs-CZ" dirty="0"/>
              <a:t>z</a:t>
            </a:r>
            <a:r>
              <a:rPr lang="cs-CZ" dirty="0" smtClean="0"/>
              <a:t> Hradce (1329 – 1377?)</a:t>
            </a:r>
          </a:p>
          <a:p>
            <a:pPr>
              <a:buFontTx/>
              <a:buChar char="-"/>
            </a:pPr>
            <a:r>
              <a:rPr lang="cs-CZ" b="0" dirty="0"/>
              <a:t>k</a:t>
            </a:r>
            <a:r>
              <a:rPr lang="cs-CZ" b="0" dirty="0" smtClean="0"/>
              <a:t>anovník v Praze</a:t>
            </a:r>
          </a:p>
          <a:p>
            <a:pPr>
              <a:buFontTx/>
              <a:buChar char="-"/>
            </a:pPr>
            <a:r>
              <a:rPr lang="cs-CZ" b="0" dirty="0"/>
              <a:t>b</a:t>
            </a:r>
            <a:r>
              <a:rPr lang="cs-CZ" b="0" dirty="0" smtClean="0"/>
              <a:t>iskup tridentský (1349)</a:t>
            </a:r>
          </a:p>
          <a:p>
            <a:pPr>
              <a:buFontTx/>
              <a:buChar char="-"/>
            </a:pPr>
            <a:r>
              <a:rPr lang="cs-CZ" b="0" dirty="0"/>
              <a:t>p</a:t>
            </a:r>
            <a:r>
              <a:rPr lang="cs-CZ" b="0" dirty="0" smtClean="0"/>
              <a:t>odpora a šíření mariánského kultu</a:t>
            </a:r>
          </a:p>
          <a:p>
            <a:pPr>
              <a:buFontTx/>
              <a:buChar char="-"/>
            </a:pPr>
            <a:r>
              <a:rPr lang="cs-CZ" b="0" dirty="0" smtClean="0"/>
              <a:t>Telč, </a:t>
            </a:r>
            <a:r>
              <a:rPr lang="cs-CZ" b="0" dirty="0" err="1" smtClean="0"/>
              <a:t>Roštejn</a:t>
            </a:r>
            <a:endParaRPr lang="cs-CZ" b="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098" name="Picture 2" descr="C:\Users\Martina Indrová\Desktop\velka_65_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9" y="3756338"/>
            <a:ext cx="3174521" cy="23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 Indrová\Desktop\telc-historic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2" y="3709965"/>
            <a:ext cx="4003106" cy="24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7111"/>
          <a:stretch>
            <a:fillRect/>
          </a:stretch>
        </p:blipFill>
        <p:spPr>
          <a:xfrm>
            <a:off x="4954452" y="1086929"/>
            <a:ext cx="3082925" cy="231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4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Picture 2" descr="C:\Users\Martina\Desktop\imagesCASXREZ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11" y="167267"/>
            <a:ext cx="1781240" cy="273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ADATA NH13\FOTOARCHIV\Grant KÚ foto\TELČ\Telč kos. sv. Jakuba\P7084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87" y="843172"/>
            <a:ext cx="4304088" cy="57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ADATA NH13\FOTOARCHIV\Grant KÚ foto\TELČ\Telč kos. sv. Jakuba\P7084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7" y="3172304"/>
            <a:ext cx="2604399" cy="34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37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1226" y="2398142"/>
            <a:ext cx="3101484" cy="340079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Adam I. </a:t>
            </a:r>
            <a:r>
              <a:rPr lang="cs-CZ" dirty="0"/>
              <a:t>z</a:t>
            </a:r>
            <a:r>
              <a:rPr lang="cs-CZ" dirty="0" smtClean="0"/>
              <a:t> Hradce (1494 – 1531)</a:t>
            </a:r>
          </a:p>
          <a:p>
            <a:pPr>
              <a:buFontTx/>
              <a:buChar char="-"/>
            </a:pPr>
            <a:r>
              <a:rPr lang="cs-CZ" b="0" dirty="0" smtClean="0"/>
              <a:t>tchán Zdeněk Lev z </a:t>
            </a:r>
            <a:r>
              <a:rPr lang="cs-CZ" b="0" dirty="0" err="1" smtClean="0"/>
              <a:t>Rožmitálu</a:t>
            </a:r>
            <a:endParaRPr lang="cs-CZ" b="0" dirty="0" smtClean="0"/>
          </a:p>
          <a:p>
            <a:pPr>
              <a:buFontTx/>
              <a:buChar char="-"/>
            </a:pPr>
            <a:r>
              <a:rPr lang="cs-CZ" b="0" dirty="0"/>
              <a:t>z</a:t>
            </a:r>
            <a:r>
              <a:rPr lang="cs-CZ" b="0" dirty="0" smtClean="0"/>
              <a:t>apočal přestavbu J. Hradce</a:t>
            </a:r>
          </a:p>
          <a:p>
            <a:pPr>
              <a:buFontTx/>
              <a:buChar char="-"/>
            </a:pPr>
            <a:r>
              <a:rPr lang="cs-CZ" b="0" dirty="0"/>
              <a:t>p</a:t>
            </a:r>
            <a:r>
              <a:rPr lang="cs-CZ" b="0" dirty="0" smtClean="0"/>
              <a:t>odpora Ferdinanda I.</a:t>
            </a:r>
          </a:p>
          <a:p>
            <a:pPr>
              <a:buFontTx/>
              <a:buChar char="-"/>
            </a:pPr>
            <a:r>
              <a:rPr lang="cs-CZ" b="0" dirty="0"/>
              <a:t>n</a:t>
            </a:r>
            <a:r>
              <a:rPr lang="cs-CZ" b="0" dirty="0" smtClean="0"/>
              <a:t>esl říšské jablko při korunovaci</a:t>
            </a:r>
          </a:p>
          <a:p>
            <a:pPr>
              <a:buFontTx/>
              <a:buChar char="-"/>
            </a:pPr>
            <a:r>
              <a:rPr lang="cs-CZ" b="0" dirty="0"/>
              <a:t>u</a:t>
            </a:r>
            <a:r>
              <a:rPr lang="cs-CZ" b="0" dirty="0" smtClean="0"/>
              <a:t> dvora zřízena česká kancelář</a:t>
            </a:r>
          </a:p>
          <a:p>
            <a:pPr>
              <a:buFontTx/>
              <a:buChar char="-"/>
            </a:pPr>
            <a:r>
              <a:rPr lang="cs-CZ" b="0" dirty="0"/>
              <a:t>u</a:t>
            </a:r>
            <a:r>
              <a:rPr lang="cs-CZ" b="0" dirty="0" smtClean="0"/>
              <a:t>mírá na mor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			Adam I. </a:t>
            </a:r>
            <a:r>
              <a:rPr lang="cs-CZ" sz="1000" dirty="0">
                <a:solidFill>
                  <a:prstClr val="black"/>
                </a:solidFill>
              </a:rPr>
              <a:t>z</a:t>
            </a:r>
            <a:r>
              <a:rPr lang="cs-CZ" sz="1000" dirty="0" smtClean="0">
                <a:solidFill>
                  <a:prstClr val="black"/>
                </a:solidFill>
              </a:rPr>
              <a:t> Hradce			 Anna z </a:t>
            </a:r>
            <a:r>
              <a:rPr lang="cs-CZ" sz="1000" dirty="0" err="1" smtClean="0">
                <a:solidFill>
                  <a:prstClr val="black"/>
                </a:solidFill>
              </a:rPr>
              <a:t>Rožmitálu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obrázek 1" descr="M-00287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52692"/>
            <a:ext cx="2293548" cy="436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2" descr="M-00288a"/>
          <p:cNvPicPr>
            <a:picLocks noGrp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 bwMode="auto">
          <a:xfrm>
            <a:off x="6124801" y="1028717"/>
            <a:ext cx="2763837" cy="4399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786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1225" y="2501660"/>
            <a:ext cx="4619733" cy="329727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Jáchym z Hradce (1526 – 1565)</a:t>
            </a:r>
          </a:p>
          <a:p>
            <a:pPr>
              <a:buFontTx/>
              <a:buChar char="-"/>
            </a:pPr>
            <a:r>
              <a:rPr lang="cs-CZ" b="0" dirty="0" smtClean="0"/>
              <a:t>vyrůstal se syny císaře</a:t>
            </a:r>
          </a:p>
          <a:p>
            <a:pPr>
              <a:buFontTx/>
              <a:buChar char="-"/>
            </a:pPr>
            <a:r>
              <a:rPr lang="cs-CZ" b="0" dirty="0"/>
              <a:t>s</a:t>
            </a:r>
            <a:r>
              <a:rPr lang="cs-CZ" b="0" dirty="0" smtClean="0"/>
              <a:t>mlouva o vzájemném dědění</a:t>
            </a:r>
          </a:p>
          <a:p>
            <a:pPr>
              <a:buFontTx/>
              <a:buChar char="-"/>
            </a:pPr>
            <a:r>
              <a:rPr lang="cs-CZ" b="0" dirty="0"/>
              <a:t>m</a:t>
            </a:r>
            <a:r>
              <a:rPr lang="cs-CZ" b="0" dirty="0" smtClean="0"/>
              <a:t>anželka Anna z Rožmberka (6 dětí)</a:t>
            </a:r>
          </a:p>
          <a:p>
            <a:pPr>
              <a:buFontTx/>
              <a:buChar char="-"/>
            </a:pPr>
            <a:r>
              <a:rPr lang="cs-CZ" b="0" dirty="0"/>
              <a:t>c</a:t>
            </a:r>
            <a:r>
              <a:rPr lang="cs-CZ" b="0" dirty="0" smtClean="0"/>
              <a:t>ísařův smuteční průvod na J. Hradci (1564)</a:t>
            </a:r>
          </a:p>
          <a:p>
            <a:pPr>
              <a:buFontTx/>
              <a:buChar char="-"/>
            </a:pPr>
            <a:r>
              <a:rPr lang="cs-CZ" b="0" dirty="0"/>
              <a:t>z</a:t>
            </a:r>
            <a:r>
              <a:rPr lang="cs-CZ" b="0" dirty="0" smtClean="0"/>
              <a:t>emřel ve vodách Dunaje</a:t>
            </a:r>
          </a:p>
          <a:p>
            <a:pPr>
              <a:buFontTx/>
              <a:buChar char="-"/>
            </a:pPr>
            <a:endParaRPr lang="cs-CZ" b="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/>
              <a:t>					Jakob </a:t>
            </a:r>
            <a:r>
              <a:rPr lang="cs-CZ" sz="1000" dirty="0" err="1"/>
              <a:t>Seisseneger</a:t>
            </a:r>
            <a:r>
              <a:rPr lang="cs-CZ" sz="1000" dirty="0"/>
              <a:t>: Dětský dvojportrét, 1529 (SZ Č. Lhota)</a:t>
            </a:r>
          </a:p>
        </p:txBody>
      </p:sp>
      <p:pic>
        <p:nvPicPr>
          <p:cNvPr id="5" name="Picture 2" descr="C:\Users\Martina\Desktop\Skeny\7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313" r="2674" b="9762"/>
          <a:stretch/>
        </p:blipFill>
        <p:spPr bwMode="auto">
          <a:xfrm>
            <a:off x="5346124" y="893763"/>
            <a:ext cx="3478699" cy="52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80945"/>
      </p:ext>
    </p:extLst>
  </p:cSld>
  <p:clrMapOvr>
    <a:masterClrMapping/>
  </p:clrMapOvr>
</p:sld>
</file>

<file path=ppt/theme/theme1.xml><?xml version="1.0" encoding="utf-8"?>
<a:theme xmlns:a="http://schemas.openxmlformats.org/drawingml/2006/main" name="Svět renesančního kavalír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tlCol="0">
        <a:spAutoFit/>
      </a:bodyPr>
      <a:lstStyle>
        <a:defPPr>
          <a:defRPr sz="35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_sablona prezentace_v1.potx" id="{3975CE6D-B640-4919-9671-46B4B0520C45}" vid="{B8A9AD8B-383E-475E-9EC9-8E17F167BCB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Svět renesančního kavalíra</Template>
  <TotalTime>565</TotalTime>
  <Words>266</Words>
  <Application>Microsoft Office PowerPoint</Application>
  <PresentationFormat>Předvádění na obrazovce (4:3)</PresentationFormat>
  <Paragraphs>62</Paragraphs>
  <Slides>35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Svět renesančního kavalíra</vt:lpstr>
      <vt:lpstr>Procházka panstvím Telč 1. část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>Národní památkový ústav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renesančního kavalíra</dc:title>
  <dc:creator>Martina Indrová</dc:creator>
  <cp:lastModifiedBy>Dykastová</cp:lastModifiedBy>
  <cp:revision>53</cp:revision>
  <dcterms:created xsi:type="dcterms:W3CDTF">2017-09-14T07:38:55Z</dcterms:created>
  <dcterms:modified xsi:type="dcterms:W3CDTF">2020-04-29T12:47:44Z</dcterms:modified>
</cp:coreProperties>
</file>