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2" r:id="rId5"/>
    <p:sldId id="261" r:id="rId6"/>
    <p:sldId id="263" r:id="rId7"/>
    <p:sldId id="259" r:id="rId8"/>
    <p:sldId id="264" r:id="rId9"/>
    <p:sldId id="260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405"/>
  </p:normalViewPr>
  <p:slideViewPr>
    <p:cSldViewPr snapToGrid="0">
      <p:cViewPr varScale="1">
        <p:scale>
          <a:sx n="125" d="100"/>
          <a:sy n="125" d="100"/>
        </p:scale>
        <p:origin x="5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11/16/25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11/16/25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11/16/25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11/16/25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11/16/25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11/16/25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974FE9-010B-0BDD-75D9-5D155C2AC9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127" y="1330774"/>
            <a:ext cx="8361229" cy="2098226"/>
          </a:xfrm>
        </p:spPr>
        <p:txBody>
          <a:bodyPr/>
          <a:lstStyle/>
          <a:p>
            <a:r>
              <a:rPr lang="ru-CZ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Наречие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0119005-CE13-867A-4C57-4C5635630D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 12</a:t>
            </a: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860591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D5AAF8-7B61-573B-5E8D-E0E806137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2804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Наречия: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BF0A7B-1D1D-F553-44A0-508538779F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13840"/>
            <a:ext cx="9601200" cy="4937760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Принципиальных расхождений в грамматической структуре данной части речи между ЧЯ и РЯ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нет, несоответствия по большей части носят лексический характер.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ЧЯ гораздо более свободно образуются наречия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относительных прилагательных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věkově –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возрасту,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myšlenkově –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идейной точки зрения,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povahově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 плане характера,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jedu tam pracovně –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работе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РЯ наблюдается синкретизм простых форм сравнительной степени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(то есть форма сравнительной степени прилагательного совпадает с формой сравнительной степени наречия: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смелый – смелее, смело – смелее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ЧЯ эти формы не совпадают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smělý – smělejší, směle – směleji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ряде случае ЧЯ располагает более широким набором синонимичных лексических средств (например,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снизу =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zespod(u), zdola, zezdola, odzdola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сверху =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seshora, shora, odshora, svrchu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босяком =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bosky, naboso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Напротив, некоторые наречия в РЯ не имеют однословных аналогов в ЧЯ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(вдребезги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na malé kousky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наповал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na místě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напролет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od/do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2004068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454BB8-E8A9-3424-8B67-FAECD2393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8900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Наречия: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405DD9-4D2E-FC54-D21F-733FED07B8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74800"/>
            <a:ext cx="9601200" cy="42926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ЧЯ нет аналогии к сравнительно-наречным образованиям типа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по-дружески, по-волчьи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им соответствуют свободные словосочетания со сравнительным значением (сравн.: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по-городскому –</a:t>
            </a:r>
            <a:r>
              <a:rPr 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 městsku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ЧЯ характерны дублетные формы наречий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бывают лексически дифференцированными (</a:t>
            </a:r>
            <a:r>
              <a:rPr lang="cs-CZ" sz="1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draho</a:t>
            </a:r>
            <a:r>
              <a:rPr 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koupit vs to mi </a:t>
            </a:r>
            <a:r>
              <a:rPr lang="cs-CZ" sz="1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draze</a:t>
            </a:r>
            <a:r>
              <a:rPr 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zaplatíš!, vyhodit </a:t>
            </a:r>
            <a:r>
              <a:rPr lang="cs-CZ" sz="1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vysoko</a:t>
            </a:r>
            <a:r>
              <a:rPr 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vzduchu vs </a:t>
            </a:r>
            <a:r>
              <a:rPr lang="cs-CZ" sz="1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vysoce</a:t>
            </a:r>
            <a:r>
              <a:rPr 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účinný lék, </a:t>
            </a:r>
            <a:r>
              <a:rPr lang="cs-CZ" sz="1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lacino</a:t>
            </a:r>
            <a:r>
              <a:rPr 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prodat vs vypadat </a:t>
            </a:r>
            <a:r>
              <a:rPr lang="cs-CZ" sz="1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lacině</a:t>
            </a:r>
            <a:r>
              <a:rPr 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pobyl tam jen </a:t>
            </a:r>
            <a:r>
              <a:rPr lang="cs-CZ" sz="1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krátce/krátko</a:t>
            </a:r>
            <a:r>
              <a:rPr 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vs </a:t>
            </a:r>
            <a:r>
              <a:rPr lang="cs-CZ" sz="1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krátce/na krátko</a:t>
            </a:r>
            <a:r>
              <a:rPr 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ostříhaný atd.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ЧЯ наречия образуются от некоторых прилагательных при помощи суффиксов </a:t>
            </a:r>
            <a:r>
              <a:rPr lang="cs-CZ" sz="1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-e/-ě</a:t>
            </a:r>
            <a:r>
              <a:rPr lang="cs-CZ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 </a:t>
            </a:r>
            <a:r>
              <a:rPr lang="cs-CZ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–o</a:t>
            </a:r>
            <a:r>
              <a:rPr lang="ru-RU" sz="1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нельзя считать взаимозаменяемыми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Возможны следующие варианты:</a:t>
            </a:r>
          </a:p>
          <a:p>
            <a:pPr marL="873252" lvl="1" indent="-342900">
              <a:spcBef>
                <a:spcPts val="0"/>
              </a:spcBef>
              <a:spcAft>
                <a:spcPts val="0"/>
              </a:spcAft>
              <a:buAutoNum type="arabicParenR"/>
            </a:pPr>
            <a:r>
              <a:rPr lang="ru-RU" sz="18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на 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-e/-ě </a:t>
            </a:r>
            <a:r>
              <a:rPr lang="ru-RU" sz="18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наречием, выполняющим в предложении роль обстоятельства, а форма на</a:t>
            </a:r>
            <a:r>
              <a:rPr lang="cs-CZ" sz="18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–o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предикативом</a:t>
            </a:r>
            <a:r>
              <a:rPr lang="cs-CZ" sz="18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18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predikativum</a:t>
            </a:r>
            <a:r>
              <a:rPr lang="ru-RU" sz="18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sz="18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jasne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̌ vs. jasno, </a:t>
            </a:r>
            <a:r>
              <a:rPr lang="cs-CZ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smutne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̌ vs. smutno);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73252" lvl="1" indent="-342900">
              <a:spcBef>
                <a:spcPts val="0"/>
              </a:spcBef>
              <a:spcAft>
                <a:spcPts val="0"/>
              </a:spcAft>
              <a:buAutoNum type="arabicParenR"/>
            </a:pPr>
            <a:r>
              <a:rPr lang="ru-RU" sz="18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наречие на</a:t>
            </a:r>
            <a:r>
              <a:rPr lang="cs-CZ" sz="18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-e/-ě</a:t>
            </a:r>
            <a:r>
              <a:rPr lang="cs-CZ" sz="18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характеризует определенное качество (меру, способ и т. д.), а наречение на 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-o</a:t>
            </a:r>
            <a:r>
              <a:rPr lang="cs-CZ" sz="18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определенное обстоятельство (место или время)</a:t>
            </a:r>
            <a:r>
              <a:rPr lang="cs-CZ" sz="18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(vysoce vs. vysoko, dlouze vs. dlouho). </a:t>
            </a: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5701972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CCBE68-16BE-0021-5761-D0770AF77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0932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Наречия: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A313BB2-B561-B8A0-215F-FB3F2F71D8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95120"/>
            <a:ext cx="9601200" cy="4414520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ЧЯ необходимо обращать большее внимание на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слов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(это рекомендация, не правило)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Doma </a:t>
            </a:r>
            <a:r>
              <a:rPr lang="cs-C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poslušně uklízí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ale v práci </a:t>
            </a:r>
            <a:r>
              <a:rPr lang="cs-C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chová divně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валентность глагола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требует обязательного восполнения позиции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наречие стоит обычно за глаголом.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Jako vždy </a:t>
            </a:r>
            <a:r>
              <a:rPr lang="cs-C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vypadala báječně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глагол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требует обязательного восполнения валентности справа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наречие в препозиции.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Maminky </a:t>
            </a:r>
            <a:r>
              <a:rPr lang="cs-C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spokojeně sedí 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stolku v knihovně.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наречие связано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реализацией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тематическо-</a:t>
            </a:r>
            <a:r>
              <a:rPr lang="ru-RU" sz="20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рематического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членения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порядок слов подчинен ему.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Starý pán </a:t>
            </a:r>
            <a:r>
              <a:rPr lang="cs-C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pobíhal zmateně 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 chodníku i silnici.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9925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CCBE68-16BE-0021-5761-D0770AF77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0932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Наречия: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A313BB2-B561-B8A0-215F-FB3F2F71D8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95120"/>
            <a:ext cx="9601200" cy="4785360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Чешско-русские несоответствия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Выражения типа: 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 celé dny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pracoval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соответствуют в РЯ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твор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п.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целыми днями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dnes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соответствует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сегодня, теперь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teprve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соответствует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 сравнения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Kreslí </a:t>
            </a:r>
            <a:r>
              <a:rPr lang="cs-CZ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lépe než</a:t>
            </a:r>
            <a:r>
              <a:rPr 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já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варианта перевода на РЯ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Он(а) рисует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лучше меня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Он(а) рисует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лучше, чем 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30352" lvl="1" indent="0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4048" lvl="1">
              <a:spcBef>
                <a:spcPts val="0"/>
              </a:spcBef>
              <a:spcAft>
                <a:spcPts val="0"/>
              </a:spcAft>
              <a:buFont typeface="Franklin Gothic Book" panose="020B0503020102020204" pitchFamily="34" charset="0"/>
              <a:buChar char="■"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того, чтобы правильно перевести наречие с суффиксом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по-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необходим контекст!</a:t>
            </a:r>
            <a:endParaRPr lang="cs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Вернись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скорее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–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Vrať se co nejdříve!</a:t>
            </a:r>
          </a:p>
          <a:p>
            <a:pPr lvl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Вернись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скорее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vrať se dříve</a:t>
            </a:r>
          </a:p>
          <a:p>
            <a:pPr lvl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Говори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проще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говори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проще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mluv jednodušeji</a:t>
            </a:r>
          </a:p>
          <a:p>
            <a:pPr lvl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4048" lvl="1">
              <a:spcBef>
                <a:spcPts val="0"/>
              </a:spcBef>
              <a:spcAft>
                <a:spcPts val="0"/>
              </a:spcAft>
              <a:buFont typeface="Franklin Gothic Book" panose="020B0503020102020204" pitchFamily="34" charset="0"/>
              <a:buChar char="■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přinejmenším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самое меньше, минимум;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(na)nejvýš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самое большее, максимум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7002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B10F94-C440-CD3A-932F-278DFD72B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2108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Наречие – основные понятия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8A2D3E-9591-2DD0-D95D-8D0936E217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06880"/>
            <a:ext cx="9601200" cy="4160520"/>
          </a:xfrm>
        </p:spPr>
        <p:txBody>
          <a:bodyPr>
            <a:normAutofit/>
          </a:bodyPr>
          <a:lstStyle/>
          <a:p>
            <a:r>
              <a:rPr lang="ru-RU" sz="1800" b="1" u="sng" dirty="0">
                <a:effectLst/>
                <a:latin typeface="Times New Roman" panose="02020603050405020304" pitchFamily="18" charset="0"/>
              </a:rPr>
              <a:t>Наречие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– это часть речи, к которой относятся слова, обозначающие </a:t>
            </a:r>
            <a:r>
              <a:rPr lang="ru-RU" sz="1800" u="sng" dirty="0">
                <a:effectLst/>
                <a:latin typeface="Times New Roman" panose="02020603050405020304" pitchFamily="18" charset="0"/>
              </a:rPr>
              <a:t>признак действия, состояния, предмета, другого признака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, а также указывающие на данный признак. </a:t>
            </a:r>
            <a:endParaRPr lang="ru-CZ" sz="1800" dirty="0">
              <a:effectLst/>
              <a:latin typeface="Times New Roman" panose="02020603050405020304" pitchFamily="18" charset="0"/>
            </a:endParaRPr>
          </a:p>
          <a:p>
            <a:r>
              <a:rPr lang="ru-CZ" sz="1800" dirty="0">
                <a:latin typeface="Times New Roman" panose="02020603050405020304" pitchFamily="18" charset="0"/>
              </a:rPr>
              <a:t>Не имеют форм словоизменения.</a:t>
            </a:r>
          </a:p>
          <a:p>
            <a:r>
              <a:rPr lang="ru-CZ" sz="1800" u="sng" dirty="0">
                <a:latin typeface="Times New Roman" panose="02020603050405020304" pitchFamily="18" charset="0"/>
              </a:rPr>
              <a:t>Примыкают</a:t>
            </a:r>
            <a:r>
              <a:rPr lang="ru-CZ" sz="1800" dirty="0">
                <a:latin typeface="Times New Roman" panose="02020603050405020304" pitchFamily="18" charset="0"/>
              </a:rPr>
              <a:t> к глаголам (</a:t>
            </a:r>
            <a:r>
              <a:rPr lang="ru-CZ" sz="1800" i="1" dirty="0">
                <a:latin typeface="Times New Roman" panose="02020603050405020304" pitchFamily="18" charset="0"/>
              </a:rPr>
              <a:t>петь </a:t>
            </a:r>
            <a:r>
              <a:rPr lang="ru-CZ" sz="1800" b="1" i="1" dirty="0">
                <a:latin typeface="Times New Roman" panose="02020603050405020304" pitchFamily="18" charset="0"/>
              </a:rPr>
              <a:t>красиво</a:t>
            </a:r>
            <a:r>
              <a:rPr lang="ru-CZ" sz="1800" dirty="0">
                <a:latin typeface="Times New Roman" panose="02020603050405020304" pitchFamily="18" charset="0"/>
              </a:rPr>
              <a:t>), существительным (</a:t>
            </a:r>
            <a:r>
              <a:rPr lang="ru-CZ" sz="1800" i="1" dirty="0">
                <a:latin typeface="Times New Roman" panose="02020603050405020304" pitchFamily="18" charset="0"/>
              </a:rPr>
              <a:t>разговор </a:t>
            </a:r>
            <a:r>
              <a:rPr lang="ru-CZ" sz="1800" b="1" i="1" dirty="0">
                <a:latin typeface="Times New Roman" panose="02020603050405020304" pitchFamily="18" charset="0"/>
              </a:rPr>
              <a:t>наедине</a:t>
            </a:r>
            <a:r>
              <a:rPr lang="ru-CZ" sz="1800" dirty="0">
                <a:latin typeface="Times New Roman" panose="02020603050405020304" pitchFamily="18" charset="0"/>
              </a:rPr>
              <a:t>), прилагательным (</a:t>
            </a:r>
            <a:r>
              <a:rPr lang="ru-CZ" sz="1800" b="1" i="1" dirty="0">
                <a:latin typeface="Times New Roman" panose="02020603050405020304" pitchFamily="18" charset="0"/>
              </a:rPr>
              <a:t>слишком</a:t>
            </a:r>
            <a:r>
              <a:rPr lang="ru-CZ" sz="1800" i="1" dirty="0">
                <a:latin typeface="Times New Roman" panose="02020603050405020304" pitchFamily="18" charset="0"/>
              </a:rPr>
              <a:t> дорогой</a:t>
            </a:r>
            <a:r>
              <a:rPr lang="ru-CZ" sz="1800" dirty="0">
                <a:latin typeface="Times New Roman" panose="02020603050405020304" pitchFamily="18" charset="0"/>
              </a:rPr>
              <a:t>), словам категории состояния (</a:t>
            </a:r>
            <a:r>
              <a:rPr lang="ru-CZ" sz="1800" b="1" i="1" dirty="0">
                <a:latin typeface="Times New Roman" panose="02020603050405020304" pitchFamily="18" charset="0"/>
              </a:rPr>
              <a:t>очень</a:t>
            </a:r>
            <a:r>
              <a:rPr lang="ru-CZ" sz="1800" i="1" dirty="0">
                <a:latin typeface="Times New Roman" panose="02020603050405020304" pitchFamily="18" charset="0"/>
              </a:rPr>
              <a:t> душно</a:t>
            </a:r>
            <a:r>
              <a:rPr lang="ru-CZ" sz="1800" dirty="0">
                <a:latin typeface="Times New Roman" panose="02020603050405020304" pitchFamily="18" charset="0"/>
              </a:rPr>
              <a:t>) и наречиям (</a:t>
            </a:r>
            <a:r>
              <a:rPr lang="ru-CZ" sz="1800" i="1" dirty="0">
                <a:latin typeface="Times New Roman" panose="02020603050405020304" pitchFamily="18" charset="0"/>
              </a:rPr>
              <a:t>шел </a:t>
            </a:r>
            <a:r>
              <a:rPr lang="ru-CZ" sz="1800" b="1" i="1" dirty="0">
                <a:latin typeface="Times New Roman" panose="02020603050405020304" pitchFamily="18" charset="0"/>
              </a:rPr>
              <a:t>необычно</a:t>
            </a:r>
            <a:r>
              <a:rPr lang="ru-CZ" sz="1800" i="1" dirty="0">
                <a:latin typeface="Times New Roman" panose="02020603050405020304" pitchFamily="18" charset="0"/>
              </a:rPr>
              <a:t> медленно</a:t>
            </a:r>
            <a:r>
              <a:rPr lang="ru-CZ" sz="1800" dirty="0">
                <a:latin typeface="Times New Roman" panose="02020603050405020304" pitchFamily="18" charset="0"/>
              </a:rPr>
              <a:t>).</a:t>
            </a:r>
          </a:p>
          <a:p>
            <a:r>
              <a:rPr lang="ru-CZ" sz="1800" dirty="0">
                <a:latin typeface="Times New Roman" panose="02020603050405020304" pitchFamily="18" charset="0"/>
              </a:rPr>
              <a:t>Наречия могут по форме совпадать с другими частями речи, поэтому в ряде случаев </a:t>
            </a:r>
            <a:r>
              <a:rPr lang="ru-CZ" sz="1800" b="1" u="sng" dirty="0">
                <a:latin typeface="Times New Roman" panose="02020603050405020304" pitchFamily="18" charset="0"/>
              </a:rPr>
              <a:t>нужен контекст</a:t>
            </a:r>
            <a:r>
              <a:rPr lang="ru-CZ" sz="1800" dirty="0">
                <a:latin typeface="Times New Roman" panose="02020603050405020304" pitchFamily="18" charset="0"/>
              </a:rPr>
              <a:t> (</a:t>
            </a:r>
            <a:r>
              <a:rPr lang="ru-CZ" sz="1800" i="1" dirty="0">
                <a:latin typeface="Times New Roman" panose="02020603050405020304" pitchFamily="18" charset="0"/>
              </a:rPr>
              <a:t>петь </a:t>
            </a:r>
            <a:r>
              <a:rPr lang="ru-CZ" sz="1800" b="1" i="1" dirty="0">
                <a:latin typeface="Times New Roman" panose="02020603050405020304" pitchFamily="18" charset="0"/>
              </a:rPr>
              <a:t>красиво</a:t>
            </a:r>
            <a:r>
              <a:rPr lang="ru-CZ" sz="1800" i="1" dirty="0">
                <a:latin typeface="Times New Roman" panose="02020603050405020304" pitchFamily="18" charset="0"/>
              </a:rPr>
              <a:t> – небо </a:t>
            </a:r>
            <a:r>
              <a:rPr lang="ru-CZ" sz="1800" b="1" i="1" dirty="0">
                <a:latin typeface="Times New Roman" panose="02020603050405020304" pitchFamily="18" charset="0"/>
              </a:rPr>
              <a:t>красиво</a:t>
            </a:r>
            <a:r>
              <a:rPr lang="ru-CZ" sz="1800" i="1" dirty="0">
                <a:latin typeface="Times New Roman" panose="02020603050405020304" pitchFamily="18" charset="0"/>
              </a:rPr>
              <a:t> </a:t>
            </a:r>
            <a:r>
              <a:rPr lang="ru-CZ" sz="1800" dirty="0">
                <a:latin typeface="Times New Roman" panose="02020603050405020304" pitchFamily="18" charset="0"/>
              </a:rPr>
              <a:t>(краткое прилагательное)), </a:t>
            </a:r>
            <a:r>
              <a:rPr lang="ru-CZ" sz="1800" i="1" dirty="0">
                <a:latin typeface="Times New Roman" panose="02020603050405020304" pitchFamily="18" charset="0"/>
              </a:rPr>
              <a:t>случилось </a:t>
            </a:r>
            <a:r>
              <a:rPr lang="ru-CZ" sz="1800" b="1" i="1" dirty="0">
                <a:latin typeface="Times New Roman" panose="02020603050405020304" pitchFamily="18" charset="0"/>
              </a:rPr>
              <a:t>весной</a:t>
            </a:r>
            <a:r>
              <a:rPr lang="ru-CZ" sz="1800" i="1" dirty="0">
                <a:latin typeface="Times New Roman" panose="02020603050405020304" pitchFamily="18" charset="0"/>
              </a:rPr>
              <a:t> – с </a:t>
            </a:r>
            <a:r>
              <a:rPr lang="ru-CZ" sz="1800" b="1" i="1" dirty="0">
                <a:latin typeface="Times New Roman" panose="02020603050405020304" pitchFamily="18" charset="0"/>
              </a:rPr>
              <a:t>весной</a:t>
            </a:r>
            <a:r>
              <a:rPr lang="ru-CZ" sz="1800" i="1" dirty="0">
                <a:latin typeface="Times New Roman" panose="02020603050405020304" pitchFamily="18" charset="0"/>
              </a:rPr>
              <a:t> приходит тепло </a:t>
            </a:r>
            <a:r>
              <a:rPr lang="ru-CZ" sz="1800" dirty="0">
                <a:latin typeface="Times New Roman" panose="02020603050405020304" pitchFamily="18" charset="0"/>
              </a:rPr>
              <a:t>(существительное), </a:t>
            </a:r>
            <a:r>
              <a:rPr lang="ru-CZ" sz="1800" i="1" dirty="0">
                <a:latin typeface="Times New Roman" panose="02020603050405020304" pitchFamily="18" charset="0"/>
              </a:rPr>
              <a:t>читать </a:t>
            </a:r>
            <a:r>
              <a:rPr lang="ru-CZ" sz="1800" b="1" i="1" dirty="0">
                <a:latin typeface="Times New Roman" panose="02020603050405020304" pitchFamily="18" charset="0"/>
              </a:rPr>
              <a:t>сидя</a:t>
            </a:r>
            <a:r>
              <a:rPr lang="ru-CZ" sz="1800" i="1" dirty="0">
                <a:latin typeface="Times New Roman" panose="02020603050405020304" pitchFamily="18" charset="0"/>
              </a:rPr>
              <a:t> – читать, </a:t>
            </a:r>
            <a:r>
              <a:rPr lang="ru-CZ" sz="1800" b="1" i="1" dirty="0">
                <a:latin typeface="Times New Roman" panose="02020603050405020304" pitchFamily="18" charset="0"/>
              </a:rPr>
              <a:t>сидя</a:t>
            </a:r>
            <a:r>
              <a:rPr lang="ru-CZ" sz="1800" i="1" dirty="0">
                <a:latin typeface="Times New Roman" panose="02020603050405020304" pitchFamily="18" charset="0"/>
              </a:rPr>
              <a:t> на стуле </a:t>
            </a:r>
            <a:r>
              <a:rPr lang="ru-CZ" sz="1800" dirty="0">
                <a:latin typeface="Times New Roman" panose="02020603050405020304" pitchFamily="18" charset="0"/>
              </a:rPr>
              <a:t>(деепричастие)).</a:t>
            </a:r>
          </a:p>
          <a:p>
            <a:r>
              <a:rPr lang="ru-CZ" sz="1800" u="sng" dirty="0">
                <a:latin typeface="Times New Roman" panose="02020603050405020304" pitchFamily="18" charset="0"/>
              </a:rPr>
              <a:t>Единственная морфологическая категория наречий – степени сравнения</a:t>
            </a:r>
            <a:r>
              <a:rPr lang="cs-CZ" sz="1800" u="sng" dirty="0">
                <a:latin typeface="Times New Roman" panose="02020603050405020304" pitchFamily="18" charset="0"/>
              </a:rPr>
              <a:t> </a:t>
            </a:r>
            <a:r>
              <a:rPr lang="ru-RU" sz="1800" u="sng" dirty="0">
                <a:latin typeface="Times New Roman" panose="02020603050405020304" pitchFamily="18" charset="0"/>
              </a:rPr>
              <a:t>(но их можно образовать не от всех наречий!)</a:t>
            </a:r>
            <a:r>
              <a:rPr lang="ru-CZ" sz="1800" dirty="0">
                <a:latin typeface="Times New Roman" panose="02020603050405020304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6261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C9914F-C6E9-A262-F6D3-06ACE85E8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0932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Разряды наречий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98B6BE-D482-DF77-79AB-71C2C15FDA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32560"/>
            <a:ext cx="9601200" cy="4739640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Знаменательные наречия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называют какой-то признак</a:t>
            </a:r>
          </a:p>
          <a:p>
            <a:pPr lvl="1"/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Определительные</a:t>
            </a:r>
            <a:r>
              <a:rPr lang="cs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обозначают внутренние признаки действий и качеств</a:t>
            </a:r>
            <a:endParaRPr lang="ru-RU" i="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Качественные 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(</a:t>
            </a:r>
            <a:r>
              <a:rPr lang="ru-RU" sz="1800" dirty="0">
                <a:effectLst/>
                <a:latin typeface="Times New Roman,Italic" pitchFamily="2" charset="0"/>
              </a:rPr>
              <a:t>быстро, захватывающе, юношески 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и др.);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Количественные </a:t>
            </a:r>
            <a:r>
              <a:rPr lang="ru-RU" sz="1800" dirty="0">
                <a:effectLst/>
                <a:latin typeface="Times New Roman,Italic" pitchFamily="2" charset="0"/>
              </a:rPr>
              <a:t>(трижды, по двое, вшестером 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и др.</a:t>
            </a:r>
            <a:r>
              <a:rPr lang="ru-RU" sz="1800" dirty="0">
                <a:effectLst/>
                <a:latin typeface="Times New Roman,Italic" pitchFamily="2" charset="0"/>
              </a:rPr>
              <a:t>); </a:t>
            </a:r>
          </a:p>
          <a:p>
            <a:pPr lvl="2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Образа и способа действия 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(</a:t>
            </a:r>
            <a:r>
              <a:rPr lang="ru-RU" sz="1800" dirty="0">
                <a:effectLst/>
                <a:latin typeface="Times New Roman,Italic" pitchFamily="2" charset="0"/>
              </a:rPr>
              <a:t>по-медвежьи, втихомолку, шагом, наотмашь 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и др.).</a:t>
            </a:r>
            <a:endParaRPr lang="ru-RU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Обстоятельственные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не определяют действие, а лишь указывают на аспекты его протекания 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примыкают только к глаголам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!)</a:t>
            </a:r>
          </a:p>
          <a:p>
            <a:pPr lvl="2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 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(</a:t>
            </a:r>
            <a:r>
              <a:rPr lang="ru-RU" sz="1800" dirty="0">
                <a:effectLst/>
                <a:latin typeface="Times New Roman,Italic" pitchFamily="2" charset="0"/>
              </a:rPr>
              <a:t>сегодня, затемно, тотчас, смолоду 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и др.);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Места 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(</a:t>
            </a:r>
            <a:r>
              <a:rPr lang="ru-RU" sz="1800" dirty="0">
                <a:effectLst/>
                <a:latin typeface="Times New Roman,Italic" pitchFamily="2" charset="0"/>
              </a:rPr>
              <a:t>посередине, всюду, дома, далеко 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и др.); </a:t>
            </a:r>
            <a:endParaRPr lang="ru-RU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(</a:t>
            </a:r>
            <a:r>
              <a:rPr lang="ru-RU" sz="1800" dirty="0">
                <a:effectLst/>
                <a:latin typeface="Times New Roman,Italic" pitchFamily="2" charset="0"/>
              </a:rPr>
              <a:t>насильно, сгоряча, спросонья, понапрасну 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и др.);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(</a:t>
            </a:r>
            <a:r>
              <a:rPr lang="ru-RU" sz="1800" dirty="0">
                <a:effectLst/>
                <a:latin typeface="Times New Roman,Italic" pitchFamily="2" charset="0"/>
              </a:rPr>
              <a:t>назло, нарочно, зря, напоказ 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и др.).</a:t>
            </a:r>
            <a:endParaRPr lang="ru-RU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Местоименные наречия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1) личные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по-моему, по-твоему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2) возвратное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по-своему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3) указательные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там, тут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4) определительные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по-всякому, по-иному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5) вопросительные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где, куда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6) неопределенные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где-то, кое-где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7) отрицательные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нигде, никуда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44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E9AB01-067C-1E82-5F6C-919B9E65B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4836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наречий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14294B-825B-560C-2A8E-A6EED6EC14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34160"/>
            <a:ext cx="9601200" cy="4333240"/>
          </a:xfrm>
        </p:spPr>
        <p:txBody>
          <a:bodyPr>
            <a:normAutofit fontScale="92500" lnSpcReduction="10000"/>
          </a:bodyPr>
          <a:lstStyle/>
          <a:p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Производные наречия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(мотивированы другими частями речи)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 существительных (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вдаль, вверх, сбоку, издали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 прилагательных (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далеко, близко, по-новому, сослепу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lvl="1"/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числительных (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вдвоем, вдвое, дважды, впервые, сперва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 местоимений (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отчего, почему, зачем, по-моему, по-нашему);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 глагольных форм (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молча, сидя, растроганно, умоляюще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Непроизводные наречия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(не мотивированы другими частями речи, их не так много)</a:t>
            </a:r>
          </a:p>
          <a:p>
            <a:pPr lvl="1"/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 (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вчера, завтра, тогда, когда, иногда, всегда, пока, теперь, ныне, уже, после)</a:t>
            </a:r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lvl="1"/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Места (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вон, прочь, где, возле, подле, около, там, тут, туда, сюда, куда, всюду)</a:t>
            </a:r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lvl="1"/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Образа и способа действия (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вдруг, как, так, иначе)</a:t>
            </a:r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lvl="1"/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 или меры (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столько, сколько, очень, почти, едва, чуть)</a:t>
            </a:r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945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283268-038A-105F-18B0-1CA33004F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4836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 сравнения наречий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A7739D3-70AF-D5D0-C957-115F8E1B0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34160"/>
            <a:ext cx="9601200" cy="5069840"/>
          </a:xfrm>
        </p:spPr>
        <p:txBody>
          <a:bodyPr>
            <a:normAutofit fontScale="77500" lnSpcReduction="20000"/>
          </a:bodyPr>
          <a:lstStyle/>
          <a:p>
            <a:r>
              <a:rPr lang="ru-RU" sz="2200" dirty="0">
                <a:effectLst/>
                <a:latin typeface="Times New Roman" panose="02020603050405020304" pitchFamily="18" charset="0"/>
              </a:rPr>
              <a:t>Наречия с суффиксом </a:t>
            </a:r>
            <a:r>
              <a:rPr lang="ru-RU" sz="2200" dirty="0">
                <a:effectLst/>
                <a:latin typeface="Times New Roman,Bold" pitchFamily="2" charset="0"/>
              </a:rPr>
              <a:t>-</a:t>
            </a:r>
            <a:r>
              <a:rPr lang="ru-RU" sz="2200" dirty="0">
                <a:effectLst/>
                <a:latin typeface="Times New Roman,Italic" pitchFamily="2" charset="0"/>
              </a:rPr>
              <a:t>о, </a:t>
            </a:r>
            <a:r>
              <a:rPr lang="ru-RU" sz="2200" dirty="0">
                <a:effectLst/>
                <a:latin typeface="Times New Roman" panose="02020603050405020304" pitchFamily="18" charset="0"/>
              </a:rPr>
              <a:t>образованные от </a:t>
            </a:r>
            <a:r>
              <a:rPr lang="ru-RU" sz="2200" u="sng" dirty="0">
                <a:effectLst/>
                <a:latin typeface="Times New Roman" panose="02020603050405020304" pitchFamily="18" charset="0"/>
              </a:rPr>
              <a:t>качественных прилагательных</a:t>
            </a:r>
            <a:r>
              <a:rPr lang="ru-RU" sz="2200" dirty="0">
                <a:effectLst/>
                <a:latin typeface="Times New Roman" panose="02020603050405020304" pitchFamily="18" charset="0"/>
              </a:rPr>
              <a:t>, могут иметь формы степеней сравнения. </a:t>
            </a:r>
            <a:endParaRPr lang="ru-CZ" sz="2200" dirty="0">
              <a:effectLst/>
              <a:latin typeface="Times New Roman" panose="02020603050405020304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ru-RU" sz="2200" b="1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Сравнительная степень</a:t>
            </a:r>
          </a:p>
          <a:p>
            <a:pPr lvl="2">
              <a:buFont typeface="Wingdings" pitchFamily="2" charset="2"/>
              <a:buChar char="v"/>
            </a:pP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Синтетическая</a:t>
            </a:r>
          </a:p>
          <a:p>
            <a:pPr lvl="3">
              <a:buFont typeface="Wingdings" pitchFamily="2" charset="2"/>
              <a:buChar char="ü"/>
            </a:pPr>
            <a:r>
              <a:rPr lang="ru-RU" sz="20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 + суффикс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–е, -</a:t>
            </a:r>
            <a:r>
              <a:rPr lang="ru-RU" sz="20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(выше),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-ее/-ей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(сильнее/сильней)</a:t>
            </a:r>
          </a:p>
          <a:p>
            <a:pPr lvl="3">
              <a:buFont typeface="Wingdings" pitchFamily="2" charset="2"/>
              <a:buChar char="ü"/>
            </a:pPr>
            <a:r>
              <a:rPr lang="ru-RU" sz="20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Префикс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по-</a:t>
            </a:r>
            <a:r>
              <a:rPr lang="ru-RU" sz="20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основа + суффикс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потише, поинтереснее</a:t>
            </a:r>
            <a:r>
              <a:rPr lang="ru-RU" sz="20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ru-RU" sz="2000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усиление степени признака + разговорность!</a:t>
            </a:r>
            <a:r>
              <a:rPr lang="cs-CZ" sz="20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означать как предельную степень, так и небольшое усиление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(приезжай поскорее!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дайте мне кофточку поменьше)</a:t>
            </a:r>
          </a:p>
          <a:p>
            <a:pPr lvl="2">
              <a:buFont typeface="Wingdings" pitchFamily="2" charset="2"/>
              <a:buChar char="v"/>
            </a:pP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Аналитическая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sz="20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/ менее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наречие в форме положительной степени сравнения (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правильно, менее заметно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lvl="1">
              <a:buFont typeface="Wingdings" pitchFamily="2" charset="2"/>
              <a:buChar char="Ø"/>
            </a:pPr>
            <a:r>
              <a:rPr lang="ru-RU" sz="2200" b="1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Превосходная степень</a:t>
            </a:r>
          </a:p>
          <a:p>
            <a:pPr lvl="2">
              <a:buFont typeface="Wingdings" pitchFamily="2" charset="2"/>
              <a:buChar char="v"/>
            </a:pP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Синтетическая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(префикс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наи- / пре-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+ основа + суффикс </a:t>
            </a:r>
            <a:r>
              <a:rPr lang="ru-RU" sz="21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1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айше</a:t>
            </a:r>
            <a:r>
              <a:rPr lang="ru-RU" sz="21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(-</a:t>
            </a:r>
            <a:r>
              <a:rPr lang="ru-RU" sz="21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ейше</a:t>
            </a:r>
            <a:r>
              <a:rPr lang="ru-RU" sz="21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(строжайше, покорнейше; </a:t>
            </a:r>
            <a:r>
              <a:rPr lang="ru-RU" sz="2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пренеприятнейше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наистрожайше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устаревшая форма, которая используется только в особых стилистических целях!</a:t>
            </a:r>
          </a:p>
          <a:p>
            <a:pPr lvl="2">
              <a:buFont typeface="Wingdings" pitchFamily="2" charset="2"/>
              <a:buChar char="v"/>
            </a:pP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Аналитическая</a:t>
            </a:r>
          </a:p>
          <a:p>
            <a:pPr lvl="3">
              <a:buFont typeface="Wingdings" pitchFamily="2" charset="2"/>
              <a:buChar char="ü"/>
            </a:pPr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Наречие в форме сравн. степ. +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/ всех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(тише всего / всех) </a:t>
            </a:r>
          </a:p>
          <a:p>
            <a:pPr lvl="3">
              <a:buFont typeface="Wingdings" pitchFamily="2" charset="2"/>
              <a:buChar char="ü"/>
            </a:pP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/ наименее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наречие в форме положительной степени сравнения (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доказательно, наименее решительно</a:t>
            </a:r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lvl="3">
              <a:buFont typeface="Wingdings" pitchFamily="2" charset="2"/>
              <a:buChar char="ü"/>
            </a:pPr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Усилительный оборот </a:t>
            </a:r>
            <a:r>
              <a:rPr lang="ru-RU" sz="2100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можно</a:t>
            </a:r>
            <a:r>
              <a:rPr lang="ru-RU" sz="21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сравнительная степень наречия (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можно лучше</a:t>
            </a:r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2">
              <a:buFont typeface="Wingdings" pitchFamily="2" charset="2"/>
              <a:buChar char="v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81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5B72EA-29CA-8EFB-7C92-78681DB27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1948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 качества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DC3C17-EDF7-6E2E-14A6-47372D667C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83360"/>
            <a:ext cx="9601200" cy="438404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Наречия, образованные от 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качественных прилагательных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имеют </a:t>
            </a:r>
            <a:r>
              <a:rPr 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 качества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выражают 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меру признака безотносительно к сравнению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>
              <a:buFont typeface="Wingdings" pitchFamily="2" charset="2"/>
              <a:buChar char="Ø"/>
            </a:pP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Суффиксальные образования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уффикс </a:t>
            </a:r>
            <a:r>
              <a:rPr lang="ru-CZ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–оньк-/-еньк-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давно – давненько, легко – легонько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усиление признака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Суффикс </a:t>
            </a:r>
            <a:r>
              <a:rPr lang="ru-CZ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-онечк-/-енечк, -охоньк-/-ехоньк-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легонечко, тихонечко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оттенок ласкательности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уффикс </a:t>
            </a:r>
            <a:r>
              <a:rPr lang="ru-CZ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–оват-/-еват-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плохо – плоховато, мало – маловато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ослабление признака</a:t>
            </a:r>
            <a:endParaRPr lang="ru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риставочные образования 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пре-, рас-, сверх-, архи-, все-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премило, распрекрасно, всенепременно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предельная мера признака, стилистически окрашенные формы!</a:t>
            </a:r>
          </a:p>
          <a:p>
            <a:pPr lvl="1">
              <a:buFont typeface="Wingdings" pitchFamily="2" charset="2"/>
              <a:buChar char="Ø"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двоение (редупликация) наречия (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далеко-далеко, больно-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больно, темн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ым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-темн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усиление признака, разговорный оттенок</a:t>
            </a:r>
          </a:p>
          <a:p>
            <a:pPr>
              <a:buFont typeface="Wingdings" pitchFamily="2" charset="2"/>
              <a:buChar char="Ø"/>
            </a:pP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70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F4F962-8D6E-6048-6285-88627603C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99160"/>
          </a:xfrm>
        </p:spPr>
        <p:txBody>
          <a:bodyPr>
            <a:normAutofit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состояния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2943E7-85DD-AC3A-4F45-5A624F144E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42720"/>
            <a:ext cx="10149840" cy="5283200"/>
          </a:xfrm>
        </p:spPr>
        <p:txBody>
          <a:bodyPr>
            <a:normAutofit fontScale="70000" lnSpcReduction="20000"/>
          </a:bodyPr>
          <a:lstStyle/>
          <a:p>
            <a:r>
              <a:rPr lang="ru-CZ" sz="2600" b="1" u="sng" dirty="0">
                <a:latin typeface="Times New Roman" panose="02020603050405020304" pitchFamily="18" charset="0"/>
              </a:rPr>
              <a:t>Слова категории состояния (СКС)</a:t>
            </a:r>
            <a:r>
              <a:rPr lang="ru-CZ" sz="2600" dirty="0">
                <a:latin typeface="Times New Roman" panose="02020603050405020304" pitchFamily="18" charset="0"/>
              </a:rPr>
              <a:t> рассматриваются некоторыми грамматистами как самостоятельная часть речи. В научной литературе можно встретить следующие термины: «предикатив», «предикативное наречие», «безлично-предикативные слова» и др. В вузовской традиции категория состояния рассматривается как самостоятельная часть речи, авторы школьных учебников </a:t>
            </a:r>
            <a:r>
              <a:rPr lang="cs-CZ" sz="2600" dirty="0">
                <a:latin typeface="Times New Roman" panose="02020603050405020304" pitchFamily="18" charset="0"/>
              </a:rPr>
              <a:t>XX </a:t>
            </a:r>
            <a:r>
              <a:rPr lang="ru-RU" sz="2600" dirty="0">
                <a:latin typeface="Times New Roman" panose="02020603050405020304" pitchFamily="18" charset="0"/>
              </a:rPr>
              <a:t>века </a:t>
            </a:r>
            <a:r>
              <a:rPr lang="ru-CZ" sz="2600" dirty="0">
                <a:latin typeface="Times New Roman" panose="02020603050405020304" pitchFamily="18" charset="0"/>
              </a:rPr>
              <a:t>называли ее «наречиями в роли сказуемых», в </a:t>
            </a:r>
            <a:r>
              <a:rPr lang="cs-CZ" sz="2600" dirty="0">
                <a:latin typeface="Times New Roman" panose="02020603050405020304" pitchFamily="18" charset="0"/>
              </a:rPr>
              <a:t>XXI </a:t>
            </a:r>
            <a:r>
              <a:rPr lang="ru-RU" sz="2600" dirty="0">
                <a:latin typeface="Times New Roman" panose="02020603050405020304" pitchFamily="18" charset="0"/>
              </a:rPr>
              <a:t>веке школьная программа выводит эту категорию в разряд самостоятельных частей речи</a:t>
            </a:r>
            <a:r>
              <a:rPr lang="ru-CZ" sz="2600" dirty="0">
                <a:latin typeface="Times New Roman" panose="02020603050405020304" pitchFamily="18" charset="0"/>
              </a:rPr>
              <a:t>.</a:t>
            </a:r>
          </a:p>
          <a:p>
            <a:r>
              <a:rPr lang="ru-CZ" sz="2600" dirty="0">
                <a:latin typeface="Times New Roman" panose="02020603050405020304" pitchFamily="18" charset="0"/>
              </a:rPr>
              <a:t>Примеры: </a:t>
            </a:r>
            <a:r>
              <a:rPr lang="ru-CZ" sz="2600" i="1" dirty="0">
                <a:latin typeface="Times New Roman" panose="02020603050405020304" pitchFamily="18" charset="0"/>
              </a:rPr>
              <a:t>мне </a:t>
            </a:r>
            <a:r>
              <a:rPr lang="ru-CZ" sz="2600" b="1" i="1" dirty="0">
                <a:latin typeface="Times New Roman" panose="02020603050405020304" pitchFamily="18" charset="0"/>
              </a:rPr>
              <a:t>грустно</a:t>
            </a:r>
            <a:r>
              <a:rPr lang="ru-CZ" sz="2600" i="1" dirty="0">
                <a:latin typeface="Times New Roman" panose="02020603050405020304" pitchFamily="18" charset="0"/>
              </a:rPr>
              <a:t>, сегодня </a:t>
            </a:r>
            <a:r>
              <a:rPr lang="ru-CZ" sz="2600" b="1" i="1" dirty="0">
                <a:latin typeface="Times New Roman" panose="02020603050405020304" pitchFamily="18" charset="0"/>
              </a:rPr>
              <a:t>холодно</a:t>
            </a:r>
            <a:r>
              <a:rPr lang="ru-CZ" sz="2600" i="1" dirty="0">
                <a:latin typeface="Times New Roman" panose="02020603050405020304" pitchFamily="18" charset="0"/>
              </a:rPr>
              <a:t>, в комнате было </a:t>
            </a:r>
            <a:r>
              <a:rPr lang="ru-CZ" sz="2600" b="1" i="1" dirty="0">
                <a:latin typeface="Times New Roman" panose="02020603050405020304" pitchFamily="18" charset="0"/>
              </a:rPr>
              <a:t>темно</a:t>
            </a:r>
            <a:r>
              <a:rPr lang="ru-CZ" sz="2600" i="1" dirty="0">
                <a:latin typeface="Times New Roman" panose="02020603050405020304" pitchFamily="18" charset="0"/>
              </a:rPr>
              <a:t> и </a:t>
            </a:r>
            <a:r>
              <a:rPr lang="ru-CZ" sz="2600" b="1" i="1" dirty="0">
                <a:latin typeface="Times New Roman" panose="02020603050405020304" pitchFamily="18" charset="0"/>
              </a:rPr>
              <a:t>душно, </a:t>
            </a:r>
            <a:r>
              <a:rPr lang="ru-CZ" sz="2600" i="1" dirty="0">
                <a:latin typeface="Times New Roman" panose="02020603050405020304" pitchFamily="18" charset="0"/>
              </a:rPr>
              <a:t>мне</a:t>
            </a:r>
            <a:r>
              <a:rPr lang="ru-CZ" sz="2600" b="1" i="1" dirty="0">
                <a:latin typeface="Times New Roman" panose="02020603050405020304" pitchFamily="18" charset="0"/>
              </a:rPr>
              <a:t> лень </a:t>
            </a:r>
            <a:r>
              <a:rPr lang="ru-CZ" sz="2600" i="1" dirty="0">
                <a:latin typeface="Times New Roman" panose="02020603050405020304" pitchFamily="18" charset="0"/>
              </a:rPr>
              <a:t>вставать, ему </a:t>
            </a:r>
            <a:r>
              <a:rPr lang="ru-CZ" sz="2600" b="1" i="1" dirty="0">
                <a:latin typeface="Times New Roman" panose="02020603050405020304" pitchFamily="18" charset="0"/>
              </a:rPr>
              <a:t>надо</a:t>
            </a:r>
            <a:r>
              <a:rPr lang="ru-CZ" sz="2600" i="1" dirty="0">
                <a:latin typeface="Times New Roman" panose="02020603050405020304" pitchFamily="18" charset="0"/>
              </a:rPr>
              <a:t> идти, мне </a:t>
            </a:r>
            <a:r>
              <a:rPr lang="ru-CZ" sz="2600" b="1" i="1" dirty="0">
                <a:latin typeface="Times New Roman" panose="02020603050405020304" pitchFamily="18" charset="0"/>
              </a:rPr>
              <a:t>жаль</a:t>
            </a:r>
            <a:r>
              <a:rPr lang="ru-CZ" sz="2600" i="1" dirty="0">
                <a:latin typeface="Times New Roman" panose="02020603050405020304" pitchFamily="18" charset="0"/>
              </a:rPr>
              <a:t> этих людей.</a:t>
            </a:r>
          </a:p>
          <a:p>
            <a:r>
              <a:rPr lang="ru-CZ" sz="2600" dirty="0">
                <a:latin typeface="Times New Roman" panose="02020603050405020304" pitchFamily="18" charset="0"/>
              </a:rPr>
              <a:t>Слова с общим категориальным значением «состояние живых существ, окружающей среды». Отвечают на вопрос «каково?».</a:t>
            </a:r>
          </a:p>
          <a:p>
            <a:r>
              <a:rPr lang="ru-CZ" sz="2600" dirty="0">
                <a:latin typeface="Times New Roman" panose="02020603050405020304" pitchFamily="18" charset="0"/>
              </a:rPr>
              <a:t>Не спрягаются и не склоняются.</a:t>
            </a:r>
          </a:p>
          <a:p>
            <a:r>
              <a:rPr lang="ru-CZ" sz="2600" dirty="0">
                <a:latin typeface="Times New Roman" panose="02020603050405020304" pitchFamily="18" charset="0"/>
              </a:rPr>
              <a:t>Могут употребляться с глаголами-связками </a:t>
            </a:r>
            <a:r>
              <a:rPr lang="ru-CZ" sz="2600" i="1" dirty="0">
                <a:latin typeface="Times New Roman" panose="02020603050405020304" pitchFamily="18" charset="0"/>
              </a:rPr>
              <a:t>быть, становиться, стать </a:t>
            </a:r>
            <a:r>
              <a:rPr lang="ru-CZ" sz="2600" dirty="0">
                <a:latin typeface="Times New Roman" panose="02020603050405020304" pitchFamily="18" charset="0"/>
              </a:rPr>
              <a:t>и др., </a:t>
            </a:r>
            <a:r>
              <a:rPr lang="ru-RU" sz="2600" dirty="0">
                <a:effectLst/>
                <a:latin typeface="TimesNewRomanPSMT"/>
              </a:rPr>
              <a:t>с </a:t>
            </a:r>
            <a:r>
              <a:rPr lang="ru-RU" sz="2600" dirty="0">
                <a:latin typeface="Times New Roman" panose="02020603050405020304" pitchFamily="18" charset="0"/>
              </a:rPr>
              <a:t>помощью которых выражается </a:t>
            </a:r>
            <a:r>
              <a:rPr lang="ru-RU" sz="2600" u="sng" dirty="0">
                <a:latin typeface="Times New Roman" panose="02020603050405020304" pitchFamily="18" charset="0"/>
              </a:rPr>
              <a:t>значение времени и наклонения</a:t>
            </a:r>
            <a:r>
              <a:rPr lang="ru-RU" sz="2600" dirty="0">
                <a:latin typeface="Times New Roman" panose="02020603050405020304" pitchFamily="18" charset="0"/>
              </a:rPr>
              <a:t>, кроме повелительного.</a:t>
            </a:r>
          </a:p>
          <a:p>
            <a:r>
              <a:rPr lang="ru-RU" sz="2600" dirty="0">
                <a:latin typeface="Times New Roman" panose="02020603050405020304" pitchFamily="18" charset="0"/>
              </a:rPr>
              <a:t>ВАЖНЫЙ ПРИЗНАК! Употребляются </a:t>
            </a:r>
            <a:r>
              <a:rPr lang="ru-RU" sz="2600" u="sng" dirty="0">
                <a:latin typeface="Times New Roman" panose="02020603050405020304" pitchFamily="18" charset="0"/>
              </a:rPr>
              <a:t>в функции сказуемого в предложениях, где нет подлежащего.</a:t>
            </a:r>
          </a:p>
          <a:p>
            <a:r>
              <a:rPr lang="ru-RU" sz="2600" dirty="0">
                <a:latin typeface="Times New Roman" panose="02020603050405020304" pitchFamily="18" charset="0"/>
              </a:rPr>
              <a:t>Слова на </a:t>
            </a:r>
            <a:r>
              <a:rPr lang="ru-RU" sz="2600" i="1" dirty="0">
                <a:latin typeface="Times New Roman" panose="02020603050405020304" pitchFamily="18" charset="0"/>
              </a:rPr>
              <a:t>-о</a:t>
            </a:r>
            <a:r>
              <a:rPr lang="ru-RU" sz="2600" dirty="0">
                <a:latin typeface="Times New Roman" panose="02020603050405020304" pitchFamily="18" charset="0"/>
              </a:rPr>
              <a:t>, образованные от прилагательных и наречий, могут иметь степени сравнения (сравнительную и превосходную) (</a:t>
            </a:r>
            <a:r>
              <a:rPr lang="ru-RU" sz="2600" i="1" dirty="0">
                <a:latin typeface="Times New Roman" panose="02020603050405020304" pitchFamily="18" charset="0"/>
              </a:rPr>
              <a:t>мне стало веселее / мне стало веселее всех</a:t>
            </a:r>
            <a:r>
              <a:rPr lang="ru-RU" sz="2600" dirty="0">
                <a:latin typeface="Times New Roman" panose="02020603050405020304" pitchFamily="18" charset="0"/>
              </a:rPr>
              <a:t>). </a:t>
            </a: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CZ" sz="2000" dirty="0">
              <a:latin typeface="Times New Roman" panose="02020603050405020304" pitchFamily="18" charset="0"/>
            </a:endParaRP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3873009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9DF6F0-B66F-8772-A2A3-817070979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89000"/>
          </a:xfrm>
        </p:spPr>
        <p:txBody>
          <a:bodyPr>
            <a:normAutofit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СКС – классификация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13ACBD-87C2-AF86-FC06-B66FDFF22E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73200"/>
            <a:ext cx="9601200" cy="4394200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значению:</a:t>
            </a:r>
          </a:p>
          <a:p>
            <a:pPr lvl="1"/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Качественные</a:t>
            </a:r>
          </a:p>
          <a:p>
            <a:pPr lvl="2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изическое и психическое состояние живых существ 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(больно, смешно)</a:t>
            </a:r>
          </a:p>
          <a:p>
            <a:pPr lvl="2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изическое состояние живой среды 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(холодно, темно)</a:t>
            </a:r>
          </a:p>
          <a:p>
            <a:pPr lvl="2"/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Пространственные и временные характеристики 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(пора, поздно, далеко)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одальные – оценка действий, отношение к действительности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(можно, надо, нельзя) </a:t>
            </a:r>
          </a:p>
          <a:p>
            <a:pPr marL="457200" lvl="1" indent="-457200">
              <a:spcBef>
                <a:spcPts val="1000"/>
              </a:spcBef>
              <a:buFont typeface="+mj-lt"/>
              <a:buAutoNum type="arabicPeriod" startAt="2"/>
            </a:pPr>
            <a:r>
              <a:rPr lang="ru-CZ" b="1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происхождению:</a:t>
            </a:r>
          </a:p>
          <a:p>
            <a:pPr lvl="1">
              <a:lnSpc>
                <a:spcPct val="104000"/>
              </a:lnSpc>
              <a:tabLst>
                <a:tab pos="270510" algn="l"/>
                <a:tab pos="292100" algn="l"/>
                <a:tab pos="457200" algn="l"/>
              </a:tabLst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 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соотносимые с наречиями и краткими формами прилагательных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(тоскливо, весело),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04000"/>
              </a:lnSpc>
              <a:tabLst>
                <a:tab pos="270510" algn="l"/>
                <a:tab pos="292100" algn="l"/>
                <a:tab pos="457200" algn="l"/>
              </a:tabLst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слова, соотносимые с существительными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(грех, охота),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04000"/>
              </a:lnSpc>
              <a:tabLst>
                <a:tab pos="270510" algn="l"/>
                <a:tab pos="292100" algn="l"/>
                <a:tab pos="457200" algn="l"/>
              </a:tabLst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неизменяемые слова, не находящие соответствий в других частях речи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(надо, жаль).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0352" lvl="1" indent="0">
              <a:buNone/>
            </a:pP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749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88EA9-11FC-D99D-3928-0B353F68B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3980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Омонимичность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7C086A-84D0-E9E0-F601-3622C20A9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34160"/>
            <a:ext cx="9601200" cy="4333240"/>
          </a:xfrm>
        </p:spPr>
        <p:txBody>
          <a:bodyPr/>
          <a:lstStyle/>
          <a:p>
            <a:r>
              <a:rPr lang="ru-CZ" sz="2000" dirty="0">
                <a:latin typeface="Times New Roman" panose="02020603050405020304" pitchFamily="18" charset="0"/>
              </a:rPr>
              <a:t>Слова на </a:t>
            </a:r>
            <a:r>
              <a:rPr lang="ru-CZ" sz="2000" i="1" dirty="0">
                <a:latin typeface="Times New Roman" panose="02020603050405020304" pitchFamily="18" charset="0"/>
              </a:rPr>
              <a:t>-о</a:t>
            </a:r>
            <a:r>
              <a:rPr lang="ru-CZ" sz="2000" dirty="0">
                <a:latin typeface="Times New Roman" panose="02020603050405020304" pitchFamily="18" charset="0"/>
              </a:rPr>
              <a:t>:</a:t>
            </a:r>
          </a:p>
          <a:p>
            <a:pPr lvl="1"/>
            <a:r>
              <a:rPr lang="ru-CZ" dirty="0">
                <a:latin typeface="Times New Roman" panose="02020603050405020304" pitchFamily="18" charset="0"/>
              </a:rPr>
              <a:t>Небо </a:t>
            </a:r>
            <a:r>
              <a:rPr lang="ru-CZ" u="sng" dirty="0">
                <a:latin typeface="Times New Roman" panose="02020603050405020304" pitchFamily="18" charset="0"/>
              </a:rPr>
              <a:t>ясно</a:t>
            </a:r>
            <a:r>
              <a:rPr lang="ru-CZ" dirty="0">
                <a:latin typeface="Times New Roman" panose="02020603050405020304" pitchFamily="18" charset="0"/>
              </a:rPr>
              <a:t> </a:t>
            </a:r>
            <a:r>
              <a:rPr lang="ru-CZ" i="0" dirty="0">
                <a:latin typeface="Times New Roman" panose="02020603050405020304" pitchFamily="18" charset="0"/>
              </a:rPr>
              <a:t>(краткое прилагательное)</a:t>
            </a:r>
            <a:endParaRPr lang="ru-CZ" dirty="0">
              <a:latin typeface="Times New Roman" panose="02020603050405020304" pitchFamily="18" charset="0"/>
            </a:endParaRPr>
          </a:p>
          <a:p>
            <a:pPr lvl="1"/>
            <a:r>
              <a:rPr lang="ru-CZ" dirty="0">
                <a:latin typeface="Times New Roman" panose="02020603050405020304" pitchFamily="18" charset="0"/>
              </a:rPr>
              <a:t>Он ответил </a:t>
            </a:r>
            <a:r>
              <a:rPr lang="ru-CZ" u="sng" dirty="0">
                <a:latin typeface="Times New Roman" panose="02020603050405020304" pitchFamily="18" charset="0"/>
              </a:rPr>
              <a:t>ясно</a:t>
            </a:r>
            <a:r>
              <a:rPr lang="ru-CZ" i="0" dirty="0">
                <a:latin typeface="Times New Roman" panose="02020603050405020304" pitchFamily="18" charset="0"/>
              </a:rPr>
              <a:t> (наречие)</a:t>
            </a:r>
            <a:endParaRPr lang="ru-CZ" dirty="0">
              <a:latin typeface="Times New Roman" panose="02020603050405020304" pitchFamily="18" charset="0"/>
            </a:endParaRPr>
          </a:p>
          <a:p>
            <a:pPr lvl="1"/>
            <a:r>
              <a:rPr lang="ru-CZ" dirty="0">
                <a:latin typeface="Times New Roman" panose="02020603050405020304" pitchFamily="18" charset="0"/>
              </a:rPr>
              <a:t>На улице </a:t>
            </a:r>
            <a:r>
              <a:rPr lang="ru-CZ" u="sng" dirty="0">
                <a:latin typeface="Times New Roman" panose="02020603050405020304" pitchFamily="18" charset="0"/>
              </a:rPr>
              <a:t>ясно</a:t>
            </a:r>
            <a:r>
              <a:rPr lang="ru-CZ" i="0" dirty="0">
                <a:latin typeface="Times New Roman" panose="02020603050405020304" pitchFamily="18" charset="0"/>
              </a:rPr>
              <a:t> (слово категории состояния)</a:t>
            </a:r>
            <a:endParaRPr lang="ru-CZ" dirty="0">
              <a:latin typeface="Times New Roman" panose="02020603050405020304" pitchFamily="18" charset="0"/>
            </a:endParaRPr>
          </a:p>
          <a:p>
            <a:r>
              <a:rPr lang="ru-CZ" sz="2000" dirty="0">
                <a:latin typeface="Times New Roman" panose="02020603050405020304" pitchFamily="18" charset="0"/>
              </a:rPr>
              <a:t>СКС и существительные</a:t>
            </a:r>
          </a:p>
          <a:p>
            <a:pPr lvl="1"/>
            <a:r>
              <a:rPr lang="ru-CZ" dirty="0">
                <a:latin typeface="Times New Roman" panose="02020603050405020304" pitchFamily="18" charset="0"/>
              </a:rPr>
              <a:t>Была смутная </a:t>
            </a:r>
            <a:r>
              <a:rPr lang="ru-CZ" u="sng" dirty="0">
                <a:latin typeface="Times New Roman" panose="02020603050405020304" pitchFamily="18" charset="0"/>
              </a:rPr>
              <a:t>пора</a:t>
            </a:r>
            <a:r>
              <a:rPr lang="ru-CZ" dirty="0">
                <a:latin typeface="Times New Roman" panose="02020603050405020304" pitchFamily="18" charset="0"/>
              </a:rPr>
              <a:t> </a:t>
            </a:r>
            <a:r>
              <a:rPr lang="ru-CZ" i="0" dirty="0">
                <a:latin typeface="Times New Roman" panose="02020603050405020304" pitchFamily="18" charset="0"/>
              </a:rPr>
              <a:t>(существительное)</a:t>
            </a:r>
          </a:p>
          <a:p>
            <a:pPr lvl="1"/>
            <a:r>
              <a:rPr lang="ru-CZ" dirty="0">
                <a:latin typeface="Times New Roman" panose="02020603050405020304" pitchFamily="18" charset="0"/>
              </a:rPr>
              <a:t>Ну, мне </a:t>
            </a:r>
            <a:r>
              <a:rPr lang="ru-CZ" u="sng" dirty="0">
                <a:latin typeface="Times New Roman" panose="02020603050405020304" pitchFamily="18" charset="0"/>
              </a:rPr>
              <a:t>пора</a:t>
            </a:r>
            <a:r>
              <a:rPr lang="ru-CZ" dirty="0">
                <a:latin typeface="Times New Roman" panose="02020603050405020304" pitchFamily="18" charset="0"/>
              </a:rPr>
              <a:t> </a:t>
            </a:r>
            <a:r>
              <a:rPr lang="ru-CZ" i="0" dirty="0">
                <a:latin typeface="Times New Roman" panose="02020603050405020304" pitchFamily="18" charset="0"/>
              </a:rPr>
              <a:t>(СКС)</a:t>
            </a:r>
          </a:p>
          <a:p>
            <a:r>
              <a:rPr 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ЧЯ </a:t>
            </a:r>
            <a:r>
              <a:rPr lang="cs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 (</a:t>
            </a:r>
            <a:r>
              <a:rPr lang="cs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kategorie stavu, predikativa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>
              <a:buFont typeface="Wingdings" pitchFamily="2" charset="2"/>
              <a:buChar char="v"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Аналоги в ЧЯ</a:t>
            </a:r>
            <a:r>
              <a:rPr lang="cs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lze, nelze, třeba, škoda, zima, dusno, líto…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itchFamily="2" charset="2"/>
              <a:buChar char="v"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многих случаях в ЧЯ используются</a:t>
            </a:r>
            <a:r>
              <a:rPr lang="en-US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личные глаголы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мне надо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potřebuji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мне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–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můžu…?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мне нельзя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nesmím…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7476246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Оранжевый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Уголки</Template>
  <TotalTime>3069</TotalTime>
  <Words>1779</Words>
  <Application>Microsoft Macintosh PowerPoint</Application>
  <PresentationFormat>Широкоэкранный</PresentationFormat>
  <Paragraphs>131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Franklin Gothic Book</vt:lpstr>
      <vt:lpstr>Times New Roman</vt:lpstr>
      <vt:lpstr>Times New Roman,Bold</vt:lpstr>
      <vt:lpstr>Times New Roman,Italic</vt:lpstr>
      <vt:lpstr>TimesNewRomanPSMT</vt:lpstr>
      <vt:lpstr>Wingdings</vt:lpstr>
      <vt:lpstr>Уголки</vt:lpstr>
      <vt:lpstr>Наречие</vt:lpstr>
      <vt:lpstr>Наречие – основные понятия</vt:lpstr>
      <vt:lpstr>Разряды наречий</vt:lpstr>
      <vt:lpstr>Образование наречий</vt:lpstr>
      <vt:lpstr>Степени сравнения наречий</vt:lpstr>
      <vt:lpstr>Степени качества</vt:lpstr>
      <vt:lpstr>Категория состояния</vt:lpstr>
      <vt:lpstr>СКС – классификация</vt:lpstr>
      <vt:lpstr>Омонимичность + ЧЯ vs РЯ</vt:lpstr>
      <vt:lpstr>Наречия: ЧЯ vs РЯ</vt:lpstr>
      <vt:lpstr>Наречия: ЧЯ vs РЯ</vt:lpstr>
      <vt:lpstr>Наречия: ЧЯ vs РЯ</vt:lpstr>
      <vt:lpstr>Наречия: ЧЯ vs РЯ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Наречие</dc:title>
  <dc:creator>MM</dc:creator>
  <cp:lastModifiedBy>MM</cp:lastModifiedBy>
  <cp:revision>12</cp:revision>
  <dcterms:created xsi:type="dcterms:W3CDTF">2025-11-16T14:36:25Z</dcterms:created>
  <dcterms:modified xsi:type="dcterms:W3CDTF">2025-11-18T17:45:43Z</dcterms:modified>
</cp:coreProperties>
</file>