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7" r:id="rId2"/>
    <p:sldId id="258" r:id="rId3"/>
    <p:sldId id="259" r:id="rId4"/>
    <p:sldId id="260" r:id="rId5"/>
    <p:sldId id="262" r:id="rId6"/>
    <p:sldId id="263" r:id="rId7"/>
    <p:sldId id="264" r:id="rId8"/>
    <p:sldId id="265" r:id="rId9"/>
    <p:sldId id="266" r:id="rId10"/>
    <p:sldId id="261" r:id="rId11"/>
    <p:sldId id="267" r:id="rId12"/>
    <p:sldId id="268" r:id="rId13"/>
    <p:sldId id="269" r:id="rId14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22D40"/>
    <a:srgbClr val="D22C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6774" autoAdjust="0"/>
  </p:normalViewPr>
  <p:slideViewPr>
    <p:cSldViewPr snapToGrid="0">
      <p:cViewPr varScale="1">
        <p:scale>
          <a:sx n="86" d="100"/>
          <a:sy n="86" d="100"/>
        </p:scale>
        <p:origin x="562" y="5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9" d="100"/>
          <a:sy n="89" d="100"/>
        </p:scale>
        <p:origin x="3078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8EF687-8659-44A5-B987-DB47E3AA8D81}" type="datetimeFigureOut">
              <a:rPr lang="cs-CZ" smtClean="0"/>
              <a:t>09.03.2021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DBC47E-BD00-42F4-B95C-2B987241CB0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94909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DBC47E-BD00-42F4-B95C-2B987241CB05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551333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 - základní sou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ázek 7">
            <a:extLst>
              <a:ext uri="{FF2B5EF4-FFF2-40B4-BE49-F238E27FC236}">
                <a16:creationId xmlns:a16="http://schemas.microsoft.com/office/drawing/2014/main" id="{0551C6D1-EC0E-4BE1-8EEE-AD0BFE03FC5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523" y="435829"/>
            <a:ext cx="6408162" cy="1981120"/>
          </a:xfrm>
          <a:prstGeom prst="rect">
            <a:avLst/>
          </a:prstGeom>
        </p:spPr>
      </p:pic>
      <p:sp>
        <p:nvSpPr>
          <p:cNvPr id="9" name="Nadpis 8">
            <a:extLst>
              <a:ext uri="{FF2B5EF4-FFF2-40B4-BE49-F238E27FC236}">
                <a16:creationId xmlns:a16="http://schemas.microsoft.com/office/drawing/2014/main" id="{9C465973-12C9-4E7E-B3E7-339819B8DE4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54807" y="3468467"/>
            <a:ext cx="6232376" cy="1518962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Kliknutím vložíte nadpis.</a:t>
            </a:r>
          </a:p>
        </p:txBody>
      </p:sp>
      <p:sp>
        <p:nvSpPr>
          <p:cNvPr id="6" name="Zástupný symbol pro text 14">
            <a:extLst>
              <a:ext uri="{FF2B5EF4-FFF2-40B4-BE49-F238E27FC236}">
                <a16:creationId xmlns:a16="http://schemas.microsoft.com/office/drawing/2014/main" id="{6D621A1B-64B8-4E2C-9F7C-619F6D16DF8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554807" y="4987429"/>
            <a:ext cx="6218237" cy="9747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 dirty="0"/>
              <a:t>Kliknutím vložíte podnadpis.</a:t>
            </a:r>
          </a:p>
        </p:txBody>
      </p:sp>
      <p:sp>
        <p:nvSpPr>
          <p:cNvPr id="7" name="Zástupný symbol pro text 14">
            <a:extLst>
              <a:ext uri="{FF2B5EF4-FFF2-40B4-BE49-F238E27FC236}">
                <a16:creationId xmlns:a16="http://schemas.microsoft.com/office/drawing/2014/main" id="{3CBD455F-1540-428D-A023-C87A83F6C53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554806" y="2805732"/>
            <a:ext cx="6218237" cy="52144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D22D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 dirty="0"/>
              <a:t>Kliknutím vložíte název základní součásti.</a:t>
            </a:r>
          </a:p>
          <a:p>
            <a:pPr lvl="0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188945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555FAB65-B0A7-4575-8846-11158687D38E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2881948" y="30924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dirty="0"/>
              <a:t>Kliknutím vložíte obrázek.</a:t>
            </a:r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F224AE90-7605-4DC5-9CC0-F95158D6C5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D22D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09E0D19-CE3D-446D-A820-F362435AD289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0" name="Zástupný symbol pro text 4">
            <a:extLst>
              <a:ext uri="{FF2B5EF4-FFF2-40B4-BE49-F238E27FC236}">
                <a16:creationId xmlns:a16="http://schemas.microsoft.com/office/drawing/2014/main" id="{276D1917-8BCB-4A56-9BA7-03075193B53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881948" y="5298620"/>
            <a:ext cx="6172200" cy="5687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Clr>
                <a:srgbClr val="D22C40"/>
              </a:buClr>
              <a:buFont typeface="Wingdings" panose="05000000000000000000" pitchFamily="2" charset="2"/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 dirty="0"/>
              <a:t>Kliknutím vložíte text.</a:t>
            </a:r>
          </a:p>
        </p:txBody>
      </p:sp>
    </p:spTree>
    <p:extLst>
      <p:ext uri="{BB962C8B-B14F-4D97-AF65-F5344CB8AC3E}">
        <p14:creationId xmlns:p14="http://schemas.microsoft.com/office/powerpoint/2010/main" val="26185449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Úvodní snímek -  bez základní sou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ázek 7">
            <a:extLst>
              <a:ext uri="{FF2B5EF4-FFF2-40B4-BE49-F238E27FC236}">
                <a16:creationId xmlns:a16="http://schemas.microsoft.com/office/drawing/2014/main" id="{0551C6D1-EC0E-4BE1-8EEE-AD0BFE03FC5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523" y="450943"/>
            <a:ext cx="6408162" cy="1981120"/>
          </a:xfrm>
          <a:prstGeom prst="rect">
            <a:avLst/>
          </a:prstGeom>
        </p:spPr>
      </p:pic>
      <p:sp>
        <p:nvSpPr>
          <p:cNvPr id="10" name="Nadpis 9">
            <a:extLst>
              <a:ext uri="{FF2B5EF4-FFF2-40B4-BE49-F238E27FC236}">
                <a16:creationId xmlns:a16="http://schemas.microsoft.com/office/drawing/2014/main" id="{1FAEE400-C3C4-4524-978A-6626FFC80CE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630487" y="2962276"/>
            <a:ext cx="6218789" cy="778452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Kliknutím vložíte nadpis.</a:t>
            </a:r>
          </a:p>
        </p:txBody>
      </p:sp>
      <p:sp>
        <p:nvSpPr>
          <p:cNvPr id="15" name="Zástupný symbol pro text 14">
            <a:extLst>
              <a:ext uri="{FF2B5EF4-FFF2-40B4-BE49-F238E27FC236}">
                <a16:creationId xmlns:a16="http://schemas.microsoft.com/office/drawing/2014/main" id="{6D164CCE-6D73-466D-BEB5-04B11A83900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630487" y="3906326"/>
            <a:ext cx="6218237" cy="9747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 dirty="0"/>
              <a:t>Kliknutím vložíte podnadpis.</a:t>
            </a:r>
          </a:p>
        </p:txBody>
      </p:sp>
    </p:spTree>
    <p:extLst>
      <p:ext uri="{BB962C8B-B14F-4D97-AF65-F5344CB8AC3E}">
        <p14:creationId xmlns:p14="http://schemas.microsoft.com/office/powerpoint/2010/main" val="35861227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B1DF5AC-44B8-4E3E-8B0A-4EDD76AF99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Kliknutím vložíte nadpis.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A4D34E2D-EE31-4DC0-9247-4DBF2ED796C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ln>
            <a:noFill/>
          </a:ln>
        </p:spPr>
        <p:txBody>
          <a:bodyPr/>
          <a:lstStyle>
            <a:lvl1pPr marL="228600" indent="-228600">
              <a:buClr>
                <a:srgbClr val="D22D40"/>
              </a:buClr>
              <a:buFont typeface="Wingdings" panose="05000000000000000000" pitchFamily="2" charset="2"/>
              <a:buChar char="§"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cs-CZ" dirty="0"/>
              <a:t>Kliknutím vložíte text.</a:t>
            </a:r>
          </a:p>
          <a:p>
            <a:pPr lvl="1"/>
            <a:endParaRPr lang="cs-CZ" dirty="0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14A8E963-122F-4D71-8C04-B01D8F9A5A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D22C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09E0D19-CE3D-446D-A820-F362435AD289}" type="slidenum">
              <a:rPr lang="cs-CZ" smtClean="0"/>
              <a:pPr/>
              <a:t>‹#›</a:t>
            </a:fld>
            <a:endParaRPr lang="cs-CZ" dirty="0"/>
          </a:p>
        </p:txBody>
      </p:sp>
      <p:cxnSp>
        <p:nvCxnSpPr>
          <p:cNvPr id="11" name="Přímá spojnice 10">
            <a:extLst>
              <a:ext uri="{FF2B5EF4-FFF2-40B4-BE49-F238E27FC236}">
                <a16:creationId xmlns:a16="http://schemas.microsoft.com/office/drawing/2014/main" id="{63CC5780-97A7-4892-810D-637664206204}"/>
              </a:ext>
            </a:extLst>
          </p:cNvPr>
          <p:cNvCxnSpPr/>
          <p:nvPr userDrawn="1"/>
        </p:nvCxnSpPr>
        <p:spPr>
          <a:xfrm>
            <a:off x="838200" y="1751648"/>
            <a:ext cx="10515600" cy="0"/>
          </a:xfrm>
          <a:prstGeom prst="line">
            <a:avLst/>
          </a:prstGeom>
          <a:ln w="9525">
            <a:solidFill>
              <a:srgbClr val="D22D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408343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B1DF5AC-44B8-4E3E-8B0A-4EDD76AF99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Kliknutím vložíte nadpis.</a:t>
            </a:r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14A8E963-122F-4D71-8C04-B01D8F9A5A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D22C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09E0D19-CE3D-446D-A820-F362435AD289}" type="slidenum">
              <a:rPr lang="cs-CZ" smtClean="0"/>
              <a:pPr/>
              <a:t>‹#›</a:t>
            </a:fld>
            <a:endParaRPr lang="cs-CZ" dirty="0"/>
          </a:p>
        </p:txBody>
      </p:sp>
      <p:cxnSp>
        <p:nvCxnSpPr>
          <p:cNvPr id="11" name="Přímá spojnice 10">
            <a:extLst>
              <a:ext uri="{FF2B5EF4-FFF2-40B4-BE49-F238E27FC236}">
                <a16:creationId xmlns:a16="http://schemas.microsoft.com/office/drawing/2014/main" id="{63CC5780-97A7-4892-810D-637664206204}"/>
              </a:ext>
            </a:extLst>
          </p:cNvPr>
          <p:cNvCxnSpPr/>
          <p:nvPr userDrawn="1"/>
        </p:nvCxnSpPr>
        <p:spPr>
          <a:xfrm>
            <a:off x="838200" y="1751648"/>
            <a:ext cx="10515600" cy="0"/>
          </a:xfrm>
          <a:prstGeom prst="line">
            <a:avLst/>
          </a:prstGeom>
          <a:ln w="9525">
            <a:solidFill>
              <a:srgbClr val="D22D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436F267A-BE8F-4FE3-A8F2-A3A14D7F58D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200" y="1836738"/>
            <a:ext cx="10515600" cy="4305300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rgbClr val="D22C40"/>
              </a:buClr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 dirty="0"/>
              <a:t>Kliknutím vložíte text.</a:t>
            </a:r>
          </a:p>
        </p:txBody>
      </p:sp>
    </p:spTree>
    <p:extLst>
      <p:ext uri="{BB962C8B-B14F-4D97-AF65-F5344CB8AC3E}">
        <p14:creationId xmlns:p14="http://schemas.microsoft.com/office/powerpoint/2010/main" val="6372412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B602828-E203-4BCF-A5B0-CB2FC2EC16E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Kliknutím vložíte nadpis.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45DBEC2-CBC0-4C1C-88E7-DC2EDCA58E08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rgbClr val="D22D40"/>
              </a:buClr>
              <a:buFont typeface="Wingdings" panose="05000000000000000000" pitchFamily="2" charset="2"/>
              <a:buChar char="§"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 dirty="0"/>
              <a:t>Kliknutím vložíte text.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2F575050-708C-4714-B50C-D679D7CC414E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rgbClr val="D22D40"/>
              </a:buClr>
              <a:buFont typeface="Wingdings" panose="05000000000000000000" pitchFamily="2" charset="2"/>
              <a:buChar char="§"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 dirty="0"/>
              <a:t>Kliknutím vložíte text.</a:t>
            </a:r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B2EA612F-A0C2-4C25-85F3-1AD024CA69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D22D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09E0D19-CE3D-446D-A820-F362435AD289}" type="slidenum">
              <a:rPr lang="cs-CZ" smtClean="0"/>
              <a:pPr/>
              <a:t>‹#›</a:t>
            </a:fld>
            <a:endParaRPr lang="cs-CZ" dirty="0"/>
          </a:p>
        </p:txBody>
      </p:sp>
      <p:cxnSp>
        <p:nvCxnSpPr>
          <p:cNvPr id="8" name="Přímá spojnice 7">
            <a:extLst>
              <a:ext uri="{FF2B5EF4-FFF2-40B4-BE49-F238E27FC236}">
                <a16:creationId xmlns:a16="http://schemas.microsoft.com/office/drawing/2014/main" id="{1F61B0A8-8F34-4579-959E-67B3416A9699}"/>
              </a:ext>
            </a:extLst>
          </p:cNvPr>
          <p:cNvCxnSpPr/>
          <p:nvPr userDrawn="1"/>
        </p:nvCxnSpPr>
        <p:spPr>
          <a:xfrm>
            <a:off x="838200" y="1751648"/>
            <a:ext cx="10515600" cy="0"/>
          </a:xfrm>
          <a:prstGeom prst="line">
            <a:avLst/>
          </a:prstGeom>
          <a:ln w="9525">
            <a:solidFill>
              <a:srgbClr val="D22D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499092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BE9FBEE-EED9-440B-B6A2-0370D421D2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365125"/>
            <a:ext cx="10515600" cy="1149351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Kliknutím vložíte nadpis.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1BC1BE52-8A40-4C07-BD57-49A31749FCCF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2800" b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dirty="0"/>
              <a:t>Kliknutím vložíte text.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9C8B1659-79F4-4765-8610-2F273D4750E1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>
              <a:buClr>
                <a:srgbClr val="D22D40"/>
              </a:buClr>
              <a:buFont typeface="Wingdings" panose="05000000000000000000" pitchFamily="2" charset="2"/>
              <a:buChar char="§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 dirty="0"/>
              <a:t>Kliknutím vložíte text.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071A42BE-7C37-4E5F-A5C7-DE3988B8FE87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2800" b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dirty="0"/>
              <a:t>Kliknutím vložíte text.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3252F095-D907-45FC-9209-CE575CF9B532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>
              <a:buClr>
                <a:srgbClr val="D22D40"/>
              </a:buClr>
              <a:buFont typeface="Wingdings" panose="05000000000000000000" pitchFamily="2" charset="2"/>
              <a:buChar char="§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cs-CZ" dirty="0"/>
              <a:t>Kliknutím vložíte text.</a:t>
            </a:r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43AF3188-F662-42FA-942C-C3BA18BE5C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D22D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09E0D19-CE3D-446D-A820-F362435AD289}" type="slidenum">
              <a:rPr lang="cs-CZ" smtClean="0"/>
              <a:pPr/>
              <a:t>‹#›</a:t>
            </a:fld>
            <a:endParaRPr lang="cs-CZ" dirty="0"/>
          </a:p>
        </p:txBody>
      </p:sp>
      <p:cxnSp>
        <p:nvCxnSpPr>
          <p:cNvPr id="10" name="Přímá spojnice 9">
            <a:extLst>
              <a:ext uri="{FF2B5EF4-FFF2-40B4-BE49-F238E27FC236}">
                <a16:creationId xmlns:a16="http://schemas.microsoft.com/office/drawing/2014/main" id="{80D3BDEC-7BDF-49D8-818D-67B015274AAF}"/>
              </a:ext>
            </a:extLst>
          </p:cNvPr>
          <p:cNvCxnSpPr/>
          <p:nvPr userDrawn="1"/>
        </p:nvCxnSpPr>
        <p:spPr>
          <a:xfrm>
            <a:off x="838200" y="1606868"/>
            <a:ext cx="10515600" cy="0"/>
          </a:xfrm>
          <a:prstGeom prst="line">
            <a:avLst/>
          </a:prstGeom>
          <a:ln w="9525">
            <a:solidFill>
              <a:srgbClr val="D22D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907928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91B72C8-7D3F-4C74-90F8-8DA326D5DF1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Kliknutím vložíte nadpis.</a:t>
            </a:r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6C5A6722-54AF-4AAD-A2E6-780E1205B4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D22D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09E0D19-CE3D-446D-A820-F362435AD289}" type="slidenum">
              <a:rPr lang="cs-CZ" smtClean="0"/>
              <a:pPr/>
              <a:t>‹#›</a:t>
            </a:fld>
            <a:endParaRPr lang="cs-CZ" dirty="0"/>
          </a:p>
        </p:txBody>
      </p:sp>
      <p:cxnSp>
        <p:nvCxnSpPr>
          <p:cNvPr id="6" name="Přímá spojnice 5">
            <a:extLst>
              <a:ext uri="{FF2B5EF4-FFF2-40B4-BE49-F238E27FC236}">
                <a16:creationId xmlns:a16="http://schemas.microsoft.com/office/drawing/2014/main" id="{19713418-A7EB-478E-BEED-F2EBCA77CFFE}"/>
              </a:ext>
            </a:extLst>
          </p:cNvPr>
          <p:cNvCxnSpPr/>
          <p:nvPr userDrawn="1"/>
        </p:nvCxnSpPr>
        <p:spPr>
          <a:xfrm>
            <a:off x="838200" y="1751648"/>
            <a:ext cx="10515600" cy="0"/>
          </a:xfrm>
          <a:prstGeom prst="line">
            <a:avLst/>
          </a:prstGeom>
          <a:ln w="9525">
            <a:solidFill>
              <a:srgbClr val="D22D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485024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741474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C356F0D-8BFD-494A-8220-002D1C5E335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>
                <a:solidFill>
                  <a:srgbClr val="D22D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Kliknutím vložíte nadpis.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3E0BA097-ED2B-4036-B097-8C187A6622E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067300" y="457200"/>
            <a:ext cx="6172200" cy="5411788"/>
          </a:xfrm>
          <a:prstGeom prst="rect">
            <a:avLst/>
          </a:prstGeom>
        </p:spPr>
        <p:txBody>
          <a:bodyPr/>
          <a:lstStyle>
            <a:lvl1pPr marL="457200" indent="-457200">
              <a:buClr>
                <a:srgbClr val="D22D40"/>
              </a:buClr>
              <a:buFont typeface="Wingdings" panose="05000000000000000000" pitchFamily="2" charset="2"/>
              <a:buChar char="§"/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dirty="0"/>
              <a:t>Kliknutím vložíte text.</a:t>
            </a:r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AC587ECA-5355-4449-8467-B73118C0A2B9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dirty="0"/>
              <a:t>Kliknutím vložíte text.</a:t>
            </a:r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F7051C28-CB18-4E15-84A8-0937D20E83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D22D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09E0D19-CE3D-446D-A820-F362435AD289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308677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022149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6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ujc.cas.cz/jazykova-poradna/zajimave-dotazy/210307-zajimave-dotazy-onlinemarketingova-agentura.html" TargetMode="External"/><Relationship Id="rId2" Type="http://schemas.openxmlformats.org/officeDocument/2006/relationships/hyperlink" Target="https://www.facebook.com/stevethevagabond/" TargetMode="Externa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Nadpis 8">
            <a:extLst>
              <a:ext uri="{FF2B5EF4-FFF2-40B4-BE49-F238E27FC236}">
                <a16:creationId xmlns:a16="http://schemas.microsoft.com/office/drawing/2014/main" id="{644E5260-5AD8-478A-B5F5-E1D82BA047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3600" dirty="0">
                <a:latin typeface="Cambria" panose="02040503050406030204" pitchFamily="18" charset="0"/>
                <a:ea typeface="Cambria" panose="02040503050406030204" pitchFamily="18" charset="0"/>
              </a:rPr>
              <a:t>Bohemistická propedeutika 2</a:t>
            </a:r>
          </a:p>
        </p:txBody>
      </p:sp>
      <p:sp>
        <p:nvSpPr>
          <p:cNvPr id="10" name="Zástupný symbol pro text 9">
            <a:extLst>
              <a:ext uri="{FF2B5EF4-FFF2-40B4-BE49-F238E27FC236}">
                <a16:creationId xmlns:a16="http://schemas.microsoft.com/office/drawing/2014/main" id="{7E45BA4A-0F70-4A6D-AA8A-41F5B14EAAA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algn="ctr"/>
            <a:r>
              <a:rPr lang="cs-CZ" sz="2800" dirty="0">
                <a:latin typeface="Cambria" panose="02040503050406030204" pitchFamily="18" charset="0"/>
                <a:ea typeface="Cambria" panose="02040503050406030204" pitchFamily="18" charset="0"/>
              </a:rPr>
              <a:t>11. 3. 2021</a:t>
            </a:r>
          </a:p>
        </p:txBody>
      </p:sp>
      <p:sp>
        <p:nvSpPr>
          <p:cNvPr id="11" name="Zástupný symbol pro text 10">
            <a:extLst>
              <a:ext uri="{FF2B5EF4-FFF2-40B4-BE49-F238E27FC236}">
                <a16:creationId xmlns:a16="http://schemas.microsoft.com/office/drawing/2014/main" id="{52237480-7ADF-4500-9A0D-E7A710267AB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algn="ctr"/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ÚJKN</a:t>
            </a:r>
          </a:p>
        </p:txBody>
      </p:sp>
    </p:spTree>
    <p:extLst>
      <p:ext uri="{BB962C8B-B14F-4D97-AF65-F5344CB8AC3E}">
        <p14:creationId xmlns:p14="http://schemas.microsoft.com/office/powerpoint/2010/main" val="35880866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86D1D4E-C754-41E6-BB1F-0FD3215F81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4000" dirty="0">
                <a:latin typeface="Cambria" panose="02040503050406030204" pitchFamily="18" charset="0"/>
                <a:ea typeface="Cambria" panose="02040503050406030204" pitchFamily="18" charset="0"/>
              </a:rPr>
              <a:t>Teorie prototypu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D468A55-A324-49F0-ACE1-2A1E0F1180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psychologický základ – Eleanor Rosch, 70. léta</a:t>
            </a:r>
          </a:p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prototyp je to, </a:t>
            </a:r>
            <a:r>
              <a:rPr lang="pl-PL" sz="2400" i="1" dirty="0">
                <a:latin typeface="Cambria" panose="02040503050406030204" pitchFamily="18" charset="0"/>
                <a:ea typeface="Cambria" panose="02040503050406030204" pitchFamily="18" charset="0"/>
              </a:rPr>
              <a:t>co je pro danou skupinu pojmů typické </a:t>
            </a:r>
            <a:r>
              <a:rPr lang="pl-PL" sz="2400" dirty="0">
                <a:latin typeface="Cambria" panose="02040503050406030204" pitchFamily="18" charset="0"/>
                <a:ea typeface="Cambria" panose="02040503050406030204" pitchFamily="18" charset="0"/>
              </a:rPr>
              <a:t>(</a:t>
            </a:r>
            <a:r>
              <a:rPr lang="pl-PL" sz="2400" i="1" dirty="0">
                <a:latin typeface="Cambria" panose="02040503050406030204" pitchFamily="18" charset="0"/>
                <a:ea typeface="Cambria" panose="02040503050406030204" pitchFamily="18" charset="0"/>
              </a:rPr>
              <a:t>NESČ</a:t>
            </a:r>
            <a:r>
              <a:rPr lang="pl-PL" sz="2400" dirty="0">
                <a:latin typeface="Cambria" panose="02040503050406030204" pitchFamily="18" charset="0"/>
                <a:ea typeface="Cambria" panose="02040503050406030204" pitchFamily="18" charset="0"/>
              </a:rPr>
              <a:t>)</a:t>
            </a:r>
          </a:p>
          <a:p>
            <a:r>
              <a:rPr lang="pl-PL" sz="2400" dirty="0">
                <a:latin typeface="Cambria" panose="02040503050406030204" pitchFamily="18" charset="0"/>
                <a:ea typeface="Cambria" panose="02040503050406030204" pitchFamily="18" charset="0"/>
              </a:rPr>
              <a:t>mentální reprezentace entit v mysli </a:t>
            </a:r>
          </a:p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kategorie pojmenování přirozených entit mají neostré hranice – jeden člen je výraznější než druhý (princip 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salience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 – mluvčím jazyka se vybaví jako první)</a:t>
            </a:r>
          </a:p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nejvýraznější člen stojí v centru, je </a:t>
            </a:r>
            <a:r>
              <a:rPr lang="cs-CZ" sz="2400" b="1" dirty="0">
                <a:latin typeface="Cambria" panose="02040503050406030204" pitchFamily="18" charset="0"/>
                <a:ea typeface="Cambria" panose="02040503050406030204" pitchFamily="18" charset="0"/>
              </a:rPr>
              <a:t>prototypem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</a:p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původně výzkum barev, poté ptáků – prototypem této kategorie je např. špaček, sýkora, ale na periferii je tučňák – nemá prototypický rys ptáků, nelétá (Geeraerts, 2019)</a:t>
            </a:r>
          </a:p>
        </p:txBody>
      </p:sp>
    </p:spTree>
    <p:extLst>
      <p:ext uri="{BB962C8B-B14F-4D97-AF65-F5344CB8AC3E}">
        <p14:creationId xmlns:p14="http://schemas.microsoft.com/office/powerpoint/2010/main" val="13498923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D93597B-473A-45A3-8259-1AADF85119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4000" dirty="0">
                <a:latin typeface="Cambria" panose="02040503050406030204" pitchFamily="18" charset="0"/>
                <a:ea typeface="Cambria" panose="02040503050406030204" pitchFamily="18" charset="0"/>
              </a:rPr>
              <a:t>Sémická (komponentová) analýza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0F16521-6775-4B3D-BB0A-E2BA8D69D6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strukturalistická metoda spočívající v dekompozici lexikálního významu na jednotlivé sémy</a:t>
            </a:r>
          </a:p>
          <a:p>
            <a:r>
              <a:rPr lang="cs-CZ" sz="2400" b="1" dirty="0">
                <a:latin typeface="Cambria" panose="02040503050406030204" pitchFamily="18" charset="0"/>
                <a:ea typeface="Cambria" panose="02040503050406030204" pitchFamily="18" charset="0"/>
              </a:rPr>
              <a:t>sém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 = dílčí sémantický komponent, distinktivní rys</a:t>
            </a:r>
          </a:p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opírá se o aristotelovskou představu definovatelnosti pojmového významu na základě omezeného počtu rysů</a:t>
            </a:r>
          </a:p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v podstatě pokus Pražské školy o formalizaci sémantiky (nalezení struktury)</a:t>
            </a:r>
          </a:p>
          <a:p>
            <a:endParaRPr lang="cs-CZ" sz="24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52115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B50B673-183F-4CC1-B5C2-93C44975A9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4000" dirty="0">
                <a:latin typeface="Cambria" panose="02040503050406030204" pitchFamily="18" charset="0"/>
                <a:ea typeface="Cambria" panose="02040503050406030204" pitchFamily="18" charset="0"/>
              </a:rPr>
              <a:t>příklady sémické analýzy (převzato z </a:t>
            </a:r>
            <a:r>
              <a:rPr lang="cs-CZ" sz="4000" i="1" dirty="0">
                <a:latin typeface="Cambria" panose="02040503050406030204" pitchFamily="18" charset="0"/>
                <a:ea typeface="Cambria" panose="02040503050406030204" pitchFamily="18" charset="0"/>
              </a:rPr>
              <a:t>NESČ</a:t>
            </a:r>
            <a:r>
              <a:rPr lang="cs-CZ" sz="4000" dirty="0">
                <a:latin typeface="Cambria" panose="02040503050406030204" pitchFamily="18" charset="0"/>
                <a:ea typeface="Cambria" panose="02040503050406030204" pitchFamily="18" charset="0"/>
              </a:rPr>
              <a:t>)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035A3CC-A555-4C3B-9A52-EE182935DA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DÍVKA: [+lidskost] [–mužskost] [–dospělost]</a:t>
            </a:r>
          </a:p>
          <a:p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CHLAPEC: [+lidskost] [+mužskost] [–dospělost]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100709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D31317B-50C5-4B11-84F2-E471B7A160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4000" dirty="0">
                <a:latin typeface="Cambria" panose="02040503050406030204" pitchFamily="18" charset="0"/>
                <a:ea typeface="Cambria" panose="02040503050406030204" pitchFamily="18" charset="0"/>
              </a:rPr>
              <a:t>Na závěr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E3FC145-28A1-452F-A15D-2DBB307F42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více lingvistického nerdství a memů najdete zde:</a:t>
            </a:r>
          </a:p>
          <a:p>
            <a:pPr marL="0" indent="0">
              <a:buNone/>
            </a:pPr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  <a:hlinkClick r:id="rId2"/>
              </a:rPr>
              <a:t>https://www.facebook.com/stevethevagabond/</a:t>
            </a:r>
            <a:endParaRPr lang="cs-CZ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buNone/>
            </a:pPr>
            <a:endParaRPr lang="cs-CZ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a zde příspěvek z Jazykové poradny ÚJČ, která nedávno také řešila</a:t>
            </a:r>
          </a:p>
          <a:p>
            <a:pPr marL="0" indent="0">
              <a:buNone/>
            </a:pPr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pravopis složených adjektiv:</a:t>
            </a:r>
          </a:p>
          <a:p>
            <a:pPr marL="0" indent="0">
              <a:buNone/>
            </a:pPr>
            <a:r>
              <a:rPr lang="cs-CZ">
                <a:latin typeface="Cambria" panose="02040503050406030204" pitchFamily="18" charset="0"/>
                <a:ea typeface="Cambria" panose="02040503050406030204" pitchFamily="18" charset="0"/>
                <a:hlinkClick r:id="rId3"/>
              </a:rPr>
              <a:t>http://www.ujc.cas.cz/jazykova-poradna/zajimave-dotazy/210307-zajimave-dotazy-onlinemarketingova-agentura.html</a:t>
            </a:r>
            <a:r>
              <a:rPr lang="cs-CZ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endParaRPr lang="cs-CZ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buNone/>
            </a:pPr>
            <a:endParaRPr lang="cs-CZ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buNone/>
            </a:pPr>
            <a:endParaRPr lang="cs-CZ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3492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>
            <a:extLst>
              <a:ext uri="{FF2B5EF4-FFF2-40B4-BE49-F238E27FC236}">
                <a16:creationId xmlns:a16="http://schemas.microsoft.com/office/drawing/2014/main" id="{1E7C9939-01F4-434F-8B54-C98F9F7468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4000" dirty="0">
                <a:latin typeface="Cambria" panose="02040503050406030204" pitchFamily="18" charset="0"/>
                <a:ea typeface="Cambria" panose="02040503050406030204" pitchFamily="18" charset="0"/>
              </a:rPr>
              <a:t>Lexikologie: základní pojmy a koncepty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1A4E776F-1A9C-4FDA-9944-0C2BA9B027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Sémantika</a:t>
            </a:r>
          </a:p>
          <a:p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Lexikální význam a jeho složky</a:t>
            </a:r>
          </a:p>
          <a:p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Sémická analýza</a:t>
            </a:r>
          </a:p>
        </p:txBody>
      </p:sp>
    </p:spTree>
    <p:extLst>
      <p:ext uri="{BB962C8B-B14F-4D97-AF65-F5344CB8AC3E}">
        <p14:creationId xmlns:p14="http://schemas.microsoft.com/office/powerpoint/2010/main" val="20412067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2DC81DD-6855-48CD-A2FC-159A242713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4000" dirty="0">
                <a:latin typeface="Cambria" panose="02040503050406030204" pitchFamily="18" charset="0"/>
                <a:ea typeface="Cambria" panose="02040503050406030204" pitchFamily="18" charset="0"/>
              </a:rPr>
              <a:t>neexistuje nic, co by nešlo vyjádřit memem</a:t>
            </a:r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26F7303C-AF93-4DDF-BC80-D32AAF77AB5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250" y="1123949"/>
            <a:ext cx="4972050" cy="5895975"/>
          </a:xfrm>
        </p:spPr>
      </p:pic>
    </p:spTree>
    <p:extLst>
      <p:ext uri="{BB962C8B-B14F-4D97-AF65-F5344CB8AC3E}">
        <p14:creationId xmlns:p14="http://schemas.microsoft.com/office/powerpoint/2010/main" val="23652400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E930DA2-E688-437C-A713-83BA3AB915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4000" dirty="0">
                <a:latin typeface="Cambria" panose="02040503050406030204" pitchFamily="18" charset="0"/>
                <a:ea typeface="Cambria" panose="02040503050406030204" pitchFamily="18" charset="0"/>
              </a:rPr>
              <a:t>Sémantika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6FB63D6-F443-4780-B99E-066DFE3261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nauka o významu jazykových výrazů (souvislost s logikou, formální lingvistikou)</a:t>
            </a:r>
          </a:p>
          <a:p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sémantika je tedy o vztahu slova a entity, která je jeho významem 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(Peregrin, 1994)</a:t>
            </a:r>
          </a:p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slovo 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stůl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 a entita v reálném světě (deska, 4 nohy) – pojmenování je arbitrární</a:t>
            </a:r>
          </a:p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Wittgenstein: 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arbitrárnost jazykové konvence je jedinou nutností, kterou máme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 (parafr. in Kolman, 2020)</a:t>
            </a:r>
          </a:p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entitě stolu je jedno, zda ho nazýváme stolem nebo židlí, pro nás jako mluvčí jazyka je však nezbytné tuto prvotní arbitrárnost proměnit v </a:t>
            </a:r>
            <a:r>
              <a:rPr lang="cs-CZ" sz="2400" b="1" dirty="0">
                <a:latin typeface="Cambria" panose="02040503050406030204" pitchFamily="18" charset="0"/>
                <a:ea typeface="Cambria" panose="02040503050406030204" pitchFamily="18" charset="0"/>
              </a:rPr>
              <a:t>nutnost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 (jinak se komunikace zhroutí)</a:t>
            </a:r>
          </a:p>
          <a:p>
            <a:endParaRPr lang="cs-CZ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endParaRPr lang="cs-CZ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95371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B3AB7B9-5945-4288-878E-B0624469D9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6B33E45-5A8C-46AD-A410-2B04D0EA14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někdy se sémantika užívá synonymně se slovem </a:t>
            </a:r>
            <a:r>
              <a:rPr lang="cs-CZ" i="1" dirty="0">
                <a:latin typeface="Cambria" panose="02040503050406030204" pitchFamily="18" charset="0"/>
                <a:ea typeface="Cambria" panose="02040503050406030204" pitchFamily="18" charset="0"/>
              </a:rPr>
              <a:t>význam</a:t>
            </a:r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:</a:t>
            </a:r>
            <a:r>
              <a:rPr lang="cs-CZ" i="1" dirty="0">
                <a:latin typeface="Cambria" panose="02040503050406030204" pitchFamily="18" charset="0"/>
                <a:ea typeface="Cambria" panose="02040503050406030204" pitchFamily="18" charset="0"/>
              </a:rPr>
              <a:t> sémantika předložek </a:t>
            </a:r>
            <a:r>
              <a:rPr lang="cs-CZ">
                <a:latin typeface="Cambria" panose="02040503050406030204" pitchFamily="18" charset="0"/>
                <a:ea typeface="Cambria" panose="02040503050406030204" pitchFamily="18" charset="0"/>
              </a:rPr>
              <a:t>apod. </a:t>
            </a:r>
            <a:endParaRPr lang="cs-CZ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v syntaxi – sémantické role (agens, patiens,…)</a:t>
            </a:r>
          </a:p>
        </p:txBody>
      </p:sp>
    </p:spTree>
    <p:extLst>
      <p:ext uri="{BB962C8B-B14F-4D97-AF65-F5344CB8AC3E}">
        <p14:creationId xmlns:p14="http://schemas.microsoft.com/office/powerpoint/2010/main" val="32245687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4574E01-53A5-4259-891C-6F7608430C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4000" dirty="0">
                <a:latin typeface="Cambria" panose="02040503050406030204" pitchFamily="18" charset="0"/>
                <a:ea typeface="Cambria" panose="02040503050406030204" pitchFamily="18" charset="0"/>
              </a:rPr>
              <a:t>Lexikální význam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DCAEBCE-5ECB-49CB-92E3-D09BE4F180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jazykový korelát reality ve vědomí mluvčího (tj. odraz skutečnosti v naší mysli)</a:t>
            </a:r>
          </a:p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vidím stůl → v mysli se mi aktivuje výraz 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stůl</a:t>
            </a:r>
          </a:p>
          <a:p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dítě 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X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 děti 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= stejný význam lexikální (lidský potomek), jiný význam gramatický (kategorie čísla)</a:t>
            </a:r>
          </a:p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lexikální význam můžeme rozdělit na 2 složky:</a:t>
            </a:r>
          </a:p>
          <a:p>
            <a:endParaRPr lang="cs-CZ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endParaRPr lang="cs-CZ" sz="24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82410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8861E3E-06CE-4987-8459-0B6D3F2F0E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4000" dirty="0">
                <a:latin typeface="Cambria" panose="02040503050406030204" pitchFamily="18" charset="0"/>
                <a:ea typeface="Cambria" panose="02040503050406030204" pitchFamily="18" charset="0"/>
              </a:rPr>
              <a:t>1. složka: </a:t>
            </a:r>
            <a:r>
              <a:rPr lang="cs-CZ" sz="4000" dirty="0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pojmová</a:t>
            </a:r>
            <a:r>
              <a:rPr lang="cs-CZ" sz="4000" dirty="0">
                <a:latin typeface="Cambria" panose="02040503050406030204" pitchFamily="18" charset="0"/>
                <a:ea typeface="Cambria" panose="02040503050406030204" pitchFamily="18" charset="0"/>
              </a:rPr>
              <a:t> (též </a:t>
            </a:r>
            <a:r>
              <a:rPr lang="cs-CZ" sz="4000" dirty="0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nocionální</a:t>
            </a:r>
            <a:r>
              <a:rPr lang="cs-CZ" sz="4000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cs-CZ" sz="4000" dirty="0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konceptuální</a:t>
            </a:r>
            <a:r>
              <a:rPr lang="cs-CZ" sz="4000" dirty="0">
                <a:latin typeface="Cambria" panose="02040503050406030204" pitchFamily="18" charset="0"/>
                <a:ea typeface="Cambria" panose="02040503050406030204" pitchFamily="18" charset="0"/>
              </a:rPr>
              <a:t>)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5580F96-8451-4172-B61B-FCF5E2D8AB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vrstva </a:t>
            </a:r>
            <a:r>
              <a:rPr lang="cs-CZ" sz="2400" b="1" dirty="0">
                <a:latin typeface="Cambria" panose="02040503050406030204" pitchFamily="18" charset="0"/>
                <a:ea typeface="Cambria" panose="02040503050406030204" pitchFamily="18" charset="0"/>
              </a:rPr>
              <a:t>denotativní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, vyjadřující vztah k denotátu (např. slovo 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pes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 má denotát v realitě čtyřnohý savec)</a:t>
            </a:r>
          </a:p>
          <a:p>
            <a:r>
              <a:rPr lang="cs-CZ" sz="2400" b="1" dirty="0">
                <a:latin typeface="Cambria" panose="02040503050406030204" pitchFamily="18" charset="0"/>
                <a:ea typeface="Cambria" panose="02040503050406030204" pitchFamily="18" charset="0"/>
              </a:rPr>
              <a:t>denotát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 = předmět mimojazykové reality, k němuž se jazykový znak reálně vztahuje (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NESČ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)</a:t>
            </a:r>
          </a:p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Morris, 1938: 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výraz 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jednorožec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 má denotát ve světě mytologie, zatímco ve světě zoologie denotát nemá</a:t>
            </a:r>
          </a:p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vrstva </a:t>
            </a:r>
            <a:r>
              <a:rPr lang="cs-CZ" sz="2400" b="1" dirty="0">
                <a:latin typeface="Cambria" panose="02040503050406030204" pitchFamily="18" charset="0"/>
                <a:ea typeface="Cambria" panose="02040503050406030204" pitchFamily="18" charset="0"/>
              </a:rPr>
              <a:t>kolokační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: význam slova se odráží na základě obvyklé kombinace s jinými slovy (např. pes – štěká, hlídá, aportuje)</a:t>
            </a:r>
          </a:p>
          <a:p>
            <a:r>
              <a:rPr lang="cs-CZ" sz="2400" b="1" dirty="0">
                <a:latin typeface="Cambria" panose="02040503050406030204" pitchFamily="18" charset="0"/>
                <a:ea typeface="Cambria" panose="02040503050406030204" pitchFamily="18" charset="0"/>
              </a:rPr>
              <a:t>kolokace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 = smysluplná kombinace slov (ostrý nůž, *veselý nůž)</a:t>
            </a:r>
          </a:p>
        </p:txBody>
      </p:sp>
    </p:spTree>
    <p:extLst>
      <p:ext uri="{BB962C8B-B14F-4D97-AF65-F5344CB8AC3E}">
        <p14:creationId xmlns:p14="http://schemas.microsoft.com/office/powerpoint/2010/main" val="39748430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B557053-AEAC-41A3-B6DE-9314FB8D3B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4000" dirty="0">
                <a:latin typeface="Cambria" panose="02040503050406030204" pitchFamily="18" charset="0"/>
                <a:ea typeface="Cambria" panose="02040503050406030204" pitchFamily="18" charset="0"/>
              </a:rPr>
              <a:t>2. složka: </a:t>
            </a:r>
            <a:r>
              <a:rPr lang="cs-CZ" sz="4000" dirty="0">
                <a:solidFill>
                  <a:srgbClr val="7030A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pragmatická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C159D87-F8C4-4F9B-BA1E-04C68672A4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vrstva </a:t>
            </a:r>
            <a:r>
              <a:rPr lang="cs-CZ" sz="2400" b="1" dirty="0">
                <a:latin typeface="Cambria" panose="02040503050406030204" pitchFamily="18" charset="0"/>
                <a:ea typeface="Cambria" panose="02040503050406030204" pitchFamily="18" charset="0"/>
              </a:rPr>
              <a:t>konotativní</a:t>
            </a:r>
          </a:p>
          <a:p>
            <a:r>
              <a:rPr lang="cs-CZ" sz="2400" b="1" dirty="0">
                <a:latin typeface="Cambria" panose="02040503050406030204" pitchFamily="18" charset="0"/>
                <a:ea typeface="Cambria" panose="02040503050406030204" pitchFamily="18" charset="0"/>
              </a:rPr>
              <a:t>konotace 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= sekundární, na kontextu závislé a v něm aktivované významové komponenty provázející základní složku lexikálního významu (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NESČ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)</a:t>
            </a:r>
          </a:p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založeny na pocitech a představách, které slovo vyvolává v mysli mluvčího</a:t>
            </a:r>
          </a:p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uslyším slovo 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les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 → vybaví se mi zelená barva, houby, procházky,…</a:t>
            </a:r>
          </a:p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konotace se mohou měnit v závislosti na různých faktorech</a:t>
            </a:r>
          </a:p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konotací MDŽ může být karafiát, komunismus, ideologie,…</a:t>
            </a:r>
          </a:p>
        </p:txBody>
      </p:sp>
    </p:spTree>
    <p:extLst>
      <p:ext uri="{BB962C8B-B14F-4D97-AF65-F5344CB8AC3E}">
        <p14:creationId xmlns:p14="http://schemas.microsoft.com/office/powerpoint/2010/main" val="18371959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74A10CE-8A1F-4DC0-BAAF-39F38A07EF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2909461-E994-4F1E-B12C-7D322D79A3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vrstva </a:t>
            </a:r>
            <a:r>
              <a:rPr lang="cs-CZ" b="1" dirty="0">
                <a:latin typeface="Cambria" panose="02040503050406030204" pitchFamily="18" charset="0"/>
                <a:ea typeface="Cambria" panose="02040503050406030204" pitchFamily="18" charset="0"/>
              </a:rPr>
              <a:t>emocionální</a:t>
            </a:r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, odrážející pocity mluvčího</a:t>
            </a:r>
          </a:p>
          <a:p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srov. neutrální </a:t>
            </a:r>
            <a:r>
              <a:rPr lang="cs-CZ" i="1" dirty="0">
                <a:latin typeface="Cambria" panose="02040503050406030204" pitchFamily="18" charset="0"/>
                <a:ea typeface="Cambria" panose="02040503050406030204" pitchFamily="18" charset="0"/>
              </a:rPr>
              <a:t>otec</a:t>
            </a:r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 a emočně zabarvené </a:t>
            </a:r>
            <a:r>
              <a:rPr lang="cs-CZ" i="1" dirty="0">
                <a:latin typeface="Cambria" panose="02040503050406030204" pitchFamily="18" charset="0"/>
                <a:ea typeface="Cambria" panose="02040503050406030204" pitchFamily="18" charset="0"/>
              </a:rPr>
              <a:t>tatínek</a:t>
            </a:r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, nebo naopak </a:t>
            </a:r>
            <a:r>
              <a:rPr lang="cs-CZ" i="1" dirty="0">
                <a:latin typeface="Cambria" panose="02040503050406030204" pitchFamily="18" charset="0"/>
                <a:ea typeface="Cambria" panose="02040503050406030204" pitchFamily="18" charset="0"/>
              </a:rPr>
              <a:t>fotr</a:t>
            </a:r>
          </a:p>
          <a:p>
            <a:endParaRPr lang="cs-CZ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5140119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zentace1" id="{D5752A5C-7494-4EDD-8151-DB9189CA592B}" vid="{5F1878C6-A779-4D69-8E32-E97DF00B1F44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ff_uk_sablona_CZ</Template>
  <TotalTime>104</TotalTime>
  <Words>629</Words>
  <Application>Microsoft Office PowerPoint</Application>
  <PresentationFormat>Širokoúhlá obrazovka</PresentationFormat>
  <Paragraphs>60</Paragraphs>
  <Slides>13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13</vt:i4>
      </vt:variant>
    </vt:vector>
  </HeadingPairs>
  <TitlesOfParts>
    <vt:vector size="18" baseType="lpstr">
      <vt:lpstr>Arial</vt:lpstr>
      <vt:lpstr>Calibri</vt:lpstr>
      <vt:lpstr>Cambria</vt:lpstr>
      <vt:lpstr>Wingdings</vt:lpstr>
      <vt:lpstr>Motiv Office</vt:lpstr>
      <vt:lpstr>Bohemistická propedeutika 2</vt:lpstr>
      <vt:lpstr>Lexikologie: základní pojmy a koncepty</vt:lpstr>
      <vt:lpstr>neexistuje nic, co by nešlo vyjádřit memem</vt:lpstr>
      <vt:lpstr>Sémantika</vt:lpstr>
      <vt:lpstr>Prezentace aplikace PowerPoint</vt:lpstr>
      <vt:lpstr>Lexikální význam</vt:lpstr>
      <vt:lpstr>1. složka: pojmová (též nocionální, konceptuální)</vt:lpstr>
      <vt:lpstr>2. složka: pragmatická</vt:lpstr>
      <vt:lpstr>Prezentace aplikace PowerPoint</vt:lpstr>
      <vt:lpstr>Teorie prototypu</vt:lpstr>
      <vt:lpstr>Sémická (komponentová) analýza</vt:lpstr>
      <vt:lpstr>příklady sémické analýzy (převzato z NESČ)</vt:lpstr>
      <vt:lpstr>Na závěr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Bohemistická propedeutika 2</dc:title>
  <dc:creator>Ondřej Vinš</dc:creator>
  <cp:lastModifiedBy>Ondřej Vinš</cp:lastModifiedBy>
  <cp:revision>21</cp:revision>
  <dcterms:created xsi:type="dcterms:W3CDTF">2021-03-09T11:56:57Z</dcterms:created>
  <dcterms:modified xsi:type="dcterms:W3CDTF">2021-03-09T16:35:50Z</dcterms:modified>
</cp:coreProperties>
</file>