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68e1544c2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968e1544c2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68e1544c2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68e1544c2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968e1544c2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968e1544c2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968e1544c2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968e1544c2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968e1544c2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968e1544c2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968e1544c2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968e1544c2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968e1544c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968e1544c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68e1544c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68e1544c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968e1544c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968e1544c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68e1544c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68e1544c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968e1544c2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968e1544c2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968e1544c2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968e1544c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968e1544c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968e1544c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68e1544c2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68e1544c2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700">
                <a:latin typeface="Times New Roman"/>
                <a:ea typeface="Times New Roman"/>
                <a:cs typeface="Times New Roman"/>
                <a:sym typeface="Times New Roman"/>
              </a:rPr>
              <a:t>Třídění slovesa v ruštině </a:t>
            </a:r>
            <a:endParaRPr b="1" sz="3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Alisa Korsak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Produktivní třídy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rgbClr val="0A0A0A"/>
              </a:buClr>
              <a:buSzPts val="2000"/>
              <a:buChar char="●"/>
            </a:pP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III. třída (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рисовать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Kmen na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-ova-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-eva-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рисов-а-ть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Prézent: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рисуj-у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рисую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Příklady: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советовать, танцевать, организовать</a:t>
            </a:r>
            <a:endParaRPr b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Char char="●"/>
            </a:pP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IV. třída (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толкнуть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Kmen na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-nu-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толк-ну-ть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Prézent: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толк-н-у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толкну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Příklady: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крикнуть, шагнуть, махнуть.</a:t>
            </a:r>
            <a:endParaRPr i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Produktivní třídy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rgbClr val="0A0A0A"/>
              </a:buClr>
              <a:buSzPts val="2000"/>
              <a:buChar char="●"/>
            </a:pP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V. třída (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говорить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Kmen na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-i-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говор-и-ть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Prézent: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говор-ю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(změna kmenového vokálu)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Příklady: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строить, варить, звонить.</a:t>
            </a:r>
            <a:endParaRPr b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0A0A0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Neproduktivní typy (systematické třídy)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rgbClr val="1155CC"/>
              </a:buClr>
              <a:buSzPts val="2000"/>
              <a:buFont typeface="Times New Roman"/>
              <a:buChar char="●"/>
            </a:pP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s</a:t>
            </a: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třídání</a:t>
            </a: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konsonantů (</a:t>
            </a:r>
            <a:r>
              <a:rPr b="1" i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писать</a:t>
            </a: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</a:t>
            </a:r>
            <a:endParaRPr b="1" sz="2000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писа-ть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Prézent: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пиш-у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(změna s → š).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2000"/>
              <a:buFont typeface="Times New Roman"/>
              <a:buChar char="●"/>
            </a:pP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kmenem na konsonant (</a:t>
            </a:r>
            <a:r>
              <a:rPr b="1" i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нести</a:t>
            </a: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</a:t>
            </a:r>
            <a:endParaRPr b="1" sz="2000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нес-ти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Prézent: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нес-у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Další: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вести, плести, нести.</a:t>
            </a:r>
            <a:endParaRPr i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prézentní kmen ≠ infinitivní kmen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4200"/>
              </a:spcBef>
              <a:spcAft>
                <a:spcPts val="2100"/>
              </a:spcAft>
              <a:buNone/>
            </a:pPr>
            <a:r>
              <a:t/>
            </a:r>
            <a:endParaRPr b="1" sz="18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0A0A0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Neproduktivní typy (systematické třídy)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737425" y="1152475"/>
            <a:ext cx="6421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rgbClr val="1155CC"/>
              </a:buClr>
              <a:buSzPts val="2000"/>
              <a:buFont typeface="Times New Roman"/>
              <a:buChar char="●"/>
            </a:pP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střídáním kmenů (</a:t>
            </a:r>
            <a:r>
              <a:rPr b="1" i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брать</a:t>
            </a: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</a:t>
            </a:r>
            <a:endParaRPr b="1" sz="2000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бр-а-ть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Prézent: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бер-у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změna vokálu: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→ e/o</a:t>
            </a:r>
            <a:endParaRPr b="1" i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2000"/>
              <a:buFont typeface="Times New Roman"/>
              <a:buChar char="●"/>
            </a:pP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Atematická slovesa:</a:t>
            </a:r>
            <a:endParaRPr b="1" sz="2000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Slovesa s unikátním časováním: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есть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(jíst)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ем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дать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(dát)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дам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0A0A0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Neproduktivní typy (systematické třídy)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737425" y="1152475"/>
            <a:ext cx="6421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rgbClr val="1155CC"/>
              </a:buClr>
              <a:buSzPts val="2000"/>
              <a:buFont typeface="Times New Roman"/>
              <a:buChar char="●"/>
            </a:pPr>
            <a:r>
              <a:rPr b="1" lang="ru" sz="20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komplexními alternacemi:</a:t>
            </a:r>
            <a:endParaRPr b="1" sz="2000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печь </a:t>
            </a:r>
            <a:r>
              <a:rPr lang="ru" sz="2000">
                <a:solidFill>
                  <a:srgbClr val="0A0A0A"/>
                </a:solidFill>
              </a:rPr>
              <a:t>→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пеку, мочь </a:t>
            </a:r>
            <a:r>
              <a:rPr lang="ru" sz="2000">
                <a:solidFill>
                  <a:srgbClr val="0A0A0A"/>
                </a:solidFill>
              </a:rPr>
              <a:t>→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могу 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(změna konsonantu + vokálu)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42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674EA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4200"/>
              </a:spcBef>
              <a:spcAft>
                <a:spcPts val="4200"/>
              </a:spcAft>
              <a:buNone/>
            </a:pPr>
            <a:r>
              <a:t/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26"/>
          <p:cNvSpPr txBox="1"/>
          <p:nvPr/>
        </p:nvSpPr>
        <p:spPr>
          <a:xfrm>
            <a:off x="737425" y="2719225"/>
            <a:ext cx="6590700" cy="21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Srovnání:</a:t>
            </a:r>
            <a:endParaRPr b="1" sz="22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●"/>
            </a:pP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Produktivní: 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чит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ать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читаю</a:t>
            </a:r>
            <a:endParaRPr i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●"/>
            </a:pP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Neproduktivní: 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ать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пишу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(změna kmene)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oba mají koncovku </a:t>
            </a:r>
            <a:r>
              <a:rPr b="1"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-ать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patří do různých tříd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ru" sz="2400">
                <a:latin typeface="Times New Roman"/>
                <a:ea typeface="Times New Roman"/>
                <a:cs typeface="Times New Roman"/>
                <a:sym typeface="Times New Roman"/>
              </a:rPr>
              <a:t>Problém ruského slovesa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27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Ruské sloveso není jednotný systém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Hlavní obtíže: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velké množství </a:t>
            </a: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kmenových alternací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rozdíly mezi infinitivem a prézentem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historické vrstvy (staré vs. nové typy)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nepravidelnosti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p27"/>
          <p:cNvSpPr txBox="1"/>
          <p:nvPr/>
        </p:nvSpPr>
        <p:spPr>
          <a:xfrm>
            <a:off x="6209425" y="2878825"/>
            <a:ext cx="2443800" cy="18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Např.: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идти → иду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брать → беру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хотеть → хочу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506975"/>
            <a:ext cx="8260800" cy="406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klasifikace sloves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vychází ze strukturálního principu, kde dělí slovesa na základě vztahu mezi 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infinitivním kmenem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prézentním </a:t>
            </a:r>
            <a:r>
              <a:rPr lang="ru" sz="2000">
                <a:solidFill>
                  <a:srgbClr val="0A0A0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(přítomným) 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kmenem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sleduje se: 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změna kmene (alternace), koncovky, typ tematického vokálu (-a-, -e-, -i- apod.)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3441275" y="2857500"/>
            <a:ext cx="4885500" cy="20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třída</a:t>
            </a:r>
            <a:r>
              <a:rPr lang="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model vztahu mezi osnovami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způsob tvoření paradigmat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 alternací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latin typeface="Times New Roman"/>
                <a:ea typeface="Times New Roman"/>
                <a:cs typeface="Times New Roman"/>
                <a:sym typeface="Times New Roman"/>
              </a:rPr>
              <a:t>Hlavní přístupy k třídění sloves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904075" y="1152475"/>
            <a:ext cx="7749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 Morfologicko-formální přístup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 Infinitivní (derivační) přístup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 Kmenový (strukturální) přístup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  Historicko-etymologický přístup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400">
                <a:latin typeface="Times New Roman"/>
                <a:ea typeface="Times New Roman"/>
                <a:cs typeface="Times New Roman"/>
                <a:sym typeface="Times New Roman"/>
              </a:rPr>
              <a:t>Hlavní přístupy k třídění sloves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Morfologicko-formální přístup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vychází z </a:t>
            </a: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tvarů přítomného času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klasické dělení na </a:t>
            </a: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časovací typy (třídy)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Např.: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читать → читаю, читаешь</a:t>
            </a:r>
            <a:endParaRPr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говорить → говорю, говоришь</a:t>
            </a:r>
            <a:endParaRPr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</a:t>
            </a: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Sleduje se, jak se mění kmen a jaké jsou koncovky.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latin typeface="Times New Roman"/>
                <a:ea typeface="Times New Roman"/>
                <a:cs typeface="Times New Roman"/>
                <a:sym typeface="Times New Roman"/>
              </a:rPr>
              <a:t>Hlavní přístupy k třídění sloves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1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Infinitivní (derivační) přístup</a:t>
            </a:r>
            <a:endParaRPr b="1" sz="2100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● vychází z </a:t>
            </a: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infinitivu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● třídění podle zakončení: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-ать</a:t>
            </a:r>
            <a:endParaRPr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-ить</a:t>
            </a:r>
            <a:endParaRPr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-еть</a:t>
            </a:r>
            <a:endParaRPr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-нуть</a:t>
            </a:r>
            <a:endParaRPr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3583975" y="2980200"/>
            <a:ext cx="5004600" cy="21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</a:t>
            </a: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problém: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stejné zakončení ≠ stejná třída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např.: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писать ≠ читать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(mají různé alternace)</a:t>
            </a:r>
            <a:endParaRPr sz="20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latin typeface="Times New Roman"/>
                <a:ea typeface="Times New Roman"/>
                <a:cs typeface="Times New Roman"/>
                <a:sym typeface="Times New Roman"/>
              </a:rPr>
              <a:t>Hlavní přístupy k třídění sloves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Kmenový (strukturální) přístup</a:t>
            </a:r>
            <a:endParaRPr b="1" sz="2100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sleduje vztah mezi: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— infinitivním kmenem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— prézentním kmenem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Např.: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писать → пишу 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(změna</a:t>
            </a: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ш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вести → веду 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(změna</a:t>
            </a: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 → d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klíčové jsou </a:t>
            </a: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alternace konsonantů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latin typeface="Times New Roman"/>
                <a:ea typeface="Times New Roman"/>
                <a:cs typeface="Times New Roman"/>
                <a:sym typeface="Times New Roman"/>
              </a:rPr>
              <a:t>Hlavní přístupy k třídění sloves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 Historicko-etymologický přístup</a:t>
            </a:r>
            <a:endParaRPr b="1" sz="2100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třídění podle původu (praslovanské typy)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Upozornění: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historické třídy ≠ synchronní systém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938500" y="700375"/>
            <a:ext cx="7893900" cy="38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Produktivní třídy</a:t>
            </a:r>
            <a:r>
              <a:rPr b="1" lang="ru" sz="22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22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Char char="●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vztah mezi infinitivním a prézentním kmenem pravidelný</a:t>
            </a:r>
            <a:endParaRPr sz="2000">
              <a:solidFill>
                <a:srgbClr val="0A0A0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rgbClr val="0A0A0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umožňují vznik nových sloves 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(neologismy)</a:t>
            </a:r>
            <a:endParaRPr sz="2000">
              <a:solidFill>
                <a:srgbClr val="0A0A0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A0A0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1" lang="ru" sz="24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eproduktivní typy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●"/>
            </a:pPr>
            <a:r>
              <a:rPr lang="ru" sz="2000">
                <a:solidFill>
                  <a:srgbClr val="0A0A0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uzavřené skupiny sloves</a:t>
            </a:r>
            <a:endParaRPr sz="2000">
              <a:solidFill>
                <a:srgbClr val="0A0A0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Char char="●"/>
            </a:pPr>
            <a:r>
              <a:rPr lang="ru" sz="2000">
                <a:solidFill>
                  <a:srgbClr val="0A0A0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nepravidelné kmenové změny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Char char="●"/>
            </a:pPr>
            <a:r>
              <a:rPr lang="ru" sz="2000">
                <a:solidFill>
                  <a:srgbClr val="0A0A0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nová slova podle nich už 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nevznikají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14525" y="445025"/>
            <a:ext cx="821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Produktivní třídy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737425" y="1152475"/>
            <a:ext cx="79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rgbClr val="0A0A0A"/>
              </a:buClr>
              <a:buSzPts val="2000"/>
              <a:buChar char="●"/>
            </a:pP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 třída (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читать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Kmen na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-aj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чита-ть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→ Prézent: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читаj-у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читаю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Příklady: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завтракать, работать, гулять.</a:t>
            </a:r>
            <a:endParaRPr i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Char char="●"/>
            </a:pP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II. třída (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белеть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Kmen na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-ej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Infinitiv: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беле-ть</a:t>
            </a:r>
            <a:r>
              <a:rPr b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Prézent: </a:t>
            </a:r>
            <a:r>
              <a:rPr b="1"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белеj-у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белею</a:t>
            </a: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Times New Roman"/>
              <a:buChar char="○"/>
            </a:pPr>
            <a:r>
              <a:rPr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Příklady:</a:t>
            </a:r>
            <a:r>
              <a:rPr i="1" lang="ru" sz="2000">
                <a:solidFill>
                  <a:srgbClr val="0A0A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умнеть, стареть, владеть.</a:t>
            </a:r>
            <a:endParaRPr i="1" sz="2000">
              <a:solidFill>
                <a:srgbClr val="0A0A0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