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embeddedFontLst>
    <p:embeddedFont>
      <p:font typeface="Amatic SC"/>
      <p:regular r:id="rId47"/>
      <p:bold r:id="rId48"/>
    </p:embeddedFont>
    <p:embeddedFont>
      <p:font typeface="Source Code Pr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AmaticSC-bold.fntdata"/><Relationship Id="rId47" Type="http://schemas.openxmlformats.org/officeDocument/2006/relationships/font" Target="fonts/AmaticSC-regular.fntdata"/><Relationship Id="rId49" Type="http://schemas.openxmlformats.org/officeDocument/2006/relationships/font" Target="fonts/SourceCodePr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SourceCodePro-italic.fntdata"/><Relationship Id="rId50" Type="http://schemas.openxmlformats.org/officeDocument/2006/relationships/font" Target="fonts/SourceCodePro-bold.fntdata"/><Relationship Id="rId52" Type="http://schemas.openxmlformats.org/officeDocument/2006/relationships/font" Target="fonts/SourceCodePr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e91a4c214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e91a4c21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ef3013bd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ef3013bd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ef3013bd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1ef3013bd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e91a4c214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e91a4c214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ef3013bda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11ef3013bda_0_1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ef3013bda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1ef3013bda_0_4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ef3013bda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11ef3013bda_0_6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ef3013bda_0_9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1ef3013bda_0_9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ef3013bda_0_1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11ef3013bda_0_11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ef3013bda_0_1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1ef3013bda_0_14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ef3013bda_0_1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11ef3013bda_0_169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e91a4c21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e91a4c21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ef3013bda_0_1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11ef3013bda_0_19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ef3013bda_0_2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11ef3013bda_0_21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ef3013bda_0_2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1ef3013bda_0_24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ef3013bda_0_2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1ef3013bda_0_27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ef3013bda_0_2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1ef3013bda_0_29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ef3013bda_0_3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1ef3013bda_0_320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ef3013bda_0_3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11ef3013bda_0_34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ef3013bda_0_3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11ef3013bda_0_37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ef3013bda_0_4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1ef3013bda_0_44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ef3013bda_0_4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1ef3013bda_0_470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e91a4c214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e91a4c214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ef3013bda_0_39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11ef3013bda_0_39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ef3013bda_0_4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11ef3013bda_0_42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ed5cc24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1ed5cc24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ed5cc247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ed5cc247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1e91a4c214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11e91a4c214_0_6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e91a4c214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11e91a4c214_0_4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ed5cc247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1ed5cc247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1e91a4c214_0_5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1e91a4c214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ef3013bda_0_9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ef3013bda_0_9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1ed5cc247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1ed5cc247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ef3013b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ef3013b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ef3013bda_0_4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1ef3013bda_0_4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e91a4c214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e91a4c214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e91a4c214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e91a4c214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e91a4c214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e91a4c214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ef3013bd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ef3013bd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doptat se, zda znají nějaké příklady? </a:t>
            </a:r>
            <a:r>
              <a:rPr lang="cs"/>
              <a:t>kam asi spadá SR?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Příklady sociálního poradenství:základní dává každá sociální služba, odborné dává poradny (manželská, občanská, poradny pro oszp, pro oběti trestných činů a domácího násilí, práce s osobami, jejichž způsob života může vést ke konfliktu se společností,..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Služby sociální péče: osobní asistence, pečovatelská služba (rozdíl mezi nimi je místo poskytování), odlehčovací služby, centra denních služeb, denní stacionáře, domovy pro seniory, domovy se zvláštním režimem, chráněné bydlení..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Služby sociální prevence: ranná péče, telefonická krizová pomoc, azylové domy, kontaktní centra, nízkoprahová denní centra, noclehárny, terapeutické komunity, terénní programy, centra duševního zdraví,..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ef3013bd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ef3013bd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Popsat tým SR v Asistenci: 4 konzultanti, 2 case manageři, vedoucí, 3 asistenci nácviku, program pro rodiče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Přiblížit programy a jakou podporu v nich klienti dostávají, děláme skupinovky kde klienti zažívají pozitivní i negativní zkušenosti,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" name="Google Shape;84;p2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85" name="Google Shape;85;p21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457200" y="1200150"/>
            <a:ext cx="7467600" cy="3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rtl="0" algn="l">
              <a:spcBef>
                <a:spcPts val="600"/>
              </a:spcBef>
              <a:spcAft>
                <a:spcPts val="0"/>
              </a:spcAft>
              <a:buSzPts val="1260"/>
              <a:buChar char="●"/>
              <a:defRPr/>
            </a:lvl1pPr>
            <a:lvl2pPr indent="-320040" lvl="1" marL="914400" rtl="0" algn="l">
              <a:spcBef>
                <a:spcPts val="1200"/>
              </a:spcBef>
              <a:spcAft>
                <a:spcPts val="0"/>
              </a:spcAft>
              <a:buSzPts val="1440"/>
              <a:buChar char="○"/>
              <a:defRPr/>
            </a:lvl2pPr>
            <a:lvl3pPr indent="-297180" lvl="2" marL="1371600" rtl="0" algn="l">
              <a:spcBef>
                <a:spcPts val="1200"/>
              </a:spcBef>
              <a:spcAft>
                <a:spcPts val="0"/>
              </a:spcAft>
              <a:buSzPts val="1080"/>
              <a:buChar char="■"/>
              <a:defRPr/>
            </a:lvl3pPr>
            <a:lvl4pPr indent="-297180" lvl="3" marL="1828800" rtl="0" algn="l">
              <a:spcBef>
                <a:spcPts val="1200"/>
              </a:spcBef>
              <a:spcAft>
                <a:spcPts val="0"/>
              </a:spcAft>
              <a:buSzPts val="1080"/>
              <a:buChar char="●"/>
              <a:defRPr/>
            </a:lvl4pPr>
            <a:lvl5pPr indent="-306323" lvl="4" marL="2286000" rtl="0" algn="l">
              <a:spcBef>
                <a:spcPts val="1200"/>
              </a:spcBef>
              <a:spcAft>
                <a:spcPts val="0"/>
              </a:spcAft>
              <a:buSzPts val="1224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SzPts val="1800"/>
              <a:buChar char="■"/>
              <a:defRPr/>
            </a:lvl6pPr>
            <a:lvl7pPr indent="-297179" lvl="6" marL="3200400" rtl="0" algn="l">
              <a:spcBef>
                <a:spcPts val="1200"/>
              </a:spcBef>
              <a:spcAft>
                <a:spcPts val="0"/>
              </a:spcAft>
              <a:buSzPts val="108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0" type="dt"/>
          </p:nvPr>
        </p:nvSpPr>
        <p:spPr>
          <a:xfrm rot="5400000">
            <a:off x="7840884" y="763526"/>
            <a:ext cx="1509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129016" y="4300538"/>
            <a:ext cx="6096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02" name="Google Shape;102;p25"/>
          <p:cNvSpPr txBox="1"/>
          <p:nvPr>
            <p:ph idx="11" type="ftr"/>
          </p:nvPr>
        </p:nvSpPr>
        <p:spPr>
          <a:xfrm rot="5400000">
            <a:off x="7390266" y="2757240"/>
            <a:ext cx="24003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youtu.be/7Kh9WoA0-ME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asistence.org" TargetMode="External"/><Relationship Id="rId4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0C226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idx="1" type="subTitle"/>
          </p:nvPr>
        </p:nvSpPr>
        <p:spPr>
          <a:xfrm>
            <a:off x="0" y="3367775"/>
            <a:ext cx="9144000" cy="177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Obecně prospěšná společnost Asistence rozpouští vnitřní a vnější bariéry v životě lidí s postižením.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325" y="341550"/>
            <a:ext cx="4377425" cy="23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Sociální rehabilitace</a:t>
            </a:r>
            <a:endParaRPr>
              <a:highlight>
                <a:srgbClr val="90C226"/>
              </a:highlight>
            </a:endParaRPr>
          </a:p>
        </p:txBody>
      </p:sp>
      <p:sp>
        <p:nvSpPr>
          <p:cNvPr id="167" name="Google Shape;167;p35"/>
          <p:cNvSpPr txBox="1"/>
          <p:nvPr>
            <p:ph idx="1" type="body"/>
          </p:nvPr>
        </p:nvSpPr>
        <p:spPr>
          <a:xfrm>
            <a:off x="311700" y="1228675"/>
            <a:ext cx="8520600" cy="3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Podpora klientů probíhá formou osobních 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 distančních konzultací a přímé podpory 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 terénu, dále formou skupinových, nebo pobytových aktivit. 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Umožňuje klientům sebepoznání a zisk pozitivních i negativních zkušeností.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Zohledňuje celkovou situaci člověka, posiluje jejich silné stránky. 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Pomáhá zachovat, nebo rozvíjet samostatnost a soběstačnost v maximální možné míře.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6154871" y="245053"/>
            <a:ext cx="2930601" cy="195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/>
          <p:nvPr>
            <p:ph type="title"/>
          </p:nvPr>
        </p:nvSpPr>
        <p:spPr>
          <a:xfrm>
            <a:off x="311700" y="544963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b="1" lang="cs" sz="3600"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Ergoterapie</a:t>
            </a:r>
            <a:endParaRPr b="1" sz="3600">
              <a:highlight>
                <a:srgbClr val="FF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6"/>
          <p:cNvSpPr txBox="1"/>
          <p:nvPr>
            <p:ph idx="1" type="body"/>
          </p:nvPr>
        </p:nvSpPr>
        <p:spPr>
          <a:xfrm>
            <a:off x="311700" y="1722600"/>
            <a:ext cx="8520600" cy="34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None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Rehabilitační profese, která usiluje o co nejvyšší soběstačnost 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None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člověka.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728" lvl="0" marL="3429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nácvik všedních denních činností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728" lvl="0" marL="3429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nácvik pracovních činností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728" lvl="0" marL="3429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poradenství ohledně kompenzačních pomůcek </a:t>
            </a:r>
            <a:b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 úprav prostředí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728" lvl="0" marL="3429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trénink kognitivních funkcí</a:t>
            </a:r>
            <a:endParaRPr/>
          </a:p>
        </p:txBody>
      </p:sp>
      <p:pic>
        <p:nvPicPr>
          <p:cNvPr id="175" name="Google Shape;1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625" y="168325"/>
            <a:ext cx="1554275" cy="15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/>
          <p:nvPr>
            <p:ph type="title"/>
          </p:nvPr>
        </p:nvSpPr>
        <p:spPr>
          <a:xfrm>
            <a:off x="268900" y="3442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3780"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Práce s motivací</a:t>
            </a:r>
            <a:endParaRPr sz="3780">
              <a:highlight>
                <a:srgbClr val="FF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7"/>
          <p:cNvSpPr txBox="1"/>
          <p:nvPr>
            <p:ph idx="1" type="body"/>
          </p:nvPr>
        </p:nvSpPr>
        <p:spPr>
          <a:xfrm>
            <a:off x="885100" y="1185875"/>
            <a:ext cx="6636900" cy="4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100" y="1185875"/>
            <a:ext cx="6422100" cy="387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51348">
            <a:off x="6403443" y="455144"/>
            <a:ext cx="2591713" cy="172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8"/>
          <p:cNvSpPr txBox="1"/>
          <p:nvPr>
            <p:ph type="ctrTitle"/>
          </p:nvPr>
        </p:nvSpPr>
        <p:spPr>
          <a:xfrm>
            <a:off x="3456875" y="68375"/>
            <a:ext cx="20283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Century Gothic"/>
              <a:buNone/>
            </a:pPr>
            <a:br>
              <a:rPr lang="cs" sz="7500">
                <a:highlight>
                  <a:srgbClr val="90C226"/>
                </a:highlight>
              </a:rPr>
            </a:br>
            <a:r>
              <a:rPr lang="cs" sz="4000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PZČ</a:t>
            </a:r>
            <a:endParaRPr sz="4000"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8"/>
          <p:cNvSpPr txBox="1"/>
          <p:nvPr>
            <p:ph idx="1" type="subTitle"/>
          </p:nvPr>
        </p:nvSpPr>
        <p:spPr>
          <a:xfrm>
            <a:off x="633299" y="874925"/>
            <a:ext cx="7877400" cy="44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●"/>
            </a:pPr>
            <a:r>
              <a:rPr b="0" lang="cs" sz="1665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lang="cs" sz="1565">
                <a:latin typeface="Calibri"/>
                <a:ea typeface="Calibri"/>
                <a:cs typeface="Calibri"/>
                <a:sym typeface="Calibri"/>
              </a:rPr>
              <a:t>lánování zaměřené na člověka (Person Centered Planning – PCP) je </a:t>
            </a:r>
            <a:r>
              <a:rPr b="0" lang="cs" sz="1565" u="sng">
                <a:latin typeface="Calibri"/>
                <a:ea typeface="Calibri"/>
                <a:cs typeface="Calibri"/>
                <a:sym typeface="Calibri"/>
              </a:rPr>
              <a:t>metoda, která napomáhá začleňování lidí s postižením či znevýhodněním do běžného života. </a:t>
            </a:r>
            <a:r>
              <a:rPr b="0" lang="cs" sz="1565">
                <a:latin typeface="Calibri"/>
                <a:ea typeface="Calibri"/>
                <a:cs typeface="Calibri"/>
                <a:sym typeface="Calibri"/>
              </a:rPr>
              <a:t>Využívá celou řadu nástrojů i grafickou facilitaci.</a:t>
            </a:r>
            <a:endParaRPr b="0" sz="156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SzPts val="1265"/>
              <a:buNone/>
            </a:pPr>
            <a:r>
              <a:t/>
            </a:r>
            <a:endParaRPr b="0" sz="1565">
              <a:latin typeface="Calibri"/>
              <a:ea typeface="Calibri"/>
              <a:cs typeface="Calibri"/>
              <a:sym typeface="Calibri"/>
            </a:endParaRPr>
          </a:p>
          <a:p>
            <a:pPr indent="-327977" lvl="0" marL="457200" rtl="0" algn="l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>
                <a:schemeClr val="accent1"/>
              </a:buClr>
              <a:buSzPts val="1565"/>
              <a:buFont typeface="Calibri"/>
              <a:buChar char="●"/>
            </a:pPr>
            <a:r>
              <a:rPr b="0" lang="cs" sz="1565">
                <a:latin typeface="Calibri"/>
                <a:ea typeface="Calibri"/>
                <a:cs typeface="Calibri"/>
                <a:sym typeface="Calibri"/>
              </a:rPr>
              <a:t>Je založena na myšlence, že každý člověk může být pro svět užitečný a je tedy nasnadě podat mu pomocnou ruku a podpořit ho při seberealizaci a aktivním zapojení do života ve společnosti. </a:t>
            </a:r>
            <a:endParaRPr b="0" sz="1565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None/>
            </a:pPr>
            <a:r>
              <a:t/>
            </a:r>
            <a:endParaRPr b="0" sz="1565">
              <a:latin typeface="Calibri"/>
              <a:ea typeface="Calibri"/>
              <a:cs typeface="Calibri"/>
              <a:sym typeface="Calibri"/>
            </a:endParaRPr>
          </a:p>
          <a:p>
            <a:pPr indent="-327977" lvl="0" marL="457200" rtl="0" algn="l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>
                <a:schemeClr val="accent1"/>
              </a:buClr>
              <a:buSzPts val="1565"/>
              <a:buFont typeface="Calibri"/>
              <a:buChar char="●"/>
            </a:pPr>
            <a:r>
              <a:rPr b="0" lang="cs" sz="1565">
                <a:latin typeface="Calibri"/>
                <a:ea typeface="Calibri"/>
                <a:cs typeface="Calibri"/>
                <a:sym typeface="Calibri"/>
              </a:rPr>
              <a:t>Průkopník metody John O’Brien označuje Plánování jako cestu, při níž se ptáme, jak se tento člověk může v normálním životě projevovat jako dobrý přítel a přínosný občan.</a:t>
            </a:r>
            <a:endParaRPr b="0" sz="156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SzPts val="1265"/>
              <a:buNone/>
            </a:pPr>
            <a:r>
              <a:t/>
            </a:r>
            <a:endParaRPr b="0" sz="1565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●"/>
            </a:pPr>
            <a:r>
              <a:rPr b="0" lang="cs" sz="1500">
                <a:latin typeface="Calibri"/>
                <a:ea typeface="Calibri"/>
                <a:cs typeface="Calibri"/>
                <a:sym typeface="Calibri"/>
              </a:rPr>
              <a:t>Plánování zohledňuje význam hlasu člověka bez ohledu na charakter jeho postižení. Podporuje samostatné a informované rozhodování. Klade velký důraz na to, co je pro člověka důležité a jaká je jeho představa o životě. Zohledňuje zdraví a bezpečí a podporuje v naslouchání a respektování člověka i jeho rodiny a blízkých.</a:t>
            </a:r>
            <a:endParaRPr b="0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SzPts val="1265"/>
              <a:buNone/>
            </a:pPr>
            <a:br>
              <a:rPr b="0"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"/>
          <p:cNvSpPr txBox="1"/>
          <p:nvPr>
            <p:ph type="title"/>
          </p:nvPr>
        </p:nvSpPr>
        <p:spPr>
          <a:xfrm>
            <a:off x="352636" y="74944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lang="cs" sz="2980" u="sng"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Klíčovými principy plánování zaměřeného na člověka je:</a:t>
            </a:r>
            <a:br>
              <a:rPr b="0" lang="cs" sz="2780">
                <a:latin typeface="Calibri"/>
                <a:ea typeface="Calibri"/>
                <a:cs typeface="Calibri"/>
                <a:sym typeface="Calibri"/>
              </a:rPr>
            </a:br>
            <a:endParaRPr sz="27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9"/>
          <p:cNvSpPr txBox="1"/>
          <p:nvPr>
            <p:ph idx="1" type="body"/>
          </p:nvPr>
        </p:nvSpPr>
        <p:spPr>
          <a:xfrm>
            <a:off x="383325" y="1324203"/>
            <a:ext cx="7569300" cy="3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11177" lvl="0" marL="3429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1011"/>
              <a:buFont typeface="Calibri"/>
              <a:buChar char="●"/>
            </a:pPr>
            <a:r>
              <a:rPr lang="cs" sz="237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hledání silných stránek, nadání a dovedností člověka v kontextu komunity</a:t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77" lvl="0" marL="342900" rtl="0" algn="l">
              <a:spcBef>
                <a:spcPts val="336"/>
              </a:spcBef>
              <a:spcAft>
                <a:spcPts val="0"/>
              </a:spcAft>
              <a:buClr>
                <a:schemeClr val="accent1"/>
              </a:buClr>
              <a:buSzPct val="101011"/>
              <a:buFont typeface="Calibri"/>
              <a:buChar char="●"/>
            </a:pPr>
            <a:r>
              <a:rPr lang="cs" sz="237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posilování hlasu člověka a jeho blízkých</a:t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77" lvl="0" marL="342900" rtl="0" algn="l">
              <a:spcBef>
                <a:spcPts val="336"/>
              </a:spcBef>
              <a:spcAft>
                <a:spcPts val="0"/>
              </a:spcAft>
              <a:buClr>
                <a:schemeClr val="accent1"/>
              </a:buClr>
              <a:buSzPct val="101011"/>
              <a:buFont typeface="Calibri"/>
              <a:buChar char="●"/>
            </a:pPr>
            <a:r>
              <a:rPr lang="cs" sz="237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mapování historie</a:t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77" lvl="0" marL="342900" rtl="0" algn="l">
              <a:spcBef>
                <a:spcPts val="336"/>
              </a:spcBef>
              <a:spcAft>
                <a:spcPts val="0"/>
              </a:spcAft>
              <a:buClr>
                <a:schemeClr val="accent1"/>
              </a:buClr>
              <a:buSzPct val="101011"/>
              <a:buFont typeface="Calibri"/>
              <a:buChar char="●"/>
            </a:pPr>
            <a:r>
              <a:rPr lang="cs" sz="237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hodnocení současnosti a definování potřebných změn do budoucna.</a:t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36"/>
              </a:spcBef>
              <a:spcAft>
                <a:spcPts val="0"/>
              </a:spcAft>
              <a:buSzPct val="76883"/>
              <a:buNone/>
            </a:pPr>
            <a:r>
              <a:t/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36"/>
              </a:spcBef>
              <a:spcAft>
                <a:spcPts val="0"/>
              </a:spcAft>
              <a:buSzPct val="76883"/>
              <a:buNone/>
            </a:pPr>
            <a:r>
              <a:rPr lang="cs" sz="237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Plánování zaměřené na člověka může vést k velkým změnám nejen v životě člověka, ale i organizace a celého systému sociálních služeb.</a:t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36"/>
              </a:spcBef>
              <a:spcAft>
                <a:spcPts val="0"/>
              </a:spcAft>
              <a:buSzPct val="76883"/>
              <a:buNone/>
            </a:pPr>
            <a:r>
              <a:t/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36"/>
              </a:spcBef>
              <a:spcAft>
                <a:spcPts val="0"/>
              </a:spcAft>
              <a:buSzPct val="76883"/>
              <a:buNone/>
            </a:pPr>
            <a:r>
              <a:rPr lang="cs" sz="2372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Je proto nástrojem vhodným zejména pro transformaci ústavní péče.</a:t>
            </a:r>
            <a:endParaRPr sz="2372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36"/>
              </a:spcBef>
              <a:spcAft>
                <a:spcPts val="1200"/>
              </a:spcAft>
              <a:buSzPct val="101333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/>
          <p:nvPr>
            <p:ph type="title"/>
          </p:nvPr>
        </p:nvSpPr>
        <p:spPr>
          <a:xfrm>
            <a:off x="401450" y="64933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Nástroje jsou zaměřené:</a:t>
            </a:r>
            <a:br>
              <a:rPr lang="cs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</a:br>
            <a:endParaRPr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40"/>
          <p:cNvSpPr txBox="1"/>
          <p:nvPr>
            <p:ph idx="1" type="body"/>
          </p:nvPr>
        </p:nvSpPr>
        <p:spPr>
          <a:xfrm>
            <a:off x="457200" y="976329"/>
            <a:ext cx="7467600" cy="3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7432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cs" sz="1895">
                <a:solidFill>
                  <a:srgbClr val="90C226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cs" sz="1895">
                <a:latin typeface="Calibri"/>
                <a:ea typeface="Calibri"/>
                <a:cs typeface="Calibri"/>
                <a:sym typeface="Calibri"/>
              </a:rPr>
              <a:t>    </a:t>
            </a:r>
            <a:r>
              <a:rPr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" sz="1895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 poznávání sebe samého</a:t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444"/>
              </a:spcBef>
              <a:spcAft>
                <a:spcPts val="0"/>
              </a:spcAft>
              <a:buSzPts val="1414"/>
              <a:buNone/>
            </a:pPr>
            <a:r>
              <a:t/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696" lvl="0" marL="342900" rtl="0" algn="l">
              <a:lnSpc>
                <a:spcPct val="95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1914"/>
              <a:buChar char="●"/>
            </a:pPr>
            <a:r>
              <a:rPr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Moje sny</a:t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696" lvl="0" marL="342900" rtl="0" algn="l">
              <a:lnSpc>
                <a:spcPct val="95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1914"/>
              <a:buChar char="●"/>
            </a:pPr>
            <a:r>
              <a:rPr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Moje silné stránky</a:t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696" lvl="0" marL="342900" rtl="0" algn="l">
              <a:lnSpc>
                <a:spcPct val="95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1914"/>
              <a:buChar char="●"/>
            </a:pPr>
            <a:r>
              <a:rPr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Profil</a:t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696" lvl="0" marL="342900" rtl="0" algn="l">
              <a:lnSpc>
                <a:spcPct val="95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1914"/>
              <a:buChar char="●"/>
            </a:pPr>
            <a:r>
              <a:rPr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 je pro mě důležité</a:t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696" lvl="0" marL="342900" rtl="0" algn="l">
              <a:lnSpc>
                <a:spcPct val="95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1914"/>
              <a:buChar char="●"/>
            </a:pPr>
            <a:r>
              <a:rPr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 funguje  x nefunguje</a:t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696" lvl="0" marL="342900" rtl="0" algn="l">
              <a:lnSpc>
                <a:spcPct val="95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1914"/>
              <a:buChar char="●"/>
            </a:pPr>
            <a:r>
              <a:rPr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 sz="1895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4+1 otázka</a:t>
            </a:r>
            <a:endParaRPr sz="1895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444"/>
              </a:spcBef>
              <a:spcAft>
                <a:spcPts val="1200"/>
              </a:spcAft>
              <a:buSzPts val="1414"/>
              <a:buNone/>
            </a:pPr>
            <a:br>
              <a:rPr lang="cs" sz="1895">
                <a:latin typeface="Calibri"/>
                <a:ea typeface="Calibri"/>
                <a:cs typeface="Calibri"/>
                <a:sym typeface="Calibri"/>
              </a:rPr>
            </a:br>
            <a:endParaRPr sz="189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526" y="1353975"/>
            <a:ext cx="3803448" cy="2535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/>
          <p:nvPr>
            <p:ph type="title"/>
          </p:nvPr>
        </p:nvSpPr>
        <p:spPr>
          <a:xfrm>
            <a:off x="467544" y="357504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Moje sny</a:t>
            </a:r>
            <a:br>
              <a:rPr lang="cs"/>
            </a:br>
            <a:endParaRPr/>
          </a:p>
        </p:txBody>
      </p:sp>
      <p:pic>
        <p:nvPicPr>
          <p:cNvPr id="208" name="Google Shape;208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785" y="1113588"/>
            <a:ext cx="9074700" cy="25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14" name="Google Shape;214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648" y="18083"/>
            <a:ext cx="6912900" cy="50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/>
          <p:nvPr>
            <p:ph type="title"/>
          </p:nvPr>
        </p:nvSpPr>
        <p:spPr>
          <a:xfrm>
            <a:off x="1059602" y="369736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Moje silné stránky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491630"/>
            <a:ext cx="8136900" cy="19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4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br>
              <a:rPr b="1" lang="cs" u="sng"/>
            </a:br>
            <a:r>
              <a:rPr b="1" lang="cs" u="sng"/>
              <a:t>Profil na jednu stránku</a:t>
            </a:r>
            <a:br>
              <a:rPr lang="cs"/>
            </a:br>
            <a:br>
              <a:rPr lang="cs"/>
            </a:br>
            <a:endParaRPr/>
          </a:p>
        </p:txBody>
      </p:sp>
      <p:pic>
        <p:nvPicPr>
          <p:cNvPr id="226" name="Google Shape;226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1570"/>
            <a:ext cx="9072900" cy="34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>
                <a:latin typeface="Calibri"/>
                <a:ea typeface="Calibri"/>
                <a:cs typeface="Calibri"/>
                <a:sym typeface="Calibri"/>
              </a:rPr>
              <a:t>Poskytujeme služby: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7"/>
          <p:cNvSpPr txBox="1"/>
          <p:nvPr>
            <p:ph idx="1" type="body"/>
          </p:nvPr>
        </p:nvSpPr>
        <p:spPr>
          <a:xfrm>
            <a:off x="311700" y="1458300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Osobní asistenci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Sociální rehabilitaci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Dobrovolnický program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Ergoterapii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ECC44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Program pro rodiče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">
            <a:off x="4010970" y="1593877"/>
            <a:ext cx="4271782" cy="239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32" name="Google Shape;232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2" y="789552"/>
            <a:ext cx="9107100" cy="34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6"/>
          <p:cNvSpPr txBox="1"/>
          <p:nvPr>
            <p:ph type="title"/>
          </p:nvPr>
        </p:nvSpPr>
        <p:spPr>
          <a:xfrm>
            <a:off x="467544" y="519522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Co je pro mě důležité</a:t>
            </a:r>
            <a:br>
              <a:rPr lang="cs"/>
            </a:br>
            <a:endParaRPr/>
          </a:p>
        </p:txBody>
      </p:sp>
      <p:pic>
        <p:nvPicPr>
          <p:cNvPr id="238" name="Google Shape;238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167594"/>
            <a:ext cx="8978700" cy="24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7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44" name="Google Shape;244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632" y="141480"/>
            <a:ext cx="7043400" cy="46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8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50" name="Google Shape;250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632" y="141480"/>
            <a:ext cx="4946700" cy="487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9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rPr lang="cs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Nástroje jsou zaměřené:</a:t>
            </a:r>
            <a:endParaRPr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9"/>
          <p:cNvSpPr txBox="1"/>
          <p:nvPr>
            <p:ph idx="1" type="body"/>
          </p:nvPr>
        </p:nvSpPr>
        <p:spPr>
          <a:xfrm>
            <a:off x="492050" y="851313"/>
            <a:ext cx="7467600" cy="27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08278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2012"/>
              <a:buFont typeface="Calibri"/>
              <a:buAutoNum type="arabicPeriod"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na poznávání sebe samého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08278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2012"/>
              <a:buFont typeface="Calibri"/>
              <a:buAutoNum type="arabicPeriod"/>
            </a:pPr>
            <a:r>
              <a:rPr lang="cs" u="sng">
                <a:latin typeface="Calibri"/>
                <a:ea typeface="Calibri"/>
                <a:cs typeface="Calibri"/>
                <a:sym typeface="Calibri"/>
              </a:rPr>
              <a:t>na mapování okolí: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SzPct val="101333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56946" lvl="0" marL="342900" rtl="0" algn="l">
              <a:spcBef>
                <a:spcPts val="480"/>
              </a:spcBef>
              <a:spcAft>
                <a:spcPts val="0"/>
              </a:spcAft>
              <a:buSzPct val="101333"/>
              <a:buChar char="●"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>
                <a:latin typeface="Calibri"/>
                <a:ea typeface="Calibri"/>
                <a:cs typeface="Calibri"/>
                <a:sym typeface="Calibri"/>
              </a:rPr>
              <a:t>Kruh vztahů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56946" lvl="0" marL="342900" rtl="0" algn="l">
              <a:spcBef>
                <a:spcPts val="480"/>
              </a:spcBef>
              <a:spcAft>
                <a:spcPts val="0"/>
              </a:spcAft>
              <a:buSzPct val="101333"/>
              <a:buChar char="●"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>
                <a:latin typeface="Calibri"/>
                <a:ea typeface="Calibri"/>
                <a:cs typeface="Calibri"/>
                <a:sym typeface="Calibri"/>
              </a:rPr>
              <a:t>Moje místa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56946" lvl="0" marL="342900" rtl="0" algn="l">
              <a:spcBef>
                <a:spcPts val="480"/>
              </a:spcBef>
              <a:spcAft>
                <a:spcPts val="0"/>
              </a:spcAft>
              <a:buSzPct val="101333"/>
              <a:buChar char="●"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>
                <a:latin typeface="Calibri"/>
                <a:ea typeface="Calibri"/>
                <a:cs typeface="Calibri"/>
                <a:sym typeface="Calibri"/>
              </a:rPr>
              <a:t>Cesta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56946" lvl="0" marL="342900" rtl="0" algn="l">
              <a:spcBef>
                <a:spcPts val="480"/>
              </a:spcBef>
              <a:spcAft>
                <a:spcPts val="0"/>
              </a:spcAft>
              <a:buSzPct val="101333"/>
              <a:buChar char="●"/>
            </a:pPr>
            <a:r>
              <a:rPr lang="cs">
                <a:latin typeface="Calibri"/>
                <a:ea typeface="Calibri"/>
                <a:cs typeface="Calibri"/>
                <a:sym typeface="Calibri"/>
              </a:rPr>
              <a:t>        </a:t>
            </a:r>
            <a:r>
              <a:rPr b="1" lang="cs">
                <a:latin typeface="Calibri"/>
                <a:ea typeface="Calibri"/>
                <a:cs typeface="Calibri"/>
                <a:sym typeface="Calibri"/>
              </a:rPr>
              <a:t>Mapa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480"/>
              </a:spcBef>
              <a:spcAft>
                <a:spcPts val="1200"/>
              </a:spcAft>
              <a:buSzPct val="101333"/>
              <a:buNone/>
            </a:pPr>
            <a:br>
              <a:rPr lang="cs"/>
            </a:br>
            <a:endParaRPr/>
          </a:p>
        </p:txBody>
      </p:sp>
      <p:pic>
        <p:nvPicPr>
          <p:cNvPr id="257" name="Google Shape;25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1888700"/>
            <a:ext cx="3899274" cy="259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0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63" name="Google Shape;263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970" y="465516"/>
            <a:ext cx="9117900" cy="42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69" name="Google Shape;269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640" y="87474"/>
            <a:ext cx="5055600" cy="49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2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75" name="Google Shape;275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624" y="87474"/>
            <a:ext cx="6768900" cy="49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3"/>
          <p:cNvSpPr txBox="1"/>
          <p:nvPr>
            <p:ph type="title"/>
          </p:nvPr>
        </p:nvSpPr>
        <p:spPr>
          <a:xfrm>
            <a:off x="539552" y="0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cs"/>
              <a:t>Cesta</a:t>
            </a:r>
            <a:endParaRPr/>
          </a:p>
        </p:txBody>
      </p:sp>
      <p:pic>
        <p:nvPicPr>
          <p:cNvPr id="281" name="Google Shape;281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951570"/>
            <a:ext cx="7818900" cy="40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4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87" name="Google Shape;287;p5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951570"/>
            <a:ext cx="8869200" cy="31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Kdo jsou naši klienti?</a:t>
            </a:r>
            <a:endParaRPr b="1" sz="3600">
              <a:highlight>
                <a:srgbClr val="FF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8"/>
          <p:cNvSpPr txBox="1"/>
          <p:nvPr>
            <p:ph idx="1" type="body"/>
          </p:nvPr>
        </p:nvSpPr>
        <p:spPr>
          <a:xfrm>
            <a:off x="43775" y="1944125"/>
            <a:ext cx="3306600" cy="43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4932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lidé s fyzickým postižením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4932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lidé s kombinovaným postižením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4932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ve věku 16 až 64 let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0373" y="1351125"/>
            <a:ext cx="5481926" cy="365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5"/>
          <p:cNvSpPr txBox="1"/>
          <p:nvPr>
            <p:ph type="title"/>
          </p:nvPr>
        </p:nvSpPr>
        <p:spPr>
          <a:xfrm>
            <a:off x="467544" y="9225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lang="cs"/>
              <a:t>Mapa</a:t>
            </a:r>
            <a:endParaRPr/>
          </a:p>
        </p:txBody>
      </p:sp>
      <p:pic>
        <p:nvPicPr>
          <p:cNvPr id="293" name="Google Shape;293;p5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113588"/>
            <a:ext cx="8200500" cy="32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6"/>
          <p:cNvSpPr txBox="1"/>
          <p:nvPr>
            <p:ph type="title"/>
          </p:nvPr>
        </p:nvSpPr>
        <p:spPr>
          <a:xfrm>
            <a:off x="457200" y="154484"/>
            <a:ext cx="7467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5238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99" name="Google Shape;299;p5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028" y="303498"/>
            <a:ext cx="7950900" cy="45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7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IP</a:t>
            </a:r>
            <a:endParaRPr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7"/>
          <p:cNvSpPr txBox="1"/>
          <p:nvPr>
            <p:ph idx="1" type="body"/>
          </p:nvPr>
        </p:nvSpPr>
        <p:spPr>
          <a:xfrm>
            <a:off x="457200" y="1200150"/>
            <a:ext cx="7467600" cy="365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cs" sz="2062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Individuální plánování je nástrojem, který slouží k tomu, aby byl obsah a průběh služby, dojednává se s každým klientem tak:</a:t>
            </a:r>
            <a:endParaRPr b="1" sz="2062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12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ct val="100000"/>
              <a:buFont typeface="Calibri"/>
              <a:buChar char="●"/>
            </a:pPr>
            <a:r>
              <a:rPr b="1" lang="cs" sz="2062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aby byla služba poskytovaná na míru jeho potřebám, možnostem, přáním, představám a sociální situaci, </a:t>
            </a:r>
            <a:endParaRPr b="1" sz="2062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12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ct val="100000"/>
              <a:buFont typeface="Calibri"/>
              <a:buChar char="●"/>
            </a:pPr>
            <a:r>
              <a:rPr b="1" lang="cs" sz="2062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aby vedla k naplňování jeho osobních cílů,</a:t>
            </a:r>
            <a:r>
              <a:rPr b="1" lang="cs" sz="206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zároveň </a:t>
            </a:r>
            <a:endParaRPr b="1" sz="2062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12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ct val="100000"/>
              <a:buFont typeface="Calibri"/>
              <a:buChar char="●"/>
            </a:pPr>
            <a:r>
              <a:rPr b="1" lang="cs" sz="206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aby klient měl v maximální možné míře pod kontrolou svůj život. </a:t>
            </a:r>
            <a:endParaRPr b="1" sz="2062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62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cs" sz="2062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Výstupem dojednávání je záznam v podobě individuálního plánu, který obsahuje :</a:t>
            </a:r>
            <a:endParaRPr b="1" sz="2062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12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ct val="100000"/>
              <a:buFont typeface="Calibri"/>
              <a:buChar char="●"/>
            </a:pPr>
            <a:r>
              <a:rPr b="1" lang="cs" sz="2062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formulaci osobního cíle nebo cílů, resp. cílů spolupráce</a:t>
            </a:r>
            <a:r>
              <a:rPr b="1" lang="cs" sz="206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 rámci poskytované služby, resp. programu - „s čím bude služba klientovi pomáhat, co mu umožní, k čemu bude služba vést“, a </a:t>
            </a:r>
            <a:endParaRPr b="1" sz="2062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120" lvl="0" marL="457200" rtl="0"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100000"/>
              <a:buFont typeface="Calibri"/>
              <a:buChar char="●"/>
            </a:pPr>
            <a:r>
              <a:rPr b="1" lang="cs" sz="206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konkrétní podobu této spolupráce i poskytované služby - jakým způsobem bude podpora poskytována, aby klient mohl žít život, který si zvolil. </a:t>
            </a:r>
            <a:endParaRPr b="1" sz="2062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8"/>
          <p:cNvSpPr txBox="1"/>
          <p:nvPr>
            <p:ph idx="1" type="body"/>
          </p:nvPr>
        </p:nvSpPr>
        <p:spPr>
          <a:xfrm>
            <a:off x="480900" y="418175"/>
            <a:ext cx="7443900" cy="406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Hlavním výstupem individuálního plánování však není vyplněný formulář individuálního plánu v systému, ale podpora přizpůsobená potřebám, přáním a představám klienta. 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●"/>
            </a:pPr>
            <a:r>
              <a:rPr b="1" lang="c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Individuální plánování je základem všeho, co ve službě s klientem děláme, abychom mu pomohli řešit jeho nepříznivou sociální situaci.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9"/>
          <p:cNvSpPr txBox="1"/>
          <p:nvPr>
            <p:ph type="title"/>
          </p:nvPr>
        </p:nvSpPr>
        <p:spPr>
          <a:xfrm>
            <a:off x="539552" y="-511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cs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Individuální plán</a:t>
            </a:r>
            <a:endParaRPr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59"/>
          <p:cNvSpPr txBox="1"/>
          <p:nvPr>
            <p:ph idx="1" type="body"/>
          </p:nvPr>
        </p:nvSpPr>
        <p:spPr>
          <a:xfrm>
            <a:off x="457200" y="900113"/>
            <a:ext cx="7467600" cy="27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-247142" lvl="0" marL="27432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/>
              <a:buChar char="o"/>
            </a:pPr>
            <a:r>
              <a:rPr b="1"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VÝCHOZÍ SITUACE </a:t>
            </a:r>
            <a:r>
              <a:rPr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(mapování - popis aktuální situace klienta, co se zkusilo, jaké má klient představy a očekávání + možná rizika):</a:t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142" lvl="0" marL="27432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/>
              <a:buChar char="o"/>
            </a:pPr>
            <a:br>
              <a:rPr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DOMLUVA SPOLUPRÁCE:</a:t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3642" lvl="0" marL="274320" rtl="0" algn="l">
              <a:spcBef>
                <a:spcPts val="600"/>
              </a:spcBef>
              <a:spcAft>
                <a:spcPts val="0"/>
              </a:spcAft>
              <a:buSzPct val="67200"/>
              <a:buNone/>
            </a:pPr>
            <a:r>
              <a:t/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142" lvl="0" marL="27432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urier New"/>
              <a:buChar char="o"/>
            </a:pPr>
            <a:r>
              <a:rPr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ÍL:</a:t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3642" lvl="0" marL="274320" rtl="0" algn="l">
              <a:spcBef>
                <a:spcPts val="600"/>
              </a:spcBef>
              <a:spcAft>
                <a:spcPts val="0"/>
              </a:spcAft>
              <a:buSzPct val="67200"/>
              <a:buFont typeface="Courier New"/>
              <a:buNone/>
            </a:pPr>
            <a:r>
              <a:t/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3642" lvl="0" marL="274320" rtl="0" algn="l">
              <a:spcBef>
                <a:spcPts val="600"/>
              </a:spcBef>
              <a:spcAft>
                <a:spcPts val="0"/>
              </a:spcAft>
              <a:buSzPct val="67200"/>
              <a:buFont typeface="Courier New"/>
              <a:buNone/>
            </a:pPr>
            <a:r>
              <a:t/>
            </a:r>
            <a:endParaRPr b="1"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142" lvl="0" marL="27432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o"/>
            </a:pPr>
            <a:r>
              <a:rPr b="1"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KROKY (co, kdo, do kdy):</a:t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3642" lvl="0" marL="274320" rtl="0" algn="l">
              <a:spcBef>
                <a:spcPts val="600"/>
              </a:spcBef>
              <a:spcAft>
                <a:spcPts val="0"/>
              </a:spcAft>
              <a:buSzPct val="67200"/>
              <a:buFont typeface="Courier New"/>
              <a:buNone/>
            </a:pPr>
            <a:r>
              <a:t/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3642" lvl="0" marL="274320" rtl="0" algn="l">
              <a:spcBef>
                <a:spcPts val="600"/>
              </a:spcBef>
              <a:spcAft>
                <a:spcPts val="0"/>
              </a:spcAft>
              <a:buSzPct val="67200"/>
              <a:buFont typeface="Courier New"/>
              <a:buNone/>
            </a:pPr>
            <a:r>
              <a:t/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7142" lvl="0" marL="27432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o"/>
            </a:pPr>
            <a:r>
              <a:rPr b="1" lang="cs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Termín revize:</a:t>
            </a:r>
            <a:endParaRPr sz="2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SzPct val="93333"/>
              <a:buNone/>
            </a:pPr>
            <a:br>
              <a:rPr lang="cs"/>
            </a:b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0"/>
          <p:cNvSpPr txBox="1"/>
          <p:nvPr>
            <p:ph type="title"/>
          </p:nvPr>
        </p:nvSpPr>
        <p:spPr>
          <a:xfrm>
            <a:off x="550377" y="87474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r>
              <a:rPr lang="cs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Individuální plánování</a:t>
            </a:r>
            <a:endParaRPr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60"/>
          <p:cNvSpPr txBox="1"/>
          <p:nvPr>
            <p:ph idx="1" type="body"/>
          </p:nvPr>
        </p:nvSpPr>
        <p:spPr>
          <a:xfrm>
            <a:off x="457200" y="1200150"/>
            <a:ext cx="7467600" cy="3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67640" lvl="0" marL="274320" rtl="0" algn="l">
              <a:spcBef>
                <a:spcPts val="0"/>
              </a:spcBef>
              <a:spcAft>
                <a:spcPts val="1200"/>
              </a:spcAft>
              <a:buSzPts val="1680"/>
              <a:buNone/>
            </a:pPr>
            <a:r>
              <a:t/>
            </a:r>
            <a:endParaRPr/>
          </a:p>
        </p:txBody>
      </p:sp>
      <p:pic>
        <p:nvPicPr>
          <p:cNvPr descr="https://lh6.googleusercontent.com/GpZcCLSqe0JN1nMgU0AXXwlN3m0cUuifZea6FQLriGExFrSOoBLABwnoDYFNWatrnrXSDcjPmgSfzez3QywW0EjiMCthK7VT4TZBQvyp7tOBNAgEWF0E_ym55peAgazxCHCe62N8=s0" id="323" name="Google Shape;32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6950" y="1145456"/>
            <a:ext cx="6426265" cy="333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1"/>
          <p:cNvSpPr txBox="1"/>
          <p:nvPr>
            <p:ph idx="1" type="body"/>
          </p:nvPr>
        </p:nvSpPr>
        <p:spPr>
          <a:xfrm>
            <a:off x="466950" y="268850"/>
            <a:ext cx="7973100" cy="4716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6075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arenR"/>
            </a:pPr>
            <a:r>
              <a:rPr b="1" lang="cs" sz="2000">
                <a:solidFill>
                  <a:srgbClr val="000000"/>
                </a:solidFill>
                <a:highlight>
                  <a:srgbClr val="FF9900"/>
                </a:highlight>
                <a:latin typeface="Arial"/>
                <a:ea typeface="Arial"/>
                <a:cs typeface="Arial"/>
                <a:sym typeface="Arial"/>
              </a:rPr>
              <a:t>Mapování potřeb a situace klienta</a:t>
            </a:r>
            <a:endParaRPr b="1" sz="2000">
              <a:solidFill>
                <a:srgbClr val="000000"/>
              </a:solidFill>
              <a:highlight>
                <a:srgbClr val="FF99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c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Způsob zjišťování informací</a:t>
            </a:r>
            <a:endParaRPr b="1"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609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ct val="96923"/>
              <a:buFont typeface="Calibri"/>
              <a:buChar char="●"/>
            </a:pPr>
            <a:r>
              <a:rPr lang="c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Informace potřebné pro individuální plánování (ale také pak pro zhodnocení) zjišťuje klíčový pracovník primárně rozhovorem. Jako podklad nebo doplněk k rozhovoru může využít různé nástroje pro mapování (např. PZČ, nebo různé podklady - formuláře, které si organizace interně vytváří)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958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90C226"/>
              </a:buClr>
              <a:buSzPct val="100000"/>
              <a:buFont typeface="Calibri"/>
              <a:buChar char="●"/>
            </a:pPr>
            <a:r>
              <a:rPr lang="c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Pokud není možné vést rozhovor běžným způsobem z důvodu snížených komunikačních nebo jiných schopností a dovedností klienta, využívá klíčový pracovník vizuální pomůcky (písemné materiály v easy to read podobě doplněné jednoduchými piktogramy, fotografiemi atp.) nebo jiné způsoby komunikace (tlumočníka do znakové řeči apod.). </a:t>
            </a:r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609" lvl="0" marL="457200" rtl="0"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96923"/>
              <a:buChar char="●"/>
            </a:pPr>
            <a:br>
              <a:rPr lang="c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Dalším zdrojem informací může být pozorování, ke kterému dochází v průběhu schůzek a konzultací, případně při probíhajících asistencích třeba v terénu. Informace mohou podávat v rozhovorech i blízké nebo jiné referující osoby (rodiče, opatrovníci, pracovníci jiné služby atp.). V tomto případě klade klíčový pracovník důraz především na to, co chce a potřebuje klient, a to i v případě, že klient nekomunikuje běžným způsobem a vyjadřuje své potřeby převážné neverbálně (projevy v chování). </a:t>
            </a:r>
            <a:br>
              <a:rPr lang="c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9085" lvl="0" marL="9144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Arial"/>
              <a:buAutoNum type="arabicParenR"/>
            </a:pPr>
            <a:r>
              <a:rPr b="1" lang="cs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Stanovení osobního cíle </a:t>
            </a:r>
            <a:endParaRPr b="1"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9085" lvl="0" marL="914400" rtl="0"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arenR"/>
            </a:pPr>
            <a:r>
              <a:rPr b="1" lang="c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Postupy naplňování cílů</a:t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9085" lvl="0" marL="914400" rtl="0"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arenR"/>
            </a:pPr>
            <a:r>
              <a:rPr b="1" lang="c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Termínování individuálního plánu</a:t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9085" lvl="0" marL="914400" rtl="0"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arenR"/>
            </a:pPr>
            <a:r>
              <a:rPr b="1" lang="c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Realizace služby</a:t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2"/>
          <p:cNvSpPr txBox="1"/>
          <p:nvPr>
            <p:ph type="title"/>
          </p:nvPr>
        </p:nvSpPr>
        <p:spPr>
          <a:xfrm>
            <a:off x="789125" y="669794"/>
            <a:ext cx="7467600" cy="879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" sz="2000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lang="cs" sz="2000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Stanovení osobního cíle</a:t>
            </a:r>
            <a:endParaRPr sz="2000"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cs" sz="1400" cap="none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Osobní cíl musí být dostatečně:</a:t>
            </a:r>
            <a:endParaRPr b="0" sz="1400" cap="none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●"/>
            </a:pPr>
            <a:r>
              <a:rPr lang="cs" sz="1400" cap="none">
                <a:solidFill>
                  <a:srgbClr val="90C226"/>
                </a:solidFill>
                <a:latin typeface="Calibri"/>
                <a:ea typeface="Calibri"/>
                <a:cs typeface="Calibri"/>
                <a:sym typeface="Calibri"/>
              </a:rPr>
              <a:t>konkrétní </a:t>
            </a:r>
            <a:r>
              <a:rPr b="0" lang="cs" sz="1400" cap="none">
                <a:latin typeface="Calibri"/>
                <a:ea typeface="Calibri"/>
                <a:cs typeface="Calibri"/>
                <a:sym typeface="Calibri"/>
              </a:rPr>
              <a:t>(aby obě strany dobře rozuměly tomu, k čemu má služba vést) a </a:t>
            </a:r>
            <a:endParaRPr b="0" sz="1400" cap="none"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just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●"/>
            </a:pPr>
            <a:r>
              <a:rPr lang="cs" sz="1400" cap="none">
                <a:solidFill>
                  <a:srgbClr val="90C226"/>
                </a:solidFill>
                <a:latin typeface="Calibri"/>
                <a:ea typeface="Calibri"/>
                <a:cs typeface="Calibri"/>
                <a:sym typeface="Calibri"/>
              </a:rPr>
              <a:t>měřitelný</a:t>
            </a:r>
            <a:r>
              <a:rPr lang="cs" sz="1400" cap="none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lang="cs" sz="1400" cap="none">
                <a:latin typeface="Calibri"/>
                <a:ea typeface="Calibri"/>
                <a:cs typeface="Calibri"/>
                <a:sym typeface="Calibri"/>
              </a:rPr>
              <a:t>(abychom byli schopni rozpoznat, zda byl cíl naplněn). </a:t>
            </a:r>
            <a:endParaRPr b="0" sz="3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62"/>
          <p:cNvSpPr txBox="1"/>
          <p:nvPr>
            <p:ph idx="1" type="body"/>
          </p:nvPr>
        </p:nvSpPr>
        <p:spPr>
          <a:xfrm>
            <a:off x="471125" y="2124663"/>
            <a:ext cx="7467600" cy="274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7625" y="1696106"/>
            <a:ext cx="7410450" cy="3170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3"/>
          <p:cNvSpPr txBox="1"/>
          <p:nvPr>
            <p:ph idx="1" type="body"/>
          </p:nvPr>
        </p:nvSpPr>
        <p:spPr>
          <a:xfrm>
            <a:off x="457200" y="160300"/>
            <a:ext cx="7467600" cy="469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914400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rgbClr val="000000"/>
                </a:solidFill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3) </a:t>
            </a:r>
            <a:r>
              <a:rPr b="1" lang="cs" sz="2000">
                <a:solidFill>
                  <a:srgbClr val="000000"/>
                </a:solidFill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Postupy naplňování cílů</a:t>
            </a:r>
            <a:endParaRPr b="1" sz="2000">
              <a:solidFill>
                <a:srgbClr val="000000"/>
              </a:solidFill>
              <a:highlight>
                <a:srgbClr val="FF99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Každý cíl se rozkrokuje: rozdělí se na menší části, které dohromady pomohou dosáhnout cíle. Krokuje se pro přehlednost i praktičnost, lze určovat priority a také odpovědnost dělit mezi více osob.</a:t>
            </a:r>
            <a:endParaRPr sz="20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899999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rgbClr val="000000"/>
                </a:solidFill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4) Termínování individuálního plánu</a:t>
            </a:r>
            <a:endParaRPr b="1" sz="2000">
              <a:solidFill>
                <a:srgbClr val="000000"/>
              </a:solidFill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269999" rtl="0" algn="just">
              <a:lnSpc>
                <a:spcPct val="113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Je potřeba, aby se průběžně plnění cíle vyhodnocovalo. Dosáhneme tím zpětné vazby, která může napomoci cíl změnit, nebo upravit některé kroky pro snažší plnění. </a:t>
            </a:r>
            <a:endParaRPr sz="20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just">
              <a:lnSpc>
                <a:spcPct val="113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4"/>
          <p:cNvSpPr txBox="1"/>
          <p:nvPr>
            <p:ph idx="1" type="body"/>
          </p:nvPr>
        </p:nvSpPr>
        <p:spPr>
          <a:xfrm>
            <a:off x="457200" y="167275"/>
            <a:ext cx="7467600" cy="4688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chemeClr val="accent1"/>
                </a:solidFill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5) Realizace služby</a:t>
            </a:r>
            <a:endParaRPr b="1" sz="2000">
              <a:solidFill>
                <a:schemeClr val="accent1"/>
              </a:solidFill>
              <a:highlight>
                <a:srgbClr val="FF99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Podpora, která vychází z přání a možností klienta. 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Nechceme po něm nemožné nebo nedosažitelné. 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Díváme se na věc reálně, neslibujeme ani nezaručujeme úspěch.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Může se stát, že se cíle nikdy nedosáhne, což nebereme jako prohru. I </a:t>
            </a:r>
            <a:r>
              <a:rPr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prožití a </a:t>
            </a:r>
            <a:r>
              <a:rPr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zkušenost je forma sociální práce.</a:t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https://youtu.be/7Kh9WoA0-ME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5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65"/>
          <p:cNvSpPr txBox="1"/>
          <p:nvPr>
            <p:ph idx="1" type="body"/>
          </p:nvPr>
        </p:nvSpPr>
        <p:spPr>
          <a:xfrm>
            <a:off x="457200" y="1200150"/>
            <a:ext cx="7467600" cy="365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cs" sz="2800" u="sng">
                <a:solidFill>
                  <a:schemeClr val="accent1"/>
                </a:solidFill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www.asistence.org</a:t>
            </a:r>
            <a:endParaRPr b="1" sz="2800">
              <a:solidFill>
                <a:schemeClr val="accent1"/>
              </a:solidFill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chemeClr val="accent1"/>
              </a:solidFill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chemeClr val="accent1"/>
              </a:solidFill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cs" sz="27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Děkujeme za pozornost.</a:t>
            </a:r>
            <a:endParaRPr b="1" sz="27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175" y="3529450"/>
            <a:ext cx="914400" cy="69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4400"/>
              <a:buFont typeface="Baumans"/>
              <a:buNone/>
            </a:pPr>
            <a:r>
              <a:rPr lang="cs" sz="3600">
                <a:latin typeface="Calibri"/>
                <a:ea typeface="Calibri"/>
                <a:cs typeface="Calibri"/>
                <a:sym typeface="Calibri"/>
              </a:rPr>
              <a:t>Základní etické principy v Asistenci </a:t>
            </a:r>
            <a:br>
              <a:rPr lang="cs" sz="3600">
                <a:latin typeface="Calibri"/>
                <a:ea typeface="Calibri"/>
                <a:cs typeface="Calibri"/>
                <a:sym typeface="Calibri"/>
              </a:rPr>
            </a:br>
            <a:r>
              <a:rPr lang="cs" sz="3600">
                <a:latin typeface="Calibri"/>
                <a:ea typeface="Calibri"/>
                <a:cs typeface="Calibri"/>
                <a:sym typeface="Calibri"/>
              </a:rPr>
              <a:t>aneb osobní asistent respektuje: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0"/>
          <p:cNvSpPr txBox="1"/>
          <p:nvPr>
            <p:ph idx="1" type="body"/>
          </p:nvPr>
        </p:nvSpPr>
        <p:spPr>
          <a:xfrm>
            <a:off x="311700" y="1806350"/>
            <a:ext cx="8520600" cy="30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4932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klientovu důstojnost, jedinečnost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4932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jeho soukromí a intimitu, životní styl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4932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klientovu vůli, jeho rozhodnutí 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4932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podporuje informovanou volbu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311700" y="2010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4800"/>
              <a:buFont typeface="Baumans"/>
              <a:buNone/>
            </a:pPr>
            <a:r>
              <a:rPr lang="cs" sz="3700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Informovaná volba</a:t>
            </a:r>
            <a:endParaRPr sz="3700"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40" name="Google Shape;140;p31"/>
          <p:cNvSpPr txBox="1"/>
          <p:nvPr>
            <p:ph idx="1" type="body"/>
          </p:nvPr>
        </p:nvSpPr>
        <p:spPr>
          <a:xfrm>
            <a:off x="311700" y="901650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3860" lvl="0" marL="3429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Někteří klienti neměli v životě prostor </a:t>
            </a:r>
            <a:b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 rozhodování. 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3860" lvl="0" marL="3429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Cílem je, aby se klient naučil volit dle sebe a převzít za své rozhodnutí odpovědnost.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3060" lvl="0" marL="3429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Asistent nabídne možnosti, přiblíží okolnosti.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3060" lvl="0" marL="342900" rtl="0" algn="l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Asistent klienta nepřesvědčuje, </a:t>
            </a:r>
            <a:b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konečné rozhodnutí je na klientovi.</a:t>
            </a:r>
            <a:endParaRPr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3060" lvl="0" marL="342900" rtl="0" algn="l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400"/>
              <a:buFont typeface="Calibri"/>
              <a:buChar char="•"/>
            </a:pP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Asistent nikdy neupřednostňuje zájem svůj </a:t>
            </a:r>
            <a:b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někoho jiného </a:t>
            </a:r>
            <a:endParaRPr b="1" sz="2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31"/>
          <p:cNvPicPr preferRelativeResize="0"/>
          <p:nvPr/>
        </p:nvPicPr>
        <p:blipFill rotWithShape="1">
          <a:blip r:embed="rId3">
            <a:alphaModFix/>
          </a:blip>
          <a:srcRect b="30034" l="7663" r="16006" t="5026"/>
          <a:stretch/>
        </p:blipFill>
        <p:spPr>
          <a:xfrm>
            <a:off x="6562225" y="2672300"/>
            <a:ext cx="2270075" cy="23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4240"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A kdo budou vaši klienti?</a:t>
            </a:r>
            <a:endParaRPr sz="4780"/>
          </a:p>
        </p:txBody>
      </p:sp>
      <p:sp>
        <p:nvSpPr>
          <p:cNvPr id="147" name="Google Shape;147;p32"/>
          <p:cNvSpPr txBox="1"/>
          <p:nvPr>
            <p:ph idx="1" type="body"/>
          </p:nvPr>
        </p:nvSpPr>
        <p:spPr>
          <a:xfrm>
            <a:off x="311700" y="1939600"/>
            <a:ext cx="5127000" cy="26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 KÝM budete pracovat </a:t>
            </a:r>
            <a:br>
              <a:rPr b="1" lang="cs" sz="3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cs" sz="3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 KDE</a:t>
            </a:r>
            <a:endParaRPr sz="3300"/>
          </a:p>
        </p:txBody>
      </p:sp>
      <p:pic>
        <p:nvPicPr>
          <p:cNvPr id="148" name="Google Shape;1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750" y="2000275"/>
            <a:ext cx="2194150" cy="219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/>
          <p:nvPr>
            <p:ph type="title"/>
          </p:nvPr>
        </p:nvSpPr>
        <p:spPr>
          <a:xfrm>
            <a:off x="652350" y="233878"/>
            <a:ext cx="74676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cs" sz="2800">
                <a:highlight>
                  <a:srgbClr val="90C226"/>
                </a:highlight>
                <a:latin typeface="Calibri"/>
                <a:ea typeface="Calibri"/>
                <a:cs typeface="Calibri"/>
                <a:sym typeface="Calibri"/>
              </a:rPr>
              <a:t>Zákon č. 108/2006 Sb. o sociálních službách</a:t>
            </a:r>
            <a:endParaRPr sz="4700">
              <a:highlight>
                <a:srgbClr val="90C22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3"/>
          <p:cNvSpPr txBox="1"/>
          <p:nvPr>
            <p:ph idx="1" type="body"/>
          </p:nvPr>
        </p:nvSpPr>
        <p:spPr>
          <a:xfrm>
            <a:off x="457200" y="1200150"/>
            <a:ext cx="7467600" cy="365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cs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rozděluje základní druhy a formy soc.služeb:</a:t>
            </a:r>
            <a:endParaRPr b="1"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036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alibri"/>
              <a:buAutoNum type="alphaLcParenR"/>
            </a:pPr>
            <a:r>
              <a:rPr lang="cs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sociální poradenství</a:t>
            </a:r>
            <a:endParaRPr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alibri"/>
              <a:buAutoNum type="alphaLcParenR"/>
            </a:pPr>
            <a:r>
              <a:rPr lang="cs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služby sociální péče</a:t>
            </a:r>
            <a:endParaRPr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036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alibri"/>
              <a:buAutoNum type="alphaLcParenR"/>
            </a:pPr>
            <a:r>
              <a:rPr lang="cs" sz="2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služby sociální prevence</a:t>
            </a:r>
            <a:endParaRPr sz="23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/>
          <p:nvPr>
            <p:ph type="title"/>
          </p:nvPr>
        </p:nvSpPr>
        <p:spPr>
          <a:xfrm>
            <a:off x="2347650" y="495775"/>
            <a:ext cx="49365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600">
                <a:highlight>
                  <a:srgbClr val="FF9900"/>
                </a:highlight>
                <a:latin typeface="Calibri"/>
                <a:ea typeface="Calibri"/>
                <a:cs typeface="Calibri"/>
                <a:sym typeface="Calibri"/>
              </a:rPr>
              <a:t>Sociální rehabilitace</a:t>
            </a:r>
            <a:endParaRPr b="1" sz="3600">
              <a:highlight>
                <a:srgbClr val="FF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4"/>
          <p:cNvSpPr txBox="1"/>
          <p:nvPr>
            <p:ph idx="1" type="body"/>
          </p:nvPr>
        </p:nvSpPr>
        <p:spPr>
          <a:xfrm>
            <a:off x="311700" y="1806350"/>
            <a:ext cx="8520600" cy="30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None/>
            </a:pPr>
            <a:r>
              <a:rPr b="1" lang="c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Posláním této služby je umožnit našim klientům začlenit se do života v běžné společnosti a komunitě. Jedná se především o podporu v následujících oblastech, aby lidé mohli: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samostatně bydlet </a:t>
            </a:r>
            <a:endParaRPr b="1"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najít soukromé asistenty pro poskytování osobní asistence,</a:t>
            </a:r>
            <a:endParaRPr b="1"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navazovat a udržovat běžné vztahy ve společnosti a mít pocit, že do ní patří </a:t>
            </a:r>
            <a:endParaRPr b="1"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vyjadřovat vlastní názory a obhájit své zájmy, </a:t>
            </a:r>
            <a:endParaRPr b="1"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000"/>
              <a:buFont typeface="Calibri"/>
              <a:buChar char="●"/>
            </a:pPr>
            <a:r>
              <a:rPr b="1" lang="cs" sz="20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žít svůj život, ve své domácnosti a společnosti.</a:t>
            </a:r>
            <a:endParaRPr b="1" sz="20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5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450" y="143725"/>
            <a:ext cx="1478925" cy="147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