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306" r:id="rId2"/>
    <p:sldId id="257" r:id="rId3"/>
    <p:sldId id="329" r:id="rId4"/>
    <p:sldId id="324" r:id="rId5"/>
    <p:sldId id="325" r:id="rId6"/>
    <p:sldId id="326" r:id="rId7"/>
    <p:sldId id="327" r:id="rId8"/>
    <p:sldId id="328" r:id="rId9"/>
    <p:sldId id="317" r:id="rId10"/>
    <p:sldId id="321" r:id="rId11"/>
    <p:sldId id="311" r:id="rId12"/>
    <p:sldId id="336" r:id="rId13"/>
    <p:sldId id="322" r:id="rId14"/>
    <p:sldId id="330" r:id="rId15"/>
    <p:sldId id="318" r:id="rId16"/>
    <p:sldId id="331" r:id="rId17"/>
    <p:sldId id="332" r:id="rId18"/>
    <p:sldId id="333" r:id="rId19"/>
    <p:sldId id="334" r:id="rId20"/>
    <p:sldId id="312" r:id="rId21"/>
    <p:sldId id="319" r:id="rId22"/>
    <p:sldId id="335" r:id="rId23"/>
    <p:sldId id="323" r:id="rId24"/>
    <p:sldId id="337" r:id="rId25"/>
    <p:sldId id="338" r:id="rId26"/>
    <p:sldId id="346" r:id="rId27"/>
    <p:sldId id="339" r:id="rId28"/>
    <p:sldId id="340" r:id="rId29"/>
    <p:sldId id="341" r:id="rId30"/>
    <p:sldId id="342" r:id="rId31"/>
    <p:sldId id="343" r:id="rId32"/>
    <p:sldId id="344" r:id="rId33"/>
    <p:sldId id="345" r:id="rId3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82"/>
    <p:restoredTop sz="94696"/>
  </p:normalViewPr>
  <p:slideViewPr>
    <p:cSldViewPr snapToGrid="0" snapToObjects="1">
      <p:cViewPr varScale="1">
        <p:scale>
          <a:sx n="105" d="100"/>
          <a:sy n="105" d="100"/>
        </p:scale>
        <p:origin x="12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CB00-2651-8947-B1AB-ED2433FC3D91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ADCA-05D6-6F4B-B188-596867C88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9D705E2B-A27C-DB41-8754-D6AE898B68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898900-0FB9-054E-A7E8-C191035468A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1BE93434-1146-FD49-884D-20885BD77F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11F0C5FB-0A3D-B740-B0F7-F7335ECDB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01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3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74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44B9-D7FE-8645-808D-F88278BD64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136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4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2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04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2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6488-D6C1-9F4A-B747-4421772C48DC}" type="datetimeFigureOut">
              <a:rPr lang="de-DE" smtClean="0"/>
              <a:t>15.05.24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99F028B-EC8B-E449-B318-855A01C7D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677161"/>
            <a:ext cx="8226720" cy="1164960"/>
          </a:xfrm>
        </p:spPr>
        <p:txBody>
          <a:bodyPr vert="horz" wrap="square" lIns="90000" tIns="35264" rIns="90000" bIns="4680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>
              <a:buClrTx/>
              <a:tabLst>
                <a:tab pos="0" algn="l"/>
                <a:tab pos="404646" algn="l"/>
                <a:tab pos="812172" algn="l"/>
                <a:tab pos="1219698" algn="l"/>
                <a:tab pos="1625784" algn="l"/>
                <a:tab pos="2034750" algn="l"/>
                <a:tab pos="2442276" algn="l"/>
                <a:tab pos="2849803" algn="l"/>
                <a:tab pos="3255888" algn="l"/>
                <a:tab pos="3664855" algn="l"/>
                <a:tab pos="4072380" algn="l"/>
                <a:tab pos="4478466" algn="l"/>
                <a:tab pos="4885993" algn="l"/>
                <a:tab pos="5294959" algn="l"/>
                <a:tab pos="5702484" algn="l"/>
                <a:tab pos="6108570" algn="l"/>
                <a:tab pos="6517536" algn="l"/>
                <a:tab pos="6925063" algn="l"/>
                <a:tab pos="7331149" algn="l"/>
                <a:tab pos="7738674" algn="l"/>
                <a:tab pos="8147640" algn="l"/>
              </a:tabLst>
            </a:pPr>
            <a:r>
              <a:rPr lang="ru-RU" altLang="de-CZ" b="1" dirty="0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cs-CZ" altLang="de-CZ" b="1" dirty="0">
                <a:latin typeface="Times New Roman" panose="02020603050405020304" pitchFamily="18" charset="0"/>
              </a:rPr>
              <a:t>I</a:t>
            </a:r>
            <a:endParaRPr lang="de-CH" altLang="de-DE" dirty="0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28F9510-BA61-F344-98AB-7CE66104F22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921" y="1604521"/>
            <a:ext cx="8226720" cy="4525920"/>
          </a:xfrm>
        </p:spPr>
        <p:txBody>
          <a:bodyPr anchor="ctr"/>
          <a:lstStyle/>
          <a:p>
            <a:pPr marL="0" indent="0" algn="ctr" eaLnBrk="1">
              <a:buClrTx/>
              <a:buNone/>
              <a:tabLst>
                <a:tab pos="0" algn="l"/>
                <a:tab pos="93602" algn="l"/>
                <a:tab pos="501127" algn="l"/>
                <a:tab pos="908654" algn="l"/>
                <a:tab pos="1314740" algn="l"/>
                <a:tab pos="1723706" algn="l"/>
                <a:tab pos="2131231" algn="l"/>
                <a:tab pos="2538758" algn="l"/>
                <a:tab pos="2944844" algn="l"/>
                <a:tab pos="3353810" algn="l"/>
                <a:tab pos="3761336" algn="l"/>
                <a:tab pos="4167421" algn="l"/>
                <a:tab pos="4574948" algn="l"/>
                <a:tab pos="4983914" algn="l"/>
                <a:tab pos="5391440" algn="l"/>
                <a:tab pos="5797526" algn="l"/>
                <a:tab pos="6205052" algn="l"/>
                <a:tab pos="6614018" algn="l"/>
                <a:tab pos="7020104" algn="l"/>
                <a:tab pos="7427630" algn="l"/>
                <a:tab pos="7836596" algn="l"/>
                <a:tab pos="7876916" algn="l"/>
              </a:tabLst>
            </a:pPr>
            <a:r>
              <a:rPr lang="de-CH" altLang="de-DE" dirty="0">
                <a:latin typeface="Times New Roman" panose="02020603050405020304" pitchFamily="18" charset="0"/>
              </a:rPr>
              <a:t>Markus Giger</a:t>
            </a:r>
          </a:p>
        </p:txBody>
      </p:sp>
    </p:spTree>
    <p:extLst>
      <p:ext uri="{BB962C8B-B14F-4D97-AF65-F5344CB8AC3E}">
        <p14:creationId xmlns:p14="http://schemas.microsoft.com/office/powerpoint/2010/main" val="3999011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«Для С. типичны корреляции, в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качестве независимых переменных выступают те или иные социальные параметры,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стратификационные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ситуативные, а в качестве зависимых — языковые явления. Между коррелятами отмечается как полная, так и неполная функциональная зависимость. Зависимости описываются отдельно по каждому социальному разрезу и комментируются с содержательной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стороны. Для этого используются табличные данные, графики зависимостей, математико-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методы.»   (там же)</a:t>
            </a:r>
          </a:p>
        </p:txBody>
      </p:sp>
    </p:spTree>
    <p:extLst>
      <p:ext uri="{BB962C8B-B14F-4D97-AF65-F5344CB8AC3E}">
        <p14:creationId xmlns:p14="http://schemas.microsoft.com/office/powerpoint/2010/main" val="2119293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социолингвистики было сложное в странах социалистического блока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идеологических причин: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исследований в СССР были заложены в 20—30-х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 в. трудами сов. ученых Л. П.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Якубинского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 В. Виноградова, Б. А. Ларина, В.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Жирмунского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Р. О. Шор, М. В. Сергиевского, Е. Д. Поливанова,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изучавших язык как обществ. явление на основе марксистского понимания языка как обществ. явления и историко-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материалистич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принципов анализа обществ. отношений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(ЛЭС,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7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«Органическая связь с социологией является основой любого современного социолингвистического направле­ния, но для советской социолингвистической школы,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социалистических стран, характерна четкая ориентация на марксистскую социологию, на со­циально-философское учение классиков марксизма.»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Швейцер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/Никольский,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социолингвистику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 1978, с. 11)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12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возникновение библиографии социолингвистики в славянских языках в 80-х гг. в Цюрихе: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Züllig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Kommentierte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Bibliographie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Slavischen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Soziolinguistik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I-III. Bern/Frankfurt a. M. 1981.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Slavica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Helvetica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обращают внимание на то, что не все лингвисты могли всегда заниматься социолингвистикой так, как они хотели, или только декларировать социолингвистический характер своих работ:</a:t>
            </a:r>
          </a:p>
        </p:txBody>
      </p:sp>
    </p:spTree>
    <p:extLst>
      <p:ext uri="{BB962C8B-B14F-4D97-AF65-F5344CB8AC3E}">
        <p14:creationId xmlns:p14="http://schemas.microsoft.com/office/powerpoint/2010/main" val="1695602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1"/>
            <a:ext cx="8642350" cy="2677922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«Schliesslich musste auch der Tatsache Rechnung getragen werden, dass manche Autoren </a:t>
            </a:r>
            <a:r>
              <a:rPr lang="de-CH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 politisch-zeitbedingter Rücksicht den soziolinguistischen Charakter ihrer Abhandlung im Titel nicht zum Ausdruck gebracht haben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(там же, с.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C0DB836-E47B-8043-AEF6-BD87CFCDE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678" y="2590038"/>
            <a:ext cx="3071845" cy="4267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13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очень интересную первую главу первого тома работы «Русский язык и советское общество» (Панов и др., М. 1968):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«Большая тема – развитие и преобразование русской языковой традиции после Великой Октябрьской социалистической революции под влиянием новых общественных стимулов – еще в 20-е – 40-е годы привлекла внимание крупнейших советских языковедов.» (с. 16)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«Относительно всякого более или менее заметного изменения предполагалось, что оно вызвано социальными причинами. Это порождало вульгарно-социологический уклон в </a:t>
            </a:r>
          </a:p>
        </p:txBody>
      </p:sp>
    </p:spTree>
    <p:extLst>
      <p:ext uri="{BB962C8B-B14F-4D97-AF65-F5344CB8AC3E}">
        <p14:creationId xmlns:p14="http://schemas.microsoft.com/office/powerpoint/2010/main" val="208032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лингвистических исследованиях, очень заметный у многих языковедов в 20 – 40-е годы.» (с. 17)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что мы понимаем, что с одной стороны объяснение языковых явлений социальными факторами иногда пришлось «спрятать», потому что оно могло не соответствовать идеологическим «догмам» о состоянии общества.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другой стороны, была тенденция объяснять языковые явления социальными факторами, когда можно было надеяться, что результат подтвердит идеологически желательное развитие общества…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«Н. Я.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выдвинул теорию о полном параллелизме процессов развития языка и общества: смена общественной формации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56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неизбежно влечет за собой коренное изменение структуры языка. Эта вульгарно-материалистическая концепция полностью игнорировала внутренние факторы языкового развития.» (Панов и др. 1968, с. 18)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конец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марризма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(1950), это вовсе не конец проблемы изучения интеракции языка и социальных факторов: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«Язык образованной части населения станет языком всего народа, потому что образованность станет всеобщей» (М.В. Панов, О литературном языке, в журнале «Русский в национальной школе», 1972)</a:t>
            </a:r>
          </a:p>
        </p:txBody>
      </p:sp>
    </p:spTree>
    <p:extLst>
      <p:ext uri="{BB962C8B-B14F-4D97-AF65-F5344CB8AC3E}">
        <p14:creationId xmlns:p14="http://schemas.microsoft.com/office/powerpoint/2010/main" val="3823552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помним, что на счет образования в работе РЯСО в основном две категории – среднее образование и высшее образование.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исходит из того, что с самого начала предполагается, что сельское население говорит на диалекте и что люди с основным образованием не являются носителями литературного языка, но просторечия – что, собственно, надо было бы исследовать вообще</a:t>
            </a:r>
            <a:endParaRPr lang="de-CH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 оп­ре­де­ле­нии Л. я. че­рез со­во­куп­ность его но­си­те­лей в ос­но­ву кла­дут­ся при­зна­ки, ко­то­ры­ми ли­те­ра­тур­но го­во­ря­щие лю­ди от­ли­ча­ют­ся от но­си­те­лей про­сто­ре­чия, диа­лек­тов и жар­го­нов: дан­ный нац. язык яв­ля­ет­ся для них род­ным; 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53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ро­ди­лись и дли­тель­ное вре­мя (всю жизнь или б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ó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льшую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её часть) жи­вут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го­ро­де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они име­ют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выс­шее или сред­нее об­ра­зо­ва­ние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по­лу­чен­ное в учеб­ных за­ве­де­ни­ях с пре­по­да­ва­ни­ем всех пред­ме­тов на дан­ном язы­ке.» (Большая русская энциклопедия и много других,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MG;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см. позже Земскую)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в другом контексте, но также в связи с идеологическими предпосылками определение понятия 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hovorová čeština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Яромиром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Беличом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50-х гг. в зависимости от понятия «русская разговорная речь» как 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mluvená forma češtiny spisovné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позже подвергается критике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71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Социолингвистика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Ввиду того, что мы употребляли в зимнем семестре работы Панова и Крысина из 60-х и 70-х гг. XX в., которые возникли на основе анкетных исследований, мы некоторые аспекты социолингвистики уже видели и активно употребляли. Но все-таки стоит рассмотреть основные параметры дисциплины, прежде чем дискутировать понятия как «разговорная речь» или «просторечие», которые характерны для русской языковой ситуации («языковая ситуация» - тоже понятие социолингвистики)</a:t>
            </a: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этого, много вопросов описывается после 1990-ого года снова и по другому, ср. напр. в чешской среде литература об обиходно-разговорном чешском языке («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čeština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</a:p>
        </p:txBody>
      </p:sp>
    </p:spTree>
    <p:extLst>
      <p:ext uri="{BB962C8B-B14F-4D97-AF65-F5344CB8AC3E}">
        <p14:creationId xmlns:p14="http://schemas.microsoft.com/office/powerpoint/2010/main" val="2535173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понятий: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Языковое сообщество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совокупность людей, объединенных какими-то общими связями (социальными, экономическими, политическими, культурными) и осуществляющих контакты друг с другом при помощи одного языка (или разных языков), распространенных в этой совокупности</a:t>
            </a:r>
          </a:p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Языковая ситуация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«социолингвистическая характеристика определённого населённого пункта, исторической или географической области, этнического региона, государства или его административных единиц, группы государств и любых других территорий, в пределах которых</a:t>
            </a:r>
          </a:p>
        </p:txBody>
      </p:sp>
    </p:spTree>
    <p:extLst>
      <p:ext uri="{BB962C8B-B14F-4D97-AF65-F5344CB8AC3E}">
        <p14:creationId xmlns:p14="http://schemas.microsoft.com/office/powerpoint/2010/main" val="9212971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ареальное и социальное взаимоотношение, а также функциональное взаимодействие форм (и стилей) того или иного языка или нескольких языков. Описание языковых ситуаций отражает конкретный временной период существования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диалектов, жаргонов, функциональных стилей и других языковых вариантов и форм.»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википедия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применяется обычно к большим языковым сообществам – странам, регионам, республикам. Важен фактор времени, языковая ситуация – это состояние социально-коммуникативной системы в определенный период ее функционирования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608380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 определению Ч.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Фергюсона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«термин языковая си­туация» (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общей конфи­гурации использования языка в данное время и в данном месте и включает такие данные, как, сколько языков и какие языки используются в данном ареале, сколько че­ловек на них говорит, при каких обстоятельствах и ка­ких установок и мнений в отношении этих языков при­держиваются члены данного коллектива»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Швейцер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/Никольский 1978, с. 86)</a:t>
            </a:r>
          </a:p>
        </p:txBody>
      </p:sp>
    </p:spTree>
    <p:extLst>
      <p:ext uri="{BB962C8B-B14F-4D97-AF65-F5344CB8AC3E}">
        <p14:creationId xmlns:p14="http://schemas.microsoft.com/office/powerpoint/2010/main" val="260226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«Иное определение языковой ситуации было сформу­лировано Л. Б. Никольским, который писал: «Взаимоот­ношение функционально стратифицированных языковых образований изменяется во времени под воздействием общества и языковой политики и, стало быть, представ­ляет собой некий процесс. Этот процесс распадается на ряд состояний. Каждое такое состояние и есть то, что может быть названо языковой ситуацией». Впоследствии в это определение было внесено уточнение и использова­но понятие «формы существования языка» (литератур­ный язык, территориальные и социальные диалекты, про­фессиональные «языки» и т. п.).</a:t>
            </a:r>
          </a:p>
        </p:txBody>
      </p:sp>
    </p:spTree>
    <p:extLst>
      <p:ext uri="{BB962C8B-B14F-4D97-AF65-F5344CB8AC3E}">
        <p14:creationId xmlns:p14="http://schemas.microsoft.com/office/powerpoint/2010/main" val="2807997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одноязычном общест­ве языковая ситуация определяется как система функционально распределенных форм существования языка, соотнесенных с континуумом языковой коммуни­кации, а в многоязычном — как аналогичная система, где вместо форм существования единственного языка функ­циональному распределению подвергаются разные языки, которые могут иметь функциональные «ранги» сред­ства межнационального, регионального, местного обще­ния, быть языками элиты или широких народных масс.»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68544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fontAlgn="base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Языковая ситуация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≠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ситуация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ситуация речевого общения двух и более людей, роль тут играют: говорящий, слушающий (адресат), отношения между ними и связанная с этим тональность общения (официальная – нейтральная – дружеская), цель, средство общения (язык или его подсистема – диалект, стиль, а также паралингвистические средства – жесты, мимика), способ общения (устный/письменный, контактный/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дистантный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место общения…</a:t>
            </a:r>
          </a:p>
          <a:p>
            <a:pPr marL="457200" indent="-457200"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39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Переключение кодов (</a:t>
            </a:r>
            <a:r>
              <a:rPr 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code-switching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говорящего в процессе речевого общения с одного языка (диалекта, стиля) на другой в зависимости от условий коммуникации. Переключение кода может быть вызвано сменой адресата, изменением роли самого говорящего, темой и т.д.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билингвов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(напр. иммигранты, члены меньшинств) переключение кодов может иметь очень сильную функцию для самоопределения группы (см. языковое поведение молодых турок в Германии, молодых Албанцев или Итальянцев в Швейцарии, молодых Цыган владеющих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ромским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языком в чешской или словацкой среде и т.д.)</a:t>
            </a:r>
          </a:p>
        </p:txBody>
      </p:sp>
    </p:spTree>
    <p:extLst>
      <p:ext uri="{BB962C8B-B14F-4D97-AF65-F5344CB8AC3E}">
        <p14:creationId xmlns:p14="http://schemas.microsoft.com/office/powerpoint/2010/main" val="2315166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проявляется на всех уровнях речевой коммуникации – от владения средствами разных языков до осознания говорящим допустимости разных фонетических или акцентных вариантов, принадлежащих одному языку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булочная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ʧʲ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 / [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ʂ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n],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поднялс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defRPr/>
            </a:pP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Социолект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совокупность языковых особенностей, присущих какой-либо социальной группе – профессиональной, возрастной, раньше сословной и т.п.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Социолекты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представляют собой целостных систем коммуникации. Это именно особенности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– в виде слов, словосочетаний, синтаксических конструкций, </a:t>
            </a:r>
          </a:p>
        </p:txBody>
      </p:sp>
    </p:spTree>
    <p:extLst>
      <p:ext uri="{BB962C8B-B14F-4D97-AF65-F5344CB8AC3E}">
        <p14:creationId xmlns:p14="http://schemas.microsoft.com/office/powerpoint/2010/main" val="2457446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4384" y="180446"/>
            <a:ext cx="8562624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ударения и т.п.; основа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социолектов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словарная и грамматическая – обычно мало чем отличается от характерной для данного языка (разновидности языка)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типично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арго, жаргон, сленг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Все три термина, к сожалению, часто употребляются как синонимы. Однако целесообразно разграничивать понятия: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это, в отличие от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той или иной степени тайный язык, создаваемый специально для того, чтобы сделать речь данной социальной группы непонятной для посторонних («воровское арго»).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Жаргон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экспрессивная специальная лексика профессиональной группы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(компьютерный,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солдатский).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Сленг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экспрессивная лексика молодежи. </a:t>
            </a:r>
          </a:p>
        </p:txBody>
      </p:sp>
    </p:spTree>
    <p:extLst>
      <p:ext uri="{BB962C8B-B14F-4D97-AF65-F5344CB8AC3E}">
        <p14:creationId xmlns:p14="http://schemas.microsoft.com/office/powerpoint/2010/main" val="100211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«СОЦИОЛИНГВИСТИКА (социальная лингвистика) — научная дисциплина, развивающаяся на стыке языкознания, социологии, социальной психологии и этнографии и изучающая широкий комплекс проблем, связанных с социальной природой языка, его общественными функциями, механизмом воздействия социальных факторов на язык и той ролью,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играет язык в жизни общества. […]» (ЛЭС)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операционные единицы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исследования —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переменные — характеризуются соотнесенностью, с одной стороны,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уровнем языковой структуры (фонологическим, морфологическим,</a:t>
            </a:r>
          </a:p>
        </p:txBody>
      </p:sp>
    </p:spTree>
    <p:extLst>
      <p:ext uri="{BB962C8B-B14F-4D97-AF65-F5344CB8AC3E}">
        <p14:creationId xmlns:p14="http://schemas.microsoft.com/office/powerpoint/2010/main" val="2917231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733312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Койне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средство повседневного общения, которое связывает людей, говорящих на разных региональных или социальных языках (вариантах определенного языка). В роли койне могут выступать наддиалектные формы языка – своеобразные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интердиалекты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объединяющие в себе черты разных территориальных диалектов, – или один из языков, функционирующих в данном ареале. </a:t>
            </a:r>
          </a:p>
          <a:p>
            <a:pPr marL="457200" indent="-457200">
              <a:defRPr/>
            </a:pP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понятие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ввел в научный оборот американский исследователь Ч.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Фергюсон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1959.  В отличие от двуязычия и многоязычия,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обозначает такую форму владения двумя разновидностями одного языка, при которой эти разновидности для целого языкового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</a:t>
            </a:r>
          </a:p>
        </p:txBody>
      </p:sp>
    </p:spTree>
    <p:extLst>
      <p:ext uri="{BB962C8B-B14F-4D97-AF65-F5344CB8AC3E}">
        <p14:creationId xmlns:p14="http://schemas.microsoft.com/office/powerpoint/2010/main" val="28591790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распределены: например, в официальных ситуациях используется литературная форма национального языка (код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»), а в ситуациях бытовых, повседневных, в семейном общении – другая (другие)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В типичной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диглоссийной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ситуации кодифицированный литературный язык не является родным в прямом смысле слова (первым языком в семье) ни для кого.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Фергусон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привел языковую ситуацию в Египте (разные разновидности арабского), в Греции (разные разновидности греческого, тут, однако, позже произошло изменение, потому что бывший вариант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был заменен кодифицированным вариантом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в Гаити (французский и креол)</a:t>
            </a:r>
          </a:p>
        </p:txBody>
      </p:sp>
    </p:spTree>
    <p:extLst>
      <p:ext uri="{BB962C8B-B14F-4D97-AF65-F5344CB8AC3E}">
        <p14:creationId xmlns:p14="http://schemas.microsoft.com/office/powerpoint/2010/main" val="11672979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438445" cy="6677554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немецкоговорящей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части Швейцарии (разные разновидности немецкого)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русистики понятие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очень важно в дискуссиях о древнерусской языковой ситуации, потому что Б.А. Успенский ее определил как 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диглоссийную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основе отношения между церковнославянским и древнерусским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древневосточнославянским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«Языковая ситуация Древней Руси характеризуется в настоящей работе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 очерк истории русского литературного языка (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XI-XIX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вв.)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MG]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ситуация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такое сосуществование двух языковых систем в рамках одного языкового</a:t>
            </a:r>
          </a:p>
        </p:txBody>
      </p:sp>
    </p:spTree>
    <p:extLst>
      <p:ext uri="{BB962C8B-B14F-4D97-AF65-F5344CB8AC3E}">
        <p14:creationId xmlns:p14="http://schemas.microsoft.com/office/powerpoint/2010/main" val="4580938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2192" y="18044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коллектива, когда функции этих двух систем находятся в дополнительном распределении.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Эволюция русского литературного языка связана с переходом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церковнославянско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-русскому двуязычию. Поскольку двуязычие, в отличие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представляет собой нестабильную языковую ситуацию, этот переход имеет радикальные последствия для истории русского литературного языка, а именно распад двуязычия и становление литературного языка нового типа (ориентирующегося на разговорное употребление, а не на специальные книжные нормы).»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.А. Успенский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21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синтаксическим, лексико-семантическим), с другой — с варьированием социальной структуры или социальных ситуаций. Одной из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проблем, изучаемых С., является проблема социальной дифференциации языка на всех уровнях его структуры, и в частности характер взаимосвязей между языковыми и социальными структурами,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многоаспектны и носят опосредованный характер. Структура социальной дифференциации языка многомерна и включает как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стратификационную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дифференциацию, обусловленную разнородностью социальной структуры, так и ситуативную дифференциацию, </a:t>
            </a:r>
          </a:p>
        </p:txBody>
      </p:sp>
    </p:spTree>
    <p:extLst>
      <p:ext uri="{BB962C8B-B14F-4D97-AF65-F5344CB8AC3E}">
        <p14:creationId xmlns:p14="http://schemas.microsoft.com/office/powerpoint/2010/main" val="1120867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обусловленную многообразием социальных ситуаций. С этой проблемой тесно связана проблема «язык и нация», изучая к-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оперирует категорией национального языка, трактуемого в сов.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яз-знаиин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социально-ист. категория, возникающая в условиях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полит. концентрации, характеризующей формирование наций. Одним из ключевых понятий С. является понятие языковой ситуации, определяемой как совокупность форм существования языка (языков, региональных койне, территориальных и социальных диалектов), обслуживающих континуум общения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этнич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общности или адм.-территориальном объединении.»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779379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«То, что язык далеко не единообразен в социальном отношении, известно достаточно давно. Одно из первых письменно зафиксированных наблюдений, свидетельствующих об этом, относится еще к началу 17 в.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Гонсало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Корреас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преподаватель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Саламанкского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университета в Испании, четко разграничивал социальные разновидности языка: «Нужно отметить, что язык имеет, кроме диалектов, бытующих в провинциях, некоторые разновидности, связанные с возрастом, положением и имуществом жителей этих провинций: существует язык сельских жителей, простолюдинов, горожан, знатных господ и придворных, ученого-историка, </a:t>
            </a:r>
          </a:p>
        </p:txBody>
      </p:sp>
    </p:spTree>
    <p:extLst>
      <p:ext uri="{BB962C8B-B14F-4D97-AF65-F5344CB8AC3E}">
        <p14:creationId xmlns:p14="http://schemas.microsoft.com/office/powerpoint/2010/main" val="57066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старца, проповедника, женщин, мужчин и даже малых детей»» (Энциклопедия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Кругосвет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 сожалению без точной цитации)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«Одной из важных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социолиигвистич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проблем является также проблема социальных аспектов билингвизма (двуязычия; см. в ст. Многоязычие)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(взаимодействия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социально противопоставленных друг другу подсистем одного языка). В условиях билингвизма два языка сосуществуют друг с другом в рамках одного коллектива, использующего эти языки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коммуникативных сферах в зависимости от социальной ситуации и др. параметров коммуникативного акта (см. Коммуникация). </a:t>
            </a:r>
          </a:p>
        </p:txBody>
      </p:sp>
    </p:spTree>
    <p:extLst>
      <p:ext uri="{BB962C8B-B14F-4D97-AF65-F5344CB8AC3E}">
        <p14:creationId xmlns:p14="http://schemas.microsoft.com/office/powerpoint/2010/main" val="285008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96862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диглоссии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наблюдаются сходные отношения между разными формами существования одного языка (лит. языком, койне, диалектами)» (ЛЭС)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«Особое место среди проблем С. занимает проблема языковой политики — совокупности мер, предпринимаемых гос-вом, партией, классом, обществ. группировкой для изменения или сохранения существующего функционального распределения языков или языковых подсистем, для введения новых или сохранения старых языковых норм (см. Норма языковая)» (там же)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531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«Методы С. представляют собой синтез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процедур. Они подразделяются на методы полевого исследования и методы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социолингвистич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анализа языкового материала. Методы полевого исследования включают анкетирование, интервьюирование,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наблюдение. Опросники, используемые при заочном выборочном анкетировании, существенно отличаются 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анкет характером и числом вопросов, а также стратегией опроса, определяемой его задачей — получить сведения о речи информанта. Большое внимание уделяется составлению программы и разработке техники интервью.»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1991229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2894</Words>
  <Application>Microsoft Macintosh PowerPoint</Application>
  <PresentationFormat>Bildschirmpräsentation (4:3)</PresentationFormat>
  <Paragraphs>63</Paragraphs>
  <Slides>33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Office-Design</vt:lpstr>
      <vt:lpstr>Актуальные аспекты развития современного русского языка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729</cp:revision>
  <dcterms:created xsi:type="dcterms:W3CDTF">2014-04-27T23:03:49Z</dcterms:created>
  <dcterms:modified xsi:type="dcterms:W3CDTF">2024-05-15T06:59:42Z</dcterms:modified>
</cp:coreProperties>
</file>