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67" r:id="rId4"/>
    <p:sldId id="257" r:id="rId5"/>
    <p:sldId id="268" r:id="rId6"/>
    <p:sldId id="269" r:id="rId7"/>
    <p:sldId id="272" r:id="rId8"/>
    <p:sldId id="276" r:id="rId9"/>
    <p:sldId id="277" r:id="rId10"/>
    <p:sldId id="258" r:id="rId11"/>
    <p:sldId id="275" r:id="rId12"/>
    <p:sldId id="278" r:id="rId13"/>
    <p:sldId id="279" r:id="rId14"/>
    <p:sldId id="280" r:id="rId15"/>
    <p:sldId id="271" r:id="rId16"/>
    <p:sldId id="281" r:id="rId17"/>
    <p:sldId id="282" r:id="rId18"/>
    <p:sldId id="266" r:id="rId19"/>
    <p:sldId id="283" r:id="rId20"/>
    <p:sldId id="284" r:id="rId21"/>
    <p:sldId id="261" r:id="rId22"/>
    <p:sldId id="262" r:id="rId23"/>
    <p:sldId id="287" r:id="rId24"/>
    <p:sldId id="265" r:id="rId25"/>
    <p:sldId id="263" r:id="rId26"/>
    <p:sldId id="285" r:id="rId27"/>
    <p:sldId id="286" r:id="rId28"/>
    <p:sldId id="264" r:id="rId29"/>
    <p:sldId id="27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 Zelená" initials="AZ" lastIdx="1" clrIdx="0">
    <p:extLst>
      <p:ext uri="{19B8F6BF-5375-455C-9EA6-DF929625EA0E}">
        <p15:presenceInfo xmlns:p15="http://schemas.microsoft.com/office/powerpoint/2012/main" userId="S::93683662@fsv.cuni.cz::c92e3955-11b0-4136-b03d-864e36dd4f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82" d="100"/>
          <a:sy n="82" d="100"/>
        </p:scale>
        <p:origin x="1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1T18:48:33.055" idx="1">
    <p:pos x="10" y="10"/>
    <p:text>Giuseppe Pellizza da Volpedo (1901)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70D-0E1B-4D8B-89AD-A0B016FBC68B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7A-3A0C-4D7C-9309-A696298785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70D-0E1B-4D8B-89AD-A0B016FBC68B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7A-3A0C-4D7C-9309-A696298785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70D-0E1B-4D8B-89AD-A0B016FBC68B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7A-3A0C-4D7C-9309-A696298785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70D-0E1B-4D8B-89AD-A0B016FBC68B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7A-3A0C-4D7C-9309-A696298785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70D-0E1B-4D8B-89AD-A0B016FBC68B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7A-3A0C-4D7C-9309-A696298785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70D-0E1B-4D8B-89AD-A0B016FBC68B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7A-3A0C-4D7C-9309-A696298785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70D-0E1B-4D8B-89AD-A0B016FBC68B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7A-3A0C-4D7C-9309-A696298785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70D-0E1B-4D8B-89AD-A0B016FBC68B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7A-3A0C-4D7C-9309-A696298785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70D-0E1B-4D8B-89AD-A0B016FBC68B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7A-3A0C-4D7C-9309-A696298785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70D-0E1B-4D8B-89AD-A0B016FBC68B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7A-3A0C-4D7C-9309-A696298785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6370D-0E1B-4D8B-89AD-A0B016FBC68B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037A-3A0C-4D7C-9309-A696298785C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6370D-0E1B-4D8B-89AD-A0B016FBC68B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037A-3A0C-4D7C-9309-A696298785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Mythen" TargetMode="External"/><Relationship Id="rId2" Type="http://schemas.openxmlformats.org/officeDocument/2006/relationships/hyperlink" Target="http://de.wikipedia.org/wiki/Vernunf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.wikipedia.org/wiki/Unterhaltungsindustri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1BA827-E8D3-436C-BC82-4F01DD45A8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Massen</a:t>
            </a:r>
            <a:r>
              <a:rPr lang="cs-CZ" dirty="0"/>
              <a:t> in der Literatur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F7BFDBE-EB75-43C0-989E-A742C429E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Vorlesung</a:t>
            </a:r>
            <a:r>
              <a:rPr lang="cs-CZ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00058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Massen</a:t>
            </a:r>
            <a:r>
              <a:rPr lang="cs-CZ" dirty="0"/>
              <a:t> in der </a:t>
            </a:r>
            <a:r>
              <a:rPr lang="cs-CZ" dirty="0" err="1"/>
              <a:t>Theorie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- andere Kritiker: Oswald Spengler, Carl Schmitt, Ludwig Klages</a:t>
            </a:r>
            <a:endParaRPr lang="cs-CZ" dirty="0"/>
          </a:p>
          <a:p>
            <a:r>
              <a:rPr lang="de-DE" dirty="0"/>
              <a:t>Karl Jaspers: Schrecken aus der sich zersetzenden „künstlichen Masse“, d.</a:t>
            </a:r>
            <a:r>
              <a:rPr lang="cs-CZ" dirty="0"/>
              <a:t> </a:t>
            </a:r>
            <a:r>
              <a:rPr lang="de-DE" dirty="0"/>
              <a:t>i. das Heer im Stadium der Demobilisierung, die Arbeiterschaft außerhalb der Fabrikdisziplin, die Angestellten außerhalb des </a:t>
            </a:r>
            <a:r>
              <a:rPr lang="de-DE" dirty="0" err="1"/>
              <a:t>Großraumsbüro</a:t>
            </a:r>
            <a:r>
              <a:rPr lang="cs-CZ" dirty="0"/>
              <a:t>s</a:t>
            </a:r>
          </a:p>
          <a:p>
            <a:r>
              <a:rPr lang="de-DE" dirty="0"/>
              <a:t>Werner </a:t>
            </a:r>
            <a:r>
              <a:rPr lang="de-DE" dirty="0" err="1"/>
              <a:t>Sombart</a:t>
            </a:r>
            <a:r>
              <a:rPr lang="de-DE" dirty="0"/>
              <a:t> (1924): „Man nennt Masse die zusammenhanglosen, amorphen Bevölkerungshaufen namentlich in den Großstädten, die, aller inneren Gliederung bar, vom Geist, das heißt von Gott verlassen, eine tote Menge von lauter Einsen bildet.“</a:t>
            </a:r>
            <a:endParaRPr lang="cs-CZ" dirty="0"/>
          </a:p>
          <a:p>
            <a:r>
              <a:rPr lang="cs-CZ" dirty="0"/>
              <a:t>‚José </a:t>
            </a:r>
            <a:r>
              <a:rPr lang="cs-CZ" dirty="0" err="1"/>
              <a:t>Ortega</a:t>
            </a:r>
            <a:r>
              <a:rPr lang="cs-CZ" dirty="0"/>
              <a:t> y </a:t>
            </a:r>
            <a:r>
              <a:rPr lang="cs-CZ" dirty="0" err="1"/>
              <a:t>Gasset</a:t>
            </a:r>
            <a:r>
              <a:rPr lang="cs-CZ" dirty="0"/>
              <a:t>: </a:t>
            </a:r>
            <a:r>
              <a:rPr lang="cs-CZ" dirty="0" err="1"/>
              <a:t>Aufstand</a:t>
            </a:r>
            <a:r>
              <a:rPr lang="cs-CZ" dirty="0"/>
              <a:t> der </a:t>
            </a:r>
            <a:r>
              <a:rPr lang="cs-CZ" dirty="0" err="1"/>
              <a:t>Massen</a:t>
            </a:r>
            <a:r>
              <a:rPr lang="cs-CZ" dirty="0"/>
              <a:t> (1930)</a:t>
            </a:r>
          </a:p>
          <a:p>
            <a:r>
              <a:rPr lang="cs-CZ" dirty="0"/>
              <a:t>Karl </a:t>
            </a:r>
            <a:r>
              <a:rPr lang="cs-CZ" dirty="0" err="1"/>
              <a:t>Jaspers</a:t>
            </a:r>
            <a:r>
              <a:rPr lang="cs-CZ" dirty="0"/>
              <a:t>: Die </a:t>
            </a:r>
            <a:r>
              <a:rPr lang="cs-CZ" dirty="0" err="1"/>
              <a:t>geistige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der </a:t>
            </a:r>
            <a:r>
              <a:rPr lang="cs-CZ" dirty="0" err="1"/>
              <a:t>Zeit</a:t>
            </a:r>
            <a:r>
              <a:rPr lang="cs-CZ" dirty="0"/>
              <a:t> (1931); </a:t>
            </a:r>
            <a:r>
              <a:rPr lang="cs-CZ" dirty="0" err="1"/>
              <a:t>Vom</a:t>
            </a:r>
            <a:r>
              <a:rPr lang="cs-CZ" dirty="0"/>
              <a:t> </a:t>
            </a:r>
            <a:r>
              <a:rPr lang="cs-CZ" dirty="0" err="1"/>
              <a:t>Ursprung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Ziel</a:t>
            </a:r>
            <a:r>
              <a:rPr lang="cs-CZ" dirty="0"/>
              <a:t> der </a:t>
            </a:r>
            <a:r>
              <a:rPr lang="cs-CZ" dirty="0" err="1"/>
              <a:t>Geschichte</a:t>
            </a:r>
            <a:r>
              <a:rPr lang="cs-CZ" dirty="0"/>
              <a:t> (1949)</a:t>
            </a:r>
          </a:p>
          <a:p>
            <a:r>
              <a:rPr lang="cs-CZ" dirty="0"/>
              <a:t>Elias </a:t>
            </a:r>
            <a:r>
              <a:rPr lang="cs-CZ" dirty="0" err="1"/>
              <a:t>Canetti</a:t>
            </a:r>
            <a:r>
              <a:rPr lang="cs-CZ" dirty="0"/>
              <a:t>: Masse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Macht</a:t>
            </a:r>
            <a:r>
              <a:rPr lang="cs-CZ" dirty="0"/>
              <a:t> (1922-1960)</a:t>
            </a:r>
          </a:p>
          <a:p>
            <a:r>
              <a:rPr lang="cs-CZ" dirty="0" err="1"/>
              <a:t>Eher</a:t>
            </a:r>
            <a:r>
              <a:rPr lang="cs-CZ" dirty="0"/>
              <a:t> positive </a:t>
            </a:r>
            <a:r>
              <a:rPr lang="cs-CZ" dirty="0" err="1"/>
              <a:t>Bilder</a:t>
            </a:r>
            <a:r>
              <a:rPr lang="cs-CZ" dirty="0"/>
              <a:t> – </a:t>
            </a:r>
            <a:r>
              <a:rPr lang="cs-CZ" dirty="0" err="1"/>
              <a:t>soz</a:t>
            </a:r>
            <a:r>
              <a:rPr lang="cs-CZ" dirty="0"/>
              <a:t>. </a:t>
            </a:r>
            <a:r>
              <a:rPr lang="cs-CZ" dirty="0" err="1"/>
              <a:t>Theorie</a:t>
            </a:r>
            <a:r>
              <a:rPr lang="cs-CZ" dirty="0"/>
              <a:t> – z. B. Karl </a:t>
            </a:r>
            <a:r>
              <a:rPr lang="cs-CZ" dirty="0" err="1"/>
              <a:t>Kautsky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8CCEC-27FC-4926-B6A6-4AD623D5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Oswald </a:t>
            </a:r>
            <a:r>
              <a:rPr lang="cs-CZ" dirty="0" err="1"/>
              <a:t>Spengler</a:t>
            </a:r>
            <a:r>
              <a:rPr lang="cs-CZ" dirty="0"/>
              <a:t> (1880 – 1936): </a:t>
            </a:r>
            <a:r>
              <a:rPr lang="cs-CZ" dirty="0" err="1"/>
              <a:t>Untergang</a:t>
            </a:r>
            <a:r>
              <a:rPr lang="cs-CZ" dirty="0"/>
              <a:t> des </a:t>
            </a:r>
            <a:r>
              <a:rPr lang="cs-CZ" dirty="0" err="1"/>
              <a:t>Abendlandes</a:t>
            </a:r>
            <a:r>
              <a:rPr lang="cs-CZ" dirty="0"/>
              <a:t> (1922)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5ACF55-4A59-4252-9DE4-B40DFE1EE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„Die Masse ist das Ende, das radikale</a:t>
            </a:r>
            <a:r>
              <a:rPr lang="cs-CZ" dirty="0"/>
              <a:t> </a:t>
            </a:r>
            <a:r>
              <a:rPr lang="de-DE" dirty="0"/>
              <a:t>Nichts“.</a:t>
            </a:r>
            <a:endParaRPr lang="cs-CZ" dirty="0"/>
          </a:p>
          <a:p>
            <a:r>
              <a:rPr lang="cs-CZ" dirty="0"/>
              <a:t>Er </a:t>
            </a:r>
            <a:r>
              <a:rPr lang="cs-CZ" dirty="0" err="1"/>
              <a:t>geht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der </a:t>
            </a:r>
            <a:r>
              <a:rPr lang="cs-CZ" dirty="0" err="1"/>
              <a:t>Vorstellung</a:t>
            </a:r>
            <a:r>
              <a:rPr lang="cs-CZ" dirty="0"/>
              <a:t> von den </a:t>
            </a:r>
            <a:r>
              <a:rPr lang="cs-CZ" dirty="0" err="1"/>
              <a:t>Lebensphasen</a:t>
            </a:r>
            <a:r>
              <a:rPr lang="cs-CZ" dirty="0"/>
              <a:t> </a:t>
            </a:r>
            <a:r>
              <a:rPr lang="cs-CZ" dirty="0" err="1"/>
              <a:t>jeder</a:t>
            </a:r>
            <a:r>
              <a:rPr lang="cs-CZ" dirty="0"/>
              <a:t> Kultur (</a:t>
            </a:r>
            <a:r>
              <a:rPr lang="cs-CZ" dirty="0" err="1"/>
              <a:t>Frühzeit</a:t>
            </a:r>
            <a:r>
              <a:rPr lang="cs-CZ" dirty="0"/>
              <a:t>, </a:t>
            </a:r>
            <a:r>
              <a:rPr lang="cs-CZ" dirty="0" err="1"/>
              <a:t>Hochblüte</a:t>
            </a:r>
            <a:r>
              <a:rPr lang="cs-CZ" dirty="0"/>
              <a:t>, </a:t>
            </a:r>
            <a:r>
              <a:rPr lang="cs-CZ" dirty="0" err="1"/>
              <a:t>Verfall</a:t>
            </a:r>
            <a:r>
              <a:rPr lang="cs-CZ" dirty="0"/>
              <a:t>)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Verfall</a:t>
            </a:r>
            <a:r>
              <a:rPr lang="cs-CZ" dirty="0"/>
              <a:t> </a:t>
            </a:r>
            <a:r>
              <a:rPr lang="cs-CZ" dirty="0" err="1"/>
              <a:t>verbindet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Zivilisation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Gegensatz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Kultur. </a:t>
            </a:r>
            <a:r>
              <a:rPr lang="cs-CZ" dirty="0" err="1"/>
              <a:t>Dazu</a:t>
            </a:r>
            <a:r>
              <a:rPr lang="cs-CZ" dirty="0"/>
              <a:t> </a:t>
            </a:r>
            <a:r>
              <a:rPr lang="cs-CZ" dirty="0" err="1"/>
              <a:t>gehört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„</a:t>
            </a:r>
            <a:r>
              <a:rPr lang="de-DE" dirty="0"/>
              <a:t>Herrschaft der anorganischen Weltstadt anstelle des lebensvollen bäuerlich geprägten Lande</a:t>
            </a:r>
            <a:r>
              <a:rPr lang="cs-CZ" dirty="0"/>
              <a:t>s“ </a:t>
            </a:r>
            <a:r>
              <a:rPr lang="cs-CZ" dirty="0" err="1"/>
              <a:t>sowie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Unterhaltungsindustrie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348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DFFFF-E664-42D6-BDEE-3746B2FA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Karl </a:t>
            </a:r>
            <a:r>
              <a:rPr lang="cs-CZ" dirty="0" err="1"/>
              <a:t>Jaspers</a:t>
            </a:r>
            <a:r>
              <a:rPr lang="cs-CZ" dirty="0"/>
              <a:t> (1883 – 1969): Die </a:t>
            </a:r>
            <a:r>
              <a:rPr lang="cs-CZ" dirty="0" err="1"/>
              <a:t>geistige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der </a:t>
            </a:r>
            <a:r>
              <a:rPr lang="cs-CZ" dirty="0" err="1"/>
              <a:t>Zeit</a:t>
            </a:r>
            <a:r>
              <a:rPr lang="cs-CZ" dirty="0"/>
              <a:t> (1931)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166D5-A7D9-414A-BACA-56ADB7279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„Es beginnt heute der letzte Feldzug gegen den Adel. Statt auf</a:t>
            </a:r>
            <a:r>
              <a:rPr lang="cs-CZ" dirty="0"/>
              <a:t> </a:t>
            </a:r>
            <a:r>
              <a:rPr lang="de-DE" dirty="0"/>
              <a:t>politischem und soziologischem Felde wird er in den Seelen selbstgeführt“, indem sich „die Instinkte des Massemenschen …, wie</a:t>
            </a:r>
            <a:r>
              <a:rPr lang="cs-CZ" dirty="0"/>
              <a:t> </a:t>
            </a:r>
            <a:r>
              <a:rPr lang="de-DE" dirty="0"/>
              <a:t>schon öfters, gefährlicher als je, mit religiös</a:t>
            </a:r>
            <a:r>
              <a:rPr lang="cs-CZ" dirty="0"/>
              <a:t>-</a:t>
            </a:r>
            <a:r>
              <a:rPr lang="de-DE" dirty="0"/>
              <a:t>kirchlichen und politisch</a:t>
            </a:r>
            <a:r>
              <a:rPr lang="cs-CZ" dirty="0"/>
              <a:t> </a:t>
            </a:r>
            <a:r>
              <a:rPr lang="de-DE" dirty="0"/>
              <a:t>absolutistischen Instinkten (vereinigen, um die universale Nivellierung in der Massenordnung mit einer Weihe zu versehen“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82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D5F02-8582-4738-99F4-75F9411F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Karl </a:t>
            </a:r>
            <a:r>
              <a:rPr lang="cs-CZ" dirty="0" err="1"/>
              <a:t>Jaspers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1C21B8-0F3C-4DE1-88E2-F4DE78908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„Entscheidung durch </a:t>
            </a:r>
            <a:r>
              <a:rPr lang="de-DE" dirty="0" err="1"/>
              <a:t>Majoritäten</a:t>
            </a:r>
            <a:r>
              <a:rPr lang="de-DE" dirty="0"/>
              <a:t>, </a:t>
            </a:r>
            <a:r>
              <a:rPr lang="de-DE" dirty="0" err="1"/>
              <a:t>Haß</a:t>
            </a:r>
            <a:r>
              <a:rPr lang="cs-CZ" dirty="0"/>
              <a:t> </a:t>
            </a:r>
            <a:r>
              <a:rPr lang="de-DE" dirty="0"/>
              <a:t>gegen jeden hervorragenden Einzelnen, Forderung der Gleichheit,</a:t>
            </a:r>
            <a:r>
              <a:rPr lang="cs-CZ" dirty="0"/>
              <a:t> </a:t>
            </a:r>
            <a:r>
              <a:rPr lang="de-DE" dirty="0"/>
              <a:t>rücksichtslose Isolierung oder Ausschließung jeder Besonderheit,</a:t>
            </a:r>
            <a:r>
              <a:rPr lang="cs-CZ" dirty="0"/>
              <a:t> </a:t>
            </a:r>
            <a:r>
              <a:rPr lang="de-DE" dirty="0"/>
              <a:t>welche nicht repräsentativ für alle ist, Verfolgung des Überragenden“ Allerdings sind „Massemenschen … anzuerkennen,</a:t>
            </a:r>
            <a:r>
              <a:rPr lang="cs-CZ" dirty="0"/>
              <a:t> </a:t>
            </a:r>
            <a:r>
              <a:rPr lang="de-DE" dirty="0"/>
              <a:t>sofern sie dienen, leisten, aufblickend den Impuls eines möglichen</a:t>
            </a:r>
            <a:r>
              <a:rPr lang="cs-CZ" dirty="0"/>
              <a:t> </a:t>
            </a:r>
            <a:r>
              <a:rPr lang="de-DE" dirty="0"/>
              <a:t>Aufschwungs kennen, das heißt, sofern sie selbst das sind, was die</a:t>
            </a:r>
            <a:r>
              <a:rPr lang="cs-CZ" dirty="0"/>
              <a:t> </a:t>
            </a:r>
            <a:r>
              <a:rPr lang="de-DE" dirty="0"/>
              <a:t>Wenigen entschieden sind</a:t>
            </a:r>
            <a:r>
              <a:rPr lang="cs-CZ" dirty="0"/>
              <a:t>.</a:t>
            </a:r>
            <a:r>
              <a:rPr lang="de-DE" dirty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79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9D2FE-7E09-4A94-988F-3323BF0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Jaspers</a:t>
            </a:r>
            <a:r>
              <a:rPr lang="cs-CZ" dirty="0"/>
              <a:t>: </a:t>
            </a:r>
            <a:r>
              <a:rPr lang="cs-CZ" dirty="0" err="1"/>
              <a:t>Vom</a:t>
            </a:r>
            <a:r>
              <a:rPr lang="cs-CZ" dirty="0"/>
              <a:t> </a:t>
            </a:r>
            <a:r>
              <a:rPr lang="cs-CZ" dirty="0" err="1"/>
              <a:t>Ursprung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Ziel</a:t>
            </a:r>
            <a:r>
              <a:rPr lang="cs-CZ" dirty="0"/>
              <a:t> der </a:t>
            </a:r>
            <a:r>
              <a:rPr lang="cs-CZ" dirty="0" err="1"/>
              <a:t>Geschichte</a:t>
            </a:r>
            <a:r>
              <a:rPr lang="cs-CZ" dirty="0"/>
              <a:t> (1949)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B7FB11-D5A7-48A2-8FFE-6EF6AF843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/>
              <a:t>„Die Verwandlung von Volk in Publikum und</a:t>
            </a:r>
            <a:r>
              <a:rPr lang="cs-CZ" dirty="0"/>
              <a:t> Masse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heute</a:t>
            </a:r>
            <a:r>
              <a:rPr lang="cs-CZ" dirty="0"/>
              <a:t> </a:t>
            </a:r>
            <a:r>
              <a:rPr lang="cs-CZ" dirty="0" err="1"/>
              <a:t>unaufhaltsam</a:t>
            </a:r>
            <a:r>
              <a:rPr lang="cs-CZ" dirty="0"/>
              <a:t>“</a:t>
            </a:r>
          </a:p>
          <a:p>
            <a:r>
              <a:rPr lang="de-DE" dirty="0"/>
              <a:t>„Massen entstehen, wo Menschen ohne eigentliche Welt, ohne Herkunft und Boden verfügbar</a:t>
            </a:r>
            <a:r>
              <a:rPr lang="cs-CZ" dirty="0"/>
              <a:t> </a:t>
            </a:r>
            <a:r>
              <a:rPr lang="de-DE" dirty="0"/>
              <a:t>und auswechselbar werden“</a:t>
            </a:r>
            <a:endParaRPr lang="cs-CZ" dirty="0"/>
          </a:p>
          <a:p>
            <a:r>
              <a:rPr lang="de-DE" dirty="0"/>
              <a:t>„die Minderwertigkeit der Vielen, des Durchschnitts“ an, „deren</a:t>
            </a:r>
            <a:r>
              <a:rPr lang="cs-CZ" dirty="0"/>
              <a:t> </a:t>
            </a:r>
            <a:r>
              <a:rPr lang="de-DE" dirty="0"/>
              <a:t>Dasein durch den Massendruck alles bestimmt.“ </a:t>
            </a:r>
            <a:r>
              <a:rPr lang="cs-CZ" dirty="0"/>
              <a:t>so</a:t>
            </a:r>
            <a:r>
              <a:rPr lang="de-DE" dirty="0"/>
              <a:t> ist Masse „die Erscheinung einer geschichtlichen Lage</a:t>
            </a:r>
            <a:r>
              <a:rPr lang="cs-CZ" dirty="0"/>
              <a:t> </a:t>
            </a:r>
            <a:r>
              <a:rPr lang="de-DE" dirty="0"/>
              <a:t>unter bestimmten Bedingungen (und) keineswegs endgültig minderwertig“; es sei nämlich auch möglich, „da</a:t>
            </a:r>
            <a:r>
              <a:rPr lang="cs-CZ" dirty="0" err="1"/>
              <a:t>ss</a:t>
            </a:r>
            <a:r>
              <a:rPr lang="de-DE" dirty="0"/>
              <a:t> in den Massen selber die</a:t>
            </a:r>
            <a:r>
              <a:rPr lang="cs-CZ" dirty="0"/>
              <a:t> </a:t>
            </a:r>
            <a:r>
              <a:rPr lang="de-DE" dirty="0"/>
              <a:t>vernünftig ringende Arbeit wirklichen Geistes sich entwickle“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45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BDABE-5923-4ED8-ABFC-F1FDB457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Leo </a:t>
            </a:r>
            <a:r>
              <a:rPr lang="cs-CZ" dirty="0" err="1"/>
              <a:t>Löwenthal</a:t>
            </a:r>
            <a:r>
              <a:rPr lang="cs-CZ" dirty="0"/>
              <a:t> (1900 – 1993): Literatur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Massenkultur</a:t>
            </a:r>
            <a:r>
              <a:rPr lang="cs-CZ" dirty="0"/>
              <a:t> (1937-1993)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5B13D7-711B-4089-8A03-F39B2C22D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 - </a:t>
            </a:r>
            <a:r>
              <a:rPr lang="cs-CZ" dirty="0" err="1"/>
              <a:t>Mitgründer</a:t>
            </a:r>
            <a:r>
              <a:rPr lang="cs-CZ" dirty="0"/>
              <a:t> der </a:t>
            </a:r>
            <a:r>
              <a:rPr lang="cs-CZ" dirty="0" err="1"/>
              <a:t>Frankfurter</a:t>
            </a:r>
            <a:r>
              <a:rPr lang="cs-CZ" dirty="0"/>
              <a:t> </a:t>
            </a:r>
            <a:r>
              <a:rPr lang="cs-CZ" dirty="0" err="1"/>
              <a:t>Schule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Massen</a:t>
            </a:r>
            <a:r>
              <a:rPr lang="cs-CZ" dirty="0"/>
              <a:t> </a:t>
            </a:r>
            <a:r>
              <a:rPr lang="cs-CZ" dirty="0" err="1"/>
              <a:t>bestimmte</a:t>
            </a:r>
            <a:r>
              <a:rPr lang="cs-CZ" dirty="0"/>
              <a:t> Kunst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solche</a:t>
            </a:r>
            <a:r>
              <a:rPr lang="cs-CZ" dirty="0"/>
              <a:t>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spezifisch</a:t>
            </a:r>
            <a:r>
              <a:rPr lang="cs-CZ" dirty="0"/>
              <a:t> </a:t>
            </a:r>
            <a:r>
              <a:rPr lang="cs-CZ" dirty="0" err="1"/>
              <a:t>moderne</a:t>
            </a:r>
            <a:r>
              <a:rPr lang="cs-CZ" dirty="0"/>
              <a:t> </a:t>
            </a:r>
            <a:r>
              <a:rPr lang="cs-CZ" dirty="0" err="1"/>
              <a:t>Erscheinung</a:t>
            </a:r>
            <a:r>
              <a:rPr lang="cs-CZ" dirty="0"/>
              <a:t>. </a:t>
            </a:r>
            <a:r>
              <a:rPr lang="cs-CZ" dirty="0" err="1"/>
              <a:t>Aber</a:t>
            </a:r>
            <a:r>
              <a:rPr lang="cs-CZ" dirty="0"/>
              <a:t> bis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Neuzeit</a:t>
            </a:r>
            <a:r>
              <a:rPr lang="cs-CZ" dirty="0"/>
              <a:t> </a:t>
            </a:r>
            <a:r>
              <a:rPr lang="cs-CZ" dirty="0" err="1"/>
              <a:t>hin</a:t>
            </a:r>
            <a:r>
              <a:rPr lang="cs-CZ" dirty="0"/>
              <a:t> </a:t>
            </a:r>
            <a:r>
              <a:rPr lang="cs-CZ" dirty="0" err="1"/>
              <a:t>führte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intelektuellen</a:t>
            </a:r>
            <a:r>
              <a:rPr lang="cs-CZ" dirty="0"/>
              <a:t> oder </a:t>
            </a:r>
            <a:r>
              <a:rPr lang="cs-CZ" dirty="0" err="1"/>
              <a:t>moralischen</a:t>
            </a:r>
            <a:r>
              <a:rPr lang="cs-CZ" dirty="0"/>
              <a:t> </a:t>
            </a:r>
            <a:r>
              <a:rPr lang="cs-CZ" dirty="0" err="1"/>
              <a:t>Auseinandersetzungen</a:t>
            </a:r>
            <a:r>
              <a:rPr lang="cs-CZ" dirty="0"/>
              <a:t>. </a:t>
            </a:r>
            <a:r>
              <a:rPr lang="cs-CZ" dirty="0" err="1"/>
              <a:t>Diese</a:t>
            </a:r>
            <a:r>
              <a:rPr lang="cs-CZ" dirty="0"/>
              <a:t> </a:t>
            </a:r>
            <a:r>
              <a:rPr lang="cs-CZ" dirty="0" err="1"/>
              <a:t>entstanden</a:t>
            </a:r>
            <a:r>
              <a:rPr lang="cs-CZ" dirty="0"/>
              <a:t> </a:t>
            </a:r>
            <a:r>
              <a:rPr lang="cs-CZ" dirty="0" err="1"/>
              <a:t>erst</a:t>
            </a:r>
            <a:r>
              <a:rPr lang="cs-CZ" dirty="0"/>
              <a:t>, </a:t>
            </a:r>
            <a:r>
              <a:rPr lang="cs-CZ" dirty="0" err="1"/>
              <a:t>nachdem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beiden</a:t>
            </a:r>
            <a:r>
              <a:rPr lang="cs-CZ" dirty="0"/>
              <a:t> </a:t>
            </a:r>
            <a:r>
              <a:rPr lang="cs-CZ" dirty="0" err="1"/>
              <a:t>Bereiche</a:t>
            </a:r>
            <a:r>
              <a:rPr lang="cs-CZ" dirty="0"/>
              <a:t> in </a:t>
            </a:r>
            <a:r>
              <a:rPr lang="cs-CZ" dirty="0" err="1"/>
              <a:t>Berührung</a:t>
            </a:r>
            <a:r>
              <a:rPr lang="cs-CZ" dirty="0"/>
              <a:t> </a:t>
            </a:r>
            <a:r>
              <a:rPr lang="cs-CZ" dirty="0" err="1"/>
              <a:t>gekommen</a:t>
            </a:r>
            <a:r>
              <a:rPr lang="cs-CZ" dirty="0"/>
              <a:t> </a:t>
            </a:r>
            <a:r>
              <a:rPr lang="cs-CZ" dirty="0" err="1"/>
              <a:t>waren</a:t>
            </a:r>
            <a:r>
              <a:rPr lang="cs-CZ" dirty="0"/>
              <a:t>. Der </a:t>
            </a:r>
            <a:r>
              <a:rPr lang="cs-CZ" dirty="0" err="1"/>
              <a:t>Prozess</a:t>
            </a:r>
            <a:r>
              <a:rPr lang="cs-CZ" dirty="0"/>
              <a:t>, der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Veränderung</a:t>
            </a:r>
            <a:r>
              <a:rPr lang="cs-CZ" dirty="0"/>
              <a:t> </a:t>
            </a:r>
            <a:r>
              <a:rPr lang="cs-CZ" dirty="0" err="1"/>
              <a:t>herbeigeführt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, </a:t>
            </a:r>
            <a:r>
              <a:rPr lang="cs-CZ" dirty="0" err="1"/>
              <a:t>verlief</a:t>
            </a:r>
            <a:r>
              <a:rPr lang="cs-CZ" dirty="0"/>
              <a:t>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allmählich</a:t>
            </a:r>
            <a:r>
              <a:rPr lang="cs-CZ" dirty="0"/>
              <a:t>, </a:t>
            </a:r>
            <a:r>
              <a:rPr lang="cs-CZ" dirty="0" err="1"/>
              <a:t>aber</a:t>
            </a:r>
            <a:r>
              <a:rPr lang="cs-CZ" dirty="0"/>
              <a:t> es </a:t>
            </a:r>
            <a:r>
              <a:rPr lang="cs-CZ" dirty="0" err="1"/>
              <a:t>leidet</a:t>
            </a:r>
            <a:r>
              <a:rPr lang="cs-CZ" dirty="0"/>
              <a:t> </a:t>
            </a:r>
            <a:r>
              <a:rPr lang="cs-CZ" dirty="0" err="1"/>
              <a:t>keinen</a:t>
            </a:r>
            <a:r>
              <a:rPr lang="cs-CZ" dirty="0"/>
              <a:t> </a:t>
            </a:r>
            <a:r>
              <a:rPr lang="cs-CZ" dirty="0" err="1"/>
              <a:t>Zweifel</a:t>
            </a:r>
            <a:r>
              <a:rPr lang="cs-CZ" dirty="0"/>
              <a:t>, </a:t>
            </a:r>
            <a:r>
              <a:rPr lang="cs-CZ" dirty="0" err="1"/>
              <a:t>dass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den </a:t>
            </a:r>
            <a:r>
              <a:rPr lang="cs-CZ" dirty="0" err="1"/>
              <a:t>weitreichenden</a:t>
            </a:r>
            <a:r>
              <a:rPr lang="cs-CZ" dirty="0"/>
              <a:t> </a:t>
            </a:r>
            <a:r>
              <a:rPr lang="cs-CZ" dirty="0" err="1"/>
              <a:t>sozialen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technischen</a:t>
            </a:r>
            <a:r>
              <a:rPr lang="cs-CZ" dirty="0"/>
              <a:t> </a:t>
            </a:r>
            <a:r>
              <a:rPr lang="cs-CZ" dirty="0" err="1"/>
              <a:t>Verändeungen</a:t>
            </a:r>
            <a:r>
              <a:rPr lang="cs-CZ" dirty="0"/>
              <a:t> </a:t>
            </a:r>
            <a:r>
              <a:rPr lang="cs-CZ" dirty="0" err="1"/>
              <a:t>verbunden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Entstehung</a:t>
            </a:r>
            <a:r>
              <a:rPr lang="cs-CZ" dirty="0"/>
              <a:t> der </a:t>
            </a:r>
            <a:r>
              <a:rPr lang="cs-CZ" dirty="0" err="1"/>
              <a:t>bürgerlichen</a:t>
            </a:r>
            <a:r>
              <a:rPr lang="cs-CZ" dirty="0"/>
              <a:t> </a:t>
            </a:r>
            <a:r>
              <a:rPr lang="cs-CZ" dirty="0" err="1"/>
              <a:t>Klasse</a:t>
            </a:r>
            <a:r>
              <a:rPr lang="cs-CZ" dirty="0"/>
              <a:t> </a:t>
            </a:r>
            <a:r>
              <a:rPr lang="cs-CZ" dirty="0" err="1"/>
              <a:t>führten</a:t>
            </a:r>
            <a:r>
              <a:rPr lang="cs-CZ" dirty="0"/>
              <a:t>. Der </a:t>
            </a:r>
            <a:r>
              <a:rPr lang="cs-CZ" dirty="0" err="1"/>
              <a:t>Künstler</a:t>
            </a:r>
            <a:r>
              <a:rPr lang="cs-CZ" dirty="0"/>
              <a:t> </a:t>
            </a:r>
            <a:r>
              <a:rPr lang="cs-CZ" dirty="0" err="1"/>
              <a:t>musste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jetzt</a:t>
            </a:r>
            <a:r>
              <a:rPr lang="cs-CZ" dirty="0"/>
              <a:t> … </a:t>
            </a:r>
            <a:r>
              <a:rPr lang="cs-CZ" dirty="0" err="1"/>
              <a:t>mit</a:t>
            </a:r>
            <a:r>
              <a:rPr lang="cs-CZ" dirty="0"/>
              <a:t> den </a:t>
            </a:r>
            <a:r>
              <a:rPr lang="cs-CZ" dirty="0" err="1"/>
              <a:t>Forderungen</a:t>
            </a:r>
            <a:r>
              <a:rPr lang="cs-CZ" dirty="0"/>
              <a:t>  </a:t>
            </a:r>
            <a:r>
              <a:rPr lang="cs-CZ" dirty="0" err="1"/>
              <a:t>eines</a:t>
            </a:r>
            <a:r>
              <a:rPr lang="cs-CZ" dirty="0"/>
              <a:t> </a:t>
            </a:r>
            <a:r>
              <a:rPr lang="cs-CZ" dirty="0" err="1"/>
              <a:t>immer</a:t>
            </a:r>
            <a:r>
              <a:rPr lang="cs-CZ" dirty="0"/>
              <a:t> </a:t>
            </a:r>
            <a:r>
              <a:rPr lang="cs-CZ" dirty="0" err="1"/>
              <a:t>größeren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anspruchsloseren</a:t>
            </a:r>
            <a:r>
              <a:rPr lang="cs-CZ" dirty="0"/>
              <a:t> </a:t>
            </a:r>
            <a:r>
              <a:rPr lang="cs-CZ" dirty="0" err="1"/>
              <a:t>Publikums</a:t>
            </a:r>
            <a:r>
              <a:rPr lang="cs-CZ" dirty="0"/>
              <a:t> </a:t>
            </a:r>
            <a:r>
              <a:rPr lang="cs-CZ" dirty="0" err="1"/>
              <a:t>auseinandersetzen</a:t>
            </a:r>
            <a:r>
              <a:rPr lang="cs-CZ" dirty="0"/>
              <a:t>  …</a:t>
            </a:r>
            <a:r>
              <a:rPr lang="cs-CZ" dirty="0" err="1"/>
              <a:t>Und</a:t>
            </a:r>
            <a:r>
              <a:rPr lang="cs-CZ" dirty="0"/>
              <a:t> in jenem (18.) </a:t>
            </a:r>
            <a:r>
              <a:rPr lang="cs-CZ" dirty="0" err="1"/>
              <a:t>Jahrhundert</a:t>
            </a:r>
            <a:r>
              <a:rPr lang="cs-CZ" dirty="0"/>
              <a:t> </a:t>
            </a:r>
            <a:r>
              <a:rPr lang="cs-CZ" dirty="0" err="1"/>
              <a:t>begannen</a:t>
            </a:r>
            <a:r>
              <a:rPr lang="cs-CZ" dirty="0"/>
              <a:t> </a:t>
            </a:r>
            <a:r>
              <a:rPr lang="cs-CZ" dirty="0" err="1"/>
              <a:t>dann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aller</a:t>
            </a:r>
            <a:r>
              <a:rPr lang="cs-CZ" dirty="0"/>
              <a:t> </a:t>
            </a:r>
            <a:r>
              <a:rPr lang="cs-CZ" dirty="0" err="1"/>
              <a:t>Heftigkeit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Auseeinandersetzungn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Massenkultur</a:t>
            </a:r>
            <a:r>
              <a:rPr lang="cs-CZ" dirty="0"/>
              <a:t>.</a:t>
            </a:r>
          </a:p>
          <a:p>
            <a:r>
              <a:rPr lang="cs-CZ" dirty="0" err="1"/>
              <a:t>Aufschwung</a:t>
            </a:r>
            <a:r>
              <a:rPr lang="cs-CZ" dirty="0"/>
              <a:t> der </a:t>
            </a:r>
            <a:r>
              <a:rPr lang="cs-CZ" dirty="0" err="1"/>
              <a:t>Buchproduktion</a:t>
            </a:r>
            <a:r>
              <a:rPr lang="cs-CZ" dirty="0"/>
              <a:t>: 1750 </a:t>
            </a:r>
            <a:r>
              <a:rPr lang="cs-CZ" dirty="0" err="1"/>
              <a:t>etwa</a:t>
            </a:r>
            <a:r>
              <a:rPr lang="cs-CZ" dirty="0"/>
              <a:t> 90-100 </a:t>
            </a:r>
            <a:r>
              <a:rPr lang="cs-CZ" dirty="0" err="1"/>
              <a:t>Neuigkeiten</a:t>
            </a:r>
            <a:r>
              <a:rPr lang="cs-CZ" dirty="0"/>
              <a:t> pro </a:t>
            </a:r>
            <a:r>
              <a:rPr lang="cs-CZ" dirty="0" err="1"/>
              <a:t>Jahr</a:t>
            </a:r>
            <a:r>
              <a:rPr lang="cs-CZ" dirty="0"/>
              <a:t> um 1770 </a:t>
            </a:r>
            <a:r>
              <a:rPr lang="cs-CZ" dirty="0" err="1"/>
              <a:t>schon</a:t>
            </a:r>
            <a:r>
              <a:rPr lang="cs-CZ" dirty="0"/>
              <a:t> 4000 (</a:t>
            </a:r>
            <a:r>
              <a:rPr lang="cs-CZ" dirty="0" err="1"/>
              <a:t>auf</a:t>
            </a:r>
            <a:r>
              <a:rPr lang="cs-CZ" dirty="0"/>
              <a:t> der </a:t>
            </a:r>
            <a:r>
              <a:rPr lang="cs-CZ" dirty="0" err="1"/>
              <a:t>Leipziger</a:t>
            </a:r>
            <a:r>
              <a:rPr lang="cs-CZ" dirty="0"/>
              <a:t> </a:t>
            </a:r>
            <a:r>
              <a:rPr lang="cs-CZ" dirty="0" err="1"/>
              <a:t>Messe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31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59198-5259-4CD8-AFCA-B98763CB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Bedeutung</a:t>
            </a:r>
            <a:r>
              <a:rPr lang="cs-CZ" dirty="0"/>
              <a:t> der </a:t>
            </a:r>
            <a:r>
              <a:rPr lang="cs-CZ" dirty="0" err="1"/>
              <a:t>Theorie</a:t>
            </a:r>
            <a:r>
              <a:rPr lang="cs-CZ" dirty="0"/>
              <a:t> </a:t>
            </a:r>
            <a:r>
              <a:rPr lang="cs-CZ" dirty="0" err="1"/>
              <a:t>fur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Kultur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63BA63-2A93-484B-AB72-74A020875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2 </a:t>
            </a:r>
            <a:r>
              <a:rPr lang="cs-CZ" dirty="0" err="1"/>
              <a:t>Wege</a:t>
            </a:r>
            <a:r>
              <a:rPr lang="cs-CZ" dirty="0"/>
              <a:t>:</a:t>
            </a:r>
          </a:p>
          <a:p>
            <a:r>
              <a:rPr lang="cs-CZ" dirty="0"/>
              <a:t>1. </a:t>
            </a:r>
            <a:r>
              <a:rPr lang="cs-CZ" dirty="0" err="1"/>
              <a:t>Abgrenzung</a:t>
            </a:r>
            <a:r>
              <a:rPr lang="cs-CZ" dirty="0"/>
              <a:t> der </a:t>
            </a:r>
            <a:r>
              <a:rPr lang="cs-CZ" dirty="0" err="1"/>
              <a:t>Eliten</a:t>
            </a:r>
            <a:r>
              <a:rPr lang="cs-CZ" dirty="0"/>
              <a:t> </a:t>
            </a:r>
            <a:r>
              <a:rPr lang="cs-CZ" dirty="0" err="1"/>
              <a:t>gegen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Massen</a:t>
            </a:r>
            <a:r>
              <a:rPr lang="cs-CZ" dirty="0"/>
              <a:t>: </a:t>
            </a:r>
            <a:r>
              <a:rPr lang="cs-CZ" dirty="0" err="1"/>
              <a:t>Dandysmus</a:t>
            </a:r>
            <a:r>
              <a:rPr lang="cs-CZ" dirty="0"/>
              <a:t>, </a:t>
            </a:r>
            <a:r>
              <a:rPr lang="cs-CZ" dirty="0" err="1"/>
              <a:t>elitäre</a:t>
            </a:r>
            <a:r>
              <a:rPr lang="cs-CZ" dirty="0"/>
              <a:t> </a:t>
            </a:r>
            <a:r>
              <a:rPr lang="cs-CZ" dirty="0" err="1"/>
              <a:t>Klubs</a:t>
            </a:r>
            <a:r>
              <a:rPr lang="cs-CZ" dirty="0"/>
              <a:t>, </a:t>
            </a:r>
            <a:r>
              <a:rPr lang="cs-CZ" dirty="0" err="1"/>
              <a:t>samt</a:t>
            </a:r>
            <a:r>
              <a:rPr lang="cs-CZ" dirty="0"/>
              <a:t> den </a:t>
            </a:r>
            <a:r>
              <a:rPr lang="cs-CZ" dirty="0" err="1"/>
              <a:t>Dichterkreisen</a:t>
            </a:r>
            <a:r>
              <a:rPr lang="cs-CZ" dirty="0"/>
              <a:t> (Stefan George), </a:t>
            </a:r>
            <a:r>
              <a:rPr lang="cs-CZ" dirty="0" err="1"/>
              <a:t>Rosenkreuzer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andere</a:t>
            </a:r>
            <a:r>
              <a:rPr lang="cs-CZ" dirty="0"/>
              <a:t>, </a:t>
            </a:r>
            <a:r>
              <a:rPr lang="cs-CZ" dirty="0" err="1"/>
              <a:t>auch</a:t>
            </a:r>
            <a:r>
              <a:rPr lang="cs-CZ" dirty="0"/>
              <a:t> z. B. Wagner (</a:t>
            </a:r>
            <a:r>
              <a:rPr lang="cs-CZ" dirty="0" err="1"/>
              <a:t>Parsival</a:t>
            </a:r>
            <a:r>
              <a:rPr lang="cs-CZ" dirty="0"/>
              <a:t>) </a:t>
            </a:r>
            <a:r>
              <a:rPr lang="cs-CZ" dirty="0" err="1"/>
              <a:t>etc</a:t>
            </a:r>
            <a:r>
              <a:rPr lang="cs-CZ" dirty="0"/>
              <a:t>., Nietzsche, Schopenhauer</a:t>
            </a:r>
          </a:p>
          <a:p>
            <a:r>
              <a:rPr lang="cs-CZ" dirty="0"/>
              <a:t>2. </a:t>
            </a:r>
            <a:r>
              <a:rPr lang="cs-CZ" dirty="0" err="1"/>
              <a:t>Schaffen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breiten</a:t>
            </a:r>
            <a:r>
              <a:rPr lang="cs-CZ" dirty="0"/>
              <a:t> </a:t>
            </a:r>
            <a:r>
              <a:rPr lang="cs-CZ" dirty="0" err="1"/>
              <a:t>Massen</a:t>
            </a:r>
            <a:r>
              <a:rPr lang="cs-CZ" dirty="0"/>
              <a:t>, d. i. </a:t>
            </a:r>
            <a:r>
              <a:rPr lang="cs-CZ" dirty="0" err="1"/>
              <a:t>Populärkultur</a:t>
            </a:r>
            <a:r>
              <a:rPr lang="cs-CZ" dirty="0"/>
              <a:t> – </a:t>
            </a:r>
            <a:r>
              <a:rPr lang="cs-CZ" dirty="0" err="1"/>
              <a:t>Filmindustrie</a:t>
            </a:r>
            <a:r>
              <a:rPr lang="cs-CZ" dirty="0"/>
              <a:t>, </a:t>
            </a:r>
            <a:r>
              <a:rPr lang="cs-CZ" dirty="0" err="1"/>
              <a:t>Radio</a:t>
            </a:r>
            <a:r>
              <a:rPr lang="cs-CZ" dirty="0"/>
              <a:t>, </a:t>
            </a:r>
            <a:r>
              <a:rPr lang="cs-CZ" dirty="0" err="1"/>
              <a:t>Trivialliteratur</a:t>
            </a:r>
            <a:endParaRPr lang="cs-CZ" dirty="0"/>
          </a:p>
          <a:p>
            <a:r>
              <a:rPr lang="cs-CZ" dirty="0" err="1"/>
              <a:t>Ergebnis</a:t>
            </a:r>
            <a:r>
              <a:rPr lang="cs-CZ" dirty="0"/>
              <a:t>: </a:t>
            </a:r>
            <a:r>
              <a:rPr lang="cs-CZ" dirty="0" err="1"/>
              <a:t>Frage</a:t>
            </a:r>
            <a:r>
              <a:rPr lang="cs-CZ" dirty="0"/>
              <a:t> nach der </a:t>
            </a:r>
            <a:r>
              <a:rPr lang="cs-CZ" dirty="0" err="1"/>
              <a:t>hohen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niederen</a:t>
            </a:r>
            <a:r>
              <a:rPr lang="cs-CZ" dirty="0"/>
              <a:t> Kultur, nach  der Kultur </a:t>
            </a:r>
            <a:r>
              <a:rPr lang="cs-CZ" dirty="0" err="1"/>
              <a:t>und</a:t>
            </a:r>
            <a:r>
              <a:rPr lang="cs-CZ" dirty="0"/>
              <a:t> dem </a:t>
            </a:r>
            <a:r>
              <a:rPr lang="cs-CZ" dirty="0" err="1"/>
              <a:t>Kitsch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14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C7B6C-D238-4606-A025-B1999159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Hohe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niedere</a:t>
            </a:r>
            <a:r>
              <a:rPr lang="cs-CZ" dirty="0"/>
              <a:t> Kultur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A5AD13-07CB-46F0-93FC-3DE77613B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hohe</a:t>
            </a:r>
            <a:r>
              <a:rPr lang="cs-CZ" dirty="0"/>
              <a:t>“ </a:t>
            </a:r>
            <a:r>
              <a:rPr lang="cs-CZ" dirty="0" err="1"/>
              <a:t>und</a:t>
            </a:r>
            <a:r>
              <a:rPr lang="cs-CZ" dirty="0"/>
              <a:t> „</a:t>
            </a:r>
            <a:r>
              <a:rPr lang="cs-CZ" dirty="0" err="1"/>
              <a:t>niedere</a:t>
            </a:r>
            <a:r>
              <a:rPr lang="cs-CZ" dirty="0"/>
              <a:t>“ Kultur, </a:t>
            </a:r>
            <a:r>
              <a:rPr lang="cs-CZ" dirty="0" err="1"/>
              <a:t>also</a:t>
            </a:r>
            <a:r>
              <a:rPr lang="cs-CZ" dirty="0"/>
              <a:t> Kultur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Eliten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Kultur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Massen</a:t>
            </a:r>
            <a:r>
              <a:rPr lang="cs-CZ" dirty="0"/>
              <a:t>?</a:t>
            </a:r>
          </a:p>
          <a:p>
            <a:r>
              <a:rPr lang="cs-CZ" dirty="0" err="1"/>
              <a:t>Geschichte</a:t>
            </a:r>
            <a:r>
              <a:rPr lang="cs-CZ" dirty="0"/>
              <a:t> </a:t>
            </a:r>
            <a:r>
              <a:rPr lang="cs-CZ" dirty="0" err="1"/>
              <a:t>dieser</a:t>
            </a:r>
            <a:r>
              <a:rPr lang="cs-CZ" dirty="0"/>
              <a:t> </a:t>
            </a:r>
            <a:r>
              <a:rPr lang="cs-CZ" dirty="0" err="1"/>
              <a:t>Unterscheidung</a:t>
            </a:r>
            <a:r>
              <a:rPr lang="cs-CZ" dirty="0"/>
              <a:t> </a:t>
            </a:r>
            <a:r>
              <a:rPr lang="cs-CZ" dirty="0" err="1"/>
              <a:t>beginnt</a:t>
            </a:r>
            <a:r>
              <a:rPr lang="cs-CZ" dirty="0"/>
              <a:t> </a:t>
            </a:r>
            <a:r>
              <a:rPr lang="cs-CZ" dirty="0" err="1"/>
              <a:t>schon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Altertum</a:t>
            </a:r>
            <a:r>
              <a:rPr lang="cs-CZ" dirty="0"/>
              <a:t>: z. B. </a:t>
            </a:r>
            <a:r>
              <a:rPr lang="cs-CZ" dirty="0" err="1"/>
              <a:t>esoterische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exoterische</a:t>
            </a:r>
            <a:r>
              <a:rPr lang="cs-CZ" dirty="0"/>
              <a:t> </a:t>
            </a:r>
            <a:r>
              <a:rPr lang="cs-CZ" dirty="0" err="1"/>
              <a:t>Schriften</a:t>
            </a:r>
            <a:r>
              <a:rPr lang="cs-CZ" dirty="0"/>
              <a:t> (</a:t>
            </a:r>
            <a:r>
              <a:rPr lang="cs-CZ" dirty="0" err="1"/>
              <a:t>Religionen</a:t>
            </a:r>
            <a:r>
              <a:rPr lang="cs-CZ" dirty="0"/>
              <a:t>, </a:t>
            </a:r>
            <a:r>
              <a:rPr lang="cs-CZ" dirty="0" err="1"/>
              <a:t>aber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Aristotel</a:t>
            </a:r>
            <a:r>
              <a:rPr lang="cs-CZ" dirty="0"/>
              <a:t>), Kultur des </a:t>
            </a:r>
            <a:r>
              <a:rPr lang="cs-CZ" dirty="0" err="1"/>
              <a:t>Kaiserhofs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Zirke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Unterhaltung</a:t>
            </a:r>
            <a:r>
              <a:rPr lang="cs-CZ" dirty="0"/>
              <a:t> der </a:t>
            </a:r>
            <a:r>
              <a:rPr lang="cs-CZ" dirty="0" err="1"/>
              <a:t>Massen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74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F31578-92CC-41EA-8FCE-CF496B01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Trivialliteratur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CDBFE6-63A5-4396-9516-558DF95E9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Wort</a:t>
            </a:r>
            <a:r>
              <a:rPr lang="cs-CZ" dirty="0"/>
              <a:t> </a:t>
            </a:r>
            <a:r>
              <a:rPr lang="cs-CZ" dirty="0" err="1"/>
              <a:t>kommt</a:t>
            </a:r>
            <a:r>
              <a:rPr lang="cs-CZ" dirty="0"/>
              <a:t> </a:t>
            </a:r>
            <a:r>
              <a:rPr lang="cs-CZ" dirty="0" err="1"/>
              <a:t>vom</a:t>
            </a:r>
            <a:r>
              <a:rPr lang="cs-CZ" dirty="0"/>
              <a:t> </a:t>
            </a:r>
            <a:r>
              <a:rPr lang="cs-CZ" dirty="0" err="1"/>
              <a:t>Lateinischen</a:t>
            </a:r>
            <a:r>
              <a:rPr lang="cs-CZ" dirty="0"/>
              <a:t> </a:t>
            </a:r>
            <a:r>
              <a:rPr lang="cs-CZ" dirty="0" err="1"/>
              <a:t>trivialis</a:t>
            </a:r>
            <a:r>
              <a:rPr lang="cs-CZ" dirty="0"/>
              <a:t> – </a:t>
            </a:r>
            <a:r>
              <a:rPr lang="cs-CZ" dirty="0" err="1"/>
              <a:t>Kreuzung</a:t>
            </a:r>
            <a:r>
              <a:rPr lang="cs-CZ" dirty="0"/>
              <a:t> in </a:t>
            </a:r>
            <a:r>
              <a:rPr lang="cs-CZ" dirty="0" err="1"/>
              <a:t>drei</a:t>
            </a:r>
            <a:r>
              <a:rPr lang="cs-CZ" dirty="0"/>
              <a:t> </a:t>
            </a:r>
            <a:r>
              <a:rPr lang="cs-CZ" dirty="0" err="1"/>
              <a:t>Wege</a:t>
            </a:r>
            <a:r>
              <a:rPr lang="cs-CZ" dirty="0"/>
              <a:t>,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leicht</a:t>
            </a:r>
            <a:r>
              <a:rPr lang="cs-CZ" dirty="0"/>
              <a:t> </a:t>
            </a:r>
            <a:r>
              <a:rPr lang="cs-CZ" dirty="0" err="1"/>
              <a:t>zugänglicher</a:t>
            </a:r>
            <a:r>
              <a:rPr lang="cs-CZ" dirty="0"/>
              <a:t> Ort</a:t>
            </a:r>
          </a:p>
          <a:p>
            <a:r>
              <a:rPr lang="cs-CZ" dirty="0" err="1"/>
              <a:t>Setzt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in </a:t>
            </a:r>
            <a:r>
              <a:rPr lang="cs-CZ" dirty="0" err="1"/>
              <a:t>Deutschland</a:t>
            </a:r>
            <a:r>
              <a:rPr lang="cs-CZ" dirty="0"/>
              <a:t> </a:t>
            </a:r>
            <a:r>
              <a:rPr lang="cs-CZ" dirty="0" err="1"/>
              <a:t>etwa</a:t>
            </a:r>
            <a:r>
              <a:rPr lang="cs-CZ" dirty="0"/>
              <a:t> Ende des 18., </a:t>
            </a:r>
            <a:r>
              <a:rPr lang="cs-CZ" dirty="0" err="1"/>
              <a:t>Anfang</a:t>
            </a:r>
            <a:r>
              <a:rPr lang="cs-CZ" dirty="0"/>
              <a:t> des 19. </a:t>
            </a:r>
            <a:r>
              <a:rPr lang="cs-CZ" dirty="0" err="1"/>
              <a:t>Jh</a:t>
            </a:r>
            <a:r>
              <a:rPr lang="cs-CZ" dirty="0"/>
              <a:t>. durch: </a:t>
            </a:r>
            <a:r>
              <a:rPr lang="cs-CZ" dirty="0" err="1"/>
              <a:t>Räuber</a:t>
            </a:r>
            <a:r>
              <a:rPr lang="cs-CZ" dirty="0"/>
              <a:t>, </a:t>
            </a:r>
            <a:r>
              <a:rPr lang="cs-CZ" dirty="0" err="1"/>
              <a:t>Reise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Geisterromane</a:t>
            </a:r>
            <a:r>
              <a:rPr lang="cs-CZ" dirty="0"/>
              <a:t> </a:t>
            </a:r>
            <a:r>
              <a:rPr lang="cs-CZ" dirty="0" err="1"/>
              <a:t>Sowie</a:t>
            </a:r>
            <a:r>
              <a:rPr lang="cs-CZ" dirty="0"/>
              <a:t> </a:t>
            </a:r>
            <a:r>
              <a:rPr lang="cs-CZ" dirty="0" err="1"/>
              <a:t>Liebesgeschichten</a:t>
            </a:r>
            <a:r>
              <a:rPr lang="cs-CZ" dirty="0"/>
              <a:t> - </a:t>
            </a:r>
            <a:r>
              <a:rPr lang="cs-CZ" dirty="0" err="1"/>
              <a:t>Beispiele</a:t>
            </a:r>
            <a:r>
              <a:rPr lang="cs-CZ" dirty="0"/>
              <a:t>:</a:t>
            </a:r>
          </a:p>
          <a:p>
            <a:r>
              <a:rPr lang="cs-CZ" b="1" dirty="0"/>
              <a:t>Sophie von La </a:t>
            </a:r>
            <a:r>
              <a:rPr lang="cs-CZ" b="1" dirty="0" err="1"/>
              <a:t>Roche</a:t>
            </a:r>
            <a:r>
              <a:rPr lang="cs-CZ" b="1" dirty="0"/>
              <a:t> (1731-1807): </a:t>
            </a:r>
            <a:r>
              <a:rPr lang="cs-CZ" b="1" dirty="0" err="1"/>
              <a:t>Das</a:t>
            </a:r>
            <a:r>
              <a:rPr lang="cs-CZ" b="1" dirty="0"/>
              <a:t> </a:t>
            </a:r>
            <a:r>
              <a:rPr lang="cs-CZ" b="1" dirty="0" err="1"/>
              <a:t>Fräulein</a:t>
            </a:r>
            <a:r>
              <a:rPr lang="cs-CZ" b="1" dirty="0"/>
              <a:t> von </a:t>
            </a:r>
            <a:r>
              <a:rPr lang="cs-CZ" b="1" dirty="0" err="1"/>
              <a:t>Sternheim</a:t>
            </a:r>
            <a:r>
              <a:rPr lang="cs-CZ" b="1" dirty="0"/>
              <a:t> (1771)</a:t>
            </a:r>
          </a:p>
          <a:p>
            <a:r>
              <a:rPr lang="cs-CZ" b="1" dirty="0"/>
              <a:t>August Heinrich </a:t>
            </a:r>
            <a:r>
              <a:rPr lang="cs-CZ" b="1" dirty="0" err="1"/>
              <a:t>Lafontaine</a:t>
            </a:r>
            <a:r>
              <a:rPr lang="cs-CZ" b="1" dirty="0"/>
              <a:t> (1758 – 1831): </a:t>
            </a:r>
            <a:r>
              <a:rPr lang="cs-CZ" b="1" dirty="0" err="1"/>
              <a:t>Familiengeschichten</a:t>
            </a:r>
            <a:r>
              <a:rPr lang="cs-CZ" b="1" dirty="0"/>
              <a:t> (1797) </a:t>
            </a:r>
            <a:r>
              <a:rPr lang="cs-CZ" dirty="0"/>
              <a:t>– in </a:t>
            </a:r>
            <a:r>
              <a:rPr lang="cs-CZ" dirty="0" err="1"/>
              <a:t>seiner</a:t>
            </a:r>
            <a:r>
              <a:rPr lang="cs-CZ" dirty="0"/>
              <a:t> </a:t>
            </a:r>
            <a:r>
              <a:rPr lang="cs-CZ" dirty="0" err="1"/>
              <a:t>Zeit</a:t>
            </a:r>
            <a:r>
              <a:rPr lang="cs-CZ" dirty="0"/>
              <a:t> der </a:t>
            </a:r>
            <a:r>
              <a:rPr lang="cs-CZ" dirty="0" err="1"/>
              <a:t>meistgelesene</a:t>
            </a:r>
            <a:r>
              <a:rPr lang="cs-CZ" dirty="0"/>
              <a:t>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Schriftsteller</a:t>
            </a:r>
            <a:r>
              <a:rPr lang="cs-CZ" dirty="0"/>
              <a:t> (</a:t>
            </a:r>
            <a:r>
              <a:rPr lang="cs-CZ" dirty="0" err="1"/>
              <a:t>auch</a:t>
            </a:r>
            <a:r>
              <a:rPr lang="cs-CZ" dirty="0"/>
              <a:t> z. B. von Napoleon ode </a:t>
            </a:r>
            <a:r>
              <a:rPr lang="cs-CZ" dirty="0" err="1"/>
              <a:t>Grillparzer</a:t>
            </a:r>
            <a:endParaRPr lang="cs-CZ" dirty="0"/>
          </a:p>
          <a:p>
            <a:r>
              <a:rPr lang="cs-CZ" dirty="0" err="1"/>
              <a:t>Später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Kriminalromane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Abenteuerromane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41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8E2C6-A76B-4F22-B946-9674B2D0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Trivialliteratur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2422D7-4150-4701-8A14-6199E80F2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Abendteuerromane</a:t>
            </a:r>
            <a:r>
              <a:rPr lang="cs-CZ" dirty="0"/>
              <a:t>: </a:t>
            </a:r>
            <a:r>
              <a:rPr lang="cs-CZ" dirty="0" err="1"/>
              <a:t>Robinsonade</a:t>
            </a:r>
            <a:r>
              <a:rPr lang="cs-CZ" dirty="0"/>
              <a:t>, </a:t>
            </a:r>
            <a:r>
              <a:rPr lang="cs-CZ" dirty="0" err="1"/>
              <a:t>Ritterromane</a:t>
            </a:r>
            <a:r>
              <a:rPr lang="cs-CZ" dirty="0"/>
              <a:t>, </a:t>
            </a:r>
            <a:r>
              <a:rPr lang="cs-CZ" dirty="0" err="1"/>
              <a:t>Räuberromane</a:t>
            </a:r>
            <a:r>
              <a:rPr lang="cs-CZ" dirty="0"/>
              <a:t>, </a:t>
            </a:r>
            <a:r>
              <a:rPr lang="cs-CZ" dirty="0" err="1"/>
              <a:t>Schauerromane</a:t>
            </a:r>
            <a:r>
              <a:rPr lang="cs-CZ" dirty="0"/>
              <a:t>:</a:t>
            </a:r>
          </a:p>
          <a:p>
            <a:r>
              <a:rPr lang="cs-CZ" dirty="0"/>
              <a:t>Johann Heinrich Campe (1746-1818): Robinson der </a:t>
            </a:r>
            <a:r>
              <a:rPr lang="cs-CZ" dirty="0" err="1"/>
              <a:t>Jüngere</a:t>
            </a:r>
            <a:r>
              <a:rPr lang="cs-CZ" dirty="0"/>
              <a:t> (1779)</a:t>
            </a:r>
          </a:p>
          <a:p>
            <a:r>
              <a:rPr lang="cs-CZ" b="1" dirty="0"/>
              <a:t>Christian August </a:t>
            </a:r>
            <a:r>
              <a:rPr lang="cs-CZ" b="1" dirty="0" err="1"/>
              <a:t>Vulpius</a:t>
            </a:r>
            <a:r>
              <a:rPr lang="cs-CZ" b="1" dirty="0"/>
              <a:t> (1762-1827): </a:t>
            </a:r>
            <a:r>
              <a:rPr lang="cs-CZ" b="1" dirty="0" err="1"/>
              <a:t>Rinaldo</a:t>
            </a:r>
            <a:r>
              <a:rPr lang="cs-CZ" b="1" dirty="0"/>
              <a:t> </a:t>
            </a:r>
            <a:r>
              <a:rPr lang="cs-CZ" b="1" dirty="0" err="1"/>
              <a:t>Rinaldini</a:t>
            </a:r>
            <a:r>
              <a:rPr lang="cs-CZ" b="1" dirty="0"/>
              <a:t> (1799)</a:t>
            </a:r>
          </a:p>
          <a:p>
            <a:r>
              <a:rPr lang="cs-CZ" dirty="0"/>
              <a:t>Heinrich Daniel </a:t>
            </a:r>
            <a:r>
              <a:rPr lang="cs-CZ" dirty="0" err="1"/>
              <a:t>Zschokke</a:t>
            </a:r>
            <a:r>
              <a:rPr lang="cs-CZ" dirty="0"/>
              <a:t> (1771 – 1848): </a:t>
            </a:r>
            <a:r>
              <a:rPr lang="cs-CZ" dirty="0" err="1"/>
              <a:t>Abällino</a:t>
            </a:r>
            <a:r>
              <a:rPr lang="cs-CZ" dirty="0"/>
              <a:t> der </a:t>
            </a:r>
            <a:r>
              <a:rPr lang="cs-CZ" dirty="0" err="1"/>
              <a:t>große</a:t>
            </a:r>
            <a:r>
              <a:rPr lang="cs-CZ" dirty="0"/>
              <a:t> </a:t>
            </a:r>
            <a:r>
              <a:rPr lang="cs-CZ" dirty="0" err="1"/>
              <a:t>Bandit</a:t>
            </a:r>
            <a:r>
              <a:rPr lang="cs-CZ" dirty="0"/>
              <a:t> (1794)</a:t>
            </a:r>
          </a:p>
          <a:p>
            <a:r>
              <a:rPr lang="cs-CZ" b="1" dirty="0"/>
              <a:t>Christian Heinrich </a:t>
            </a:r>
            <a:r>
              <a:rPr lang="cs-CZ" b="1" dirty="0" err="1"/>
              <a:t>Spieß</a:t>
            </a:r>
            <a:r>
              <a:rPr lang="cs-CZ" b="1" dirty="0"/>
              <a:t> (1755-1799): </a:t>
            </a:r>
            <a:r>
              <a:rPr lang="cs-CZ" b="1" dirty="0" err="1"/>
              <a:t>Petermännchen</a:t>
            </a:r>
            <a:r>
              <a:rPr lang="cs-CZ" b="1" dirty="0"/>
              <a:t> (1791)  </a:t>
            </a:r>
            <a:r>
              <a:rPr lang="cs-CZ" dirty="0"/>
              <a:t>-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Klattau</a:t>
            </a:r>
            <a:r>
              <a:rPr lang="cs-CZ" dirty="0"/>
              <a:t>, </a:t>
            </a:r>
            <a:r>
              <a:rPr lang="cs-CZ" dirty="0" err="1"/>
              <a:t>Schauerroman</a:t>
            </a:r>
            <a:r>
              <a:rPr lang="cs-CZ" dirty="0"/>
              <a:t> </a:t>
            </a:r>
            <a:r>
              <a:rPr lang="cs-CZ" dirty="0" err="1"/>
              <a:t>gründer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52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BAA576-958B-4D92-B3C5-1B73D568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Masse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7F4157-1450-4D2E-8AEE-5F8B5C654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Wort</a:t>
            </a:r>
            <a:r>
              <a:rPr lang="cs-CZ" dirty="0"/>
              <a:t> </a:t>
            </a:r>
            <a:r>
              <a:rPr lang="cs-CZ" dirty="0" err="1"/>
              <a:t>kommt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dem </a:t>
            </a:r>
            <a:r>
              <a:rPr lang="cs-CZ" dirty="0" err="1"/>
              <a:t>gr</a:t>
            </a:r>
            <a:r>
              <a:rPr lang="cs-CZ" dirty="0"/>
              <a:t>. </a:t>
            </a:r>
            <a:r>
              <a:rPr lang="cs-CZ" dirty="0" err="1"/>
              <a:t>Wort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Brotteig</a:t>
            </a:r>
            <a:r>
              <a:rPr lang="cs-CZ" dirty="0"/>
              <a:t>, </a:t>
            </a:r>
            <a:r>
              <a:rPr lang="cs-CZ" dirty="0" err="1"/>
              <a:t>dass</a:t>
            </a:r>
            <a:r>
              <a:rPr lang="cs-CZ" dirty="0"/>
              <a:t> man </a:t>
            </a:r>
            <a:r>
              <a:rPr lang="cs-CZ" dirty="0" err="1"/>
              <a:t>knetet</a:t>
            </a:r>
            <a:r>
              <a:rPr lang="cs-CZ" dirty="0"/>
              <a:t> (</a:t>
            </a:r>
            <a:r>
              <a:rPr lang="cs-CZ" dirty="0" err="1"/>
              <a:t>massein</a:t>
            </a:r>
            <a:r>
              <a:rPr lang="cs-CZ" dirty="0"/>
              <a:t>),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lateinische</a:t>
            </a:r>
            <a:r>
              <a:rPr lang="cs-CZ" dirty="0"/>
              <a:t> (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später</a:t>
            </a:r>
            <a:r>
              <a:rPr lang="cs-CZ" dirty="0"/>
              <a:t> </a:t>
            </a:r>
            <a:r>
              <a:rPr lang="cs-CZ" dirty="0" err="1"/>
              <a:t>französische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italienische</a:t>
            </a:r>
            <a:r>
              <a:rPr lang="cs-CZ" dirty="0"/>
              <a:t>) </a:t>
            </a:r>
            <a:r>
              <a:rPr lang="cs-CZ" dirty="0" err="1"/>
              <a:t>fullo</a:t>
            </a:r>
            <a:r>
              <a:rPr lang="cs-CZ" dirty="0"/>
              <a:t> </a:t>
            </a:r>
            <a:r>
              <a:rPr lang="cs-CZ" dirty="0" err="1"/>
              <a:t>kommt</a:t>
            </a:r>
            <a:r>
              <a:rPr lang="cs-CZ" dirty="0"/>
              <a:t> </a:t>
            </a:r>
            <a:r>
              <a:rPr lang="cs-CZ" dirty="0" err="1"/>
              <a:t>vom</a:t>
            </a:r>
            <a:r>
              <a:rPr lang="cs-CZ" dirty="0"/>
              <a:t> </a:t>
            </a:r>
            <a:r>
              <a:rPr lang="cs-CZ" dirty="0" err="1"/>
              <a:t>wort</a:t>
            </a:r>
            <a:r>
              <a:rPr lang="cs-CZ" dirty="0"/>
              <a:t> </a:t>
            </a:r>
            <a:r>
              <a:rPr lang="cs-CZ" dirty="0" err="1"/>
              <a:t>Tuchmacher</a:t>
            </a:r>
            <a:r>
              <a:rPr lang="cs-CZ" dirty="0"/>
              <a:t>, Walker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englische</a:t>
            </a:r>
            <a:r>
              <a:rPr lang="cs-CZ" dirty="0"/>
              <a:t> </a:t>
            </a:r>
            <a:r>
              <a:rPr lang="cs-CZ" dirty="0" err="1"/>
              <a:t>Wort</a:t>
            </a:r>
            <a:r>
              <a:rPr lang="cs-CZ" dirty="0"/>
              <a:t> </a:t>
            </a:r>
            <a:r>
              <a:rPr lang="cs-CZ" dirty="0" err="1"/>
              <a:t>crowd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vom</a:t>
            </a:r>
            <a:r>
              <a:rPr lang="cs-CZ" dirty="0"/>
              <a:t> </a:t>
            </a:r>
            <a:r>
              <a:rPr lang="cs-CZ" dirty="0" err="1"/>
              <a:t>mittelhochdeutschen</a:t>
            </a:r>
            <a:r>
              <a:rPr lang="cs-CZ" dirty="0"/>
              <a:t> </a:t>
            </a:r>
            <a:r>
              <a:rPr lang="cs-CZ" dirty="0" err="1"/>
              <a:t>krotan</a:t>
            </a:r>
            <a:r>
              <a:rPr lang="cs-CZ" dirty="0"/>
              <a:t>,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pressen</a:t>
            </a:r>
            <a:r>
              <a:rPr lang="cs-CZ" dirty="0"/>
              <a:t> </a:t>
            </a:r>
            <a:r>
              <a:rPr lang="cs-CZ" dirty="0" err="1"/>
              <a:t>abgeleitet</a:t>
            </a:r>
            <a:r>
              <a:rPr lang="cs-CZ" dirty="0"/>
              <a:t>, oder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ihm</a:t>
            </a:r>
            <a:r>
              <a:rPr lang="cs-CZ" dirty="0"/>
              <a:t> </a:t>
            </a:r>
            <a:r>
              <a:rPr lang="cs-CZ" dirty="0" err="1"/>
              <a:t>zumindest</a:t>
            </a:r>
            <a:r>
              <a:rPr lang="cs-CZ" dirty="0"/>
              <a:t> </a:t>
            </a:r>
            <a:r>
              <a:rPr lang="cs-CZ" dirty="0" err="1"/>
              <a:t>verwandt</a:t>
            </a:r>
            <a:endParaRPr lang="cs-CZ" dirty="0"/>
          </a:p>
          <a:p>
            <a:r>
              <a:rPr lang="cs-CZ" dirty="0" err="1"/>
              <a:t>Jedenfalls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es </a:t>
            </a:r>
            <a:r>
              <a:rPr lang="cs-CZ" dirty="0" err="1"/>
              <a:t>etwas</a:t>
            </a:r>
            <a:r>
              <a:rPr lang="cs-CZ" dirty="0"/>
              <a:t> </a:t>
            </a:r>
            <a:r>
              <a:rPr lang="cs-CZ" dirty="0" err="1"/>
              <a:t>Amorphes</a:t>
            </a:r>
            <a:r>
              <a:rPr lang="cs-CZ" dirty="0"/>
              <a:t> (</a:t>
            </a:r>
            <a:r>
              <a:rPr lang="cs-CZ" dirty="0" err="1"/>
              <a:t>Gestaltloses</a:t>
            </a:r>
            <a:r>
              <a:rPr lang="cs-CZ" dirty="0"/>
              <a:t>), </a:t>
            </a:r>
            <a:r>
              <a:rPr lang="cs-CZ" dirty="0" err="1"/>
              <a:t>dass</a:t>
            </a:r>
            <a:r>
              <a:rPr lang="cs-CZ" dirty="0"/>
              <a:t> </a:t>
            </a:r>
            <a:r>
              <a:rPr lang="cs-CZ" dirty="0" err="1"/>
              <a:t>vom</a:t>
            </a:r>
            <a:r>
              <a:rPr lang="cs-CZ" dirty="0"/>
              <a:t> </a:t>
            </a:r>
            <a:r>
              <a:rPr lang="cs-CZ" dirty="0" err="1"/>
              <a:t>Außen</a:t>
            </a:r>
            <a:r>
              <a:rPr lang="cs-CZ" dirty="0"/>
              <a:t> (durch </a:t>
            </a:r>
            <a:r>
              <a:rPr lang="cs-CZ" dirty="0" err="1"/>
              <a:t>äußere</a:t>
            </a:r>
            <a:r>
              <a:rPr lang="cs-CZ" dirty="0"/>
              <a:t> </a:t>
            </a:r>
            <a:r>
              <a:rPr lang="cs-CZ" dirty="0" err="1"/>
              <a:t>Umstände</a:t>
            </a:r>
            <a:r>
              <a:rPr lang="cs-CZ" dirty="0"/>
              <a:t> oder </a:t>
            </a:r>
            <a:r>
              <a:rPr lang="cs-CZ" dirty="0" err="1"/>
              <a:t>Personen</a:t>
            </a:r>
            <a:r>
              <a:rPr lang="cs-CZ" dirty="0"/>
              <a:t>) </a:t>
            </a:r>
            <a:r>
              <a:rPr lang="cs-CZ" dirty="0" err="1"/>
              <a:t>geformt</a:t>
            </a:r>
            <a:r>
              <a:rPr lang="cs-CZ" dirty="0"/>
              <a:t> </a:t>
            </a:r>
            <a:r>
              <a:rPr lang="cs-CZ" dirty="0" err="1"/>
              <a:t>wird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57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BF876-AAC5-4B86-8C46-CC1FB3C4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Westworldroman</a:t>
            </a:r>
            <a:r>
              <a:rPr lang="cs-CZ" dirty="0"/>
              <a:t>, Science-Fiction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3FA563-6F63-478B-B040-2728160CB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Charles </a:t>
            </a:r>
            <a:r>
              <a:rPr lang="cs-CZ" b="1" dirty="0" err="1"/>
              <a:t>Sealsfield</a:t>
            </a:r>
            <a:r>
              <a:rPr lang="cs-CZ" b="1" dirty="0"/>
              <a:t> (Karl </a:t>
            </a:r>
            <a:r>
              <a:rPr lang="cs-CZ" b="1" dirty="0" err="1"/>
              <a:t>Postl</a:t>
            </a:r>
            <a:r>
              <a:rPr lang="cs-CZ" b="1" dirty="0"/>
              <a:t>) (1793–1864): </a:t>
            </a:r>
            <a:r>
              <a:rPr lang="cs-CZ" b="1" dirty="0" err="1"/>
              <a:t>Das</a:t>
            </a:r>
            <a:r>
              <a:rPr lang="cs-CZ" b="1" dirty="0"/>
              <a:t> </a:t>
            </a:r>
            <a:r>
              <a:rPr lang="cs-CZ" b="1" dirty="0" err="1"/>
              <a:t>Cajüttenbuch</a:t>
            </a:r>
            <a:r>
              <a:rPr lang="cs-CZ" b="1" dirty="0"/>
              <a:t> oder </a:t>
            </a:r>
            <a:r>
              <a:rPr lang="cs-CZ" b="1" dirty="0" err="1"/>
              <a:t>nationale</a:t>
            </a:r>
            <a:r>
              <a:rPr lang="cs-CZ" b="1" dirty="0"/>
              <a:t> </a:t>
            </a:r>
            <a:r>
              <a:rPr lang="cs-CZ" b="1" dirty="0" err="1"/>
              <a:t>Charakteristiken</a:t>
            </a:r>
            <a:r>
              <a:rPr lang="cs-CZ" b="1" dirty="0"/>
              <a:t> (1841)</a:t>
            </a:r>
          </a:p>
          <a:p>
            <a:r>
              <a:rPr lang="cs-CZ" dirty="0"/>
              <a:t>Friedrich </a:t>
            </a:r>
            <a:r>
              <a:rPr lang="cs-CZ" dirty="0" err="1"/>
              <a:t>Gerstäcker</a:t>
            </a:r>
            <a:r>
              <a:rPr lang="cs-CZ" dirty="0"/>
              <a:t> (1816 – 1872): Die </a:t>
            </a:r>
            <a:r>
              <a:rPr lang="cs-CZ" dirty="0" err="1"/>
              <a:t>Flußpiraten</a:t>
            </a:r>
            <a:r>
              <a:rPr lang="cs-CZ" dirty="0"/>
              <a:t> des Mississippi (1848)</a:t>
            </a:r>
          </a:p>
          <a:p>
            <a:r>
              <a:rPr lang="cs-CZ" b="1" dirty="0"/>
              <a:t>Karl May (1842 -1912): </a:t>
            </a:r>
            <a:r>
              <a:rPr lang="cs-CZ" b="1" dirty="0" err="1"/>
              <a:t>Winnetou</a:t>
            </a:r>
            <a:r>
              <a:rPr lang="cs-CZ" b="1" dirty="0"/>
              <a:t> I-III (1893-1910), </a:t>
            </a:r>
            <a:r>
              <a:rPr lang="cs-CZ" b="1" dirty="0" err="1"/>
              <a:t>Old</a:t>
            </a:r>
            <a:r>
              <a:rPr lang="cs-CZ" b="1" dirty="0"/>
              <a:t> </a:t>
            </a:r>
            <a:r>
              <a:rPr lang="cs-CZ" b="1" dirty="0" err="1"/>
              <a:t>Surehand</a:t>
            </a:r>
            <a:r>
              <a:rPr lang="cs-CZ" b="1" dirty="0"/>
              <a:t> (1894)</a:t>
            </a:r>
          </a:p>
          <a:p>
            <a:r>
              <a:rPr lang="cs-CZ" b="1" dirty="0"/>
              <a:t>Kurd </a:t>
            </a:r>
            <a:r>
              <a:rPr lang="cs-CZ" b="1" dirty="0" err="1"/>
              <a:t>Laßwitz</a:t>
            </a:r>
            <a:r>
              <a:rPr lang="cs-CZ" b="1" dirty="0"/>
              <a:t> (1848 -1910): </a:t>
            </a:r>
            <a:r>
              <a:rPr lang="cs-CZ" b="1" dirty="0" err="1"/>
              <a:t>Bilder</a:t>
            </a:r>
            <a:r>
              <a:rPr lang="cs-CZ" b="1" dirty="0"/>
              <a:t> </a:t>
            </a:r>
            <a:r>
              <a:rPr lang="cs-CZ" b="1" dirty="0" err="1"/>
              <a:t>aus</a:t>
            </a:r>
            <a:r>
              <a:rPr lang="cs-CZ" b="1" dirty="0"/>
              <a:t> der </a:t>
            </a:r>
            <a:r>
              <a:rPr lang="cs-CZ" b="1" dirty="0" err="1"/>
              <a:t>Zukunft</a:t>
            </a:r>
            <a:r>
              <a:rPr lang="cs-CZ" b="1" dirty="0"/>
              <a:t> (1871/8), </a:t>
            </a:r>
            <a:r>
              <a:rPr lang="cs-CZ" b="1" dirty="0" err="1"/>
              <a:t>Auf</a:t>
            </a:r>
            <a:r>
              <a:rPr lang="cs-CZ" b="1" dirty="0"/>
              <a:t> </a:t>
            </a:r>
            <a:r>
              <a:rPr lang="cs-CZ" b="1" dirty="0" err="1"/>
              <a:t>zwei</a:t>
            </a:r>
            <a:r>
              <a:rPr lang="cs-CZ" b="1" dirty="0"/>
              <a:t> </a:t>
            </a:r>
            <a:r>
              <a:rPr lang="cs-CZ" b="1" dirty="0" err="1"/>
              <a:t>Planeten</a:t>
            </a:r>
            <a:r>
              <a:rPr lang="cs-CZ" b="1" dirty="0"/>
              <a:t> (1897) </a:t>
            </a:r>
            <a:r>
              <a:rPr lang="cs-CZ" dirty="0"/>
              <a:t>– </a:t>
            </a:r>
            <a:r>
              <a:rPr lang="cs-CZ" dirty="0" err="1"/>
              <a:t>deutscher</a:t>
            </a:r>
            <a:r>
              <a:rPr lang="cs-CZ" dirty="0"/>
              <a:t> </a:t>
            </a:r>
            <a:r>
              <a:rPr lang="cs-CZ" dirty="0" err="1"/>
              <a:t>Jules</a:t>
            </a:r>
            <a:r>
              <a:rPr lang="cs-CZ" dirty="0"/>
              <a:t> Verne!</a:t>
            </a:r>
          </a:p>
          <a:p>
            <a:r>
              <a:rPr lang="cs-CZ" dirty="0"/>
              <a:t>Robert Kraft: </a:t>
            </a:r>
            <a:r>
              <a:rPr lang="cs-CZ" dirty="0" err="1"/>
              <a:t>Untersee-Teufel</a:t>
            </a:r>
            <a:r>
              <a:rPr lang="cs-CZ" dirty="0"/>
              <a:t> (1916)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61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Sieg</a:t>
            </a:r>
            <a:r>
              <a:rPr lang="cs-CZ"/>
              <a:t>f</a:t>
            </a:r>
            <a:r>
              <a:rPr lang="de-DE"/>
              <a:t>ried</a:t>
            </a:r>
            <a:r>
              <a:rPr lang="de-DE" dirty="0"/>
              <a:t> Kracauer (1889 Frankfurt am Main -1966 New York)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- Studium der Architektur (auf Drang der Eltern), Philosophie und Soziologie</a:t>
            </a:r>
            <a:endParaRPr lang="cs-CZ" dirty="0"/>
          </a:p>
          <a:p>
            <a:r>
              <a:rPr lang="de-DE" dirty="0"/>
              <a:t>- lernt Simmel kennen, sowie seine Idee der Mehrdimensionalität der Perspektiven</a:t>
            </a:r>
            <a:endParaRPr lang="cs-CZ" dirty="0"/>
          </a:p>
          <a:p>
            <a:r>
              <a:rPr lang="de-DE" dirty="0"/>
              <a:t>- 1. Weltkrieg: zuerst begeistert, dann jedoch Desillusion:</a:t>
            </a:r>
            <a:endParaRPr lang="cs-CZ" dirty="0"/>
          </a:p>
          <a:p>
            <a:r>
              <a:rPr lang="de-DE" dirty="0"/>
              <a:t>Roman </a:t>
            </a:r>
            <a:r>
              <a:rPr lang="de-DE" i="1" dirty="0"/>
              <a:t>Ginster </a:t>
            </a:r>
            <a:r>
              <a:rPr lang="de-DE" dirty="0"/>
              <a:t>(1928)</a:t>
            </a:r>
            <a:endParaRPr lang="cs-CZ" dirty="0"/>
          </a:p>
          <a:p>
            <a:r>
              <a:rPr lang="de-DE" dirty="0"/>
              <a:t>- nach dem Weltkrieg in Frankfurt, wo auch (im Institut für Sozialforschung) Karl Mannheim, Erich Fromm, Max Horkheimer oder  Theodor Adorno wirkten; Freundschaft mit Theodor Adorno – gemeinsames Studium, aber wohl auch gegenseitige Liebe</a:t>
            </a:r>
            <a:endParaRPr lang="cs-CZ" dirty="0"/>
          </a:p>
          <a:p>
            <a:r>
              <a:rPr lang="de-DE" dirty="0"/>
              <a:t>- aktiv auch in den jüdischen Kreisen: Bekanntschaft mit Martin Buber, jedoch später d</a:t>
            </a:r>
            <a:r>
              <a:rPr lang="cs-CZ" dirty="0"/>
              <a:t>i</a:t>
            </a:r>
            <a:r>
              <a:rPr lang="de-DE" dirty="0" err="1"/>
              <a:t>stanziert</a:t>
            </a:r>
            <a:r>
              <a:rPr lang="de-DE" dirty="0"/>
              <a:t> sich Kracauer</a:t>
            </a:r>
            <a:r>
              <a:rPr lang="cs-CZ" dirty="0"/>
              <a:t> </a:t>
            </a:r>
            <a:r>
              <a:rPr lang="cs-CZ" dirty="0" err="1"/>
              <a:t>vom</a:t>
            </a:r>
            <a:r>
              <a:rPr lang="cs-CZ" dirty="0"/>
              <a:t> Sionismus</a:t>
            </a:r>
          </a:p>
          <a:p>
            <a:r>
              <a:rPr lang="de-DE" dirty="0"/>
              <a:t>- arbeitet für das Feuilleton in der Frankfurter Zeitung (später FAZ), 1930 als Chef des </a:t>
            </a:r>
            <a:r>
              <a:rPr lang="de-DE" dirty="0" err="1"/>
              <a:t>Fe</a:t>
            </a:r>
            <a:r>
              <a:rPr lang="cs-CZ" dirty="0"/>
              <a:t>u</a:t>
            </a:r>
            <a:r>
              <a:rPr lang="de-DE" dirty="0" err="1"/>
              <a:t>il</a:t>
            </a:r>
            <a:r>
              <a:rPr lang="cs-CZ" dirty="0"/>
              <a:t>l</a:t>
            </a:r>
            <a:r>
              <a:rPr lang="de-DE" dirty="0" err="1"/>
              <a:t>etons</a:t>
            </a:r>
            <a:r>
              <a:rPr lang="de-DE" dirty="0"/>
              <a:t> nach Berlin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Siegfried</a:t>
            </a:r>
            <a:r>
              <a:rPr lang="cs-CZ" dirty="0"/>
              <a:t> </a:t>
            </a:r>
            <a:r>
              <a:rPr lang="cs-CZ" dirty="0" err="1"/>
              <a:t>Kracauer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- erste empirisch-soziologische Studie in Deutschland: Die Angestellten (1930)</a:t>
            </a:r>
            <a:endParaRPr lang="cs-CZ" dirty="0"/>
          </a:p>
          <a:p>
            <a:r>
              <a:rPr lang="de-DE" dirty="0"/>
              <a:t>- autobiographischer Roman </a:t>
            </a:r>
            <a:r>
              <a:rPr lang="de-DE" i="1" dirty="0"/>
              <a:t>Georg</a:t>
            </a:r>
            <a:r>
              <a:rPr lang="de-DE" dirty="0"/>
              <a:t> – über die Machtübernahme (erschienen 1977)</a:t>
            </a:r>
            <a:endParaRPr lang="cs-CZ" dirty="0"/>
          </a:p>
          <a:p>
            <a:r>
              <a:rPr lang="de-DE" dirty="0"/>
              <a:t>- nach dem Reichstagsbrand Flucht nach Paris</a:t>
            </a:r>
            <a:endParaRPr lang="cs-CZ" dirty="0"/>
          </a:p>
          <a:p>
            <a:r>
              <a:rPr lang="de-DE" dirty="0"/>
              <a:t>Das Ornament der Masse (1927):</a:t>
            </a:r>
            <a:endParaRPr lang="cs-CZ" dirty="0"/>
          </a:p>
          <a:p>
            <a:r>
              <a:rPr lang="de-DE" dirty="0"/>
              <a:t>Beobachtung, dass die moderne Technik als Produkt der Aufklärung nicht automatisch mit der </a:t>
            </a:r>
            <a:r>
              <a:rPr lang="de-DE" u="sng" dirty="0">
                <a:hlinkClick r:id="rId2" tooltip="Vernunft"/>
              </a:rPr>
              <a:t>Vernunft</a:t>
            </a:r>
            <a:r>
              <a:rPr lang="de-DE" dirty="0"/>
              <a:t> gekoppelt ist, sondern eine Verbindung mit vormodernen Inhalten (</a:t>
            </a:r>
            <a:r>
              <a:rPr lang="de-DE" u="sng" dirty="0">
                <a:hlinkClick r:id="rId3" tooltip="Mythen"/>
              </a:rPr>
              <a:t>Mythen</a:t>
            </a:r>
            <a:r>
              <a:rPr lang="de-DE" dirty="0"/>
              <a:t>) eingehen kann. Die </a:t>
            </a:r>
            <a:r>
              <a:rPr lang="de-DE" u="sng" dirty="0">
                <a:hlinkClick r:id="rId4" tooltip="Unterhaltungsindustrie"/>
              </a:rPr>
              <a:t>Unterhaltungsindustrie</a:t>
            </a:r>
            <a:r>
              <a:rPr lang="de-DE" dirty="0"/>
              <a:t> mit ihren Revuen ist für Kracauer eine Vorlage, die „mit beliebigen Inhalten gefüllt“ werden kann – auch mit gefährlichen wie dem Nationalismus. Dieselben ambivalenten Möglichkeiten bietet auch der Film.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E5BCB-1F67-434E-894A-D82D3989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Lektüre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C3AB0B-64DA-4C1E-89C8-F77E61766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Kracauer, Siegfried:  Das Ornament der Masse</a:t>
            </a: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Was ist das Prinzip der Masse?</a:t>
            </a: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Wie ist die Masse mit der Äthetik verbunden?</a:t>
            </a: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Wie hängt das Thema der Masse mit der Arbeit zusammen?</a:t>
            </a: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Kann die Masse schön sein?</a:t>
            </a:r>
          </a:p>
          <a:p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Was ist der Unterschied zwischen der Masse und der Gruppe?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37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Tiller-girls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085184"/>
            <a:ext cx="3949896" cy="156479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5544616" cy="40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69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Massen</a:t>
            </a:r>
            <a:r>
              <a:rPr lang="cs-CZ" dirty="0"/>
              <a:t> in der Literatur der </a:t>
            </a:r>
            <a:r>
              <a:rPr lang="cs-CZ" dirty="0" err="1"/>
              <a:t>Moderne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Masse Mensch: Ernst Toller – Drama 1919</a:t>
            </a:r>
            <a:endParaRPr lang="cs-CZ" dirty="0"/>
          </a:p>
          <a:p>
            <a:r>
              <a:rPr lang="cs-CZ" dirty="0" err="1"/>
              <a:t>Tucholsky</a:t>
            </a:r>
            <a:r>
              <a:rPr lang="cs-CZ" dirty="0"/>
              <a:t>: Masse </a:t>
            </a:r>
            <a:r>
              <a:rPr lang="cs-CZ" dirty="0" err="1"/>
              <a:t>Mensch</a:t>
            </a:r>
            <a:r>
              <a:rPr lang="cs-CZ" dirty="0"/>
              <a:t> - </a:t>
            </a:r>
            <a:r>
              <a:rPr lang="cs-CZ" dirty="0" err="1"/>
              <a:t>Gedicht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FA428F9-C7DA-47BD-AD45-C2D49ACF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cs-CZ" dirty="0" err="1"/>
              <a:t>Tucholsky</a:t>
            </a:r>
            <a:r>
              <a:rPr lang="cs-CZ" dirty="0"/>
              <a:t>: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effectLst/>
              </a:rPr>
              <a:t>Masse </a:t>
            </a:r>
            <a:r>
              <a:rPr kumimoji="0" lang="cs-CZ" altLang="cs-CZ" b="1" i="0" u="none" strike="noStrike" cap="none" normalizeH="0" baseline="0" dirty="0" err="1">
                <a:ln>
                  <a:noFill/>
                </a:ln>
                <a:effectLst/>
              </a:rPr>
              <a:t>Mensch</a:t>
            </a:r>
            <a:br>
              <a:rPr kumimoji="0" lang="cs-CZ" altLang="cs-CZ" b="1" i="0" u="none" strike="noStrike" cap="none" normalizeH="0" baseline="0" dirty="0">
                <a:ln>
                  <a:noFill/>
                </a:ln>
                <a:effectLst/>
              </a:rPr>
            </a:b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9FA8E8-A7F7-4FF1-AC98-B0AF4C5C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aber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bin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mehr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als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die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Hunderttausend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.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Tausend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Gesichter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habe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und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habe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doch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kein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Gesicht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.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Mein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ist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die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Stadt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,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wenn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rufend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und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brausend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durch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die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Straßen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ziehe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, Mann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gegen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Mann,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bis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an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die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Häuser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gepreßt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,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dicht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…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»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Deutschland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über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alles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–!«</a:t>
            </a:r>
          </a:p>
          <a:p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EAB58A4-2B2A-40E1-9182-AEBEAC5BC88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bin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die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Masse.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bin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niemand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und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alle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.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fühle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mich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und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ahne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dumpf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,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was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will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.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Wenn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mich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einmal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zusammenballe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,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wird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das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einzelne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Ding in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mir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still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.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Ein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Ruf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nur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: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»Rule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Britannia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–!«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Untertauchen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in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mir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Angestellte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und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Fabrikanten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,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Volksschullehrerinnen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und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Präsidenten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vom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Fußballverein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;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alle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sehen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mit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dem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gleichen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gespannten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Ausdruck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nach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vorn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–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alle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sind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nur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noch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ein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Leib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,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ein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Herz,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eine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einzige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Demokratie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:</a:t>
            </a:r>
            <a:b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»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Allons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,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enfants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de la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patrie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–!«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Hunderttausend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Willen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sind</a:t>
            </a:r>
            <a:r>
              <a:rPr kumimoji="0" lang="cs-CZ" altLang="cs-CZ" b="0" i="0" u="none" strike="noStrike" cap="none" normalizeH="0" baseline="0">
                <a:ln>
                  <a:noFill/>
                </a:ln>
                <a:effectLst/>
              </a:rPr>
              <a:t> in </a:t>
            </a:r>
            <a:r>
              <a:rPr kumimoji="0" lang="cs-CZ" altLang="cs-CZ" b="0" i="0" u="none" strike="noStrike" cap="none" normalizeH="0" baseline="0" err="1">
                <a:ln>
                  <a:noFill/>
                </a:ln>
                <a:effectLst/>
              </a:rPr>
              <a:t>meinem</a:t>
            </a:r>
            <a:endParaRPr kumimoji="0" lang="cs-CZ" altLang="cs-CZ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cs-CZ" altLang="cs-CZ" b="0" i="0" u="none" strike="noStrike" cap="none" normalizeH="0" baseline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5106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8DA93AF-B9A6-47B4-BC03-1C25FC08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 err="1"/>
              <a:t>Tucholsky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908A0F-4173-4C5B-AC46-2A33B7A5D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bin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die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Masse.</a:t>
            </a:r>
            <a:b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bin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niemand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und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alle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.</a:t>
            </a:r>
            <a:b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In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mir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bist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du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geborgen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.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bin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ein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Wilder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,</a:t>
            </a:r>
            <a:b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ein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wankelmütiges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Kind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.</a:t>
            </a:r>
            <a:b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Was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heute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gewollt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,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habe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morgen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vergessen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.</a:t>
            </a:r>
            <a:b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falle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,</a:t>
            </a:r>
            <a:b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laufen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sie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auseinander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,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zusammen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wie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Laub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im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Wind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.</a:t>
            </a:r>
            <a:b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Man kann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mich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belügen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.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Aber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nur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einmal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betören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…</a:t>
            </a:r>
            <a:b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Ich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bin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die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Kraft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jedes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Volkes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.</a:t>
            </a:r>
            <a:b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Und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du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sollst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auf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mich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 </a:t>
            </a:r>
            <a:r>
              <a:rPr kumimoji="0" lang="cs-CZ" altLang="cs-CZ" sz="2700" b="0" i="0" u="none" strike="noStrike" cap="none" normalizeH="0" baseline="0" err="1">
                <a:ln>
                  <a:noFill/>
                </a:ln>
                <a:effectLst/>
              </a:rPr>
              <a:t>hören</a:t>
            </a:r>
            <a:r>
              <a:rPr kumimoji="0" lang="cs-CZ" altLang="cs-CZ" sz="2700" b="0" i="0" u="none" strike="noStrike" cap="none" normalizeH="0" baseline="0">
                <a:ln>
                  <a:noFill/>
                </a:ln>
                <a:effectLst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700" b="0" i="1" u="none" strike="noStrike" cap="none" normalizeH="0" baseline="0">
                <a:ln>
                  <a:noFill/>
                </a:ln>
                <a:effectLst/>
              </a:rPr>
              <a:t>Theobald </a:t>
            </a:r>
            <a:r>
              <a:rPr kumimoji="0" lang="cs-CZ" altLang="cs-CZ" sz="2700" b="0" i="1" u="none" strike="noStrike" cap="none" normalizeH="0" baseline="0" err="1">
                <a:ln>
                  <a:noFill/>
                </a:ln>
                <a:effectLst/>
              </a:rPr>
              <a:t>Tiger</a:t>
            </a:r>
            <a:r>
              <a:rPr kumimoji="0" lang="cs-CZ" altLang="cs-CZ" sz="2700" b="0" i="1" u="none" strike="noStrike" cap="none" normalizeH="0" baseline="0">
                <a:ln>
                  <a:noFill/>
                </a:ln>
                <a:effectLst/>
              </a:rPr>
              <a:t>, in: Tempo, 26. 9. 1928</a:t>
            </a:r>
            <a:endParaRPr kumimoji="0" lang="cs-CZ" altLang="cs-CZ" sz="2700" b="0" i="0" u="none" strike="noStrike" cap="none" normalizeH="0" baseline="0">
              <a:ln>
                <a:noFill/>
              </a:ln>
              <a:effectLst/>
            </a:endParaRPr>
          </a:p>
          <a:p>
            <a:pPr>
              <a:lnSpc>
                <a:spcPct val="90000"/>
              </a:lnSpc>
            </a:pPr>
            <a:endParaRPr lang="cs-CZ" sz="2700"/>
          </a:p>
        </p:txBody>
      </p:sp>
    </p:spTree>
    <p:extLst>
      <p:ext uri="{BB962C8B-B14F-4D97-AF65-F5344CB8AC3E}">
        <p14:creationId xmlns:p14="http://schemas.microsoft.com/office/powerpoint/2010/main" val="334711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Elias</a:t>
            </a:r>
            <a:r>
              <a:rPr lang="cs-CZ" dirty="0"/>
              <a:t> </a:t>
            </a:r>
            <a:r>
              <a:rPr lang="cs-CZ" dirty="0" err="1"/>
              <a:t>Canetti</a:t>
            </a:r>
            <a:r>
              <a:rPr lang="cs-CZ" dirty="0"/>
              <a:t>(1905 – 1994)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Übersetzer</a:t>
            </a:r>
            <a:r>
              <a:rPr lang="cs-CZ" dirty="0"/>
              <a:t>,</a:t>
            </a:r>
            <a:r>
              <a:rPr lang="cs-CZ" dirty="0" err="1"/>
              <a:t>Schriftsteller</a:t>
            </a:r>
            <a:r>
              <a:rPr lang="cs-CZ" dirty="0"/>
              <a:t>, </a:t>
            </a:r>
            <a:r>
              <a:rPr lang="cs-CZ" dirty="0" err="1"/>
              <a:t>Essayist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Chemiker</a:t>
            </a:r>
            <a:endParaRPr lang="cs-CZ" dirty="0"/>
          </a:p>
          <a:p>
            <a:r>
              <a:rPr lang="cs-CZ" dirty="0"/>
              <a:t>1981 </a:t>
            </a:r>
            <a:r>
              <a:rPr lang="cs-CZ" dirty="0" err="1"/>
              <a:t>Nobelpreis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Literatur</a:t>
            </a:r>
          </a:p>
          <a:p>
            <a:r>
              <a:rPr lang="cs-CZ" dirty="0" err="1"/>
              <a:t>Werke</a:t>
            </a:r>
            <a:r>
              <a:rPr lang="cs-CZ" dirty="0"/>
              <a:t>:</a:t>
            </a:r>
          </a:p>
          <a:p>
            <a:pPr>
              <a:buNone/>
            </a:pPr>
            <a:r>
              <a:rPr lang="cs-CZ" dirty="0"/>
              <a:t>1931 Roman </a:t>
            </a:r>
            <a:r>
              <a:rPr lang="cs-CZ" i="1" dirty="0"/>
              <a:t>Die </a:t>
            </a:r>
            <a:r>
              <a:rPr lang="cs-CZ" i="1" dirty="0" err="1"/>
              <a:t>Blendung</a:t>
            </a:r>
            <a:r>
              <a:rPr lang="cs-CZ" i="1" dirty="0"/>
              <a:t> </a:t>
            </a:r>
          </a:p>
          <a:p>
            <a:pPr>
              <a:buNone/>
            </a:pPr>
            <a:r>
              <a:rPr lang="cs-CZ" dirty="0"/>
              <a:t>1960 </a:t>
            </a:r>
            <a:r>
              <a:rPr lang="cs-CZ" i="1" dirty="0" err="1"/>
              <a:t>Masse</a:t>
            </a:r>
            <a:r>
              <a:rPr lang="cs-CZ" i="1" dirty="0"/>
              <a:t> </a:t>
            </a:r>
            <a:r>
              <a:rPr lang="cs-CZ" i="1" dirty="0" err="1"/>
              <a:t>und</a:t>
            </a:r>
            <a:r>
              <a:rPr lang="cs-CZ" i="1" dirty="0"/>
              <a:t> </a:t>
            </a:r>
            <a:r>
              <a:rPr lang="cs-CZ" i="1" dirty="0" err="1"/>
              <a:t>Macht</a:t>
            </a:r>
            <a:endParaRPr lang="cs-CZ" i="1" dirty="0"/>
          </a:p>
          <a:p>
            <a:pPr>
              <a:buNone/>
            </a:pPr>
            <a:r>
              <a:rPr lang="cs-CZ" dirty="0"/>
              <a:t>1969 </a:t>
            </a:r>
            <a:r>
              <a:rPr lang="cs-CZ" i="1" dirty="0"/>
              <a:t>Der </a:t>
            </a:r>
            <a:r>
              <a:rPr lang="cs-CZ" i="1" dirty="0" err="1"/>
              <a:t>andere</a:t>
            </a:r>
            <a:r>
              <a:rPr lang="cs-CZ" i="1" dirty="0"/>
              <a:t> </a:t>
            </a:r>
            <a:r>
              <a:rPr lang="cs-CZ" i="1" dirty="0" err="1"/>
              <a:t>Prozeß</a:t>
            </a:r>
            <a:r>
              <a:rPr lang="cs-CZ" i="1" dirty="0"/>
              <a:t>. </a:t>
            </a:r>
            <a:r>
              <a:rPr lang="cs-CZ" i="1" dirty="0" err="1"/>
              <a:t>Kafkas</a:t>
            </a:r>
            <a:r>
              <a:rPr lang="cs-CZ" i="1" dirty="0"/>
              <a:t> </a:t>
            </a:r>
            <a:r>
              <a:rPr lang="cs-CZ" i="1" dirty="0" err="1"/>
              <a:t>Briefe</a:t>
            </a:r>
            <a:r>
              <a:rPr lang="cs-CZ" i="1" dirty="0"/>
              <a:t>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Felice</a:t>
            </a:r>
            <a:endParaRPr lang="cs-CZ" i="1" dirty="0"/>
          </a:p>
          <a:p>
            <a:pPr>
              <a:buNone/>
            </a:pPr>
            <a:r>
              <a:rPr lang="cs-CZ" dirty="0"/>
              <a:t>1977 </a:t>
            </a:r>
            <a:r>
              <a:rPr lang="cs-CZ" i="1" dirty="0"/>
              <a:t>Die </a:t>
            </a:r>
            <a:r>
              <a:rPr lang="cs-CZ" i="1" dirty="0" err="1"/>
              <a:t>geretette</a:t>
            </a:r>
            <a:r>
              <a:rPr lang="cs-CZ" i="1" dirty="0"/>
              <a:t> </a:t>
            </a:r>
            <a:r>
              <a:rPr lang="cs-CZ" i="1" dirty="0" err="1"/>
              <a:t>Zunge</a:t>
            </a:r>
            <a:r>
              <a:rPr lang="cs-CZ" i="1" dirty="0"/>
              <a:t> (</a:t>
            </a:r>
            <a:r>
              <a:rPr lang="cs-CZ" dirty="0"/>
              <a:t>1. Band der </a:t>
            </a:r>
            <a:r>
              <a:rPr lang="cs-CZ" dirty="0" err="1"/>
              <a:t>Autobiographie</a:t>
            </a:r>
            <a:endParaRPr lang="cs-CZ" dirty="0"/>
          </a:p>
          <a:p>
            <a:pPr>
              <a:buNone/>
            </a:pPr>
            <a:r>
              <a:rPr lang="cs-CZ" dirty="0"/>
              <a:t>1980 </a:t>
            </a:r>
            <a:r>
              <a:rPr lang="cs-CZ" i="1" dirty="0"/>
              <a:t>Die </a:t>
            </a:r>
            <a:r>
              <a:rPr lang="cs-CZ" i="1" dirty="0" err="1"/>
              <a:t>Fackel</a:t>
            </a:r>
            <a:r>
              <a:rPr lang="cs-CZ" i="1" dirty="0"/>
              <a:t> </a:t>
            </a:r>
            <a:r>
              <a:rPr lang="cs-CZ" i="1" dirty="0" err="1"/>
              <a:t>im</a:t>
            </a:r>
            <a:r>
              <a:rPr lang="cs-CZ" i="1" dirty="0"/>
              <a:t> </a:t>
            </a:r>
            <a:r>
              <a:rPr lang="cs-CZ" i="1" dirty="0" err="1"/>
              <a:t>Ohr</a:t>
            </a:r>
            <a:r>
              <a:rPr lang="cs-CZ" i="1" dirty="0"/>
              <a:t> </a:t>
            </a:r>
            <a:r>
              <a:rPr lang="cs-CZ" dirty="0"/>
              <a:t>(2. Band der </a:t>
            </a:r>
            <a:r>
              <a:rPr lang="cs-CZ" dirty="0" err="1"/>
              <a:t>Autobiographie</a:t>
            </a:r>
            <a:r>
              <a:rPr lang="cs-CZ" dirty="0"/>
              <a:t> –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Essay</a:t>
            </a:r>
            <a:r>
              <a:rPr lang="cs-CZ" dirty="0"/>
              <a:t> </a:t>
            </a:r>
            <a:r>
              <a:rPr lang="cs-CZ" dirty="0" err="1"/>
              <a:t>Inflation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Ohnmacht</a:t>
            </a:r>
            <a:endParaRPr lang="cs-CZ" dirty="0"/>
          </a:p>
          <a:p>
            <a:pPr>
              <a:buNone/>
            </a:pPr>
            <a:endParaRPr lang="cs-CZ" i="1" dirty="0"/>
          </a:p>
          <a:p>
            <a:pPr>
              <a:buNone/>
            </a:pPr>
            <a:endParaRPr lang="cs-CZ" i="1" dirty="0"/>
          </a:p>
          <a:p>
            <a:pPr>
              <a:buNone/>
            </a:pPr>
            <a:endParaRPr lang="cs-CZ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C195E-1680-4EB6-9FA1-04C396B93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Lektüre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nächste</a:t>
            </a:r>
            <a:r>
              <a:rPr lang="cs-CZ" dirty="0"/>
              <a:t> </a:t>
            </a:r>
            <a:r>
              <a:rPr lang="cs-CZ" dirty="0" err="1"/>
              <a:t>Seminar</a:t>
            </a:r>
            <a:r>
              <a:rPr lang="cs-CZ" dirty="0"/>
              <a:t>: </a:t>
            </a:r>
            <a:r>
              <a:rPr lang="cs-CZ" dirty="0" err="1"/>
              <a:t>Großstadt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61AA9-1FAE-4E50-ADBC-04F487C19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Simmel</a:t>
            </a:r>
            <a:r>
              <a:rPr lang="cs-CZ" dirty="0"/>
              <a:t>: </a:t>
            </a:r>
            <a:r>
              <a:rPr lang="cs-CZ" dirty="0" err="1"/>
              <a:t>Großstädte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Geistesleben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Tucholsky</a:t>
            </a:r>
            <a:r>
              <a:rPr lang="cs-CZ" dirty="0"/>
              <a:t>: </a:t>
            </a:r>
            <a:r>
              <a:rPr lang="cs-CZ" dirty="0" err="1"/>
              <a:t>Augen</a:t>
            </a:r>
            <a:r>
              <a:rPr lang="cs-CZ" dirty="0"/>
              <a:t> in der </a:t>
            </a:r>
            <a:r>
              <a:rPr lang="cs-CZ" dirty="0" err="1"/>
              <a:t>Großstadt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Welche</a:t>
            </a:r>
            <a:r>
              <a:rPr lang="cs-CZ" dirty="0"/>
              <a:t> </a:t>
            </a:r>
            <a:r>
              <a:rPr lang="cs-CZ" dirty="0" err="1"/>
              <a:t>Iinstitute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nach </a:t>
            </a:r>
            <a:r>
              <a:rPr lang="cs-CZ" dirty="0" err="1"/>
              <a:t>Simmel</a:t>
            </a:r>
            <a:r>
              <a:rPr lang="cs-CZ" dirty="0"/>
              <a:t> </a:t>
            </a:r>
            <a:r>
              <a:rPr lang="cs-CZ" dirty="0" err="1"/>
              <a:t>wichtig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Funktionieren</a:t>
            </a:r>
            <a:r>
              <a:rPr lang="cs-CZ" dirty="0"/>
              <a:t> von der </a:t>
            </a:r>
            <a:r>
              <a:rPr lang="cs-CZ" dirty="0" err="1"/>
              <a:t>Großstadt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 err="1"/>
              <a:t>Simmels</a:t>
            </a:r>
            <a:r>
              <a:rPr lang="cs-CZ" dirty="0"/>
              <a:t> </a:t>
            </a:r>
            <a:r>
              <a:rPr lang="cs-CZ" dirty="0" err="1"/>
              <a:t>Essay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mehr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100 </a:t>
            </a:r>
            <a:r>
              <a:rPr lang="cs-CZ" dirty="0" err="1"/>
              <a:t>Jahre</a:t>
            </a:r>
            <a:r>
              <a:rPr lang="cs-CZ" dirty="0"/>
              <a:t> alt,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Ihrer</a:t>
            </a:r>
            <a:r>
              <a:rPr lang="cs-CZ" dirty="0"/>
              <a:t> </a:t>
            </a:r>
            <a:r>
              <a:rPr lang="cs-CZ" dirty="0" err="1"/>
              <a:t>Meinung</a:t>
            </a:r>
            <a:r>
              <a:rPr lang="cs-CZ" dirty="0"/>
              <a:t> nach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</a:t>
            </a:r>
            <a:r>
              <a:rPr lang="cs-CZ" dirty="0" err="1"/>
              <a:t>heute</a:t>
            </a:r>
            <a:r>
              <a:rPr lang="cs-CZ" dirty="0"/>
              <a:t> </a:t>
            </a:r>
            <a:r>
              <a:rPr lang="cs-CZ" dirty="0" err="1"/>
              <a:t>ganz</a:t>
            </a:r>
            <a:r>
              <a:rPr lang="cs-CZ" dirty="0"/>
              <a:t> </a:t>
            </a:r>
            <a:r>
              <a:rPr lang="cs-CZ" dirty="0" err="1"/>
              <a:t>anders</a:t>
            </a:r>
            <a:r>
              <a:rPr lang="cs-CZ" dirty="0"/>
              <a:t> oder man kann </a:t>
            </a:r>
            <a:r>
              <a:rPr lang="cs-CZ" dirty="0" err="1"/>
              <a:t>immer</a:t>
            </a:r>
            <a:r>
              <a:rPr lang="cs-CZ" dirty="0"/>
              <a:t> </a:t>
            </a:r>
            <a:r>
              <a:rPr lang="cs-CZ" dirty="0" err="1"/>
              <a:t>noch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Simmels</a:t>
            </a:r>
            <a:r>
              <a:rPr lang="cs-CZ" dirty="0"/>
              <a:t> Analyse </a:t>
            </a:r>
            <a:r>
              <a:rPr lang="cs-CZ" dirty="0" err="1"/>
              <a:t>übereinstimmen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Vorteile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Nachteile</a:t>
            </a:r>
            <a:r>
              <a:rPr lang="cs-CZ" dirty="0"/>
              <a:t> der </a:t>
            </a:r>
            <a:r>
              <a:rPr lang="cs-CZ" dirty="0" err="1"/>
              <a:t>Anonymität</a:t>
            </a:r>
            <a:r>
              <a:rPr lang="cs-CZ" dirty="0"/>
              <a:t> in der </a:t>
            </a:r>
            <a:r>
              <a:rPr lang="cs-CZ" dirty="0" err="1"/>
              <a:t>Großstadt</a:t>
            </a:r>
            <a:r>
              <a:rPr lang="cs-CZ" dirty="0"/>
              <a:t> 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wo</a:t>
            </a:r>
            <a:r>
              <a:rPr lang="cs-CZ" dirty="0"/>
              <a:t> kann man in </a:t>
            </a:r>
            <a:r>
              <a:rPr lang="cs-CZ" dirty="0" err="1"/>
              <a:t>Tucholskys</a:t>
            </a:r>
            <a:r>
              <a:rPr lang="cs-CZ" dirty="0"/>
              <a:t> </a:t>
            </a:r>
            <a:r>
              <a:rPr lang="cs-CZ" dirty="0" err="1"/>
              <a:t>Gedicht</a:t>
            </a:r>
            <a:r>
              <a:rPr lang="cs-CZ" dirty="0"/>
              <a:t>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Spuren</a:t>
            </a:r>
            <a:r>
              <a:rPr lang="cs-CZ" dirty="0"/>
              <a:t> </a:t>
            </a:r>
            <a:r>
              <a:rPr lang="cs-CZ" dirty="0" err="1"/>
              <a:t>finden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08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3B0DD3-BF55-4951-A147-7D4AD219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Massen</a:t>
            </a:r>
            <a:r>
              <a:rPr lang="cs-CZ" dirty="0"/>
              <a:t> in der </a:t>
            </a:r>
            <a:r>
              <a:rPr lang="cs-CZ" dirty="0" err="1"/>
              <a:t>Geschichte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C70BF9-644F-4250-8035-E7A43FAFA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Voraussetzungen</a:t>
            </a:r>
            <a:r>
              <a:rPr lang="cs-CZ" dirty="0"/>
              <a:t>?</a:t>
            </a:r>
          </a:p>
          <a:p>
            <a:pPr marL="0" indent="0">
              <a:buNone/>
            </a:pPr>
            <a:r>
              <a:rPr lang="cs-CZ" dirty="0"/>
              <a:t>1. </a:t>
            </a:r>
            <a:r>
              <a:rPr lang="cs-CZ" dirty="0" err="1"/>
              <a:t>Urbanisierung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dirty="0" err="1"/>
              <a:t>Industrialisierung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3. </a:t>
            </a:r>
            <a:r>
              <a:rPr lang="cs-CZ" dirty="0" err="1"/>
              <a:t>Strukturwandel</a:t>
            </a:r>
            <a:r>
              <a:rPr lang="cs-CZ" dirty="0"/>
              <a:t> des </a:t>
            </a:r>
            <a:r>
              <a:rPr lang="cs-CZ" dirty="0" err="1"/>
              <a:t>witschaftlichen</a:t>
            </a:r>
            <a:r>
              <a:rPr lang="cs-CZ" dirty="0"/>
              <a:t> </a:t>
            </a:r>
            <a:r>
              <a:rPr lang="cs-CZ" dirty="0" err="1"/>
              <a:t>Lebens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4. Masse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Phänomen</a:t>
            </a:r>
            <a:r>
              <a:rPr lang="cs-CZ" dirty="0"/>
              <a:t> der Politik: </a:t>
            </a:r>
          </a:p>
          <a:p>
            <a:pPr marL="0" indent="0">
              <a:buNone/>
            </a:pPr>
            <a:r>
              <a:rPr lang="cs-CZ" dirty="0"/>
              <a:t>a) </a:t>
            </a:r>
            <a:r>
              <a:rPr lang="cs-CZ" dirty="0" err="1"/>
              <a:t>Revolutionen</a:t>
            </a:r>
            <a:r>
              <a:rPr lang="cs-CZ" dirty="0"/>
              <a:t> des 18. </a:t>
            </a:r>
            <a:r>
              <a:rPr lang="cs-CZ" dirty="0" err="1"/>
              <a:t>und</a:t>
            </a:r>
            <a:r>
              <a:rPr lang="cs-CZ" dirty="0"/>
              <a:t> 19. </a:t>
            </a:r>
            <a:r>
              <a:rPr lang="cs-CZ" dirty="0" err="1"/>
              <a:t>Jahrhunderts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b) </a:t>
            </a:r>
            <a:r>
              <a:rPr lang="cs-CZ" dirty="0" err="1"/>
              <a:t>Entstehung</a:t>
            </a:r>
            <a:r>
              <a:rPr lang="cs-CZ" dirty="0"/>
              <a:t> der </a:t>
            </a:r>
            <a:r>
              <a:rPr lang="cs-CZ" dirty="0" err="1"/>
              <a:t>Arbeiterklasse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ihr</a:t>
            </a:r>
            <a:r>
              <a:rPr lang="cs-CZ" dirty="0"/>
              <a:t> der </a:t>
            </a:r>
            <a:r>
              <a:rPr lang="cs-CZ" dirty="0" err="1"/>
              <a:t>sozialistischen</a:t>
            </a:r>
            <a:r>
              <a:rPr lang="cs-CZ" dirty="0"/>
              <a:t> </a:t>
            </a:r>
            <a:r>
              <a:rPr lang="cs-CZ" dirty="0" err="1"/>
              <a:t>Idee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c) </a:t>
            </a:r>
            <a:r>
              <a:rPr lang="cs-CZ" dirty="0" err="1"/>
              <a:t>Erweiterung</a:t>
            </a:r>
            <a:r>
              <a:rPr lang="cs-CZ" dirty="0"/>
              <a:t> des </a:t>
            </a:r>
            <a:r>
              <a:rPr lang="cs-CZ" dirty="0" err="1"/>
              <a:t>Wahlrechts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später</a:t>
            </a:r>
            <a:r>
              <a:rPr lang="cs-CZ" dirty="0"/>
              <a:t> </a:t>
            </a:r>
            <a:r>
              <a:rPr lang="cs-CZ" dirty="0" err="1"/>
              <a:t>Gleichheit</a:t>
            </a:r>
            <a:r>
              <a:rPr lang="cs-CZ" dirty="0"/>
              <a:t> der </a:t>
            </a:r>
            <a:r>
              <a:rPr lang="cs-CZ" dirty="0" err="1"/>
              <a:t>Bürger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Aber</a:t>
            </a:r>
            <a:r>
              <a:rPr lang="cs-CZ" dirty="0"/>
              <a:t>: 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können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Massen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der </a:t>
            </a:r>
            <a:r>
              <a:rPr lang="cs-CZ" dirty="0" err="1"/>
              <a:t>älteren</a:t>
            </a:r>
            <a:r>
              <a:rPr lang="cs-CZ" dirty="0"/>
              <a:t> </a:t>
            </a:r>
            <a:r>
              <a:rPr lang="cs-CZ" dirty="0" err="1"/>
              <a:t>mittelaterlichen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frühneuzeitlichen</a:t>
            </a:r>
            <a:r>
              <a:rPr lang="cs-CZ" dirty="0"/>
              <a:t> </a:t>
            </a:r>
            <a:r>
              <a:rPr lang="cs-CZ" dirty="0" err="1"/>
              <a:t>Geschichte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018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Massen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Literatur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andere</a:t>
            </a:r>
            <a:r>
              <a:rPr lang="cs-CZ" dirty="0"/>
              <a:t> </a:t>
            </a:r>
            <a:r>
              <a:rPr lang="cs-CZ" dirty="0" err="1"/>
              <a:t>Kunstmedien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wer ist das Publikum</a:t>
            </a:r>
            <a:r>
              <a:rPr lang="cs-CZ" dirty="0"/>
              <a:t> (</a:t>
            </a:r>
            <a:r>
              <a:rPr lang="cs-CZ" dirty="0" err="1"/>
              <a:t>Rezipienten</a:t>
            </a:r>
            <a:r>
              <a:rPr lang="cs-CZ" dirty="0"/>
              <a:t>)</a:t>
            </a:r>
            <a:r>
              <a:rPr lang="de-DE" dirty="0"/>
              <a:t>und was erwartet es?</a:t>
            </a:r>
            <a:endParaRPr lang="cs-CZ" dirty="0"/>
          </a:p>
          <a:p>
            <a:r>
              <a:rPr lang="de-DE" dirty="0"/>
              <a:t>Massenkultur – ihre Gesetze, ihre Kritik</a:t>
            </a:r>
            <a:endParaRPr lang="cs-CZ" dirty="0"/>
          </a:p>
          <a:p>
            <a:pPr marL="0" indent="0">
              <a:buNone/>
            </a:pPr>
            <a:r>
              <a:rPr lang="de-DE" dirty="0"/>
              <a:t> </a:t>
            </a:r>
            <a:endParaRPr lang="cs-CZ" dirty="0"/>
          </a:p>
          <a:p>
            <a:r>
              <a:rPr lang="de-DE" dirty="0"/>
              <a:t>„Schreckbild der amorphen Masse“:</a:t>
            </a:r>
            <a:endParaRPr lang="cs-CZ" dirty="0"/>
          </a:p>
          <a:p>
            <a:r>
              <a:rPr lang="de-DE" dirty="0"/>
              <a:t>Freud: </a:t>
            </a:r>
            <a:endParaRPr lang="cs-CZ" dirty="0"/>
          </a:p>
          <a:p>
            <a:r>
              <a:rPr lang="de-DE" i="1" dirty="0"/>
              <a:t>Das Unbehagen in der Kultur </a:t>
            </a:r>
            <a:r>
              <a:rPr lang="de-DE" dirty="0"/>
              <a:t>(1930) – Amerika-Bild</a:t>
            </a:r>
            <a:endParaRPr lang="cs-CZ" dirty="0"/>
          </a:p>
          <a:p>
            <a:r>
              <a:rPr lang="de-DE" dirty="0"/>
              <a:t>„Amerika“ = Konsumgesellschaft</a:t>
            </a:r>
            <a:endParaRPr lang="cs-CZ" dirty="0"/>
          </a:p>
          <a:p>
            <a:r>
              <a:rPr lang="de-DE" i="1" dirty="0"/>
              <a:t>Massenpsychologie und Ich-Analyse </a:t>
            </a:r>
            <a:r>
              <a:rPr lang="de-DE" dirty="0"/>
              <a:t>(1921): Wegfall der landesväterlichen Autorität:</a:t>
            </a:r>
            <a:endParaRPr lang="cs-CZ" dirty="0"/>
          </a:p>
          <a:p>
            <a:r>
              <a:rPr lang="de-DE" dirty="0"/>
              <a:t>erste Massen: das demobilisierte Heer + sozialistische Idee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73DF2-4F61-4E52-9E58-7E6D6C4D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Massen</a:t>
            </a:r>
            <a:r>
              <a:rPr lang="cs-CZ" dirty="0"/>
              <a:t> in der Kunst</a:t>
            </a:r>
          </a:p>
        </p:txBody>
      </p:sp>
      <p:pic>
        <p:nvPicPr>
          <p:cNvPr id="5" name="Zástupný obsah 4" descr="Obsah obrázku osoba, fotka, exteriér, skupina&#10;&#10;Popis byl vytvořen automaticky">
            <a:extLst>
              <a:ext uri="{FF2B5EF4-FFF2-40B4-BE49-F238E27FC236}">
                <a16:creationId xmlns:a16="http://schemas.microsoft.com/office/drawing/2014/main" id="{A6C73E14-7014-47B8-BBA8-8A4AFA19C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85" y="1268760"/>
            <a:ext cx="8858954" cy="4983162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8442C24-5660-4A1E-BEF7-170238992DC8}"/>
              </a:ext>
            </a:extLst>
          </p:cNvPr>
          <p:cNvSpPr txBox="1"/>
          <p:nvPr/>
        </p:nvSpPr>
        <p:spPr>
          <a:xfrm>
            <a:off x="3779912" y="625192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Giuseppe Pellizza da Volpedo: Der vierte Stand (1901)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CA2F2-A7A4-420C-B5A0-1B9FFDD1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Frauen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Arbeitermassen</a:t>
            </a:r>
            <a:r>
              <a:rPr lang="cs-CZ" dirty="0"/>
              <a:t>: </a:t>
            </a:r>
            <a:r>
              <a:rPr lang="cs-CZ" dirty="0" err="1"/>
              <a:t>Minna</a:t>
            </a:r>
            <a:r>
              <a:rPr lang="cs-CZ" dirty="0"/>
              <a:t> </a:t>
            </a:r>
            <a:r>
              <a:rPr lang="cs-CZ" dirty="0" err="1"/>
              <a:t>Wettstein</a:t>
            </a:r>
            <a:r>
              <a:rPr lang="cs-CZ" dirty="0"/>
              <a:t> – </a:t>
            </a:r>
            <a:r>
              <a:rPr lang="cs-CZ" dirty="0" err="1"/>
              <a:t>Adelt</a:t>
            </a:r>
            <a:r>
              <a:rPr lang="cs-CZ" dirty="0"/>
              <a:t> (1869 – 1908): 1893:</a:t>
            </a:r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FEDE2273-9FD5-4F58-8BC4-0C8E7EFDC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3" y="244021"/>
            <a:ext cx="4250529" cy="6475416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36D0FC-6475-4BAA-B104-6BA804038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Buch , </a:t>
            </a:r>
            <a:r>
              <a:rPr lang="cs-CZ" dirty="0" err="1"/>
              <a:t>dass</a:t>
            </a:r>
            <a:r>
              <a:rPr lang="cs-CZ" dirty="0"/>
              <a:t> </a:t>
            </a:r>
            <a:r>
              <a:rPr lang="cs-CZ" dirty="0" err="1"/>
              <a:t>etwa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Rosa Luxemburg </a:t>
            </a:r>
            <a:r>
              <a:rPr lang="cs-CZ" dirty="0" err="1"/>
              <a:t>und</a:t>
            </a:r>
            <a:r>
              <a:rPr lang="cs-CZ" dirty="0"/>
              <a:t> den </a:t>
            </a:r>
            <a:r>
              <a:rPr lang="cs-CZ" dirty="0" err="1"/>
              <a:t>Sozialismus</a:t>
            </a:r>
            <a:r>
              <a:rPr lang="cs-CZ" dirty="0"/>
              <a:t> in </a:t>
            </a:r>
            <a:r>
              <a:rPr lang="cs-CZ" dirty="0" err="1"/>
              <a:t>Deutschland</a:t>
            </a:r>
            <a:r>
              <a:rPr lang="cs-CZ" dirty="0"/>
              <a:t> </a:t>
            </a:r>
            <a:r>
              <a:rPr lang="cs-CZ" dirty="0" err="1"/>
              <a:t>inspiriert</a:t>
            </a:r>
            <a:r>
              <a:rPr lang="cs-CZ" dirty="0"/>
              <a:t> </a:t>
            </a:r>
            <a:r>
              <a:rPr lang="cs-CZ" dirty="0" err="1"/>
              <a:t>hat</a:t>
            </a:r>
            <a:endParaRPr lang="cs-CZ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E35DD538-F2AF-4B5B-8AC9-2E7680F70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2F450-DBC4-4946-9ABE-663DD836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26170"/>
          </a:xfrm>
        </p:spPr>
        <p:txBody>
          <a:bodyPr>
            <a:normAutofit/>
          </a:bodyPr>
          <a:lstStyle/>
          <a:p>
            <a:r>
              <a:rPr lang="cs-CZ" sz="2400" dirty="0"/>
              <a:t>Gustave </a:t>
            </a:r>
            <a:r>
              <a:rPr lang="cs-CZ" sz="2400" dirty="0" err="1"/>
              <a:t>Le</a:t>
            </a:r>
            <a:r>
              <a:rPr lang="cs-CZ" sz="2400" dirty="0"/>
              <a:t> Bon (1841 – 1931): </a:t>
            </a:r>
            <a:r>
              <a:rPr lang="cs-CZ" sz="2400" dirty="0" err="1"/>
              <a:t>Pschologie</a:t>
            </a:r>
            <a:r>
              <a:rPr lang="cs-CZ" sz="2400" dirty="0"/>
              <a:t> der </a:t>
            </a:r>
            <a:r>
              <a:rPr lang="cs-CZ" sz="2400" dirty="0" err="1"/>
              <a:t>Massen</a:t>
            </a:r>
            <a:r>
              <a:rPr lang="cs-CZ" sz="2400" dirty="0"/>
              <a:t> (Psychologie des </a:t>
            </a:r>
            <a:r>
              <a:rPr lang="cs-CZ" sz="2400" dirty="0" err="1"/>
              <a:t>foules</a:t>
            </a:r>
            <a:r>
              <a:rPr lang="cs-CZ" sz="2400" dirty="0"/>
              <a:t> - 1895)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1DF281-B356-4FCF-A4C3-717370A3F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72" y="1700808"/>
            <a:ext cx="8373616" cy="4752528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/>
              <a:t>Herausgegeben</a:t>
            </a:r>
            <a:r>
              <a:rPr lang="cs-CZ" dirty="0"/>
              <a:t> 1895,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erste</a:t>
            </a:r>
            <a:r>
              <a:rPr lang="cs-CZ" dirty="0"/>
              <a:t> </a:t>
            </a:r>
            <a:r>
              <a:rPr lang="cs-CZ" dirty="0" err="1"/>
              <a:t>Übersetzung</a:t>
            </a:r>
            <a:r>
              <a:rPr lang="cs-CZ" dirty="0"/>
              <a:t> </a:t>
            </a:r>
            <a:r>
              <a:rPr lang="cs-CZ" dirty="0" err="1"/>
              <a:t>ins</a:t>
            </a:r>
            <a:r>
              <a:rPr lang="cs-CZ" dirty="0"/>
              <a:t> </a:t>
            </a:r>
            <a:r>
              <a:rPr lang="cs-CZ" dirty="0" err="1"/>
              <a:t>deutsche</a:t>
            </a:r>
            <a:r>
              <a:rPr lang="cs-CZ" dirty="0"/>
              <a:t> 1908; </a:t>
            </a:r>
            <a:r>
              <a:rPr lang="cs-CZ" dirty="0" err="1"/>
              <a:t>Inspiration</a:t>
            </a:r>
            <a:r>
              <a:rPr lang="cs-CZ" dirty="0"/>
              <a:t>: </a:t>
            </a:r>
            <a:r>
              <a:rPr lang="cs-CZ" dirty="0" err="1"/>
              <a:t>Pariser</a:t>
            </a:r>
            <a:r>
              <a:rPr lang="cs-CZ" dirty="0"/>
              <a:t> </a:t>
            </a:r>
            <a:r>
              <a:rPr lang="cs-CZ" dirty="0" err="1"/>
              <a:t>Kommune</a:t>
            </a:r>
            <a:r>
              <a:rPr lang="cs-CZ" dirty="0"/>
              <a:t> (1870/1871</a:t>
            </a:r>
          </a:p>
          <a:p>
            <a:r>
              <a:rPr lang="cs-CZ" dirty="0" err="1"/>
              <a:t>Le</a:t>
            </a:r>
            <a:r>
              <a:rPr lang="cs-CZ" dirty="0"/>
              <a:t> Bon </a:t>
            </a:r>
            <a:r>
              <a:rPr lang="cs-CZ" dirty="0" err="1"/>
              <a:t>knüpft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sein</a:t>
            </a:r>
            <a:r>
              <a:rPr lang="cs-CZ" dirty="0"/>
              <a:t> </a:t>
            </a:r>
            <a:r>
              <a:rPr lang="cs-CZ" dirty="0" err="1"/>
              <a:t>eigenes</a:t>
            </a:r>
            <a:r>
              <a:rPr lang="cs-CZ" dirty="0"/>
              <a:t> 1894 </a:t>
            </a:r>
            <a:r>
              <a:rPr lang="cs-CZ" dirty="0" err="1"/>
              <a:t>erschienenes</a:t>
            </a:r>
            <a:r>
              <a:rPr lang="cs-CZ" dirty="0"/>
              <a:t> Buch </a:t>
            </a:r>
            <a:r>
              <a:rPr lang="fr-FR" i="1" dirty="0"/>
              <a:t>Lois psychologiques de l’évolution des peuples </a:t>
            </a:r>
            <a:endParaRPr lang="cs-CZ" i="1" dirty="0"/>
          </a:p>
          <a:p>
            <a:r>
              <a:rPr lang="cs-CZ" dirty="0"/>
              <a:t>In </a:t>
            </a: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Bons</a:t>
            </a:r>
            <a:r>
              <a:rPr lang="cs-CZ" dirty="0"/>
              <a:t> </a:t>
            </a:r>
            <a:r>
              <a:rPr lang="cs-CZ" dirty="0" err="1"/>
              <a:t>Denken</a:t>
            </a:r>
            <a:r>
              <a:rPr lang="cs-CZ" dirty="0"/>
              <a:t> </a:t>
            </a:r>
            <a:r>
              <a:rPr lang="cs-CZ" dirty="0" err="1"/>
              <a:t>geht</a:t>
            </a:r>
            <a:r>
              <a:rPr lang="cs-CZ" dirty="0"/>
              <a:t> es um de </a:t>
            </a:r>
            <a:r>
              <a:rPr lang="cs-CZ" dirty="0" err="1"/>
              <a:t>Entwicklung</a:t>
            </a:r>
            <a:r>
              <a:rPr lang="cs-CZ" dirty="0"/>
              <a:t> der </a:t>
            </a:r>
            <a:r>
              <a:rPr lang="cs-CZ" dirty="0" err="1"/>
              <a:t>Menschheit</a:t>
            </a:r>
            <a:r>
              <a:rPr lang="cs-CZ" dirty="0"/>
              <a:t> von der </a:t>
            </a:r>
            <a:r>
              <a:rPr lang="cs-CZ" dirty="0" err="1"/>
              <a:t>Schöpfung</a:t>
            </a:r>
            <a:r>
              <a:rPr lang="cs-CZ" dirty="0"/>
              <a:t> Adams </a:t>
            </a:r>
            <a:r>
              <a:rPr lang="cs-CZ" dirty="0" err="1"/>
              <a:t>aus</a:t>
            </a:r>
            <a:r>
              <a:rPr lang="cs-CZ" dirty="0"/>
              <a:t> der  </a:t>
            </a:r>
            <a:r>
              <a:rPr lang="cs-CZ" dirty="0" err="1"/>
              <a:t>Erde</a:t>
            </a:r>
            <a:r>
              <a:rPr lang="cs-CZ" dirty="0"/>
              <a:t>. Der </a:t>
            </a:r>
            <a:r>
              <a:rPr lang="cs-CZ" dirty="0" err="1"/>
              <a:t>Mensch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durch den </a:t>
            </a:r>
            <a:r>
              <a:rPr lang="cs-CZ" dirty="0" err="1"/>
              <a:t>Sündenfall</a:t>
            </a:r>
            <a:r>
              <a:rPr lang="cs-CZ" dirty="0"/>
              <a:t> </a:t>
            </a:r>
            <a:r>
              <a:rPr lang="cs-CZ" dirty="0" err="1"/>
              <a:t>wieder</a:t>
            </a:r>
            <a:r>
              <a:rPr lang="cs-CZ" dirty="0"/>
              <a:t>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Verfall</a:t>
            </a:r>
            <a:r>
              <a:rPr lang="cs-CZ" dirty="0"/>
              <a:t> 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Erde</a:t>
            </a:r>
            <a:r>
              <a:rPr lang="cs-CZ" dirty="0"/>
              <a:t> (in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Amorphe</a:t>
            </a:r>
            <a:r>
              <a:rPr lang="cs-CZ" dirty="0"/>
              <a:t>) </a:t>
            </a:r>
            <a:r>
              <a:rPr lang="cs-CZ" dirty="0" err="1"/>
              <a:t>verurteilt</a:t>
            </a:r>
            <a:r>
              <a:rPr lang="cs-CZ" dirty="0"/>
              <a:t>, </a:t>
            </a:r>
            <a:r>
              <a:rPr lang="cs-CZ" dirty="0" err="1"/>
              <a:t>also</a:t>
            </a:r>
            <a:r>
              <a:rPr lang="cs-CZ" dirty="0"/>
              <a:t>: </a:t>
            </a:r>
            <a:r>
              <a:rPr lang="de-DE" dirty="0"/>
              <a:t>Ihr Völker seid aus dumpfen Massen hervorgegangen und es</a:t>
            </a:r>
            <a:r>
              <a:rPr lang="cs-CZ" dirty="0"/>
              <a:t> </a:t>
            </a:r>
            <a:r>
              <a:rPr lang="de-DE" dirty="0"/>
              <a:t>liegt an euch – eurem Sündenfall –, wie bald ihr wieder in amorphe</a:t>
            </a:r>
            <a:r>
              <a:rPr lang="cs-CZ" dirty="0"/>
              <a:t> </a:t>
            </a:r>
            <a:r>
              <a:rPr lang="de-DE" dirty="0"/>
              <a:t>Massen zerfallen werdet! </a:t>
            </a:r>
            <a:endParaRPr lang="cs-CZ" dirty="0"/>
          </a:p>
          <a:p>
            <a:r>
              <a:rPr lang="cs-CZ" dirty="0"/>
              <a:t>Die Masse </a:t>
            </a:r>
            <a:r>
              <a:rPr lang="cs-CZ" dirty="0" err="1"/>
              <a:t>bedeutet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Le</a:t>
            </a:r>
            <a:r>
              <a:rPr lang="cs-CZ" dirty="0"/>
              <a:t> Bon </a:t>
            </a:r>
            <a:r>
              <a:rPr lang="cs-CZ" dirty="0" err="1"/>
              <a:t>also</a:t>
            </a:r>
            <a:r>
              <a:rPr lang="cs-CZ" dirty="0"/>
              <a:t> den </a:t>
            </a:r>
            <a:r>
              <a:rPr lang="cs-CZ" dirty="0" err="1"/>
              <a:t>Verfall</a:t>
            </a:r>
            <a:r>
              <a:rPr lang="cs-CZ" dirty="0"/>
              <a:t> der </a:t>
            </a:r>
            <a:r>
              <a:rPr lang="cs-CZ" dirty="0" err="1"/>
              <a:t>Menschheit</a:t>
            </a:r>
            <a:endParaRPr lang="cs-CZ" dirty="0"/>
          </a:p>
          <a:p>
            <a:r>
              <a:rPr lang="cs-CZ" dirty="0" err="1"/>
              <a:t>Dieses</a:t>
            </a:r>
            <a:r>
              <a:rPr lang="cs-CZ" dirty="0"/>
              <a:t> </a:t>
            </a:r>
            <a:r>
              <a:rPr lang="cs-CZ" dirty="0" err="1"/>
              <a:t>radikale</a:t>
            </a:r>
            <a:r>
              <a:rPr lang="cs-CZ" dirty="0"/>
              <a:t> </a:t>
            </a:r>
            <a:r>
              <a:rPr lang="cs-CZ" dirty="0" err="1"/>
              <a:t>Nichts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nach </a:t>
            </a:r>
            <a:r>
              <a:rPr lang="cs-CZ" dirty="0" err="1"/>
              <a:t>Le</a:t>
            </a:r>
            <a:r>
              <a:rPr lang="cs-CZ" dirty="0"/>
              <a:t> Bon </a:t>
            </a:r>
            <a:r>
              <a:rPr lang="cs-CZ" dirty="0" err="1"/>
              <a:t>immer</a:t>
            </a:r>
            <a:r>
              <a:rPr lang="cs-CZ" dirty="0"/>
              <a:t> </a:t>
            </a:r>
            <a:r>
              <a:rPr lang="cs-CZ" dirty="0" err="1"/>
              <a:t>anwesend</a:t>
            </a:r>
            <a:r>
              <a:rPr lang="cs-CZ" dirty="0"/>
              <a:t>  </a:t>
            </a:r>
            <a:r>
              <a:rPr lang="cs-CZ" dirty="0" err="1"/>
              <a:t>als</a:t>
            </a:r>
            <a:r>
              <a:rPr lang="cs-CZ" dirty="0"/>
              <a:t> „</a:t>
            </a:r>
            <a:r>
              <a:rPr lang="cs-CZ" dirty="0" err="1"/>
              <a:t>psychologische</a:t>
            </a:r>
            <a:r>
              <a:rPr lang="cs-CZ" dirty="0"/>
              <a:t> Masse“ </a:t>
            </a:r>
            <a:r>
              <a:rPr lang="cs-CZ" dirty="0" err="1"/>
              <a:t>und</a:t>
            </a:r>
            <a:r>
              <a:rPr lang="cs-CZ" dirty="0"/>
              <a:t> kann </a:t>
            </a:r>
            <a:r>
              <a:rPr lang="cs-CZ" dirty="0" err="1"/>
              <a:t>jederzeit</a:t>
            </a:r>
            <a:r>
              <a:rPr lang="cs-CZ" dirty="0"/>
              <a:t> </a:t>
            </a:r>
            <a:r>
              <a:rPr lang="cs-CZ" dirty="0" err="1"/>
              <a:t>erscheinen</a:t>
            </a:r>
            <a:endParaRPr lang="cs-CZ" dirty="0"/>
          </a:p>
          <a:p>
            <a:r>
              <a:rPr lang="cs-CZ" dirty="0"/>
              <a:t>Es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Dämonische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Agressive</a:t>
            </a:r>
            <a:r>
              <a:rPr lang="cs-CZ" dirty="0"/>
              <a:t>, </a:t>
            </a:r>
            <a:r>
              <a:rPr lang="cs-CZ" dirty="0" err="1"/>
              <a:t>Zerstörerische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sogar</a:t>
            </a:r>
            <a:r>
              <a:rPr lang="cs-CZ" dirty="0"/>
              <a:t> </a:t>
            </a:r>
            <a:r>
              <a:rPr lang="cs-CZ" dirty="0" err="1"/>
              <a:t>Selbstzerstörerische</a:t>
            </a:r>
            <a:r>
              <a:rPr lang="cs-CZ" dirty="0"/>
              <a:t> in der </a:t>
            </a:r>
            <a:r>
              <a:rPr lang="cs-CZ" dirty="0" err="1"/>
              <a:t>Gesellschaft</a:t>
            </a:r>
            <a:r>
              <a:rPr lang="cs-CZ" dirty="0"/>
              <a:t> (</a:t>
            </a:r>
            <a:r>
              <a:rPr lang="cs-CZ" dirty="0" err="1"/>
              <a:t>etwa</a:t>
            </a:r>
            <a:r>
              <a:rPr lang="cs-CZ" dirty="0"/>
              <a:t>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Todestrieb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Einzelnen</a:t>
            </a:r>
            <a:r>
              <a:rPr lang="cs-CZ" dirty="0"/>
              <a:t> nach Freud)</a:t>
            </a:r>
          </a:p>
        </p:txBody>
      </p:sp>
    </p:spTree>
    <p:extLst>
      <p:ext uri="{BB962C8B-B14F-4D97-AF65-F5344CB8AC3E}">
        <p14:creationId xmlns:p14="http://schemas.microsoft.com/office/powerpoint/2010/main" val="198229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A7A10-F98C-4E8F-A548-44DE3685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Bons</a:t>
            </a:r>
            <a:r>
              <a:rPr lang="cs-CZ" dirty="0"/>
              <a:t> </a:t>
            </a:r>
            <a:r>
              <a:rPr lang="cs-CZ" dirty="0" err="1"/>
              <a:t>Geschichtsphilosophie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Kultur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840008-0528-4CDD-A06E-2B05F7B30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Nach </a:t>
            </a:r>
            <a:r>
              <a:rPr lang="cs-CZ" dirty="0" err="1"/>
              <a:t>Le</a:t>
            </a:r>
            <a:r>
              <a:rPr lang="cs-CZ" dirty="0"/>
              <a:t> Bon </a:t>
            </a:r>
            <a:r>
              <a:rPr lang="cs-CZ" dirty="0" err="1"/>
              <a:t>entfalten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einzelnen</a:t>
            </a:r>
            <a:r>
              <a:rPr lang="cs-CZ" dirty="0"/>
              <a:t> </a:t>
            </a:r>
            <a:r>
              <a:rPr lang="cs-CZ" dirty="0" err="1"/>
              <a:t>Kulturen</a:t>
            </a:r>
            <a:r>
              <a:rPr lang="cs-CZ" dirty="0"/>
              <a:t> bis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einem</a:t>
            </a:r>
            <a:r>
              <a:rPr lang="cs-CZ" dirty="0"/>
              <a:t> </a:t>
            </a:r>
            <a:r>
              <a:rPr lang="cs-CZ" dirty="0" err="1"/>
              <a:t>Höhepunkt</a:t>
            </a:r>
            <a:r>
              <a:rPr lang="cs-CZ" dirty="0"/>
              <a:t>, </a:t>
            </a:r>
            <a:r>
              <a:rPr lang="cs-CZ" dirty="0" err="1"/>
              <a:t>dann</a:t>
            </a:r>
            <a:r>
              <a:rPr lang="cs-CZ" dirty="0"/>
              <a:t> </a:t>
            </a:r>
            <a:r>
              <a:rPr lang="de-DE" dirty="0"/>
              <a:t>„nach Vollendung ihrer schöpferischen Wirkung … mit dem fortschreitenden Schwinden ihres Ideals … mehr und mehr alles verlieren, was ihren Zusammenhalt,</a:t>
            </a:r>
            <a:r>
              <a:rPr lang="cs-CZ" dirty="0"/>
              <a:t> </a:t>
            </a:r>
            <a:r>
              <a:rPr lang="de-DE" dirty="0"/>
              <a:t>ihre Einheit und Stärke bildete.“ Sie zerfallen; was bleibt ist„… nur noch eine Menge alleinstehender Einzelner …, eine</a:t>
            </a:r>
            <a:r>
              <a:rPr lang="cs-CZ" dirty="0"/>
              <a:t> </a:t>
            </a:r>
            <a:r>
              <a:rPr lang="de-DE" dirty="0"/>
              <a:t>Masse … Der Pöbel herrscht und die Barbaren dringen vor. Noch</a:t>
            </a:r>
            <a:r>
              <a:rPr lang="cs-CZ" dirty="0"/>
              <a:t> </a:t>
            </a:r>
            <a:r>
              <a:rPr lang="de-DE" dirty="0"/>
              <a:t>kann die Kultur glänzend scheinen, weil sie das äußere Ansehen</a:t>
            </a:r>
            <a:r>
              <a:rPr lang="cs-CZ" dirty="0"/>
              <a:t> </a:t>
            </a:r>
            <a:r>
              <a:rPr lang="de-DE" dirty="0"/>
              <a:t>bewahrt, das von einer langen Vergangenheit geschaffen wurde, tatsächlich aber ist sie ein morscher Bau, der keine Stütze mehr hat und</a:t>
            </a:r>
            <a:r>
              <a:rPr lang="cs-CZ" dirty="0"/>
              <a:t> </a:t>
            </a:r>
            <a:r>
              <a:rPr lang="de-DE" dirty="0"/>
              <a:t>beim ersten Sturm zusammenbrechen wird“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19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86D51-3894-47F2-BD20-8976D63F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</a:t>
            </a:r>
            <a:r>
              <a:rPr lang="cs-CZ" dirty="0"/>
              <a:t> Bon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Literatur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E8140-4C84-453F-AB0E-D8888B9BA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erforderlich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?  </a:t>
            </a:r>
            <a:r>
              <a:rPr lang="cs-CZ" dirty="0" err="1"/>
              <a:t>Le</a:t>
            </a:r>
            <a:r>
              <a:rPr lang="cs-CZ" dirty="0"/>
              <a:t> Bon:</a:t>
            </a:r>
            <a:r>
              <a:rPr lang="de-DE" dirty="0"/>
              <a:t>„Die Kenntnis der Psychologie der Massen ist heute das</a:t>
            </a:r>
            <a:r>
              <a:rPr lang="cs-CZ" dirty="0"/>
              <a:t> </a:t>
            </a:r>
            <a:r>
              <a:rPr lang="de-DE" dirty="0"/>
              <a:t>letzte Hilfsmittel für den Staatsmann, der … nicht </a:t>
            </a:r>
            <a:r>
              <a:rPr lang="de-DE" dirty="0" err="1"/>
              <a:t>allzusehr</a:t>
            </a:r>
            <a:r>
              <a:rPr lang="de-DE" dirty="0"/>
              <a:t> von</a:t>
            </a:r>
            <a:r>
              <a:rPr lang="cs-CZ" dirty="0"/>
              <a:t> </a:t>
            </a:r>
            <a:r>
              <a:rPr lang="de-DE" dirty="0"/>
              <a:t>ihnen beherrscht werden will“ </a:t>
            </a:r>
            <a:endParaRPr lang="cs-CZ" dirty="0"/>
          </a:p>
          <a:p>
            <a:r>
              <a:rPr lang="cs-CZ" dirty="0" err="1"/>
              <a:t>Auch</a:t>
            </a:r>
            <a:r>
              <a:rPr lang="cs-CZ" dirty="0"/>
              <a:t> H. </a:t>
            </a:r>
            <a:r>
              <a:rPr lang="cs-CZ" dirty="0" err="1"/>
              <a:t>Broch</a:t>
            </a:r>
            <a:r>
              <a:rPr lang="cs-CZ" dirty="0"/>
              <a:t> (</a:t>
            </a:r>
            <a:r>
              <a:rPr lang="cs-CZ" dirty="0" err="1"/>
              <a:t>Massenwahntheorie</a:t>
            </a:r>
            <a:r>
              <a:rPr lang="cs-CZ" dirty="0"/>
              <a:t> –1940er): </a:t>
            </a:r>
            <a:r>
              <a:rPr lang="de-DE" dirty="0"/>
              <a:t>„ein Menschheitsziel von höchster Invarianz</a:t>
            </a:r>
            <a:r>
              <a:rPr lang="cs-CZ" dirty="0"/>
              <a:t> …</a:t>
            </a:r>
            <a:r>
              <a:rPr lang="de-DE" dirty="0"/>
              <a:t>die glücklichen Normalitätsperioden der Menschheit tunlichst zu verlängern“, </a:t>
            </a:r>
            <a:r>
              <a:rPr lang="cs-CZ" dirty="0"/>
              <a:t> </a:t>
            </a:r>
            <a:r>
              <a:rPr lang="cs-CZ" dirty="0" err="1"/>
              <a:t>obwohl</a:t>
            </a:r>
            <a:r>
              <a:rPr lang="cs-CZ" dirty="0"/>
              <a:t> </a:t>
            </a:r>
            <a:r>
              <a:rPr lang="de-DE" dirty="0"/>
              <a:t>„Unentrinnbarkeit</a:t>
            </a:r>
            <a:r>
              <a:rPr lang="cs-CZ" dirty="0"/>
              <a:t> des </a:t>
            </a:r>
            <a:r>
              <a:rPr lang="de-DE" dirty="0"/>
              <a:t>Gesetz</a:t>
            </a:r>
            <a:r>
              <a:rPr lang="cs-CZ" dirty="0"/>
              <a:t>es</a:t>
            </a:r>
            <a:r>
              <a:rPr lang="de-DE" dirty="0"/>
              <a:t> der psychischen Zyklen“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6400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2370</Words>
  <Application>Microsoft Office PowerPoint</Application>
  <PresentationFormat>Předvádění na obrazovce (4:3)</PresentationFormat>
  <Paragraphs>139</Paragraphs>
  <Slides>29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Motiv sady Office</vt:lpstr>
      <vt:lpstr>Massen in der Literatur</vt:lpstr>
      <vt:lpstr>Was ist die Masse</vt:lpstr>
      <vt:lpstr>Massen in der Geschichte</vt:lpstr>
      <vt:lpstr>Massen für die Literatur und andere Kunstmedien</vt:lpstr>
      <vt:lpstr>Massen in der Kunst</vt:lpstr>
      <vt:lpstr>Frauen und Arbeitermassen: Minna Wettstein – Adelt (1869 – 1908): 1893:</vt:lpstr>
      <vt:lpstr>Gustave Le Bon (1841 – 1931): Pschologie der Massen (Psychologie des foules - 1895)</vt:lpstr>
      <vt:lpstr>Le Bons Geschichtsphilosophie und Kultur</vt:lpstr>
      <vt:lpstr>Le Bon und die Literatur</vt:lpstr>
      <vt:lpstr>Massen in der Theorie</vt:lpstr>
      <vt:lpstr>Oswald Spengler (1880 – 1936): Untergang des Abendlandes (1922)</vt:lpstr>
      <vt:lpstr>Karl Jaspers (1883 – 1969): Die geistige Situation der Zeit (1931)</vt:lpstr>
      <vt:lpstr>Karl Jaspers</vt:lpstr>
      <vt:lpstr>Jaspers: Vom Ursprung und Ziel der Geschichte (1949)</vt:lpstr>
      <vt:lpstr>Leo Löwenthal (1900 – 1993): Literatur und Massenkultur (1937-1993)</vt:lpstr>
      <vt:lpstr>Bedeutung der Theorie fur die Kultur</vt:lpstr>
      <vt:lpstr>Hohe und niedere Kultur</vt:lpstr>
      <vt:lpstr>Trivialliteratur</vt:lpstr>
      <vt:lpstr>Trivialliteratur</vt:lpstr>
      <vt:lpstr>Westworldroman, Science-Fiction</vt:lpstr>
      <vt:lpstr>Siegfried Kracauer (1889 Frankfurt am Main -1966 New York) </vt:lpstr>
      <vt:lpstr>Siegfried Kracauer</vt:lpstr>
      <vt:lpstr>Lektüre</vt:lpstr>
      <vt:lpstr>Tiller-girls</vt:lpstr>
      <vt:lpstr>Massen in der Literatur der Moderne</vt:lpstr>
      <vt:lpstr>Tucholsky: Masse Mensch </vt:lpstr>
      <vt:lpstr>Tucholsky</vt:lpstr>
      <vt:lpstr>Elias Canetti(1905 – 1994)</vt:lpstr>
      <vt:lpstr>Lektüre für das nächste Seminar: Großstadt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Wiederholung - Großstädte</dc:title>
  <dc:creator>PC</dc:creator>
  <cp:lastModifiedBy>Alena Zelená</cp:lastModifiedBy>
  <cp:revision>71</cp:revision>
  <dcterms:created xsi:type="dcterms:W3CDTF">2014-11-21T22:21:55Z</dcterms:created>
  <dcterms:modified xsi:type="dcterms:W3CDTF">2021-03-15T12:45:29Z</dcterms:modified>
</cp:coreProperties>
</file>