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3" r:id="rId1"/>
  </p:sldMasterIdLst>
  <p:notesMasterIdLst>
    <p:notesMasterId r:id="rId24"/>
  </p:notesMasterIdLst>
  <p:sldIdLst>
    <p:sldId id="291" r:id="rId2"/>
    <p:sldId id="336" r:id="rId3"/>
    <p:sldId id="335" r:id="rId4"/>
    <p:sldId id="337" r:id="rId5"/>
    <p:sldId id="306" r:id="rId6"/>
    <p:sldId id="309" r:id="rId7"/>
    <p:sldId id="308" r:id="rId8"/>
    <p:sldId id="307" r:id="rId9"/>
    <p:sldId id="312" r:id="rId10"/>
    <p:sldId id="313" r:id="rId11"/>
    <p:sldId id="323" r:id="rId12"/>
    <p:sldId id="325" r:id="rId13"/>
    <p:sldId id="324" r:id="rId14"/>
    <p:sldId id="320" r:id="rId15"/>
    <p:sldId id="322" r:id="rId16"/>
    <p:sldId id="321" r:id="rId17"/>
    <p:sldId id="319" r:id="rId18"/>
    <p:sldId id="338" r:id="rId19"/>
    <p:sldId id="339" r:id="rId20"/>
    <p:sldId id="340" r:id="rId21"/>
    <p:sldId id="298" r:id="rId22"/>
    <p:sldId id="277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51" d="100"/>
          <a:sy n="151" d="100"/>
        </p:scale>
        <p:origin x="4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11177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41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579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13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878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114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98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406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728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529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2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61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78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37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81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82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51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30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38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29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95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ED84A-325B-476B-85FB-414E25177BAD}" type="datetimeFigureOut">
              <a:rPr lang="cs-CZ" smtClean="0"/>
              <a:t>21.04.2021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C958-37CD-49EA-A2A7-19A0C05525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52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eb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5.web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70609" y="438150"/>
            <a:ext cx="6781801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cs-CZ" sz="3200" dirty="0" err="1"/>
              <a:t>Freudian</a:t>
            </a:r>
            <a:r>
              <a:rPr lang="cs-CZ" sz="3200" dirty="0"/>
              <a:t> </a:t>
            </a:r>
            <a:r>
              <a:rPr lang="cs-CZ" sz="3200" dirty="0" err="1"/>
              <a:t>Psychoanalysis</a:t>
            </a:r>
            <a:r>
              <a:rPr lang="cs-CZ" sz="3200" dirty="0"/>
              <a:t> </a:t>
            </a:r>
            <a:br>
              <a:rPr lang="cs-CZ" sz="3200" dirty="0"/>
            </a:br>
            <a:r>
              <a:rPr lang="cs-CZ" sz="3200" dirty="0"/>
              <a:t>on </a:t>
            </a:r>
            <a:r>
              <a:rPr lang="cs-CZ" sz="3200" dirty="0" err="1"/>
              <a:t>Fairytales</a:t>
            </a:r>
            <a:r>
              <a:rPr lang="cs-CZ" sz="3200" dirty="0"/>
              <a:t> - </a:t>
            </a:r>
            <a:r>
              <a:rPr lang="cs-CZ" sz="3200" dirty="0" err="1"/>
              <a:t>Criticism</a:t>
            </a:r>
            <a:endParaRPr lang="en" sz="3200" dirty="0"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1581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800" dirty="0">
                <a:solidFill>
                  <a:srgbClr val="FFFFFF"/>
                </a:solidFill>
              </a:rPr>
              <a:t>outdated</a:t>
            </a:r>
          </a:p>
          <a:p>
            <a:pPr marL="11430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</a:pPr>
            <a:r>
              <a:rPr lang="cs-CZ" sz="2800" dirty="0">
                <a:solidFill>
                  <a:srgbClr val="FFFFFF"/>
                </a:solidFill>
              </a:rPr>
              <a:t>       </a:t>
            </a:r>
            <a:endParaRPr lang="cs-CZ" sz="2800" dirty="0">
              <a:solidFill>
                <a:srgbClr val="FF0000"/>
              </a:solidFill>
            </a:endParaRPr>
          </a:p>
          <a:p>
            <a:pPr marL="45720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endParaRPr lang="cs-CZ" sz="2800" dirty="0"/>
          </a:p>
          <a:p>
            <a:pPr marL="45720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endParaRPr lang="cs-CZ" sz="2800" dirty="0">
              <a:solidFill>
                <a:srgbClr val="FFFFFF"/>
              </a:solidFill>
            </a:endParaRPr>
          </a:p>
          <a:p>
            <a:pPr marL="11430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</a:pPr>
            <a:r>
              <a:rPr lang="cs-CZ" sz="2400" dirty="0">
                <a:solidFill>
                  <a:srgbClr val="FFFFFF"/>
                </a:solidFill>
              </a:rPr>
              <a:t>            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59916" y="296222"/>
            <a:ext cx="2013475" cy="2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95597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1A4B3-1883-450A-8D06-2D56CADE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4495800" cy="994172"/>
          </a:xfrm>
        </p:spPr>
        <p:txBody>
          <a:bodyPr>
            <a:normAutofit/>
          </a:bodyPr>
          <a:lstStyle/>
          <a:p>
            <a:r>
              <a:rPr lang="cs-CZ" i="1"/>
              <a:t>Little Red Cap </a:t>
            </a:r>
            <a:r>
              <a:rPr lang="cs-CZ"/>
              <a:t>googled</a:t>
            </a:r>
            <a:endParaRPr lang="cs-CZ" dirty="0"/>
          </a:p>
        </p:txBody>
      </p:sp>
      <p:pic>
        <p:nvPicPr>
          <p:cNvPr id="12" name="Picture 1" descr="7Karkule.jpg">
            <a:extLst>
              <a:ext uri="{FF2B5EF4-FFF2-40B4-BE49-F238E27FC236}">
                <a16:creationId xmlns:a16="http://schemas.microsoft.com/office/drawing/2014/main" id="{F64D7D02-7010-4571-AF49-FD3E20BD6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1" y="1200150"/>
            <a:ext cx="4349749" cy="3262312"/>
          </a:xfrm>
          <a:prstGeom prst="rect">
            <a:avLst/>
          </a:prstGeom>
        </p:spPr>
      </p:pic>
      <p:pic>
        <p:nvPicPr>
          <p:cNvPr id="13" name="Obrázek 12" descr="Obsah obrázku postel, žena, šaty, mladý&#10;&#10;Popis byl vytvořen automaticky">
            <a:extLst>
              <a:ext uri="{FF2B5EF4-FFF2-40B4-BE49-F238E27FC236}">
                <a16:creationId xmlns:a16="http://schemas.microsoft.com/office/drawing/2014/main" id="{05594FAE-74FB-431E-80D5-BABB454FF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666750"/>
            <a:ext cx="2755900" cy="419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2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1A4B3-1883-450A-8D06-2D56CADE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4495800" cy="994172"/>
          </a:xfrm>
        </p:spPr>
        <p:txBody>
          <a:bodyPr>
            <a:normAutofit/>
          </a:bodyPr>
          <a:lstStyle/>
          <a:p>
            <a:r>
              <a:rPr lang="cs-CZ" i="1"/>
              <a:t>Little Red Cap </a:t>
            </a:r>
            <a:r>
              <a:rPr lang="cs-CZ"/>
              <a:t>googled</a:t>
            </a:r>
            <a:endParaRPr lang="cs-CZ" dirty="0"/>
          </a:p>
        </p:txBody>
      </p:sp>
      <p:pic>
        <p:nvPicPr>
          <p:cNvPr id="6" name="Picture 1" descr="8Karkule Motorka.jpg">
            <a:extLst>
              <a:ext uri="{FF2B5EF4-FFF2-40B4-BE49-F238E27FC236}">
                <a16:creationId xmlns:a16="http://schemas.microsoft.com/office/drawing/2014/main" id="{668B0EC4-0C80-43DD-8DA2-93E9C7AE5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26" y="819150"/>
            <a:ext cx="6469673" cy="42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1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1A4B3-1883-450A-8D06-2D56CADE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4495800" cy="994172"/>
          </a:xfrm>
        </p:spPr>
        <p:txBody>
          <a:bodyPr>
            <a:normAutofit/>
          </a:bodyPr>
          <a:lstStyle/>
          <a:p>
            <a:r>
              <a:rPr lang="cs-CZ" i="1"/>
              <a:t>Little Red Cap </a:t>
            </a:r>
            <a:r>
              <a:rPr lang="cs-CZ"/>
              <a:t>googled</a:t>
            </a:r>
            <a:endParaRPr lang="cs-CZ" dirty="0"/>
          </a:p>
        </p:txBody>
      </p:sp>
      <p:pic>
        <p:nvPicPr>
          <p:cNvPr id="6" name="Picture 1" descr="8Karkule Motorka.jpg">
            <a:extLst>
              <a:ext uri="{FF2B5EF4-FFF2-40B4-BE49-F238E27FC236}">
                <a16:creationId xmlns:a16="http://schemas.microsoft.com/office/drawing/2014/main" id="{668B0EC4-0C80-43DD-8DA2-93E9C7AE5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26" y="819150"/>
            <a:ext cx="6469673" cy="4243028"/>
          </a:xfrm>
          <a:prstGeom prst="rect">
            <a:avLst/>
          </a:prstGeom>
        </p:spPr>
      </p:pic>
      <p:pic>
        <p:nvPicPr>
          <p:cNvPr id="7" name="Picture 1" descr="9Karkule.jpg">
            <a:extLst>
              <a:ext uri="{FF2B5EF4-FFF2-40B4-BE49-F238E27FC236}">
                <a16:creationId xmlns:a16="http://schemas.microsoft.com/office/drawing/2014/main" id="{F92FB802-993A-436B-8A31-DACAF174A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5603"/>
            <a:ext cx="2133600" cy="327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4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1A4B3-1883-450A-8D06-2D56CADE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4495800" cy="994172"/>
          </a:xfrm>
        </p:spPr>
        <p:txBody>
          <a:bodyPr>
            <a:normAutofit/>
          </a:bodyPr>
          <a:lstStyle/>
          <a:p>
            <a:r>
              <a:rPr lang="cs-CZ" i="1"/>
              <a:t>Little Red Cap </a:t>
            </a:r>
            <a:r>
              <a:rPr lang="cs-CZ"/>
              <a:t>googled</a:t>
            </a:r>
            <a:endParaRPr lang="cs-CZ" dirty="0"/>
          </a:p>
        </p:txBody>
      </p:sp>
      <p:pic>
        <p:nvPicPr>
          <p:cNvPr id="6" name="Picture 1" descr="8Karkule Motorka.jpg">
            <a:extLst>
              <a:ext uri="{FF2B5EF4-FFF2-40B4-BE49-F238E27FC236}">
                <a16:creationId xmlns:a16="http://schemas.microsoft.com/office/drawing/2014/main" id="{668B0EC4-0C80-43DD-8DA2-93E9C7AE5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26" y="819150"/>
            <a:ext cx="6469673" cy="4243028"/>
          </a:xfrm>
          <a:prstGeom prst="rect">
            <a:avLst/>
          </a:prstGeom>
        </p:spPr>
      </p:pic>
      <p:pic>
        <p:nvPicPr>
          <p:cNvPr id="7" name="Picture 1" descr="9Karkule.jpg">
            <a:extLst>
              <a:ext uri="{FF2B5EF4-FFF2-40B4-BE49-F238E27FC236}">
                <a16:creationId xmlns:a16="http://schemas.microsoft.com/office/drawing/2014/main" id="{F92FB802-993A-436B-8A31-DACAF174A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5603"/>
            <a:ext cx="2133600" cy="3276681"/>
          </a:xfrm>
          <a:prstGeom prst="rect">
            <a:avLst/>
          </a:prstGeom>
        </p:spPr>
      </p:pic>
      <p:pic>
        <p:nvPicPr>
          <p:cNvPr id="9" name="Obrázek 8" descr="Obsah obrázku text, kniha, kreslení&#10;&#10;Popis byl vytvořen automaticky">
            <a:extLst>
              <a:ext uri="{FF2B5EF4-FFF2-40B4-BE49-F238E27FC236}">
                <a16:creationId xmlns:a16="http://schemas.microsoft.com/office/drawing/2014/main" id="{7E0CBCCB-7A33-4FB8-B133-6DA392616E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34" y="3409950"/>
            <a:ext cx="1595825" cy="16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3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1A4B3-1883-450A-8D06-2D56CADE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87" y="-95250"/>
            <a:ext cx="7886700" cy="994172"/>
          </a:xfrm>
        </p:spPr>
        <p:txBody>
          <a:bodyPr/>
          <a:lstStyle/>
          <a:p>
            <a:r>
              <a:rPr lang="cs-CZ" i="1"/>
              <a:t>Little Red Cap </a:t>
            </a:r>
            <a:r>
              <a:rPr lang="cs-CZ"/>
              <a:t>costume</a:t>
            </a:r>
            <a:endParaRPr lang="cs-CZ" dirty="0"/>
          </a:p>
        </p:txBody>
      </p:sp>
      <p:pic>
        <p:nvPicPr>
          <p:cNvPr id="27" name="Obrázek 26" descr="Obsah obrázku žena, šaty, červená, chůze&#10;&#10;Popis byl vytvořen automaticky">
            <a:extLst>
              <a:ext uri="{FF2B5EF4-FFF2-40B4-BE49-F238E27FC236}">
                <a16:creationId xmlns:a16="http://schemas.microsoft.com/office/drawing/2014/main" id="{CEDE3F9B-0A3B-4C0C-91BA-40FA18B1A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9" y="1659966"/>
            <a:ext cx="2115134" cy="21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55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1A4B3-1883-450A-8D06-2D56CADE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87" y="-95250"/>
            <a:ext cx="7886700" cy="994172"/>
          </a:xfrm>
        </p:spPr>
        <p:txBody>
          <a:bodyPr/>
          <a:lstStyle/>
          <a:p>
            <a:r>
              <a:rPr lang="cs-CZ" i="1"/>
              <a:t>Little Red Cap </a:t>
            </a:r>
            <a:r>
              <a:rPr lang="cs-CZ"/>
              <a:t>costume</a:t>
            </a:r>
            <a:endParaRPr lang="cs-CZ" dirty="0"/>
          </a:p>
        </p:txBody>
      </p:sp>
      <p:pic>
        <p:nvPicPr>
          <p:cNvPr id="27" name="Obrázek 26" descr="Obsah obrázku žena, šaty, červená, chůze&#10;&#10;Popis byl vytvořen automaticky">
            <a:extLst>
              <a:ext uri="{FF2B5EF4-FFF2-40B4-BE49-F238E27FC236}">
                <a16:creationId xmlns:a16="http://schemas.microsoft.com/office/drawing/2014/main" id="{CEDE3F9B-0A3B-4C0C-91BA-40FA18B1A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9" y="1659966"/>
            <a:ext cx="2115134" cy="2115134"/>
          </a:xfrm>
          <a:prstGeom prst="rect">
            <a:avLst/>
          </a:prstGeom>
        </p:spPr>
      </p:pic>
      <p:pic>
        <p:nvPicPr>
          <p:cNvPr id="10" name="Obrázek 9" descr="Obsah obrázku žena, dáma, nošení, držení&#10;&#10;Popis byl vytvořen automaticky">
            <a:extLst>
              <a:ext uri="{FF2B5EF4-FFF2-40B4-BE49-F238E27FC236}">
                <a16:creationId xmlns:a16="http://schemas.microsoft.com/office/drawing/2014/main" id="{221C97F5-8219-46E0-88FB-FDE0DEE70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203" y="740645"/>
            <a:ext cx="3081997" cy="440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20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1A4B3-1883-450A-8D06-2D56CADE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87" y="-95250"/>
            <a:ext cx="7886700" cy="994172"/>
          </a:xfrm>
        </p:spPr>
        <p:txBody>
          <a:bodyPr/>
          <a:lstStyle/>
          <a:p>
            <a:r>
              <a:rPr lang="cs-CZ" i="1"/>
              <a:t>Little Red Cap </a:t>
            </a:r>
            <a:r>
              <a:rPr lang="cs-CZ"/>
              <a:t>costume</a:t>
            </a:r>
            <a:endParaRPr lang="cs-CZ" dirty="0"/>
          </a:p>
        </p:txBody>
      </p:sp>
      <p:pic>
        <p:nvPicPr>
          <p:cNvPr id="27" name="Obrázek 26" descr="Obsah obrázku žena, šaty, červená, chůze&#10;&#10;Popis byl vytvořen automaticky">
            <a:extLst>
              <a:ext uri="{FF2B5EF4-FFF2-40B4-BE49-F238E27FC236}">
                <a16:creationId xmlns:a16="http://schemas.microsoft.com/office/drawing/2014/main" id="{CEDE3F9B-0A3B-4C0C-91BA-40FA18B1A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9" y="1659966"/>
            <a:ext cx="2115134" cy="211513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8E040A5-0565-4ECB-9D97-DFE995A9A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112384"/>
            <a:ext cx="2257244" cy="3385867"/>
          </a:xfrm>
          <a:prstGeom prst="rect">
            <a:avLst/>
          </a:prstGeom>
        </p:spPr>
      </p:pic>
      <p:pic>
        <p:nvPicPr>
          <p:cNvPr id="10" name="Obrázek 9" descr="Obsah obrázku žena, dáma, nošení, držení&#10;&#10;Popis byl vytvořen automaticky">
            <a:extLst>
              <a:ext uri="{FF2B5EF4-FFF2-40B4-BE49-F238E27FC236}">
                <a16:creationId xmlns:a16="http://schemas.microsoft.com/office/drawing/2014/main" id="{221C97F5-8219-46E0-88FB-FDE0DEE70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203" y="740645"/>
            <a:ext cx="3081997" cy="440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35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1A4B3-1883-450A-8D06-2D56CADE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87" y="-95250"/>
            <a:ext cx="7886700" cy="994172"/>
          </a:xfrm>
        </p:spPr>
        <p:txBody>
          <a:bodyPr/>
          <a:lstStyle/>
          <a:p>
            <a:r>
              <a:rPr lang="cs-CZ" i="1"/>
              <a:t>Little Red Cap </a:t>
            </a:r>
            <a:r>
              <a:rPr lang="cs-CZ"/>
              <a:t>costume</a:t>
            </a:r>
            <a:endParaRPr lang="cs-CZ" dirty="0"/>
          </a:p>
        </p:txBody>
      </p:sp>
      <p:pic>
        <p:nvPicPr>
          <p:cNvPr id="27" name="Obrázek 26" descr="Obsah obrázku žena, šaty, červená, chůze&#10;&#10;Popis byl vytvořen automaticky">
            <a:extLst>
              <a:ext uri="{FF2B5EF4-FFF2-40B4-BE49-F238E27FC236}">
                <a16:creationId xmlns:a16="http://schemas.microsoft.com/office/drawing/2014/main" id="{CEDE3F9B-0A3B-4C0C-91BA-40FA18B1A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9" y="1659966"/>
            <a:ext cx="2115134" cy="2115134"/>
          </a:xfrm>
          <a:prstGeom prst="rect">
            <a:avLst/>
          </a:prstGeom>
        </p:spPr>
      </p:pic>
      <p:pic>
        <p:nvPicPr>
          <p:cNvPr id="8" name="Obrázek 7" descr="Obsah obrázku osoba, žena, telefon, oblečení&#10;&#10;Popis byl vytvořen automaticky">
            <a:extLst>
              <a:ext uri="{FF2B5EF4-FFF2-40B4-BE49-F238E27FC236}">
                <a16:creationId xmlns:a16="http://schemas.microsoft.com/office/drawing/2014/main" id="{8246EA01-950C-43AB-9C3D-E23359F96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112384"/>
            <a:ext cx="2445599" cy="338586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8E040A5-0565-4ECB-9D97-DFE995A9A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112384"/>
            <a:ext cx="2257244" cy="3385867"/>
          </a:xfrm>
          <a:prstGeom prst="rect">
            <a:avLst/>
          </a:prstGeom>
        </p:spPr>
      </p:pic>
      <p:pic>
        <p:nvPicPr>
          <p:cNvPr id="10" name="Obrázek 9" descr="Obsah obrázku žena, dáma, nošení, držení&#10;&#10;Popis byl vytvořen automaticky">
            <a:extLst>
              <a:ext uri="{FF2B5EF4-FFF2-40B4-BE49-F238E27FC236}">
                <a16:creationId xmlns:a16="http://schemas.microsoft.com/office/drawing/2014/main" id="{221C97F5-8219-46E0-88FB-FDE0DEE70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7203" y="740645"/>
            <a:ext cx="3081997" cy="440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68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70609" y="438150"/>
            <a:ext cx="6781801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cs-CZ" sz="3200" dirty="0" err="1"/>
              <a:t>Freudian</a:t>
            </a:r>
            <a:r>
              <a:rPr lang="cs-CZ" sz="3200" dirty="0"/>
              <a:t> </a:t>
            </a:r>
            <a:r>
              <a:rPr lang="cs-CZ" sz="3200" dirty="0" err="1"/>
              <a:t>Psychoanalysis</a:t>
            </a:r>
            <a:r>
              <a:rPr lang="cs-CZ" sz="3200" dirty="0"/>
              <a:t> </a:t>
            </a:r>
            <a:br>
              <a:rPr lang="cs-CZ" sz="3200" dirty="0"/>
            </a:br>
            <a:r>
              <a:rPr lang="cs-CZ" sz="3200" dirty="0"/>
              <a:t>on </a:t>
            </a:r>
            <a:r>
              <a:rPr lang="cs-CZ" sz="3200" dirty="0" err="1"/>
              <a:t>Fairytales</a:t>
            </a:r>
            <a:r>
              <a:rPr lang="cs-CZ" sz="3200" dirty="0"/>
              <a:t> - </a:t>
            </a:r>
            <a:r>
              <a:rPr lang="cs-CZ" sz="3200" dirty="0" err="1"/>
              <a:t>Criticism</a:t>
            </a:r>
            <a:endParaRPr lang="en" sz="3200" dirty="0"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1581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800" dirty="0">
                <a:solidFill>
                  <a:srgbClr val="FFFFFF"/>
                </a:solidFill>
              </a:rPr>
              <a:t>outdated</a:t>
            </a:r>
          </a:p>
          <a:p>
            <a:pPr marL="45720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800" dirty="0">
                <a:solidFill>
                  <a:srgbClr val="FF0000"/>
                </a:solidFill>
              </a:rPr>
              <a:t>oversexualization</a:t>
            </a:r>
          </a:p>
          <a:p>
            <a:pPr marL="11430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</a:pPr>
            <a:r>
              <a:rPr lang="cs-CZ" sz="2800" dirty="0">
                <a:solidFill>
                  <a:srgbClr val="FF0000"/>
                </a:solidFill>
              </a:rPr>
              <a:t>	</a:t>
            </a:r>
            <a:r>
              <a:rPr lang="cs-CZ" sz="2800" dirty="0">
                <a:solidFill>
                  <a:srgbClr val="FFFFFF"/>
                </a:solidFill>
              </a:rPr>
              <a:t>(</a:t>
            </a:r>
            <a:r>
              <a:rPr lang="cs-CZ" sz="2800" i="1" dirty="0">
                <a:solidFill>
                  <a:srgbClr val="FFFFFF"/>
                </a:solidFill>
              </a:rPr>
              <a:t>Interpretation of Dreams</a:t>
            </a:r>
            <a:r>
              <a:rPr lang="cs-CZ" sz="2800" dirty="0">
                <a:solidFill>
                  <a:srgbClr val="FFFFFF"/>
                </a:solidFill>
              </a:rPr>
              <a:t>, 1900)</a:t>
            </a:r>
            <a:endParaRPr lang="cs-CZ" sz="2800" dirty="0">
              <a:solidFill>
                <a:srgbClr val="FF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800" dirty="0">
                <a:solidFill>
                  <a:srgbClr val="FF0000"/>
                </a:solidFill>
              </a:rPr>
              <a:t>farfetched</a:t>
            </a:r>
            <a:endParaRPr lang="cs-CZ" sz="2800" dirty="0">
              <a:solidFill>
                <a:srgbClr val="FFFFFF"/>
              </a:solidFill>
            </a:endParaRPr>
          </a:p>
          <a:p>
            <a:pPr marL="11430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</a:pPr>
            <a:r>
              <a:rPr lang="cs-CZ" sz="2800" dirty="0">
                <a:solidFill>
                  <a:srgbClr val="FFFFFF"/>
                </a:solidFill>
              </a:rPr>
              <a:t>       </a:t>
            </a:r>
            <a:endParaRPr lang="cs-CZ" sz="2800" dirty="0"/>
          </a:p>
          <a:p>
            <a:pPr marL="45720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endParaRPr lang="cs-CZ" sz="2800" dirty="0">
              <a:solidFill>
                <a:srgbClr val="FFFFFF"/>
              </a:solidFill>
            </a:endParaRPr>
          </a:p>
          <a:p>
            <a:pPr marL="11430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</a:pPr>
            <a:r>
              <a:rPr lang="cs-CZ" sz="2400" dirty="0">
                <a:solidFill>
                  <a:srgbClr val="FFFFFF"/>
                </a:solidFill>
              </a:rPr>
              <a:t>            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59916" y="296222"/>
            <a:ext cx="2013475" cy="2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96255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70609" y="438150"/>
            <a:ext cx="6781801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cs-CZ" sz="3200" dirty="0" err="1"/>
              <a:t>Freudian</a:t>
            </a:r>
            <a:r>
              <a:rPr lang="cs-CZ" sz="3200" dirty="0"/>
              <a:t> </a:t>
            </a:r>
            <a:r>
              <a:rPr lang="cs-CZ" sz="3200" dirty="0" err="1"/>
              <a:t>Psychoanalysis</a:t>
            </a:r>
            <a:r>
              <a:rPr lang="cs-CZ" sz="3200" dirty="0"/>
              <a:t> </a:t>
            </a:r>
            <a:br>
              <a:rPr lang="cs-CZ" sz="3200" dirty="0"/>
            </a:br>
            <a:r>
              <a:rPr lang="cs-CZ" sz="3200" dirty="0"/>
              <a:t>on </a:t>
            </a:r>
            <a:r>
              <a:rPr lang="cs-CZ" sz="3200" dirty="0" err="1"/>
              <a:t>Fairytales</a:t>
            </a:r>
            <a:r>
              <a:rPr lang="cs-CZ" sz="3200" dirty="0"/>
              <a:t> - </a:t>
            </a:r>
            <a:r>
              <a:rPr lang="cs-CZ" sz="3200" dirty="0" err="1"/>
              <a:t>Criticism</a:t>
            </a:r>
            <a:endParaRPr lang="en" sz="3200" dirty="0"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1581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800" dirty="0">
                <a:solidFill>
                  <a:srgbClr val="FFFFFF"/>
                </a:solidFill>
              </a:rPr>
              <a:t>outdated</a:t>
            </a:r>
          </a:p>
          <a:p>
            <a:pPr marL="45720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800" dirty="0">
                <a:solidFill>
                  <a:srgbClr val="FF0000"/>
                </a:solidFill>
              </a:rPr>
              <a:t>oversexualization</a:t>
            </a:r>
          </a:p>
          <a:p>
            <a:pPr marL="11430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</a:pPr>
            <a:r>
              <a:rPr lang="cs-CZ" sz="2800" dirty="0">
                <a:solidFill>
                  <a:srgbClr val="FF0000"/>
                </a:solidFill>
              </a:rPr>
              <a:t>	</a:t>
            </a:r>
            <a:r>
              <a:rPr lang="cs-CZ" sz="2800" dirty="0">
                <a:solidFill>
                  <a:srgbClr val="FFFFFF"/>
                </a:solidFill>
              </a:rPr>
              <a:t>(</a:t>
            </a:r>
            <a:r>
              <a:rPr lang="cs-CZ" sz="2800" i="1" dirty="0">
                <a:solidFill>
                  <a:srgbClr val="FFFFFF"/>
                </a:solidFill>
              </a:rPr>
              <a:t>Interpretation of Dreams</a:t>
            </a:r>
            <a:r>
              <a:rPr lang="cs-CZ" sz="2800" dirty="0">
                <a:solidFill>
                  <a:srgbClr val="FFFFFF"/>
                </a:solidFill>
              </a:rPr>
              <a:t>, 1900)</a:t>
            </a:r>
            <a:endParaRPr lang="cs-CZ" sz="2800" dirty="0">
              <a:solidFill>
                <a:srgbClr val="FF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800" dirty="0">
                <a:solidFill>
                  <a:srgbClr val="FF0000"/>
                </a:solidFill>
              </a:rPr>
              <a:t>farfetched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800" dirty="0">
                <a:solidFill>
                  <a:srgbClr val="FF0000"/>
                </a:solidFill>
              </a:rPr>
              <a:t>not original meaning of the stories</a:t>
            </a:r>
          </a:p>
          <a:p>
            <a:pPr marL="11430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</a:pPr>
            <a:endParaRPr lang="cs-CZ" sz="2800" dirty="0"/>
          </a:p>
          <a:p>
            <a:pPr marL="45720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endParaRPr lang="cs-CZ" sz="2800" dirty="0">
              <a:solidFill>
                <a:srgbClr val="FFFFFF"/>
              </a:solidFill>
            </a:endParaRPr>
          </a:p>
          <a:p>
            <a:pPr marL="11430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</a:pPr>
            <a:r>
              <a:rPr lang="cs-CZ" sz="2400" dirty="0">
                <a:solidFill>
                  <a:srgbClr val="FFFFFF"/>
                </a:solidFill>
              </a:rPr>
              <a:t>            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59916" y="296222"/>
            <a:ext cx="2013475" cy="2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0344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70609" y="438150"/>
            <a:ext cx="6781801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cs-CZ" sz="3200" dirty="0" err="1"/>
              <a:t>Freudian</a:t>
            </a:r>
            <a:r>
              <a:rPr lang="cs-CZ" sz="3200" dirty="0"/>
              <a:t> </a:t>
            </a:r>
            <a:r>
              <a:rPr lang="cs-CZ" sz="3200" dirty="0" err="1"/>
              <a:t>Psychoanalysis</a:t>
            </a:r>
            <a:r>
              <a:rPr lang="cs-CZ" sz="3200" dirty="0"/>
              <a:t> </a:t>
            </a:r>
            <a:br>
              <a:rPr lang="cs-CZ" sz="3200" dirty="0"/>
            </a:br>
            <a:r>
              <a:rPr lang="cs-CZ" sz="3200" dirty="0"/>
              <a:t>on </a:t>
            </a:r>
            <a:r>
              <a:rPr lang="cs-CZ" sz="3200" dirty="0" err="1"/>
              <a:t>Fairytales</a:t>
            </a:r>
            <a:r>
              <a:rPr lang="cs-CZ" sz="3200" dirty="0"/>
              <a:t> - </a:t>
            </a:r>
            <a:r>
              <a:rPr lang="cs-CZ" sz="3200" dirty="0" err="1"/>
              <a:t>Criticism</a:t>
            </a:r>
            <a:endParaRPr lang="en" sz="3200" dirty="0"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1581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800" dirty="0">
                <a:solidFill>
                  <a:srgbClr val="FFFFFF"/>
                </a:solidFill>
              </a:rPr>
              <a:t>outdated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800" dirty="0">
                <a:solidFill>
                  <a:srgbClr val="FF0000"/>
                </a:solidFill>
              </a:rPr>
              <a:t>oversexualization</a:t>
            </a:r>
            <a:endParaRPr lang="cs-CZ" sz="2800" dirty="0">
              <a:solidFill>
                <a:srgbClr val="FFFFFF"/>
              </a:solidFill>
            </a:endParaRPr>
          </a:p>
          <a:p>
            <a:pPr marL="11430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</a:pPr>
            <a:r>
              <a:rPr lang="cs-CZ" sz="2800" dirty="0">
                <a:solidFill>
                  <a:srgbClr val="FFFFFF"/>
                </a:solidFill>
              </a:rPr>
              <a:t>       </a:t>
            </a:r>
            <a:endParaRPr lang="cs-CZ" sz="2800" dirty="0">
              <a:solidFill>
                <a:srgbClr val="FF0000"/>
              </a:solidFill>
            </a:endParaRPr>
          </a:p>
          <a:p>
            <a:pPr marL="45720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endParaRPr lang="cs-CZ" sz="2800" dirty="0"/>
          </a:p>
          <a:p>
            <a:pPr marL="45720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endParaRPr lang="cs-CZ" sz="2800" dirty="0">
              <a:solidFill>
                <a:srgbClr val="FFFFFF"/>
              </a:solidFill>
            </a:endParaRPr>
          </a:p>
          <a:p>
            <a:pPr marL="11430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</a:pPr>
            <a:r>
              <a:rPr lang="cs-CZ" sz="2400" dirty="0">
                <a:solidFill>
                  <a:srgbClr val="FFFFFF"/>
                </a:solidFill>
              </a:rPr>
              <a:t>            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59916" y="296222"/>
            <a:ext cx="2013475" cy="2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86582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70609" y="438150"/>
            <a:ext cx="6781801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cs-CZ" sz="3200" dirty="0" err="1"/>
              <a:t>Freudian</a:t>
            </a:r>
            <a:r>
              <a:rPr lang="cs-CZ" sz="3200" dirty="0"/>
              <a:t> </a:t>
            </a:r>
            <a:r>
              <a:rPr lang="cs-CZ" sz="3200" dirty="0" err="1"/>
              <a:t>Psychoanalysis</a:t>
            </a:r>
            <a:r>
              <a:rPr lang="cs-CZ" sz="3200" dirty="0"/>
              <a:t> </a:t>
            </a:r>
            <a:br>
              <a:rPr lang="cs-CZ" sz="3200" dirty="0"/>
            </a:br>
            <a:r>
              <a:rPr lang="cs-CZ" sz="3200" dirty="0"/>
              <a:t>on </a:t>
            </a:r>
            <a:r>
              <a:rPr lang="cs-CZ" sz="3200" dirty="0" err="1"/>
              <a:t>Fairytales</a:t>
            </a:r>
            <a:r>
              <a:rPr lang="cs-CZ" sz="3200" dirty="0"/>
              <a:t> - </a:t>
            </a:r>
            <a:r>
              <a:rPr lang="cs-CZ" sz="3200" dirty="0" err="1"/>
              <a:t>Criticism</a:t>
            </a:r>
            <a:endParaRPr lang="en" sz="3200" dirty="0"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1581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800" dirty="0">
                <a:solidFill>
                  <a:srgbClr val="FFFFFF"/>
                </a:solidFill>
              </a:rPr>
              <a:t>outdated</a:t>
            </a:r>
          </a:p>
          <a:p>
            <a:pPr marL="45720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800" dirty="0">
                <a:solidFill>
                  <a:srgbClr val="FF0000"/>
                </a:solidFill>
              </a:rPr>
              <a:t>oversexualization</a:t>
            </a:r>
          </a:p>
          <a:p>
            <a:pPr marL="11430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</a:pPr>
            <a:r>
              <a:rPr lang="cs-CZ" sz="2800" dirty="0">
                <a:solidFill>
                  <a:srgbClr val="FF0000"/>
                </a:solidFill>
              </a:rPr>
              <a:t>	</a:t>
            </a:r>
            <a:r>
              <a:rPr lang="cs-CZ" sz="2800" dirty="0">
                <a:solidFill>
                  <a:srgbClr val="FFFFFF"/>
                </a:solidFill>
              </a:rPr>
              <a:t>(</a:t>
            </a:r>
            <a:r>
              <a:rPr lang="cs-CZ" sz="2800" i="1" dirty="0">
                <a:solidFill>
                  <a:srgbClr val="FFFFFF"/>
                </a:solidFill>
              </a:rPr>
              <a:t>Interpretation of Dreams</a:t>
            </a:r>
            <a:r>
              <a:rPr lang="cs-CZ" sz="2800" dirty="0">
                <a:solidFill>
                  <a:srgbClr val="FFFFFF"/>
                </a:solidFill>
              </a:rPr>
              <a:t>, 1900)</a:t>
            </a:r>
            <a:endParaRPr lang="cs-CZ" sz="2800" dirty="0">
              <a:solidFill>
                <a:srgbClr val="FF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800" dirty="0">
                <a:solidFill>
                  <a:srgbClr val="FF0000"/>
                </a:solidFill>
              </a:rPr>
              <a:t>farfetched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800" dirty="0">
                <a:solidFill>
                  <a:srgbClr val="FF0000"/>
                </a:solidFill>
              </a:rPr>
              <a:t>not original meaning of the stories</a:t>
            </a:r>
          </a:p>
          <a:p>
            <a:pPr marL="11430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</a:pPr>
            <a:endParaRPr lang="cs-CZ" sz="2800" dirty="0"/>
          </a:p>
          <a:p>
            <a:pPr marL="45720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endParaRPr lang="cs-CZ" sz="2800" dirty="0">
              <a:solidFill>
                <a:srgbClr val="FFFFFF"/>
              </a:solidFill>
            </a:endParaRPr>
          </a:p>
          <a:p>
            <a:pPr marL="11430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</a:pPr>
            <a:r>
              <a:rPr lang="cs-CZ" sz="2400" dirty="0">
                <a:solidFill>
                  <a:srgbClr val="FFFFFF"/>
                </a:solidFill>
              </a:rPr>
              <a:t>            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59916" y="296222"/>
            <a:ext cx="2013475" cy="2349250"/>
          </a:xfrm>
          <a:prstGeom prst="rect">
            <a:avLst/>
          </a:prstGeom>
        </p:spPr>
      </p:pic>
      <p:sp>
        <p:nvSpPr>
          <p:cNvPr id="6" name="TextovéPole 1">
            <a:extLst>
              <a:ext uri="{FF2B5EF4-FFF2-40B4-BE49-F238E27FC236}">
                <a16:creationId xmlns:a16="http://schemas.microsoft.com/office/drawing/2014/main" id="{192730A0-BED9-4FB6-BCC0-BFE1FEE35D5F}"/>
              </a:ext>
            </a:extLst>
          </p:cNvPr>
          <p:cNvSpPr txBox="1"/>
          <p:nvPr/>
        </p:nvSpPr>
        <p:spPr>
          <a:xfrm>
            <a:off x="249013" y="44678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</a:pPr>
            <a:r>
              <a:rPr lang="cs-CZ" sz="2800" dirty="0"/>
              <a:t>RIGHT! So </a:t>
            </a:r>
            <a:r>
              <a:rPr lang="cs-CZ" sz="2800" dirty="0" err="1"/>
              <a:t>how</a:t>
            </a:r>
            <a:r>
              <a:rPr lang="cs-CZ" sz="2800" dirty="0"/>
              <a:t> </a:t>
            </a:r>
            <a:r>
              <a:rPr lang="cs-CZ" sz="2800" dirty="0" err="1"/>
              <a:t>did</a:t>
            </a:r>
            <a:r>
              <a:rPr lang="cs-CZ" sz="2800" dirty="0"/>
              <a:t> these </a:t>
            </a:r>
            <a:r>
              <a:rPr lang="cs-CZ" sz="2800" dirty="0" err="1"/>
              <a:t>meanings</a:t>
            </a:r>
            <a:r>
              <a:rPr lang="cs-CZ" sz="2800" dirty="0"/>
              <a:t> </a:t>
            </a:r>
            <a:r>
              <a:rPr lang="cs-CZ" sz="2800" dirty="0" err="1"/>
              <a:t>get</a:t>
            </a:r>
            <a:r>
              <a:rPr lang="cs-CZ" sz="2800" dirty="0"/>
              <a:t> to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stories</a:t>
            </a:r>
            <a:r>
              <a:rPr lang="cs-CZ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98559307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050706" y="2876550"/>
            <a:ext cx="2695426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cs-CZ" sz="2400" dirty="0"/>
              <a:t>Freudian </a:t>
            </a:r>
            <a:br>
              <a:rPr lang="cs-CZ" sz="2400" dirty="0"/>
            </a:br>
            <a:r>
              <a:rPr lang="cs-CZ" sz="2400" dirty="0"/>
              <a:t>( but also Jungian, or any other psychological) interpretation of fairytales - how is it all meant then?</a:t>
            </a:r>
            <a:endParaRPr lang="en" sz="2400" dirty="0"/>
          </a:p>
        </p:txBody>
      </p:sp>
      <p:pic>
        <p:nvPicPr>
          <p:cNvPr id="38" name="Shape 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81800" y="275907"/>
            <a:ext cx="2013475" cy="234925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496B9B2-B2A4-452C-BABA-6DED7DB5DE56}"/>
              </a:ext>
            </a:extLst>
          </p:cNvPr>
          <p:cNvSpPr txBox="1"/>
          <p:nvPr/>
        </p:nvSpPr>
        <p:spPr>
          <a:xfrm>
            <a:off x="381000" y="4381352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</a:pPr>
            <a:r>
              <a:rPr lang="cs-CZ" sz="2800" dirty="0"/>
              <a:t>RIGHT! So </a:t>
            </a:r>
            <a:r>
              <a:rPr lang="cs-CZ" sz="2800" dirty="0" err="1"/>
              <a:t>how</a:t>
            </a:r>
            <a:r>
              <a:rPr lang="cs-CZ" sz="2800" dirty="0"/>
              <a:t> </a:t>
            </a:r>
            <a:r>
              <a:rPr lang="cs-CZ" sz="2800" dirty="0" err="1"/>
              <a:t>did</a:t>
            </a:r>
            <a:r>
              <a:rPr lang="cs-CZ" sz="2800" dirty="0"/>
              <a:t> these </a:t>
            </a:r>
            <a:r>
              <a:rPr lang="cs-CZ" sz="2800" dirty="0" err="1"/>
              <a:t>meanings</a:t>
            </a:r>
            <a:r>
              <a:rPr lang="cs-CZ" sz="2800" dirty="0"/>
              <a:t> </a:t>
            </a:r>
            <a:r>
              <a:rPr lang="cs-CZ" sz="2800" dirty="0" err="1"/>
              <a:t>get</a:t>
            </a:r>
            <a:r>
              <a:rPr lang="cs-CZ" sz="2800" dirty="0"/>
              <a:t> to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stories</a:t>
            </a:r>
            <a:r>
              <a:rPr lang="cs-CZ" sz="2800" dirty="0"/>
              <a:t>? </a:t>
            </a:r>
          </a:p>
        </p:txBody>
      </p:sp>
      <p:pic>
        <p:nvPicPr>
          <p:cNvPr id="8" name="Obrázek 7" descr="Obsah obrázku text, fotka, osoba, kniha&#10;&#10;Popis byl vytvořen automaticky">
            <a:extLst>
              <a:ext uri="{FF2B5EF4-FFF2-40B4-BE49-F238E27FC236}">
                <a16:creationId xmlns:a16="http://schemas.microsoft.com/office/drawing/2014/main" id="{4159AA1C-2F80-46EC-8B4E-3E577716A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25" y="283751"/>
            <a:ext cx="3175823" cy="40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0058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70609" y="438150"/>
            <a:ext cx="6781801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cs-CZ" sz="3200" dirty="0" err="1"/>
              <a:t>Freudian</a:t>
            </a:r>
            <a:r>
              <a:rPr lang="cs-CZ" sz="3200" dirty="0"/>
              <a:t> </a:t>
            </a:r>
            <a:r>
              <a:rPr lang="cs-CZ" sz="3200" dirty="0" err="1"/>
              <a:t>Psychoanalysis</a:t>
            </a:r>
            <a:r>
              <a:rPr lang="cs-CZ" sz="3200" dirty="0"/>
              <a:t> </a:t>
            </a:r>
            <a:br>
              <a:rPr lang="cs-CZ" sz="3200" dirty="0"/>
            </a:br>
            <a:r>
              <a:rPr lang="cs-CZ" sz="3200" dirty="0"/>
              <a:t>on </a:t>
            </a:r>
            <a:r>
              <a:rPr lang="cs-CZ" sz="3200" dirty="0" err="1"/>
              <a:t>Fairytales</a:t>
            </a:r>
            <a:r>
              <a:rPr lang="cs-CZ" sz="3200" dirty="0"/>
              <a:t> - </a:t>
            </a:r>
            <a:r>
              <a:rPr lang="cs-CZ" sz="3200" dirty="0" err="1"/>
              <a:t>Criticism</a:t>
            </a:r>
            <a:endParaRPr lang="en" sz="3200" dirty="0"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39053" y="16573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Arial"/>
              <a:buChar char="●"/>
            </a:pPr>
            <a:r>
              <a:rPr lang="cs-CZ" sz="2800" dirty="0">
                <a:solidFill>
                  <a:srgbClr val="FFFFFF"/>
                </a:solidFill>
              </a:rPr>
              <a:t>not proved, not </a:t>
            </a:r>
            <a:r>
              <a:rPr lang="cs-CZ" sz="2800" dirty="0" err="1">
                <a:solidFill>
                  <a:srgbClr val="FFFFFF"/>
                </a:solidFill>
              </a:rPr>
              <a:t>supported</a:t>
            </a:r>
            <a:endParaRPr lang="cs-CZ" sz="2800" dirty="0">
              <a:solidFill>
                <a:srgbClr val="FFFFFF"/>
              </a:solidFill>
            </a:endParaRPr>
          </a:p>
          <a:p>
            <a:pPr marL="457200" lvl="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Arial"/>
              <a:buChar char="●"/>
            </a:pPr>
            <a:endParaRPr lang="cs-CZ" sz="2800" dirty="0">
              <a:solidFill>
                <a:srgbClr val="FFFFFF"/>
              </a:solidFill>
            </a:endParaRPr>
          </a:p>
          <a:p>
            <a:pPr marL="457200" lvl="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Arial"/>
              <a:buChar char="●"/>
            </a:pPr>
            <a:r>
              <a:rPr lang="cs-CZ" sz="2800" dirty="0">
                <a:solidFill>
                  <a:srgbClr val="FFFFFF"/>
                </a:solidFill>
              </a:rPr>
              <a:t>not </a:t>
            </a:r>
            <a:r>
              <a:rPr lang="cs-CZ" sz="2800" dirty="0" err="1">
                <a:solidFill>
                  <a:srgbClr val="FFFFFF"/>
                </a:solidFill>
              </a:rPr>
              <a:t>falsifiable</a:t>
            </a:r>
            <a:r>
              <a:rPr lang="cs-CZ" sz="2800" dirty="0">
                <a:solidFill>
                  <a:srgbClr val="FFFFFF"/>
                </a:solidFill>
              </a:rPr>
              <a:t> </a:t>
            </a:r>
          </a:p>
          <a:p>
            <a:pPr marL="114300" lvl="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None/>
            </a:pPr>
            <a:r>
              <a:rPr lang="cs-CZ" sz="2800" dirty="0">
                <a:solidFill>
                  <a:srgbClr val="FFFFFF"/>
                </a:solidFill>
              </a:rPr>
              <a:t>           (</a:t>
            </a:r>
            <a:r>
              <a:rPr lang="cs-CZ" sz="2800" dirty="0" err="1">
                <a:solidFill>
                  <a:srgbClr val="FFFFFF"/>
                </a:solidFill>
              </a:rPr>
              <a:t>self-confirming</a:t>
            </a:r>
            <a:r>
              <a:rPr lang="cs-CZ" sz="2800" dirty="0">
                <a:solidFill>
                  <a:srgbClr val="FFFFFF"/>
                </a:solidFill>
              </a:rPr>
              <a:t> </a:t>
            </a:r>
            <a:r>
              <a:rPr lang="cs-CZ" sz="2800" dirty="0" err="1">
                <a:solidFill>
                  <a:srgbClr val="FFFFFF"/>
                </a:solidFill>
              </a:rPr>
              <a:t>principle</a:t>
            </a:r>
            <a:r>
              <a:rPr lang="cs-CZ" sz="280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75604" y="301825"/>
            <a:ext cx="2013475" cy="2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8432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70609" y="438150"/>
            <a:ext cx="6781801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cs-CZ" sz="3200" dirty="0" err="1"/>
              <a:t>Freudian</a:t>
            </a:r>
            <a:r>
              <a:rPr lang="cs-CZ" sz="3200" dirty="0"/>
              <a:t> </a:t>
            </a:r>
            <a:r>
              <a:rPr lang="cs-CZ" sz="3200" dirty="0" err="1"/>
              <a:t>Psychoanalysis</a:t>
            </a:r>
            <a:r>
              <a:rPr lang="cs-CZ" sz="3200" dirty="0"/>
              <a:t> </a:t>
            </a:r>
            <a:br>
              <a:rPr lang="cs-CZ" sz="3200" dirty="0"/>
            </a:br>
            <a:r>
              <a:rPr lang="cs-CZ" sz="3200" dirty="0"/>
              <a:t>on </a:t>
            </a:r>
            <a:r>
              <a:rPr lang="cs-CZ" sz="3200" dirty="0" err="1"/>
              <a:t>Fairytales</a:t>
            </a:r>
            <a:r>
              <a:rPr lang="cs-CZ" sz="3200" dirty="0"/>
              <a:t> - </a:t>
            </a:r>
            <a:r>
              <a:rPr lang="cs-CZ" sz="3200" dirty="0" err="1"/>
              <a:t>Criticism</a:t>
            </a:r>
            <a:endParaRPr lang="en" sz="3200" dirty="0"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1581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800" dirty="0">
                <a:solidFill>
                  <a:srgbClr val="FFFFFF"/>
                </a:solidFill>
              </a:rPr>
              <a:t>outdated</a:t>
            </a: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800" dirty="0">
                <a:solidFill>
                  <a:srgbClr val="FF0000"/>
                </a:solidFill>
              </a:rPr>
              <a:t>oversexualization</a:t>
            </a:r>
            <a:endParaRPr lang="cs-CZ" sz="2800" dirty="0">
              <a:solidFill>
                <a:srgbClr val="FFFFFF"/>
              </a:solidFill>
            </a:endParaRPr>
          </a:p>
          <a:p>
            <a:pPr marL="11430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</a:pPr>
            <a:r>
              <a:rPr lang="cs-CZ" sz="2800" dirty="0">
                <a:solidFill>
                  <a:srgbClr val="FFFFFF"/>
                </a:solidFill>
              </a:rPr>
              <a:t>       (</a:t>
            </a:r>
            <a:r>
              <a:rPr lang="cs-CZ" sz="2800" i="1" dirty="0">
                <a:solidFill>
                  <a:srgbClr val="FFFFFF"/>
                </a:solidFill>
              </a:rPr>
              <a:t>Interpretation of Dreams</a:t>
            </a:r>
            <a:r>
              <a:rPr lang="cs-CZ" sz="2800" dirty="0">
                <a:solidFill>
                  <a:srgbClr val="FFFFFF"/>
                </a:solidFill>
              </a:rPr>
              <a:t>, 1900)</a:t>
            </a:r>
          </a:p>
          <a:p>
            <a:pPr marL="11430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</a:pPr>
            <a:endParaRPr lang="cs-CZ" sz="2800" dirty="0">
              <a:solidFill>
                <a:srgbClr val="FF0000"/>
              </a:solidFill>
            </a:endParaRPr>
          </a:p>
          <a:p>
            <a:pPr marL="45720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endParaRPr lang="cs-CZ" sz="2800" dirty="0"/>
          </a:p>
          <a:p>
            <a:pPr marL="45720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endParaRPr lang="cs-CZ" sz="2800" dirty="0">
              <a:solidFill>
                <a:srgbClr val="FFFFFF"/>
              </a:solidFill>
            </a:endParaRPr>
          </a:p>
          <a:p>
            <a:pPr marL="11430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</a:pPr>
            <a:r>
              <a:rPr lang="cs-CZ" sz="2400" dirty="0">
                <a:solidFill>
                  <a:srgbClr val="FFFFFF"/>
                </a:solidFill>
              </a:rPr>
              <a:t>            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59916" y="296222"/>
            <a:ext cx="2013475" cy="2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99588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70609" y="438150"/>
            <a:ext cx="6781801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cs-CZ" sz="3200" dirty="0" err="1"/>
              <a:t>Freudian</a:t>
            </a:r>
            <a:r>
              <a:rPr lang="cs-CZ" sz="3200" dirty="0"/>
              <a:t> </a:t>
            </a:r>
            <a:r>
              <a:rPr lang="cs-CZ" sz="3200" dirty="0" err="1"/>
              <a:t>Psychoanalysis</a:t>
            </a:r>
            <a:r>
              <a:rPr lang="cs-CZ" sz="3200" dirty="0"/>
              <a:t> </a:t>
            </a:r>
            <a:br>
              <a:rPr lang="cs-CZ" sz="3200" dirty="0"/>
            </a:br>
            <a:r>
              <a:rPr lang="cs-CZ" sz="3200" dirty="0"/>
              <a:t>on </a:t>
            </a:r>
            <a:r>
              <a:rPr lang="cs-CZ" sz="3200" dirty="0" err="1"/>
              <a:t>Fairytales</a:t>
            </a:r>
            <a:r>
              <a:rPr lang="cs-CZ" sz="3200" dirty="0"/>
              <a:t> - </a:t>
            </a:r>
            <a:r>
              <a:rPr lang="cs-CZ" sz="3200" dirty="0" err="1"/>
              <a:t>Criticism</a:t>
            </a:r>
            <a:endParaRPr lang="en" sz="3200" dirty="0"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1581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800" dirty="0">
                <a:solidFill>
                  <a:srgbClr val="FFFFFF"/>
                </a:solidFill>
              </a:rPr>
              <a:t>outdated</a:t>
            </a:r>
          </a:p>
          <a:p>
            <a:pPr marL="45720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800" dirty="0">
                <a:solidFill>
                  <a:srgbClr val="FF0000"/>
                </a:solidFill>
              </a:rPr>
              <a:t>oversexualization</a:t>
            </a:r>
          </a:p>
          <a:p>
            <a:pPr marL="11430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</a:pPr>
            <a:r>
              <a:rPr lang="cs-CZ" sz="2800" dirty="0">
                <a:solidFill>
                  <a:srgbClr val="FF0000"/>
                </a:solidFill>
              </a:rPr>
              <a:t>	</a:t>
            </a:r>
            <a:r>
              <a:rPr lang="cs-CZ" sz="2800" dirty="0">
                <a:solidFill>
                  <a:srgbClr val="FFFFFF"/>
                </a:solidFill>
              </a:rPr>
              <a:t>(</a:t>
            </a:r>
            <a:r>
              <a:rPr lang="cs-CZ" sz="2800" i="1" dirty="0">
                <a:solidFill>
                  <a:srgbClr val="FFFFFF"/>
                </a:solidFill>
              </a:rPr>
              <a:t>Interpretation of Dreams</a:t>
            </a:r>
            <a:r>
              <a:rPr lang="cs-CZ" sz="2800" dirty="0">
                <a:solidFill>
                  <a:srgbClr val="FFFFFF"/>
                </a:solidFill>
              </a:rPr>
              <a:t>, 1900)</a:t>
            </a:r>
            <a:endParaRPr lang="cs-CZ" sz="2800" dirty="0">
              <a:solidFill>
                <a:srgbClr val="FF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r>
              <a:rPr lang="cs-CZ" sz="2800" dirty="0">
                <a:solidFill>
                  <a:srgbClr val="FF0000"/>
                </a:solidFill>
              </a:rPr>
              <a:t>farfetched</a:t>
            </a:r>
            <a:endParaRPr lang="cs-CZ" sz="2800" dirty="0">
              <a:solidFill>
                <a:srgbClr val="FFFFFF"/>
              </a:solidFill>
            </a:endParaRPr>
          </a:p>
          <a:p>
            <a:pPr marL="11430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</a:pPr>
            <a:r>
              <a:rPr lang="cs-CZ" sz="2800" dirty="0">
                <a:solidFill>
                  <a:srgbClr val="FFFFFF"/>
                </a:solidFill>
              </a:rPr>
              <a:t>       </a:t>
            </a:r>
            <a:endParaRPr lang="cs-CZ" sz="2800" dirty="0"/>
          </a:p>
          <a:p>
            <a:pPr marL="457200" indent="-34290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Font typeface="Arial"/>
              <a:buChar char="●"/>
            </a:pPr>
            <a:endParaRPr lang="cs-CZ" sz="2800" dirty="0">
              <a:solidFill>
                <a:srgbClr val="FFFFFF"/>
              </a:solidFill>
            </a:endParaRPr>
          </a:p>
          <a:p>
            <a:pPr marL="11430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</a:pPr>
            <a:r>
              <a:rPr lang="cs-CZ" sz="2400" dirty="0">
                <a:solidFill>
                  <a:srgbClr val="FFFFFF"/>
                </a:solidFill>
              </a:rPr>
              <a:t>            </a:t>
            </a:r>
          </a:p>
        </p:txBody>
      </p:sp>
      <p:pic>
        <p:nvPicPr>
          <p:cNvPr id="38" name="Shape 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59916" y="296222"/>
            <a:ext cx="2013475" cy="2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72400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1A4B3-1883-450A-8D06-2D56CADE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4495800" cy="994172"/>
          </a:xfrm>
        </p:spPr>
        <p:txBody>
          <a:bodyPr>
            <a:normAutofit/>
          </a:bodyPr>
          <a:lstStyle/>
          <a:p>
            <a:r>
              <a:rPr lang="cs-CZ" i="1"/>
              <a:t>Little Red Cap </a:t>
            </a:r>
            <a:r>
              <a:rPr lang="cs-CZ"/>
              <a:t>googled</a:t>
            </a:r>
            <a:endParaRPr lang="cs-CZ" dirty="0"/>
          </a:p>
        </p:txBody>
      </p:sp>
      <p:pic>
        <p:nvPicPr>
          <p:cNvPr id="5" name="Content Placeholder 3" descr="3nevinná čb.jpg">
            <a:extLst>
              <a:ext uri="{FF2B5EF4-FFF2-40B4-BE49-F238E27FC236}">
                <a16:creationId xmlns:a16="http://schemas.microsoft.com/office/drawing/2014/main" id="{DA2082ED-9922-4C04-BF85-36D549762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699" y="231781"/>
            <a:ext cx="2009932" cy="2741061"/>
          </a:xfrm>
          <a:prstGeom prst="rect">
            <a:avLst/>
          </a:prstGeom>
        </p:spPr>
      </p:pic>
      <p:pic>
        <p:nvPicPr>
          <p:cNvPr id="8" name="Obrázek 7" descr="Obsah obrázku exteriér, černá, dívka, fotka&#10;&#10;Popis byl vytvořen automaticky">
            <a:extLst>
              <a:ext uri="{FF2B5EF4-FFF2-40B4-BE49-F238E27FC236}">
                <a16:creationId xmlns:a16="http://schemas.microsoft.com/office/drawing/2014/main" id="{738BA2B4-67DC-43DD-A8A8-39B48F6CA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18" y="231780"/>
            <a:ext cx="2130668" cy="274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2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1A4B3-1883-450A-8D06-2D56CADE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4495800" cy="994172"/>
          </a:xfrm>
        </p:spPr>
        <p:txBody>
          <a:bodyPr>
            <a:normAutofit/>
          </a:bodyPr>
          <a:lstStyle/>
          <a:p>
            <a:r>
              <a:rPr lang="cs-CZ" i="1"/>
              <a:t>Little Red Cap </a:t>
            </a:r>
            <a:r>
              <a:rPr lang="cs-CZ"/>
              <a:t>googled</a:t>
            </a:r>
            <a:endParaRPr lang="cs-CZ" dirty="0"/>
          </a:p>
        </p:txBody>
      </p:sp>
      <p:pic>
        <p:nvPicPr>
          <p:cNvPr id="5" name="Content Placeholder 3" descr="3nevinná čb.jpg">
            <a:extLst>
              <a:ext uri="{FF2B5EF4-FFF2-40B4-BE49-F238E27FC236}">
                <a16:creationId xmlns:a16="http://schemas.microsoft.com/office/drawing/2014/main" id="{DA2082ED-9922-4C04-BF85-36D549762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699" y="231781"/>
            <a:ext cx="2009932" cy="2741061"/>
          </a:xfrm>
          <a:prstGeom prst="rect">
            <a:avLst/>
          </a:prstGeom>
        </p:spPr>
      </p:pic>
      <p:pic>
        <p:nvPicPr>
          <p:cNvPr id="10" name="Content Placeholder 3" descr="1Karkulka ilustrace.png">
            <a:extLst>
              <a:ext uri="{FF2B5EF4-FFF2-40B4-BE49-F238E27FC236}">
                <a16:creationId xmlns:a16="http://schemas.microsoft.com/office/drawing/2014/main" id="{A1D359E8-9DB4-43B3-ADEA-E4667D0A3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73" y="809267"/>
            <a:ext cx="2688353" cy="2741062"/>
          </a:xfrm>
          <a:prstGeom prst="rect">
            <a:avLst/>
          </a:prstGeom>
        </p:spPr>
      </p:pic>
      <p:pic>
        <p:nvPicPr>
          <p:cNvPr id="8" name="Obrázek 7" descr="Obsah obrázku exteriér, černá, dívka, fotka&#10;&#10;Popis byl vytvořen automaticky">
            <a:extLst>
              <a:ext uri="{FF2B5EF4-FFF2-40B4-BE49-F238E27FC236}">
                <a16:creationId xmlns:a16="http://schemas.microsoft.com/office/drawing/2014/main" id="{738BA2B4-67DC-43DD-A8A8-39B48F6CA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18" y="231780"/>
            <a:ext cx="2130668" cy="274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3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1A4B3-1883-450A-8D06-2D56CADE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4495800" cy="994172"/>
          </a:xfrm>
        </p:spPr>
        <p:txBody>
          <a:bodyPr>
            <a:normAutofit/>
          </a:bodyPr>
          <a:lstStyle/>
          <a:p>
            <a:r>
              <a:rPr lang="cs-CZ" i="1"/>
              <a:t>Little Red Cap </a:t>
            </a:r>
            <a:r>
              <a:rPr lang="cs-CZ"/>
              <a:t>googled</a:t>
            </a:r>
            <a:endParaRPr lang="cs-CZ" dirty="0"/>
          </a:p>
        </p:txBody>
      </p:sp>
      <p:pic>
        <p:nvPicPr>
          <p:cNvPr id="5" name="Content Placeholder 3" descr="3nevinná čb.jpg">
            <a:extLst>
              <a:ext uri="{FF2B5EF4-FFF2-40B4-BE49-F238E27FC236}">
                <a16:creationId xmlns:a16="http://schemas.microsoft.com/office/drawing/2014/main" id="{DA2082ED-9922-4C04-BF85-36D549762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699" y="231781"/>
            <a:ext cx="2009932" cy="2741061"/>
          </a:xfrm>
          <a:prstGeom prst="rect">
            <a:avLst/>
          </a:prstGeom>
        </p:spPr>
      </p:pic>
      <p:pic>
        <p:nvPicPr>
          <p:cNvPr id="6" name="Content Placeholder 3" descr="2Karkulka (2).jpg">
            <a:extLst>
              <a:ext uri="{FF2B5EF4-FFF2-40B4-BE49-F238E27FC236}">
                <a16:creationId xmlns:a16="http://schemas.microsoft.com/office/drawing/2014/main" id="{EE0D5DC6-7667-4897-AD83-C8DDA039E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179798"/>
            <a:ext cx="2796930" cy="2851767"/>
          </a:xfrm>
          <a:prstGeom prst="rect">
            <a:avLst/>
          </a:prstGeom>
        </p:spPr>
      </p:pic>
      <p:pic>
        <p:nvPicPr>
          <p:cNvPr id="10" name="Content Placeholder 3" descr="1Karkulka ilustrace.png">
            <a:extLst>
              <a:ext uri="{FF2B5EF4-FFF2-40B4-BE49-F238E27FC236}">
                <a16:creationId xmlns:a16="http://schemas.microsoft.com/office/drawing/2014/main" id="{A1D359E8-9DB4-43B3-ADEA-E4667D0A3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73" y="809267"/>
            <a:ext cx="2688353" cy="2741062"/>
          </a:xfrm>
          <a:prstGeom prst="rect">
            <a:avLst/>
          </a:prstGeom>
        </p:spPr>
      </p:pic>
      <p:pic>
        <p:nvPicPr>
          <p:cNvPr id="8" name="Obrázek 7" descr="Obsah obrázku exteriér, černá, dívka, fotka&#10;&#10;Popis byl vytvořen automaticky">
            <a:extLst>
              <a:ext uri="{FF2B5EF4-FFF2-40B4-BE49-F238E27FC236}">
                <a16:creationId xmlns:a16="http://schemas.microsoft.com/office/drawing/2014/main" id="{738BA2B4-67DC-43DD-A8A8-39B48F6CA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18" y="231780"/>
            <a:ext cx="2130668" cy="2741061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0CA5C0-4519-4509-8D10-795E546F7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45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1A4B3-1883-450A-8D06-2D56CADE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4495800" cy="994172"/>
          </a:xfrm>
        </p:spPr>
        <p:txBody>
          <a:bodyPr>
            <a:normAutofit/>
          </a:bodyPr>
          <a:lstStyle/>
          <a:p>
            <a:r>
              <a:rPr lang="cs-CZ" i="1"/>
              <a:t>Little Red Cap </a:t>
            </a:r>
            <a:r>
              <a:rPr lang="cs-CZ"/>
              <a:t>googled</a:t>
            </a:r>
            <a:endParaRPr lang="cs-CZ" dirty="0"/>
          </a:p>
        </p:txBody>
      </p:sp>
      <p:pic>
        <p:nvPicPr>
          <p:cNvPr id="5" name="Content Placeholder 3" descr="3nevinná čb.jpg">
            <a:extLst>
              <a:ext uri="{FF2B5EF4-FFF2-40B4-BE49-F238E27FC236}">
                <a16:creationId xmlns:a16="http://schemas.microsoft.com/office/drawing/2014/main" id="{DA2082ED-9922-4C04-BF85-36D549762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1699" y="231781"/>
            <a:ext cx="2009932" cy="2741061"/>
          </a:xfrm>
          <a:prstGeom prst="rect">
            <a:avLst/>
          </a:prstGeom>
        </p:spPr>
      </p:pic>
      <p:pic>
        <p:nvPicPr>
          <p:cNvPr id="6" name="Content Placeholder 3" descr="2Karkulka (2).jpg">
            <a:extLst>
              <a:ext uri="{FF2B5EF4-FFF2-40B4-BE49-F238E27FC236}">
                <a16:creationId xmlns:a16="http://schemas.microsoft.com/office/drawing/2014/main" id="{EE0D5DC6-7667-4897-AD83-C8DDA039E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2179798"/>
            <a:ext cx="2796930" cy="2851767"/>
          </a:xfrm>
          <a:prstGeom prst="rect">
            <a:avLst/>
          </a:prstGeom>
        </p:spPr>
      </p:pic>
      <p:pic>
        <p:nvPicPr>
          <p:cNvPr id="10" name="Content Placeholder 3" descr="1Karkulka ilustrace.png">
            <a:extLst>
              <a:ext uri="{FF2B5EF4-FFF2-40B4-BE49-F238E27FC236}">
                <a16:creationId xmlns:a16="http://schemas.microsoft.com/office/drawing/2014/main" id="{A1D359E8-9DB4-43B3-ADEA-E4667D0A3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73" y="809267"/>
            <a:ext cx="2688353" cy="2741062"/>
          </a:xfrm>
          <a:prstGeom prst="rect">
            <a:avLst/>
          </a:prstGeom>
        </p:spPr>
      </p:pic>
      <p:pic>
        <p:nvPicPr>
          <p:cNvPr id="8" name="Obrázek 7" descr="Obsah obrázku exteriér, černá, dívka, fotka&#10;&#10;Popis byl vytvořen automaticky">
            <a:extLst>
              <a:ext uri="{FF2B5EF4-FFF2-40B4-BE49-F238E27FC236}">
                <a16:creationId xmlns:a16="http://schemas.microsoft.com/office/drawing/2014/main" id="{738BA2B4-67DC-43DD-A8A8-39B48F6CA7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18" y="231780"/>
            <a:ext cx="2130668" cy="2741061"/>
          </a:xfrm>
          <a:prstGeom prst="rect">
            <a:avLst/>
          </a:prstGeom>
        </p:spPr>
      </p:pic>
      <p:pic>
        <p:nvPicPr>
          <p:cNvPr id="11" name="Content Placeholder 3" descr="4vlk-pes.jpg">
            <a:extLst>
              <a:ext uri="{FF2B5EF4-FFF2-40B4-BE49-F238E27FC236}">
                <a16:creationId xmlns:a16="http://schemas.microsoft.com/office/drawing/2014/main" id="{85F0E860-148A-401C-91AB-ECF87B97F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611966" y="2179798"/>
            <a:ext cx="2544520" cy="2859643"/>
          </a:xfr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F556FEC-3196-43D2-89C1-9DA5BF8852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4381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0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F1A4B3-1883-450A-8D06-2D56CADE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4495800" cy="994172"/>
          </a:xfrm>
        </p:spPr>
        <p:txBody>
          <a:bodyPr>
            <a:normAutofit/>
          </a:bodyPr>
          <a:lstStyle/>
          <a:p>
            <a:r>
              <a:rPr lang="cs-CZ" i="1"/>
              <a:t>Little Red Cap </a:t>
            </a:r>
            <a:r>
              <a:rPr lang="cs-CZ"/>
              <a:t>googled</a:t>
            </a:r>
            <a:endParaRPr lang="cs-CZ" dirty="0"/>
          </a:p>
        </p:txBody>
      </p:sp>
      <p:pic>
        <p:nvPicPr>
          <p:cNvPr id="12" name="Picture 1" descr="7Karkule.jpg">
            <a:extLst>
              <a:ext uri="{FF2B5EF4-FFF2-40B4-BE49-F238E27FC236}">
                <a16:creationId xmlns:a16="http://schemas.microsoft.com/office/drawing/2014/main" id="{F64D7D02-7010-4571-AF49-FD3E20BD6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1" y="1200150"/>
            <a:ext cx="4349749" cy="32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43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247</Words>
  <Application>Microsoft Office PowerPoint</Application>
  <PresentationFormat>Předvádění na obrazovce (16:9)</PresentationFormat>
  <Paragraphs>76</Paragraphs>
  <Slides>22</Slides>
  <Notes>9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Freudian Psychoanalysis  on Fairytales - Criticism</vt:lpstr>
      <vt:lpstr>Freudian Psychoanalysis  on Fairytales - Criticism</vt:lpstr>
      <vt:lpstr>Freudian Psychoanalysis  on Fairytales - Criticism</vt:lpstr>
      <vt:lpstr>Freudian Psychoanalysis  on Fairytales - Criticism</vt:lpstr>
      <vt:lpstr>Little Red Cap googled</vt:lpstr>
      <vt:lpstr>Little Red Cap googled</vt:lpstr>
      <vt:lpstr>Little Red Cap googled</vt:lpstr>
      <vt:lpstr>Little Red Cap googled</vt:lpstr>
      <vt:lpstr>Little Red Cap googled</vt:lpstr>
      <vt:lpstr>Little Red Cap googled</vt:lpstr>
      <vt:lpstr>Little Red Cap googled</vt:lpstr>
      <vt:lpstr>Little Red Cap googled</vt:lpstr>
      <vt:lpstr>Little Red Cap googled</vt:lpstr>
      <vt:lpstr>Little Red Cap costume</vt:lpstr>
      <vt:lpstr>Little Red Cap costume</vt:lpstr>
      <vt:lpstr>Little Red Cap costume</vt:lpstr>
      <vt:lpstr>Little Red Cap costume</vt:lpstr>
      <vt:lpstr>Freudian Psychoanalysis  on Fairytales - Criticism</vt:lpstr>
      <vt:lpstr>Freudian Psychoanalysis  on Fairytales - Criticism</vt:lpstr>
      <vt:lpstr>Freudian Psychoanalysis  on Fairytales - Criticism</vt:lpstr>
      <vt:lpstr>Freudian  ( but also Jungian, or any other psychological) interpretation of fairytales - how is it all meant then?</vt:lpstr>
      <vt:lpstr>Freudian Psychoanalysis  on Fairytales - Criticism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Theme: Dreams, Drives and Desires.      Freudian Look at Fairytales</dc:title>
  <dc:creator>Barbara Storchova</dc:creator>
  <cp:lastModifiedBy>Barbara Storchova</cp:lastModifiedBy>
  <cp:revision>36</cp:revision>
  <dcterms:created xsi:type="dcterms:W3CDTF">2020-03-25T22:15:23Z</dcterms:created>
  <dcterms:modified xsi:type="dcterms:W3CDTF">2021-04-21T22:22:05Z</dcterms:modified>
</cp:coreProperties>
</file>