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1" r:id="rId3"/>
    <p:sldId id="285" r:id="rId4"/>
    <p:sldId id="286" r:id="rId5"/>
    <p:sldId id="287" r:id="rId6"/>
    <p:sldId id="283" r:id="rId7"/>
    <p:sldId id="257" r:id="rId8"/>
    <p:sldId id="265" r:id="rId9"/>
    <p:sldId id="268" r:id="rId10"/>
    <p:sldId id="298" r:id="rId11"/>
    <p:sldId id="307" r:id="rId12"/>
    <p:sldId id="305" r:id="rId13"/>
    <p:sldId id="303" r:id="rId14"/>
    <p:sldId id="273" r:id="rId15"/>
    <p:sldId id="296" r:id="rId16"/>
    <p:sldId id="297" r:id="rId17"/>
    <p:sldId id="289" r:id="rId18"/>
    <p:sldId id="290" r:id="rId19"/>
    <p:sldId id="269" r:id="rId20"/>
    <p:sldId id="274" r:id="rId21"/>
    <p:sldId id="270" r:id="rId22"/>
    <p:sldId id="279" r:id="rId23"/>
    <p:sldId id="280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Times New Roman (Hebrew)" pitchFamily="26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FF3300"/>
    <a:srgbClr val="FFFF00"/>
    <a:srgbClr val="DDDDDD"/>
    <a:srgbClr val="FFCC99"/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35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chemeClr val="tx1"/>
                </a:solidFill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solidFill>
                  <a:schemeClr val="tx1"/>
                </a:solidFill>
                <a:latin typeface="Times New Roman" pitchFamily="26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chemeClr val="tx1"/>
                </a:solidFill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B11E2A-BD14-4F1C-A580-DEA1B001E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14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chemeClr val="tx1"/>
                </a:solidFill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solidFill>
                  <a:schemeClr val="tx1"/>
                </a:solidFill>
                <a:latin typeface="Times New Roman" pitchFamily="26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text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  <a:endParaRPr lang="en-US" alt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chemeClr val="tx1"/>
                </a:solidFill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0E300C-E56B-4A4B-AF98-73CEADDB6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1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itchFamily="26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itchFamily="26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itchFamily="26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itchFamily="26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itchFamily="26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9pPr>
          </a:lstStyle>
          <a:p>
            <a:fld id="{BF288AD4-FB11-4D3F-9135-2F28BBED69F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4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Times New Roman (Hebrew)" pitchFamily="26" charset="-79"/>
              </a:defRPr>
            </a:lvl9pPr>
          </a:lstStyle>
          <a:p>
            <a:fld id="{43DB4C76-63C6-4E2E-800E-30998DCD2A8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9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91F0-23BF-4996-924E-4C0D9188C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6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8EAF-C0A4-4C19-AA68-797CD1A36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90FD-55D9-4516-9B60-72C57B359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67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85842-F988-4177-A033-60B745C31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41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4237-261A-474C-B7AD-80D20AD06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5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89EE-6D0B-4613-8AEC-DF56E103A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0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7E36-52E1-467D-9EF5-097FB57E8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7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8670-DB97-45AA-B393-07927F7E8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8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99C7-C2A8-46D1-90E3-9C735597E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C4E6-39EF-4A6D-B1E1-C70776AF6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77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3F91-DE23-4FE1-910E-899E04A0F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86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הקש כדי לערוך את תבנית סגנון הכותרת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הקש כדי לערוך את תבנית סגנון הטקסט</a:t>
            </a:r>
          </a:p>
          <a:p>
            <a:pPr lvl="1"/>
            <a:r>
              <a:rPr lang="he-IL" altLang="en-US" smtClean="0"/>
              <a:t>רמה שניה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smtClean="0">
                <a:solidFill>
                  <a:schemeClr val="folHlink"/>
                </a:solidFill>
                <a:cs typeface="Arial (Hebrew)" pitchFamily="42" charset="-79"/>
              </a:defRPr>
            </a:lvl1pPr>
          </a:lstStyle>
          <a:p>
            <a:pPr>
              <a:defRPr/>
            </a:pPr>
            <a:fld id="{8B9A1662-3B1F-4419-AE51-FB6A875F1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00800"/>
            <a:ext cx="2895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 algn="ctr">
              <a:defRPr/>
            </a:pPr>
            <a:r>
              <a:rPr lang="en-US" altLang="he-IL" sz="1400" smtClean="0">
                <a:solidFill>
                  <a:schemeClr val="folHlink"/>
                </a:solidFill>
                <a:latin typeface="Arial" charset="0"/>
                <a:cs typeface="Arial (Hebrew)" pitchFamily="42" charset="-79"/>
              </a:rPr>
              <a:t>CM&amp;ID - December 2000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5pPr>
      <a:lvl6pPr marL="457200"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6pPr>
      <a:lvl7pPr marL="914400"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7pPr>
      <a:lvl8pPr marL="1371600"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8pPr>
      <a:lvl9pPr marL="1828800"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 (Hebrew)" pitchFamily="42" charset="-79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9BA9A83-2DC3-4CD8-B561-EF701AE66174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717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l" rtl="0">
              <a:defRPr/>
            </a:pPr>
            <a:r>
              <a:rPr lang="en-US" altLang="he-IL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Bacterial Pathogenesis</a:t>
            </a:r>
            <a:br>
              <a:rPr lang="en-US" altLang="he-IL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he-IL" sz="32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1</a:t>
            </a:r>
            <a:endParaRPr lang="en-US" alt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0668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2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10" charset="-79"/>
              </a:rPr>
              <a:t>See Baron’s Textbook at:</a:t>
            </a:r>
          </a:p>
          <a:p>
            <a:pPr algn="l" rtl="0">
              <a:defRPr/>
            </a:pPr>
            <a:r>
              <a:rPr lang="en-US" altLang="he-IL" sz="2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David" pitchFamily="10" charset="-79"/>
              </a:rPr>
              <a:t>http://www.md.huji.ac.il/microbiology (especially chapter 7: http://www.md.huji.ac.il/microbiology/book/ch07.htm)</a:t>
            </a:r>
            <a:endParaRPr lang="en-US" altLang="en-US" sz="2000" smtClean="0">
              <a:effectLst>
                <a:outerShdw blurRad="38100" dist="38100" dir="2700000" algn="tl">
                  <a:srgbClr val="000000"/>
                </a:outerShdw>
              </a:effectLst>
              <a:cs typeface="David" pitchFamily="10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023899C2-B147-4447-99AE-68A122380084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5334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Exterior host defences</a:t>
            </a: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3200400" y="1676400"/>
          <a:ext cx="2719388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Image" r:id="rId3" imgW="2719379" imgH="4866926" progId="Photoshop.Image.4">
                  <p:embed/>
                </p:oleObj>
              </mc:Choice>
              <mc:Fallback>
                <p:oleObj name="Image" r:id="rId3" imgW="2719379" imgH="4866926" progId="Photoshop.Image.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2719388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87" name="Group 51"/>
          <p:cNvGrpSpPr>
            <a:grpSpLocks/>
          </p:cNvGrpSpPr>
          <p:nvPr/>
        </p:nvGrpSpPr>
        <p:grpSpPr bwMode="auto">
          <a:xfrm>
            <a:off x="152400" y="1066800"/>
            <a:ext cx="4648200" cy="5029200"/>
            <a:chOff x="96" y="672"/>
            <a:chExt cx="2928" cy="3168"/>
          </a:xfrm>
        </p:grpSpPr>
        <p:sp>
          <p:nvSpPr>
            <p:cNvPr id="14364" name="AutoShape 27"/>
            <p:cNvSpPr>
              <a:spLocks noChangeArrowheads="1"/>
            </p:cNvSpPr>
            <p:nvPr/>
          </p:nvSpPr>
          <p:spPr bwMode="auto">
            <a:xfrm>
              <a:off x="2880" y="1824"/>
              <a:ext cx="144" cy="192"/>
            </a:xfrm>
            <a:prstGeom prst="irregularSeal1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14365" name="AutoShape 28"/>
            <p:cNvSpPr>
              <a:spLocks noChangeArrowheads="1"/>
            </p:cNvSpPr>
            <p:nvPr/>
          </p:nvSpPr>
          <p:spPr bwMode="auto">
            <a:xfrm>
              <a:off x="2688" y="3648"/>
              <a:ext cx="144" cy="192"/>
            </a:xfrm>
            <a:prstGeom prst="irregularSeal1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14366" name="AutoShape 29"/>
            <p:cNvSpPr>
              <a:spLocks noChangeArrowheads="1"/>
            </p:cNvSpPr>
            <p:nvPr/>
          </p:nvSpPr>
          <p:spPr bwMode="auto">
            <a:xfrm>
              <a:off x="2496" y="3264"/>
              <a:ext cx="144" cy="192"/>
            </a:xfrm>
            <a:prstGeom prst="irregularSeal1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14367" name="AutoShape 30"/>
            <p:cNvSpPr>
              <a:spLocks noChangeArrowheads="1"/>
            </p:cNvSpPr>
            <p:nvPr/>
          </p:nvSpPr>
          <p:spPr bwMode="auto">
            <a:xfrm>
              <a:off x="2688" y="2736"/>
              <a:ext cx="144" cy="192"/>
            </a:xfrm>
            <a:prstGeom prst="irregularSeal1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14368" name="AutoShape 31"/>
            <p:cNvSpPr>
              <a:spLocks noChangeArrowheads="1"/>
            </p:cNvSpPr>
            <p:nvPr/>
          </p:nvSpPr>
          <p:spPr bwMode="auto">
            <a:xfrm>
              <a:off x="2784" y="1344"/>
              <a:ext cx="144" cy="192"/>
            </a:xfrm>
            <a:prstGeom prst="irregularSeal1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grpSp>
          <p:nvGrpSpPr>
            <p:cNvPr id="14369" name="Group 33"/>
            <p:cNvGrpSpPr>
              <a:grpSpLocks/>
            </p:cNvGrpSpPr>
            <p:nvPr/>
          </p:nvGrpSpPr>
          <p:grpSpPr bwMode="auto">
            <a:xfrm>
              <a:off x="96" y="672"/>
              <a:ext cx="2016" cy="921"/>
              <a:chOff x="96" y="672"/>
              <a:chExt cx="1880" cy="921"/>
            </a:xfrm>
          </p:grpSpPr>
          <p:sp>
            <p:nvSpPr>
              <p:cNvPr id="65561" name="Text Box 25"/>
              <p:cNvSpPr txBox="1">
                <a:spLocks noChangeArrowheads="1"/>
              </p:cNvSpPr>
              <p:nvPr/>
            </p:nvSpPr>
            <p:spPr bwMode="auto">
              <a:xfrm>
                <a:off x="96" y="672"/>
                <a:ext cx="1880" cy="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he-IL" sz="2400" b="1">
                    <a:solidFill>
                      <a:srgbClr val="FF99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mucosae</a:t>
                </a:r>
                <a:endPara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  <a:p>
                <a:pPr>
                  <a:defRPr/>
                </a:pPr>
                <a:r>
                  <a:rPr lang="en-US" altLang="he-IL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mechanical barrier</a:t>
                </a:r>
              </a:p>
              <a:p>
                <a:pPr>
                  <a:defRPr/>
                </a:pPr>
                <a:r>
                  <a:rPr lang="en-US" altLang="he-IL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lysozyme in secretions</a:t>
                </a:r>
              </a:p>
              <a:p>
                <a:pPr>
                  <a:defRPr/>
                </a:pPr>
                <a:r>
                  <a:rPr lang="en-US" altLang="he-IL" sz="2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commensals</a:t>
                </a:r>
              </a:p>
            </p:txBody>
          </p:sp>
          <p:sp>
            <p:nvSpPr>
              <p:cNvPr id="14371" name="AutoShape 32"/>
              <p:cNvSpPr>
                <a:spLocks noChangeArrowheads="1"/>
              </p:cNvSpPr>
              <p:nvPr/>
            </p:nvSpPr>
            <p:spPr bwMode="auto">
              <a:xfrm>
                <a:off x="1008" y="672"/>
                <a:ext cx="144" cy="192"/>
              </a:xfrm>
              <a:prstGeom prst="irregularSeal1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</p:grpSp>
      <p:grpSp>
        <p:nvGrpSpPr>
          <p:cNvPr id="65574" name="Group 38"/>
          <p:cNvGrpSpPr>
            <a:grpSpLocks/>
          </p:cNvGrpSpPr>
          <p:nvPr/>
        </p:nvGrpSpPr>
        <p:grpSpPr bwMode="auto">
          <a:xfrm>
            <a:off x="4953000" y="533400"/>
            <a:ext cx="4191000" cy="2362200"/>
            <a:chOff x="3120" y="336"/>
            <a:chExt cx="2640" cy="1488"/>
          </a:xfrm>
        </p:grpSpPr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3744" y="336"/>
              <a:ext cx="2016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expulsion of organisms by </a:t>
              </a:r>
              <a:r>
                <a:rPr lang="en-US" altLang="he-IL" sz="2200">
                  <a:solidFill>
                    <a:srgbClr val="33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rapid air movement </a:t>
              </a: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over </a:t>
              </a:r>
              <a:r>
                <a:rPr lang="en-US" altLang="he-IL" sz="2200">
                  <a:solidFill>
                    <a:srgbClr val="33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turbinates</a:t>
              </a: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(e.g. nose-blowing, sneeze!) or </a:t>
              </a:r>
              <a:r>
                <a:rPr lang="en-US" altLang="he-IL" sz="2200">
                  <a:solidFill>
                    <a:srgbClr val="33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larynx</a:t>
              </a: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(cough)</a:t>
              </a:r>
            </a:p>
          </p:txBody>
        </p:sp>
        <p:sp>
          <p:nvSpPr>
            <p:cNvPr id="14362" name="Freeform 36"/>
            <p:cNvSpPr>
              <a:spLocks/>
            </p:cNvSpPr>
            <p:nvPr/>
          </p:nvSpPr>
          <p:spPr bwMode="auto">
            <a:xfrm>
              <a:off x="3264" y="720"/>
              <a:ext cx="480" cy="720"/>
            </a:xfrm>
            <a:custGeom>
              <a:avLst/>
              <a:gdLst>
                <a:gd name="T0" fmla="*/ 480 w 480"/>
                <a:gd name="T1" fmla="*/ 0 h 720"/>
                <a:gd name="T2" fmla="*/ 403 w 480"/>
                <a:gd name="T3" fmla="*/ 115 h 720"/>
                <a:gd name="T4" fmla="*/ 365 w 480"/>
                <a:gd name="T5" fmla="*/ 269 h 720"/>
                <a:gd name="T6" fmla="*/ 317 w 480"/>
                <a:gd name="T7" fmla="*/ 490 h 720"/>
                <a:gd name="T8" fmla="*/ 211 w 480"/>
                <a:gd name="T9" fmla="*/ 643 h 720"/>
                <a:gd name="T10" fmla="*/ 0 w 480"/>
                <a:gd name="T11" fmla="*/ 72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" h="720">
                  <a:moveTo>
                    <a:pt x="480" y="0"/>
                  </a:moveTo>
                  <a:cubicBezTo>
                    <a:pt x="467" y="19"/>
                    <a:pt x="422" y="70"/>
                    <a:pt x="403" y="115"/>
                  </a:cubicBezTo>
                  <a:cubicBezTo>
                    <a:pt x="384" y="160"/>
                    <a:pt x="379" y="206"/>
                    <a:pt x="365" y="269"/>
                  </a:cubicBezTo>
                  <a:cubicBezTo>
                    <a:pt x="351" y="332"/>
                    <a:pt x="343" y="428"/>
                    <a:pt x="317" y="490"/>
                  </a:cubicBezTo>
                  <a:cubicBezTo>
                    <a:pt x="291" y="552"/>
                    <a:pt x="264" y="605"/>
                    <a:pt x="211" y="643"/>
                  </a:cubicBezTo>
                  <a:cubicBezTo>
                    <a:pt x="158" y="681"/>
                    <a:pt x="44" y="704"/>
                    <a:pt x="0" y="720"/>
                  </a:cubicBezTo>
                </a:path>
              </a:pathLst>
            </a:custGeom>
            <a:noFill/>
            <a:ln w="28575" cmpd="sng">
              <a:solidFill>
                <a:srgbClr val="99FF33"/>
              </a:solidFill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Freeform 37"/>
            <p:cNvSpPr>
              <a:spLocks/>
            </p:cNvSpPr>
            <p:nvPr/>
          </p:nvSpPr>
          <p:spPr bwMode="auto">
            <a:xfrm>
              <a:off x="3120" y="1104"/>
              <a:ext cx="480" cy="720"/>
            </a:xfrm>
            <a:custGeom>
              <a:avLst/>
              <a:gdLst>
                <a:gd name="T0" fmla="*/ 480 w 480"/>
                <a:gd name="T1" fmla="*/ 0 h 720"/>
                <a:gd name="T2" fmla="*/ 413 w 480"/>
                <a:gd name="T3" fmla="*/ 288 h 720"/>
                <a:gd name="T4" fmla="*/ 326 w 480"/>
                <a:gd name="T5" fmla="*/ 490 h 720"/>
                <a:gd name="T6" fmla="*/ 211 w 480"/>
                <a:gd name="T7" fmla="*/ 643 h 720"/>
                <a:gd name="T8" fmla="*/ 0 w 480"/>
                <a:gd name="T9" fmla="*/ 72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720">
                  <a:moveTo>
                    <a:pt x="480" y="0"/>
                  </a:moveTo>
                  <a:cubicBezTo>
                    <a:pt x="469" y="48"/>
                    <a:pt x="439" y="206"/>
                    <a:pt x="413" y="288"/>
                  </a:cubicBezTo>
                  <a:cubicBezTo>
                    <a:pt x="387" y="370"/>
                    <a:pt x="360" y="431"/>
                    <a:pt x="326" y="490"/>
                  </a:cubicBezTo>
                  <a:cubicBezTo>
                    <a:pt x="292" y="549"/>
                    <a:pt x="265" y="605"/>
                    <a:pt x="211" y="643"/>
                  </a:cubicBezTo>
                  <a:cubicBezTo>
                    <a:pt x="157" y="681"/>
                    <a:pt x="44" y="704"/>
                    <a:pt x="0" y="720"/>
                  </a:cubicBezTo>
                </a:path>
              </a:pathLst>
            </a:custGeom>
            <a:noFill/>
            <a:ln w="28575" cmpd="sng">
              <a:solidFill>
                <a:srgbClr val="99FF33"/>
              </a:solidFill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5583" name="Group 47"/>
          <p:cNvGrpSpPr>
            <a:grpSpLocks/>
          </p:cNvGrpSpPr>
          <p:nvPr/>
        </p:nvGrpSpPr>
        <p:grpSpPr bwMode="auto">
          <a:xfrm>
            <a:off x="5562600" y="3048000"/>
            <a:ext cx="3082925" cy="1462088"/>
            <a:chOff x="3504" y="1920"/>
            <a:chExt cx="1942" cy="921"/>
          </a:xfrm>
        </p:grpSpPr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792" y="1920"/>
              <a:ext cx="1654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he-IL" sz="2400" b="1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skin</a:t>
              </a:r>
              <a:endParaRPr lang="en-US" altLang="he-IL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mechanical barrier</a:t>
              </a:r>
            </a:p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fatty acids</a:t>
              </a:r>
            </a:p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commensals</a:t>
              </a:r>
            </a:p>
          </p:txBody>
        </p:sp>
        <p:sp>
          <p:nvSpPr>
            <p:cNvPr id="14360" name="Line 39"/>
            <p:cNvSpPr>
              <a:spLocks noChangeShapeType="1"/>
            </p:cNvSpPr>
            <p:nvPr/>
          </p:nvSpPr>
          <p:spPr bwMode="auto">
            <a:xfrm flipH="1">
              <a:off x="3504" y="2064"/>
              <a:ext cx="288" cy="96"/>
            </a:xfrm>
            <a:prstGeom prst="line">
              <a:avLst/>
            </a:prstGeom>
            <a:noFill/>
            <a:ln w="28575">
              <a:solidFill>
                <a:srgbClr val="99FF33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5584" name="Group 48"/>
          <p:cNvGrpSpPr>
            <a:grpSpLocks/>
          </p:cNvGrpSpPr>
          <p:nvPr/>
        </p:nvGrpSpPr>
        <p:grpSpPr bwMode="auto">
          <a:xfrm>
            <a:off x="152400" y="2895600"/>
            <a:ext cx="4267200" cy="884238"/>
            <a:chOff x="96" y="1824"/>
            <a:chExt cx="2688" cy="557"/>
          </a:xfrm>
        </p:grpSpPr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96" y="2112"/>
              <a:ext cx="179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ciliary action, mucus</a:t>
              </a:r>
            </a:p>
          </p:txBody>
        </p:sp>
        <p:sp>
          <p:nvSpPr>
            <p:cNvPr id="14358" name="Line 40"/>
            <p:cNvSpPr>
              <a:spLocks noChangeShapeType="1"/>
            </p:cNvSpPr>
            <p:nvPr/>
          </p:nvSpPr>
          <p:spPr bwMode="auto">
            <a:xfrm flipV="1">
              <a:off x="1776" y="1824"/>
              <a:ext cx="1008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5582" name="Group 46"/>
          <p:cNvGrpSpPr>
            <a:grpSpLocks/>
          </p:cNvGrpSpPr>
          <p:nvPr/>
        </p:nvGrpSpPr>
        <p:grpSpPr bwMode="auto">
          <a:xfrm>
            <a:off x="4876800" y="4419600"/>
            <a:ext cx="2397125" cy="808038"/>
            <a:chOff x="3072" y="2784"/>
            <a:chExt cx="1510" cy="509"/>
          </a:xfrm>
        </p:grpSpPr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3840" y="3024"/>
              <a:ext cx="74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low pH</a:t>
              </a:r>
            </a:p>
          </p:txBody>
        </p:sp>
        <p:sp>
          <p:nvSpPr>
            <p:cNvPr id="14356" name="Line 41"/>
            <p:cNvSpPr>
              <a:spLocks noChangeShapeType="1"/>
            </p:cNvSpPr>
            <p:nvPr/>
          </p:nvSpPr>
          <p:spPr bwMode="auto">
            <a:xfrm flipH="1" flipV="1">
              <a:off x="3072" y="2784"/>
              <a:ext cx="768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5585" name="Group 49"/>
          <p:cNvGrpSpPr>
            <a:grpSpLocks/>
          </p:cNvGrpSpPr>
          <p:nvPr/>
        </p:nvGrpSpPr>
        <p:grpSpPr bwMode="auto">
          <a:xfrm>
            <a:off x="122238" y="4738688"/>
            <a:ext cx="4297362" cy="442912"/>
            <a:chOff x="77" y="2985"/>
            <a:chExt cx="2707" cy="279"/>
          </a:xfrm>
        </p:grpSpPr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77" y="2985"/>
              <a:ext cx="196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commensal microbiota</a:t>
              </a:r>
            </a:p>
          </p:txBody>
        </p:sp>
        <p:sp>
          <p:nvSpPr>
            <p:cNvPr id="14354" name="Line 42"/>
            <p:cNvSpPr>
              <a:spLocks noChangeShapeType="1"/>
            </p:cNvSpPr>
            <p:nvPr/>
          </p:nvSpPr>
          <p:spPr bwMode="auto">
            <a:xfrm>
              <a:off x="1920" y="3120"/>
              <a:ext cx="864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5586" name="Group 50"/>
          <p:cNvGrpSpPr>
            <a:grpSpLocks/>
          </p:cNvGrpSpPr>
          <p:nvPr/>
        </p:nvGrpSpPr>
        <p:grpSpPr bwMode="auto">
          <a:xfrm>
            <a:off x="125413" y="5670550"/>
            <a:ext cx="4370387" cy="427038"/>
            <a:chOff x="79" y="3572"/>
            <a:chExt cx="2753" cy="269"/>
          </a:xfrm>
        </p:grpSpPr>
        <p:sp>
          <p:nvSpPr>
            <p:cNvPr id="65552" name="Text Box 16"/>
            <p:cNvSpPr txBox="1">
              <a:spLocks noChangeArrowheads="1"/>
            </p:cNvSpPr>
            <p:nvPr/>
          </p:nvSpPr>
          <p:spPr bwMode="auto">
            <a:xfrm>
              <a:off x="79" y="3572"/>
              <a:ext cx="198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flushing of urinary tract</a:t>
              </a:r>
            </a:p>
          </p:txBody>
        </p:sp>
        <p:sp>
          <p:nvSpPr>
            <p:cNvPr id="14352" name="Line 43"/>
            <p:cNvSpPr>
              <a:spLocks noChangeShapeType="1"/>
            </p:cNvSpPr>
            <p:nvPr/>
          </p:nvSpPr>
          <p:spPr bwMode="auto">
            <a:xfrm flipV="1">
              <a:off x="1968" y="3648"/>
              <a:ext cx="864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5588" name="Group 52"/>
          <p:cNvGrpSpPr>
            <a:grpSpLocks/>
          </p:cNvGrpSpPr>
          <p:nvPr/>
        </p:nvGrpSpPr>
        <p:grpSpPr bwMode="auto">
          <a:xfrm>
            <a:off x="4572000" y="5638800"/>
            <a:ext cx="4572000" cy="762000"/>
            <a:chOff x="2880" y="3552"/>
            <a:chExt cx="2880" cy="480"/>
          </a:xfrm>
        </p:grpSpPr>
        <p:sp>
          <p:nvSpPr>
            <p:cNvPr id="65559" name="Text Box 23"/>
            <p:cNvSpPr txBox="1">
              <a:spLocks noChangeArrowheads="1"/>
            </p:cNvSpPr>
            <p:nvPr/>
          </p:nvSpPr>
          <p:spPr bwMode="auto">
            <a:xfrm>
              <a:off x="3792" y="3552"/>
              <a:ext cx="19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commensal microbiota</a:t>
              </a:r>
            </a:p>
            <a:p>
              <a:pPr>
                <a:defRPr/>
              </a:pPr>
              <a:r>
                <a:rPr lang="en-US" altLang="he-IL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vaginal pH</a:t>
              </a:r>
            </a:p>
          </p:txBody>
        </p:sp>
        <p:sp>
          <p:nvSpPr>
            <p:cNvPr id="14350" name="Line 44"/>
            <p:cNvSpPr>
              <a:spLocks noChangeShapeType="1"/>
            </p:cNvSpPr>
            <p:nvPr/>
          </p:nvSpPr>
          <p:spPr bwMode="auto">
            <a:xfrm flipH="1" flipV="1">
              <a:off x="2880" y="3888"/>
              <a:ext cx="864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04BE1316-2291-4EA6-BDF9-E2D29FC9DB8D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352800" cy="914400"/>
          </a:xfrm>
        </p:spPr>
        <p:txBody>
          <a:bodyPr/>
          <a:lstStyle/>
          <a:p>
            <a:pPr algn="l" rtl="0"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he-IL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Exterior” defenses?</a:t>
            </a:r>
          </a:p>
        </p:txBody>
      </p:sp>
      <p:pic>
        <p:nvPicPr>
          <p:cNvPr id="83971" name="Picture 3" descr="mim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0"/>
            <a:ext cx="5764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7200" y="4876800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folHlink"/>
                </a:solidFill>
                <a:cs typeface="Times New Roman (Hebrew)" pitchFamily="26" charset="-79"/>
              </a:rPr>
              <a:t>C.A. MIMS’s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CA7851A6-5B7A-4BEB-B4B1-0B664030555C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75779" name="Picture 3" descr="bad sputum1 SECs mixed fl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531100" cy="4881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altLang="he-IL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Commensal microbiota</a:t>
            </a:r>
            <a:endParaRPr lang="en-US" altLang="he-IL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62000" y="5029200"/>
            <a:ext cx="5334000" cy="10160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Gram stain of saliva from a healthy individual - note many bacterial morphotypes in association with squamous epithelial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7BA17A2D-9ACB-4418-A4D8-97582DD127B8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commensals are disrupted …...</a:t>
            </a:r>
          </a:p>
        </p:txBody>
      </p:sp>
      <p:pic>
        <p:nvPicPr>
          <p:cNvPr id="71684" name="Picture 4" descr="Candida alb mucos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781800" cy="4776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276600" y="5257800"/>
            <a:ext cx="5715000" cy="13208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Gram stain of mouth swab in oral candidosis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Note that no bacteria are visible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Fungal overgrowth occurs after elimination of commensal bacteria by antibiotic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12D38B16-6710-4F05-B1FD-BF4226ACB42D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1066800" y="1219200"/>
            <a:ext cx="4114800" cy="388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0">
                <a:solidFill>
                  <a:schemeClr val="tx1"/>
                </a:solidFill>
              </a:rPr>
              <a:t>?</a:t>
            </a:r>
            <a:endParaRPr lang="en-US" altLang="en-US" sz="8000">
              <a:solidFill>
                <a:schemeClr val="tx1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066800" y="1219200"/>
            <a:ext cx="4114800" cy="388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0">
              <a:solidFill>
                <a:schemeClr val="tx1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791200" y="1219200"/>
            <a:ext cx="2819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bg1"/>
                </a:solidFill>
              </a:rPr>
              <a:t>A “germ’s eye” view of a patient in Intensive Care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34000" y="5715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he-IL" sz="1800">
                <a:solidFill>
                  <a:srgbClr val="C0C0C0"/>
                </a:solidFill>
              </a:rPr>
              <a:t>Credit to Dennis G Maki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 autoUpdateAnimBg="0"/>
      <p:bldP spid="31752" grpId="0" autoUpdateAnimBg="0"/>
      <p:bldP spid="3175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EEB8B4F5-6F5E-42F6-9AF0-DD36F77F2CF9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63491" name="Picture 3" descr="venflon wth phlebitis enlar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2790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entral IV Cath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90825"/>
            <a:ext cx="6400800" cy="420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4953000" cy="711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Intravascular devices</a:t>
            </a:r>
          </a:p>
          <a:p>
            <a:pPr algn="l" rtl="0">
              <a:spcBef>
                <a:spcPct val="0"/>
              </a:spcBef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a gateway into the patient’s bloodstream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Destroying physical barriers</a:t>
            </a:r>
            <a:endParaRPr lang="en-US" altLang="en-US" sz="36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6C4AFDF0-EE62-406F-B189-1D3DE69253D6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64515" name="Picture 3" descr="hot water bottle 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7543800" cy="4989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33400" y="5410200"/>
            <a:ext cx="5486400" cy="711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Skin integrity disrupted in this burn - caused by a hot-water bottle in a bed-ridden patient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6858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Destroying physical barriers - 2</a:t>
            </a: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30F62F83-D791-49DE-8049-B3504BB78AA6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pPr algn="l" rtl="0"/>
            <a:r>
              <a:rPr lang="en-US" altLang="he-IL" sz="3200" smtClean="0"/>
              <a:t>Foreign bodies</a:t>
            </a:r>
          </a:p>
        </p:txBody>
      </p:sp>
      <p:pic>
        <p:nvPicPr>
          <p:cNvPr id="53251" name="Picture 3" descr="Bacillus cereus IE on Bjork Shiley val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3705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femur plates and screws foreign bo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953000" cy="3390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52400" y="4953000"/>
            <a:ext cx="8686800" cy="711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Foreign material used in fracture fixation - relative non-pathogens e.g. </a:t>
            </a:r>
            <a:r>
              <a:rPr lang="en-US" altLang="he-IL" sz="2000" i="1">
                <a:solidFill>
                  <a:schemeClr val="bg1"/>
                </a:solidFill>
                <a:cs typeface="Times New Roman (Hebrew)" pitchFamily="26" charset="-79"/>
              </a:rPr>
              <a:t>Staphylococcus epidermidis</a:t>
            </a: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 are frequent causes of infection in this setting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667000" y="152400"/>
            <a:ext cx="6324600" cy="711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Endocarditis on an artificial valve caused by a usually non-pathogenic bacterium, </a:t>
            </a:r>
            <a:r>
              <a:rPr lang="en-US" altLang="he-IL" sz="2000" i="1">
                <a:solidFill>
                  <a:schemeClr val="bg1"/>
                </a:solidFill>
                <a:cs typeface="Times New Roman (Hebrew)" pitchFamily="26" charset="-79"/>
              </a:rPr>
              <a:t>Bacillus cereus</a:t>
            </a:r>
            <a:endParaRPr lang="en-US" altLang="he-IL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pic>
        <p:nvPicPr>
          <p:cNvPr id="53252" name="Picture 4" descr="Staph epi slime-encased growth on CV cath Maki S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5105400" cy="284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733800" y="5791200"/>
            <a:ext cx="4876800" cy="711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“Slime” from </a:t>
            </a:r>
            <a:r>
              <a:rPr lang="en-US" altLang="he-IL" sz="2000" i="1">
                <a:solidFill>
                  <a:schemeClr val="bg1"/>
                </a:solidFill>
                <a:cs typeface="Times New Roman (Hebrew)" pitchFamily="26" charset="-79"/>
              </a:rPr>
              <a:t>Staphylococcus epidermidis</a:t>
            </a: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 coating part of central venous catheter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 autoUpdateAnimBg="0"/>
      <p:bldP spid="53257" grpId="0" animBg="1" autoUpdateAnimBg="0"/>
      <p:bldP spid="5325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6A73CAF6-79ED-4364-BCE4-B42EEDE19A03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54276" name="Picture 4" descr="diabetic 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89300"/>
            <a:ext cx="6096000" cy="3568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ophthalmic zoster in C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0"/>
            <a:ext cx="3135312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362200" y="1447800"/>
            <a:ext cx="3962400" cy="1320800"/>
          </a:xfrm>
          <a:prstGeom prst="rect">
            <a:avLst/>
          </a:prstGeom>
          <a:solidFill>
            <a:srgbClr val="66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he-IL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Chronic lymphocytic leukaemia</a:t>
            </a:r>
            <a:r>
              <a:rPr lang="en-US" altLang="he-IL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 - secondary bacterial infection of herpes zoster in the ophthalmic distribution</a:t>
            </a:r>
            <a:endParaRPr lang="en-US" altLang="he-IL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52400" y="3733800"/>
            <a:ext cx="3200400" cy="1625600"/>
          </a:xfrm>
          <a:prstGeom prst="rect">
            <a:avLst/>
          </a:prstGeom>
          <a:solidFill>
            <a:srgbClr val="66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he-IL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Diabetes mellitus</a:t>
            </a:r>
            <a:r>
              <a:rPr lang="en-US" altLang="he-IL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 - severe soft tissue infection and often osteomyelitis secondary to microvascular disease</a:t>
            </a:r>
            <a:endParaRPr lang="en-US" altLang="he-IL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Underlying diseases</a:t>
            </a:r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 autoUpdateAnimBg="0"/>
      <p:bldP spid="5427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E05D0039-2F40-4AAE-B43E-CFB84F356860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62000" y="3003550"/>
            <a:ext cx="6096000" cy="1590675"/>
          </a:xfrm>
          <a:prstGeom prst="wedgeRectCallout">
            <a:avLst>
              <a:gd name="adj1" fmla="val -36144"/>
              <a:gd name="adj2" fmla="val -111875"/>
            </a:avLst>
          </a:prstGeom>
          <a:solidFill>
            <a:srgbClr val="CC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3841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endParaRPr lang="en-US" altLang="he-IL" sz="2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inflammation (cytokines, other mediators)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1600200"/>
            <a:ext cx="4343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665163" indent="-207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host-mediated damage</a:t>
            </a:r>
            <a:endParaRPr lang="en-US" altLang="he-IL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Pathogenesis - 3</a:t>
            </a:r>
            <a:endParaRPr lang="en-US" alt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E15E5E89-B6B0-4E19-B0C5-F47051A125DC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27609" y="457200"/>
            <a:ext cx="6636433" cy="637994"/>
          </a:xfrm>
          <a:prstGeom prst="rect">
            <a:avLst/>
          </a:prstGeom>
          <a:solidFill>
            <a:srgbClr val="C0FEF9"/>
          </a:solidFill>
          <a:ln w="50800">
            <a:solidFill>
              <a:srgbClr val="063D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cs-CZ" altLang="he-IL" sz="3500" b="1" dirty="0" err="1" smtClean="0">
                <a:solidFill>
                  <a:schemeClr val="tx1"/>
                </a:solidFill>
                <a:cs typeface="Times New Roman (Hebrew)" pitchFamily="26" charset="-79"/>
              </a:rPr>
              <a:t>What</a:t>
            </a:r>
            <a:r>
              <a:rPr lang="cs-CZ" altLang="he-IL" sz="3500" b="1" dirty="0" smtClean="0">
                <a:solidFill>
                  <a:schemeClr val="tx1"/>
                </a:solidFill>
                <a:cs typeface="Times New Roman (Hebrew)" pitchFamily="26" charset="-79"/>
              </a:rPr>
              <a:t> are </a:t>
            </a:r>
            <a:r>
              <a:rPr lang="cs-CZ" altLang="he-IL" sz="3500" b="1" dirty="0" err="1" smtClean="0">
                <a:solidFill>
                  <a:schemeClr val="tx1"/>
                </a:solidFill>
                <a:cs typeface="Times New Roman (Hebrew)" pitchFamily="26" charset="-79"/>
              </a:rPr>
              <a:t>infectious</a:t>
            </a:r>
            <a:r>
              <a:rPr lang="cs-CZ" altLang="he-IL" sz="3500" b="1" dirty="0" smtClean="0">
                <a:solidFill>
                  <a:schemeClr val="tx1"/>
                </a:solidFill>
                <a:cs typeface="Times New Roman (Hebrew)" pitchFamily="26" charset="-79"/>
              </a:rPr>
              <a:t> </a:t>
            </a:r>
            <a:r>
              <a:rPr lang="cs-CZ" altLang="he-IL" sz="3500" b="1" dirty="0" err="1" smtClean="0">
                <a:solidFill>
                  <a:schemeClr val="tx1"/>
                </a:solidFill>
                <a:cs typeface="Times New Roman (Hebrew)" pitchFamily="26" charset="-79"/>
              </a:rPr>
              <a:t>diseases</a:t>
            </a:r>
            <a:r>
              <a:rPr lang="cs-CZ" altLang="he-IL" sz="3500" b="1" dirty="0" smtClean="0">
                <a:solidFill>
                  <a:schemeClr val="tx1"/>
                </a:solidFill>
                <a:cs typeface="Times New Roman (Hebrew)" pitchFamily="26" charset="-79"/>
              </a:rPr>
              <a:t>?</a:t>
            </a:r>
            <a:endParaRPr lang="en-US" altLang="he-IL" sz="3500" b="1" dirty="0">
              <a:solidFill>
                <a:schemeClr val="tx1"/>
              </a:solidFill>
              <a:cs typeface="Times New Roman (Hebrew)" pitchFamily="26" charset="-79"/>
            </a:endParaRPr>
          </a:p>
        </p:txBody>
      </p:sp>
      <p:grpSp>
        <p:nvGrpSpPr>
          <p:cNvPr id="29776" name="Group 80"/>
          <p:cNvGrpSpPr>
            <a:grpSpLocks/>
          </p:cNvGrpSpPr>
          <p:nvPr/>
        </p:nvGrpSpPr>
        <p:grpSpPr bwMode="auto">
          <a:xfrm>
            <a:off x="685800" y="3352800"/>
            <a:ext cx="7754938" cy="1739900"/>
            <a:chOff x="432" y="2112"/>
            <a:chExt cx="4885" cy="1096"/>
          </a:xfrm>
        </p:grpSpPr>
        <p:grpSp>
          <p:nvGrpSpPr>
            <p:cNvPr id="6218" name="Group 79"/>
            <p:cNvGrpSpPr>
              <a:grpSpLocks/>
            </p:cNvGrpSpPr>
            <p:nvPr/>
          </p:nvGrpSpPr>
          <p:grpSpPr bwMode="auto">
            <a:xfrm>
              <a:off x="2440" y="2603"/>
              <a:ext cx="840" cy="605"/>
              <a:chOff x="2440" y="2603"/>
              <a:chExt cx="840" cy="605"/>
            </a:xfrm>
          </p:grpSpPr>
          <p:sp>
            <p:nvSpPr>
              <p:cNvPr id="6220" name="Line 4"/>
              <p:cNvSpPr>
                <a:spLocks noChangeShapeType="1"/>
              </p:cNvSpPr>
              <p:nvPr/>
            </p:nvSpPr>
            <p:spPr bwMode="auto">
              <a:xfrm flipH="1">
                <a:off x="2440" y="2603"/>
                <a:ext cx="400" cy="60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21" name="Line 5"/>
              <p:cNvSpPr>
                <a:spLocks noChangeShapeType="1"/>
              </p:cNvSpPr>
              <p:nvPr/>
            </p:nvSpPr>
            <p:spPr bwMode="auto">
              <a:xfrm>
                <a:off x="2840" y="2603"/>
                <a:ext cx="440" cy="60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222" name="Line 6"/>
              <p:cNvSpPr>
                <a:spLocks noChangeShapeType="1"/>
              </p:cNvSpPr>
              <p:nvPr/>
            </p:nvSpPr>
            <p:spPr bwMode="auto">
              <a:xfrm>
                <a:off x="2448" y="3207"/>
                <a:ext cx="832" cy="1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219" name="Line 7"/>
            <p:cNvSpPr>
              <a:spLocks noChangeShapeType="1"/>
            </p:cNvSpPr>
            <p:nvPr/>
          </p:nvSpPr>
          <p:spPr bwMode="auto">
            <a:xfrm flipV="1">
              <a:off x="432" y="2112"/>
              <a:ext cx="4885" cy="90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708025" y="2012950"/>
            <a:ext cx="1468438" cy="2655888"/>
            <a:chOff x="993" y="1369"/>
            <a:chExt cx="925" cy="1673"/>
          </a:xfrm>
        </p:grpSpPr>
        <p:grpSp>
          <p:nvGrpSpPr>
            <p:cNvPr id="6161" name="Group 10"/>
            <p:cNvGrpSpPr>
              <a:grpSpLocks/>
            </p:cNvGrpSpPr>
            <p:nvPr/>
          </p:nvGrpSpPr>
          <p:grpSpPr bwMode="auto">
            <a:xfrm>
              <a:off x="998" y="2500"/>
              <a:ext cx="866" cy="542"/>
              <a:chOff x="998" y="2500"/>
              <a:chExt cx="866" cy="542"/>
            </a:xfrm>
          </p:grpSpPr>
          <p:sp>
            <p:nvSpPr>
              <p:cNvPr id="6214" name="Freeform 11"/>
              <p:cNvSpPr>
                <a:spLocks/>
              </p:cNvSpPr>
              <p:nvPr/>
            </p:nvSpPr>
            <p:spPr bwMode="auto">
              <a:xfrm>
                <a:off x="998" y="2500"/>
                <a:ext cx="866" cy="542"/>
              </a:xfrm>
              <a:custGeom>
                <a:avLst/>
                <a:gdLst>
                  <a:gd name="T0" fmla="*/ 590 w 866"/>
                  <a:gd name="T1" fmla="*/ 189 h 542"/>
                  <a:gd name="T2" fmla="*/ 564 w 866"/>
                  <a:gd name="T3" fmla="*/ 116 h 542"/>
                  <a:gd name="T4" fmla="*/ 551 w 866"/>
                  <a:gd name="T5" fmla="*/ 78 h 542"/>
                  <a:gd name="T6" fmla="*/ 546 w 866"/>
                  <a:gd name="T7" fmla="*/ 61 h 542"/>
                  <a:gd name="T8" fmla="*/ 533 w 866"/>
                  <a:gd name="T9" fmla="*/ 0 h 542"/>
                  <a:gd name="T10" fmla="*/ 287 w 866"/>
                  <a:gd name="T11" fmla="*/ 7 h 542"/>
                  <a:gd name="T12" fmla="*/ 283 w 866"/>
                  <a:gd name="T13" fmla="*/ 25 h 542"/>
                  <a:gd name="T14" fmla="*/ 282 w 866"/>
                  <a:gd name="T15" fmla="*/ 45 h 542"/>
                  <a:gd name="T16" fmla="*/ 286 w 866"/>
                  <a:gd name="T17" fmla="*/ 64 h 542"/>
                  <a:gd name="T18" fmla="*/ 289 w 866"/>
                  <a:gd name="T19" fmla="*/ 77 h 542"/>
                  <a:gd name="T20" fmla="*/ 297 w 866"/>
                  <a:gd name="T21" fmla="*/ 89 h 542"/>
                  <a:gd name="T22" fmla="*/ 308 w 866"/>
                  <a:gd name="T23" fmla="*/ 100 h 542"/>
                  <a:gd name="T24" fmla="*/ 332 w 866"/>
                  <a:gd name="T25" fmla="*/ 129 h 542"/>
                  <a:gd name="T26" fmla="*/ 346 w 866"/>
                  <a:gd name="T27" fmla="*/ 146 h 542"/>
                  <a:gd name="T28" fmla="*/ 408 w 866"/>
                  <a:gd name="T29" fmla="*/ 200 h 542"/>
                  <a:gd name="T30" fmla="*/ 405 w 866"/>
                  <a:gd name="T31" fmla="*/ 217 h 542"/>
                  <a:gd name="T32" fmla="*/ 423 w 866"/>
                  <a:gd name="T33" fmla="*/ 225 h 542"/>
                  <a:gd name="T34" fmla="*/ 393 w 866"/>
                  <a:gd name="T35" fmla="*/ 362 h 542"/>
                  <a:gd name="T36" fmla="*/ 361 w 866"/>
                  <a:gd name="T37" fmla="*/ 422 h 542"/>
                  <a:gd name="T38" fmla="*/ 318 w 866"/>
                  <a:gd name="T39" fmla="*/ 469 h 542"/>
                  <a:gd name="T40" fmla="*/ 251 w 866"/>
                  <a:gd name="T41" fmla="*/ 486 h 542"/>
                  <a:gd name="T42" fmla="*/ 173 w 866"/>
                  <a:gd name="T43" fmla="*/ 482 h 542"/>
                  <a:gd name="T44" fmla="*/ 129 w 866"/>
                  <a:gd name="T45" fmla="*/ 495 h 542"/>
                  <a:gd name="T46" fmla="*/ 29 w 866"/>
                  <a:gd name="T47" fmla="*/ 495 h 542"/>
                  <a:gd name="T48" fmla="*/ 0 w 866"/>
                  <a:gd name="T49" fmla="*/ 506 h 542"/>
                  <a:gd name="T50" fmla="*/ 9 w 866"/>
                  <a:gd name="T51" fmla="*/ 523 h 542"/>
                  <a:gd name="T52" fmla="*/ 72 w 866"/>
                  <a:gd name="T53" fmla="*/ 541 h 542"/>
                  <a:gd name="T54" fmla="*/ 279 w 866"/>
                  <a:gd name="T55" fmla="*/ 541 h 542"/>
                  <a:gd name="T56" fmla="*/ 342 w 866"/>
                  <a:gd name="T57" fmla="*/ 528 h 542"/>
                  <a:gd name="T58" fmla="*/ 394 w 866"/>
                  <a:gd name="T59" fmla="*/ 528 h 542"/>
                  <a:gd name="T60" fmla="*/ 444 w 866"/>
                  <a:gd name="T61" fmla="*/ 530 h 542"/>
                  <a:gd name="T62" fmla="*/ 466 w 866"/>
                  <a:gd name="T63" fmla="*/ 509 h 542"/>
                  <a:gd name="T64" fmla="*/ 492 w 866"/>
                  <a:gd name="T65" fmla="*/ 524 h 542"/>
                  <a:gd name="T66" fmla="*/ 512 w 866"/>
                  <a:gd name="T67" fmla="*/ 525 h 542"/>
                  <a:gd name="T68" fmla="*/ 532 w 866"/>
                  <a:gd name="T69" fmla="*/ 527 h 542"/>
                  <a:gd name="T70" fmla="*/ 599 w 866"/>
                  <a:gd name="T71" fmla="*/ 520 h 542"/>
                  <a:gd name="T72" fmla="*/ 638 w 866"/>
                  <a:gd name="T73" fmla="*/ 520 h 542"/>
                  <a:gd name="T74" fmla="*/ 745 w 866"/>
                  <a:gd name="T75" fmla="*/ 527 h 542"/>
                  <a:gd name="T76" fmla="*/ 860 w 866"/>
                  <a:gd name="T77" fmla="*/ 518 h 542"/>
                  <a:gd name="T78" fmla="*/ 865 w 866"/>
                  <a:gd name="T79" fmla="*/ 503 h 542"/>
                  <a:gd name="T80" fmla="*/ 822 w 866"/>
                  <a:gd name="T81" fmla="*/ 499 h 542"/>
                  <a:gd name="T82" fmla="*/ 788 w 866"/>
                  <a:gd name="T83" fmla="*/ 470 h 542"/>
                  <a:gd name="T84" fmla="*/ 739 w 866"/>
                  <a:gd name="T85" fmla="*/ 464 h 542"/>
                  <a:gd name="T86" fmla="*/ 671 w 866"/>
                  <a:gd name="T87" fmla="*/ 479 h 542"/>
                  <a:gd name="T88" fmla="*/ 600 w 866"/>
                  <a:gd name="T89" fmla="*/ 479 h 542"/>
                  <a:gd name="T90" fmla="*/ 572 w 866"/>
                  <a:gd name="T91" fmla="*/ 428 h 542"/>
                  <a:gd name="T92" fmla="*/ 603 w 866"/>
                  <a:gd name="T93" fmla="*/ 249 h 542"/>
                  <a:gd name="T94" fmla="*/ 604 w 866"/>
                  <a:gd name="T95" fmla="*/ 233 h 542"/>
                  <a:gd name="T96" fmla="*/ 600 w 866"/>
                  <a:gd name="T97" fmla="*/ 218 h 542"/>
                  <a:gd name="T98" fmla="*/ 590 w 866"/>
                  <a:gd name="T99" fmla="*/ 189 h 5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66" h="542">
                    <a:moveTo>
                      <a:pt x="590" y="189"/>
                    </a:moveTo>
                    <a:lnTo>
                      <a:pt x="564" y="116"/>
                    </a:lnTo>
                    <a:lnTo>
                      <a:pt x="551" y="78"/>
                    </a:lnTo>
                    <a:lnTo>
                      <a:pt x="546" y="61"/>
                    </a:lnTo>
                    <a:lnTo>
                      <a:pt x="533" y="0"/>
                    </a:lnTo>
                    <a:lnTo>
                      <a:pt x="287" y="7"/>
                    </a:lnTo>
                    <a:lnTo>
                      <a:pt x="283" y="25"/>
                    </a:lnTo>
                    <a:lnTo>
                      <a:pt x="282" y="45"/>
                    </a:lnTo>
                    <a:lnTo>
                      <a:pt x="286" y="64"/>
                    </a:lnTo>
                    <a:lnTo>
                      <a:pt x="289" y="77"/>
                    </a:lnTo>
                    <a:lnTo>
                      <a:pt x="297" y="89"/>
                    </a:lnTo>
                    <a:lnTo>
                      <a:pt x="308" y="100"/>
                    </a:lnTo>
                    <a:lnTo>
                      <a:pt x="332" y="129"/>
                    </a:lnTo>
                    <a:lnTo>
                      <a:pt x="346" y="146"/>
                    </a:lnTo>
                    <a:lnTo>
                      <a:pt x="408" y="200"/>
                    </a:lnTo>
                    <a:lnTo>
                      <a:pt x="405" y="217"/>
                    </a:lnTo>
                    <a:lnTo>
                      <a:pt x="423" y="225"/>
                    </a:lnTo>
                    <a:lnTo>
                      <a:pt x="393" y="362"/>
                    </a:lnTo>
                    <a:lnTo>
                      <a:pt x="361" y="422"/>
                    </a:lnTo>
                    <a:lnTo>
                      <a:pt x="318" y="469"/>
                    </a:lnTo>
                    <a:lnTo>
                      <a:pt x="251" y="486"/>
                    </a:lnTo>
                    <a:lnTo>
                      <a:pt x="173" y="482"/>
                    </a:lnTo>
                    <a:lnTo>
                      <a:pt x="129" y="495"/>
                    </a:lnTo>
                    <a:lnTo>
                      <a:pt x="29" y="495"/>
                    </a:lnTo>
                    <a:lnTo>
                      <a:pt x="0" y="506"/>
                    </a:lnTo>
                    <a:lnTo>
                      <a:pt x="9" y="523"/>
                    </a:lnTo>
                    <a:lnTo>
                      <a:pt x="72" y="541"/>
                    </a:lnTo>
                    <a:lnTo>
                      <a:pt x="279" y="541"/>
                    </a:lnTo>
                    <a:lnTo>
                      <a:pt x="342" y="528"/>
                    </a:lnTo>
                    <a:lnTo>
                      <a:pt x="394" y="528"/>
                    </a:lnTo>
                    <a:lnTo>
                      <a:pt x="444" y="530"/>
                    </a:lnTo>
                    <a:lnTo>
                      <a:pt x="466" y="509"/>
                    </a:lnTo>
                    <a:lnTo>
                      <a:pt x="492" y="524"/>
                    </a:lnTo>
                    <a:lnTo>
                      <a:pt x="512" y="525"/>
                    </a:lnTo>
                    <a:lnTo>
                      <a:pt x="532" y="527"/>
                    </a:lnTo>
                    <a:lnTo>
                      <a:pt x="599" y="520"/>
                    </a:lnTo>
                    <a:lnTo>
                      <a:pt x="638" y="520"/>
                    </a:lnTo>
                    <a:lnTo>
                      <a:pt x="745" y="527"/>
                    </a:lnTo>
                    <a:lnTo>
                      <a:pt x="860" y="518"/>
                    </a:lnTo>
                    <a:lnTo>
                      <a:pt x="865" y="503"/>
                    </a:lnTo>
                    <a:lnTo>
                      <a:pt x="822" y="499"/>
                    </a:lnTo>
                    <a:lnTo>
                      <a:pt x="788" y="470"/>
                    </a:lnTo>
                    <a:lnTo>
                      <a:pt x="739" y="464"/>
                    </a:lnTo>
                    <a:lnTo>
                      <a:pt x="671" y="479"/>
                    </a:lnTo>
                    <a:lnTo>
                      <a:pt x="600" y="479"/>
                    </a:lnTo>
                    <a:lnTo>
                      <a:pt x="572" y="428"/>
                    </a:lnTo>
                    <a:lnTo>
                      <a:pt x="603" y="249"/>
                    </a:lnTo>
                    <a:lnTo>
                      <a:pt x="604" y="233"/>
                    </a:lnTo>
                    <a:lnTo>
                      <a:pt x="600" y="218"/>
                    </a:lnTo>
                    <a:lnTo>
                      <a:pt x="590" y="189"/>
                    </a:lnTo>
                  </a:path>
                </a:pathLst>
              </a:custGeom>
              <a:solidFill>
                <a:srgbClr val="002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215" name="Group 12"/>
              <p:cNvGrpSpPr>
                <a:grpSpLocks/>
              </p:cNvGrpSpPr>
              <p:nvPr/>
            </p:nvGrpSpPr>
            <p:grpSpPr bwMode="auto">
              <a:xfrm>
                <a:off x="1422" y="2568"/>
                <a:ext cx="90" cy="423"/>
                <a:chOff x="1422" y="2568"/>
                <a:chExt cx="90" cy="423"/>
              </a:xfrm>
            </p:grpSpPr>
            <p:sp>
              <p:nvSpPr>
                <p:cNvPr id="6216" name="Freeform 13"/>
                <p:cNvSpPr>
                  <a:spLocks/>
                </p:cNvSpPr>
                <p:nvPr/>
              </p:nvSpPr>
              <p:spPr bwMode="auto">
                <a:xfrm>
                  <a:off x="1422" y="2571"/>
                  <a:ext cx="90" cy="420"/>
                </a:xfrm>
                <a:custGeom>
                  <a:avLst/>
                  <a:gdLst>
                    <a:gd name="T0" fmla="*/ 0 w 90"/>
                    <a:gd name="T1" fmla="*/ 0 h 420"/>
                    <a:gd name="T2" fmla="*/ 29 w 90"/>
                    <a:gd name="T3" fmla="*/ 56 h 420"/>
                    <a:gd name="T4" fmla="*/ 78 w 90"/>
                    <a:gd name="T5" fmla="*/ 129 h 420"/>
                    <a:gd name="T6" fmla="*/ 88 w 90"/>
                    <a:gd name="T7" fmla="*/ 145 h 420"/>
                    <a:gd name="T8" fmla="*/ 89 w 90"/>
                    <a:gd name="T9" fmla="*/ 160 h 420"/>
                    <a:gd name="T10" fmla="*/ 88 w 90"/>
                    <a:gd name="T11" fmla="*/ 180 h 420"/>
                    <a:gd name="T12" fmla="*/ 57 w 90"/>
                    <a:gd name="T13" fmla="*/ 310 h 420"/>
                    <a:gd name="T14" fmla="*/ 49 w 90"/>
                    <a:gd name="T15" fmla="*/ 419 h 4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420">
                      <a:moveTo>
                        <a:pt x="0" y="0"/>
                      </a:moveTo>
                      <a:lnTo>
                        <a:pt x="29" y="56"/>
                      </a:lnTo>
                      <a:lnTo>
                        <a:pt x="78" y="129"/>
                      </a:lnTo>
                      <a:lnTo>
                        <a:pt x="88" y="145"/>
                      </a:lnTo>
                      <a:lnTo>
                        <a:pt x="89" y="160"/>
                      </a:lnTo>
                      <a:lnTo>
                        <a:pt x="88" y="180"/>
                      </a:lnTo>
                      <a:lnTo>
                        <a:pt x="57" y="310"/>
                      </a:lnTo>
                      <a:lnTo>
                        <a:pt x="49" y="41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8FEC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17" name="Freeform 14"/>
                <p:cNvSpPr>
                  <a:spLocks/>
                </p:cNvSpPr>
                <p:nvPr/>
              </p:nvSpPr>
              <p:spPr bwMode="auto">
                <a:xfrm>
                  <a:off x="1447" y="2568"/>
                  <a:ext cx="4" cy="51"/>
                </a:xfrm>
                <a:custGeom>
                  <a:avLst/>
                  <a:gdLst>
                    <a:gd name="T0" fmla="*/ 3 w 4"/>
                    <a:gd name="T1" fmla="*/ 0 h 51"/>
                    <a:gd name="T2" fmla="*/ 0 w 4"/>
                    <a:gd name="T3" fmla="*/ 50 h 5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51">
                      <a:moveTo>
                        <a:pt x="3" y="0"/>
                      </a:moveTo>
                      <a:lnTo>
                        <a:pt x="0" y="5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8FEC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6162" name="Group 15"/>
            <p:cNvGrpSpPr>
              <a:grpSpLocks/>
            </p:cNvGrpSpPr>
            <p:nvPr/>
          </p:nvGrpSpPr>
          <p:grpSpPr bwMode="auto">
            <a:xfrm>
              <a:off x="993" y="2008"/>
              <a:ext cx="925" cy="527"/>
              <a:chOff x="993" y="2008"/>
              <a:chExt cx="925" cy="527"/>
            </a:xfrm>
          </p:grpSpPr>
          <p:grpSp>
            <p:nvGrpSpPr>
              <p:cNvPr id="6187" name="Group 16"/>
              <p:cNvGrpSpPr>
                <a:grpSpLocks/>
              </p:cNvGrpSpPr>
              <p:nvPr/>
            </p:nvGrpSpPr>
            <p:grpSpPr bwMode="auto">
              <a:xfrm>
                <a:off x="1128" y="2089"/>
                <a:ext cx="648" cy="446"/>
                <a:chOff x="1128" y="2089"/>
                <a:chExt cx="648" cy="446"/>
              </a:xfrm>
            </p:grpSpPr>
            <p:grpSp>
              <p:nvGrpSpPr>
                <p:cNvPr id="6191" name="Group 17"/>
                <p:cNvGrpSpPr>
                  <a:grpSpLocks/>
                </p:cNvGrpSpPr>
                <p:nvPr/>
              </p:nvGrpSpPr>
              <p:grpSpPr bwMode="auto">
                <a:xfrm>
                  <a:off x="1128" y="2101"/>
                  <a:ext cx="648" cy="434"/>
                  <a:chOff x="1128" y="2101"/>
                  <a:chExt cx="648" cy="434"/>
                </a:xfrm>
              </p:grpSpPr>
              <p:grpSp>
                <p:nvGrpSpPr>
                  <p:cNvPr id="62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128" y="2101"/>
                    <a:ext cx="648" cy="434"/>
                    <a:chOff x="1128" y="2101"/>
                    <a:chExt cx="648" cy="434"/>
                  </a:xfrm>
                </p:grpSpPr>
                <p:grpSp>
                  <p:nvGrpSpPr>
                    <p:cNvPr id="62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8" y="2103"/>
                      <a:ext cx="648" cy="196"/>
                      <a:chOff x="1128" y="2103"/>
                      <a:chExt cx="648" cy="196"/>
                    </a:xfrm>
                  </p:grpSpPr>
                  <p:sp>
                    <p:nvSpPr>
                      <p:cNvPr id="6212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28" y="2103"/>
                        <a:ext cx="146" cy="153"/>
                      </a:xfrm>
                      <a:custGeom>
                        <a:avLst/>
                        <a:gdLst>
                          <a:gd name="T0" fmla="*/ 145 w 146"/>
                          <a:gd name="T1" fmla="*/ 90 h 153"/>
                          <a:gd name="T2" fmla="*/ 136 w 146"/>
                          <a:gd name="T3" fmla="*/ 55 h 153"/>
                          <a:gd name="T4" fmla="*/ 125 w 146"/>
                          <a:gd name="T5" fmla="*/ 35 h 153"/>
                          <a:gd name="T6" fmla="*/ 110 w 146"/>
                          <a:gd name="T7" fmla="*/ 16 h 153"/>
                          <a:gd name="T8" fmla="*/ 89 w 146"/>
                          <a:gd name="T9" fmla="*/ 0 h 153"/>
                          <a:gd name="T10" fmla="*/ 84 w 146"/>
                          <a:gd name="T11" fmla="*/ 27 h 153"/>
                          <a:gd name="T12" fmla="*/ 71 w 146"/>
                          <a:gd name="T13" fmla="*/ 51 h 153"/>
                          <a:gd name="T14" fmla="*/ 46 w 146"/>
                          <a:gd name="T15" fmla="*/ 80 h 153"/>
                          <a:gd name="T16" fmla="*/ 15 w 146"/>
                          <a:gd name="T17" fmla="*/ 103 h 153"/>
                          <a:gd name="T18" fmla="*/ 0 w 146"/>
                          <a:gd name="T19" fmla="*/ 106 h 153"/>
                          <a:gd name="T20" fmla="*/ 14 w 146"/>
                          <a:gd name="T21" fmla="*/ 132 h 153"/>
                          <a:gd name="T22" fmla="*/ 30 w 146"/>
                          <a:gd name="T23" fmla="*/ 152 h 153"/>
                          <a:gd name="T24" fmla="*/ 74 w 146"/>
                          <a:gd name="T25" fmla="*/ 136 h 153"/>
                          <a:gd name="T26" fmla="*/ 145 w 146"/>
                          <a:gd name="T27" fmla="*/ 90 h 153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46" h="153">
                            <a:moveTo>
                              <a:pt x="145" y="90"/>
                            </a:moveTo>
                            <a:lnTo>
                              <a:pt x="136" y="55"/>
                            </a:lnTo>
                            <a:lnTo>
                              <a:pt x="125" y="35"/>
                            </a:lnTo>
                            <a:lnTo>
                              <a:pt x="110" y="16"/>
                            </a:lnTo>
                            <a:lnTo>
                              <a:pt x="89" y="0"/>
                            </a:lnTo>
                            <a:lnTo>
                              <a:pt x="84" y="27"/>
                            </a:lnTo>
                            <a:lnTo>
                              <a:pt x="71" y="51"/>
                            </a:lnTo>
                            <a:lnTo>
                              <a:pt x="46" y="80"/>
                            </a:lnTo>
                            <a:lnTo>
                              <a:pt x="15" y="103"/>
                            </a:lnTo>
                            <a:lnTo>
                              <a:pt x="0" y="106"/>
                            </a:lnTo>
                            <a:lnTo>
                              <a:pt x="14" y="132"/>
                            </a:lnTo>
                            <a:lnTo>
                              <a:pt x="30" y="152"/>
                            </a:lnTo>
                            <a:lnTo>
                              <a:pt x="74" y="136"/>
                            </a:lnTo>
                            <a:lnTo>
                              <a:pt x="145" y="90"/>
                            </a:lnTo>
                          </a:path>
                        </a:pathLst>
                      </a:custGeom>
                      <a:solidFill>
                        <a:srgbClr val="600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13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1" y="2177"/>
                        <a:ext cx="145" cy="122"/>
                      </a:xfrm>
                      <a:custGeom>
                        <a:avLst/>
                        <a:gdLst>
                          <a:gd name="T0" fmla="*/ 144 w 145"/>
                          <a:gd name="T1" fmla="*/ 75 h 122"/>
                          <a:gd name="T2" fmla="*/ 104 w 145"/>
                          <a:gd name="T3" fmla="*/ 121 h 122"/>
                          <a:gd name="T4" fmla="*/ 68 w 145"/>
                          <a:gd name="T5" fmla="*/ 115 h 122"/>
                          <a:gd name="T6" fmla="*/ 36 w 145"/>
                          <a:gd name="T7" fmla="*/ 96 h 122"/>
                          <a:gd name="T8" fmla="*/ 5 w 145"/>
                          <a:gd name="T9" fmla="*/ 75 h 122"/>
                          <a:gd name="T10" fmla="*/ 0 w 145"/>
                          <a:gd name="T11" fmla="*/ 48 h 122"/>
                          <a:gd name="T12" fmla="*/ 62 w 145"/>
                          <a:gd name="T13" fmla="*/ 0 h 122"/>
                          <a:gd name="T14" fmla="*/ 98 w 145"/>
                          <a:gd name="T15" fmla="*/ 34 h 122"/>
                          <a:gd name="T16" fmla="*/ 144 w 145"/>
                          <a:gd name="T17" fmla="*/ 75 h 122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145" h="122">
                            <a:moveTo>
                              <a:pt x="144" y="75"/>
                            </a:moveTo>
                            <a:lnTo>
                              <a:pt x="104" y="121"/>
                            </a:lnTo>
                            <a:lnTo>
                              <a:pt x="68" y="115"/>
                            </a:lnTo>
                            <a:lnTo>
                              <a:pt x="36" y="96"/>
                            </a:lnTo>
                            <a:lnTo>
                              <a:pt x="5" y="75"/>
                            </a:lnTo>
                            <a:lnTo>
                              <a:pt x="0" y="48"/>
                            </a:lnTo>
                            <a:lnTo>
                              <a:pt x="62" y="0"/>
                            </a:lnTo>
                            <a:lnTo>
                              <a:pt x="98" y="34"/>
                            </a:lnTo>
                            <a:lnTo>
                              <a:pt x="144" y="75"/>
                            </a:lnTo>
                          </a:path>
                        </a:pathLst>
                      </a:custGeom>
                      <a:solidFill>
                        <a:srgbClr val="600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621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146" y="2101"/>
                      <a:ext cx="602" cy="434"/>
                    </a:xfrm>
                    <a:custGeom>
                      <a:avLst/>
                      <a:gdLst>
                        <a:gd name="T0" fmla="*/ 252 w 602"/>
                        <a:gd name="T1" fmla="*/ 20 h 434"/>
                        <a:gd name="T2" fmla="*/ 196 w 602"/>
                        <a:gd name="T3" fmla="*/ 33 h 434"/>
                        <a:gd name="T4" fmla="*/ 173 w 602"/>
                        <a:gd name="T5" fmla="*/ 43 h 434"/>
                        <a:gd name="T6" fmla="*/ 155 w 602"/>
                        <a:gd name="T7" fmla="*/ 58 h 434"/>
                        <a:gd name="T8" fmla="*/ 124 w 602"/>
                        <a:gd name="T9" fmla="*/ 71 h 434"/>
                        <a:gd name="T10" fmla="*/ 91 w 602"/>
                        <a:gd name="T11" fmla="*/ 105 h 434"/>
                        <a:gd name="T12" fmla="*/ 54 w 602"/>
                        <a:gd name="T13" fmla="*/ 132 h 434"/>
                        <a:gd name="T14" fmla="*/ 0 w 602"/>
                        <a:gd name="T15" fmla="*/ 143 h 434"/>
                        <a:gd name="T16" fmla="*/ 2 w 602"/>
                        <a:gd name="T17" fmla="*/ 199 h 434"/>
                        <a:gd name="T18" fmla="*/ 23 w 602"/>
                        <a:gd name="T19" fmla="*/ 251 h 434"/>
                        <a:gd name="T20" fmla="*/ 69 w 602"/>
                        <a:gd name="T21" fmla="*/ 265 h 434"/>
                        <a:gd name="T22" fmla="*/ 109 w 602"/>
                        <a:gd name="T23" fmla="*/ 278 h 434"/>
                        <a:gd name="T24" fmla="*/ 100 w 602"/>
                        <a:gd name="T25" fmla="*/ 329 h 434"/>
                        <a:gd name="T26" fmla="*/ 99 w 602"/>
                        <a:gd name="T27" fmla="*/ 397 h 434"/>
                        <a:gd name="T28" fmla="*/ 134 w 602"/>
                        <a:gd name="T29" fmla="*/ 415 h 434"/>
                        <a:gd name="T30" fmla="*/ 214 w 602"/>
                        <a:gd name="T31" fmla="*/ 425 h 434"/>
                        <a:gd name="T32" fmla="*/ 286 w 602"/>
                        <a:gd name="T33" fmla="*/ 421 h 434"/>
                        <a:gd name="T34" fmla="*/ 344 w 602"/>
                        <a:gd name="T35" fmla="*/ 433 h 434"/>
                        <a:gd name="T36" fmla="*/ 428 w 602"/>
                        <a:gd name="T37" fmla="*/ 416 h 434"/>
                        <a:gd name="T38" fmla="*/ 475 w 602"/>
                        <a:gd name="T39" fmla="*/ 395 h 434"/>
                        <a:gd name="T40" fmla="*/ 480 w 602"/>
                        <a:gd name="T41" fmla="*/ 340 h 434"/>
                        <a:gd name="T42" fmla="*/ 490 w 602"/>
                        <a:gd name="T43" fmla="*/ 294 h 434"/>
                        <a:gd name="T44" fmla="*/ 518 w 602"/>
                        <a:gd name="T45" fmla="*/ 268 h 434"/>
                        <a:gd name="T46" fmla="*/ 536 w 602"/>
                        <a:gd name="T47" fmla="*/ 227 h 434"/>
                        <a:gd name="T48" fmla="*/ 573 w 602"/>
                        <a:gd name="T49" fmla="*/ 211 h 434"/>
                        <a:gd name="T50" fmla="*/ 601 w 602"/>
                        <a:gd name="T51" fmla="*/ 190 h 434"/>
                        <a:gd name="T52" fmla="*/ 555 w 602"/>
                        <a:gd name="T53" fmla="*/ 174 h 434"/>
                        <a:gd name="T54" fmla="*/ 506 w 602"/>
                        <a:gd name="T55" fmla="*/ 130 h 434"/>
                        <a:gd name="T56" fmla="*/ 490 w 602"/>
                        <a:gd name="T57" fmla="*/ 93 h 434"/>
                        <a:gd name="T58" fmla="*/ 470 w 602"/>
                        <a:gd name="T59" fmla="*/ 59 h 434"/>
                        <a:gd name="T60" fmla="*/ 440 w 602"/>
                        <a:gd name="T61" fmla="*/ 37 h 434"/>
                        <a:gd name="T62" fmla="*/ 394 w 602"/>
                        <a:gd name="T63" fmla="*/ 14 h 434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602" h="434">
                          <a:moveTo>
                            <a:pt x="336" y="0"/>
                          </a:moveTo>
                          <a:lnTo>
                            <a:pt x="252" y="20"/>
                          </a:lnTo>
                          <a:lnTo>
                            <a:pt x="218" y="26"/>
                          </a:lnTo>
                          <a:lnTo>
                            <a:pt x="196" y="33"/>
                          </a:lnTo>
                          <a:lnTo>
                            <a:pt x="184" y="37"/>
                          </a:lnTo>
                          <a:lnTo>
                            <a:pt x="173" y="43"/>
                          </a:lnTo>
                          <a:lnTo>
                            <a:pt x="163" y="50"/>
                          </a:lnTo>
                          <a:lnTo>
                            <a:pt x="155" y="58"/>
                          </a:lnTo>
                          <a:lnTo>
                            <a:pt x="147" y="72"/>
                          </a:lnTo>
                          <a:lnTo>
                            <a:pt x="124" y="71"/>
                          </a:lnTo>
                          <a:lnTo>
                            <a:pt x="109" y="88"/>
                          </a:lnTo>
                          <a:lnTo>
                            <a:pt x="91" y="105"/>
                          </a:lnTo>
                          <a:lnTo>
                            <a:pt x="75" y="118"/>
                          </a:lnTo>
                          <a:lnTo>
                            <a:pt x="54" y="132"/>
                          </a:lnTo>
                          <a:lnTo>
                            <a:pt x="28" y="140"/>
                          </a:lnTo>
                          <a:lnTo>
                            <a:pt x="0" y="143"/>
                          </a:lnTo>
                          <a:lnTo>
                            <a:pt x="0" y="165"/>
                          </a:lnTo>
                          <a:lnTo>
                            <a:pt x="2" y="199"/>
                          </a:lnTo>
                          <a:lnTo>
                            <a:pt x="12" y="230"/>
                          </a:lnTo>
                          <a:lnTo>
                            <a:pt x="23" y="251"/>
                          </a:lnTo>
                          <a:lnTo>
                            <a:pt x="42" y="263"/>
                          </a:lnTo>
                          <a:lnTo>
                            <a:pt x="69" y="265"/>
                          </a:lnTo>
                          <a:lnTo>
                            <a:pt x="102" y="257"/>
                          </a:lnTo>
                          <a:lnTo>
                            <a:pt x="109" y="278"/>
                          </a:lnTo>
                          <a:lnTo>
                            <a:pt x="107" y="301"/>
                          </a:lnTo>
                          <a:lnTo>
                            <a:pt x="100" y="329"/>
                          </a:lnTo>
                          <a:lnTo>
                            <a:pt x="98" y="363"/>
                          </a:lnTo>
                          <a:lnTo>
                            <a:pt x="99" y="397"/>
                          </a:lnTo>
                          <a:lnTo>
                            <a:pt x="99" y="418"/>
                          </a:lnTo>
                          <a:lnTo>
                            <a:pt x="134" y="415"/>
                          </a:lnTo>
                          <a:lnTo>
                            <a:pt x="160" y="417"/>
                          </a:lnTo>
                          <a:lnTo>
                            <a:pt x="214" y="425"/>
                          </a:lnTo>
                          <a:lnTo>
                            <a:pt x="258" y="426"/>
                          </a:lnTo>
                          <a:lnTo>
                            <a:pt x="286" y="421"/>
                          </a:lnTo>
                          <a:lnTo>
                            <a:pt x="308" y="430"/>
                          </a:lnTo>
                          <a:lnTo>
                            <a:pt x="344" y="433"/>
                          </a:lnTo>
                          <a:lnTo>
                            <a:pt x="391" y="428"/>
                          </a:lnTo>
                          <a:lnTo>
                            <a:pt x="428" y="416"/>
                          </a:lnTo>
                          <a:lnTo>
                            <a:pt x="453" y="407"/>
                          </a:lnTo>
                          <a:lnTo>
                            <a:pt x="475" y="395"/>
                          </a:lnTo>
                          <a:lnTo>
                            <a:pt x="497" y="380"/>
                          </a:lnTo>
                          <a:lnTo>
                            <a:pt x="480" y="340"/>
                          </a:lnTo>
                          <a:lnTo>
                            <a:pt x="470" y="309"/>
                          </a:lnTo>
                          <a:lnTo>
                            <a:pt x="490" y="294"/>
                          </a:lnTo>
                          <a:lnTo>
                            <a:pt x="508" y="280"/>
                          </a:lnTo>
                          <a:lnTo>
                            <a:pt x="518" y="268"/>
                          </a:lnTo>
                          <a:lnTo>
                            <a:pt x="525" y="251"/>
                          </a:lnTo>
                          <a:lnTo>
                            <a:pt x="536" y="227"/>
                          </a:lnTo>
                          <a:lnTo>
                            <a:pt x="553" y="217"/>
                          </a:lnTo>
                          <a:lnTo>
                            <a:pt x="573" y="211"/>
                          </a:lnTo>
                          <a:lnTo>
                            <a:pt x="589" y="201"/>
                          </a:lnTo>
                          <a:lnTo>
                            <a:pt x="601" y="190"/>
                          </a:lnTo>
                          <a:lnTo>
                            <a:pt x="583" y="185"/>
                          </a:lnTo>
                          <a:lnTo>
                            <a:pt x="555" y="174"/>
                          </a:lnTo>
                          <a:lnTo>
                            <a:pt x="532" y="159"/>
                          </a:lnTo>
                          <a:lnTo>
                            <a:pt x="506" y="130"/>
                          </a:lnTo>
                          <a:lnTo>
                            <a:pt x="503" y="107"/>
                          </a:lnTo>
                          <a:lnTo>
                            <a:pt x="490" y="93"/>
                          </a:lnTo>
                          <a:lnTo>
                            <a:pt x="478" y="79"/>
                          </a:lnTo>
                          <a:lnTo>
                            <a:pt x="470" y="59"/>
                          </a:lnTo>
                          <a:lnTo>
                            <a:pt x="460" y="45"/>
                          </a:lnTo>
                          <a:lnTo>
                            <a:pt x="440" y="37"/>
                          </a:lnTo>
                          <a:lnTo>
                            <a:pt x="420" y="37"/>
                          </a:lnTo>
                          <a:lnTo>
                            <a:pt x="394" y="14"/>
                          </a:lnTo>
                          <a:lnTo>
                            <a:pt x="336" y="0"/>
                          </a:lnTo>
                        </a:path>
                      </a:pathLst>
                    </a:custGeom>
                    <a:solidFill>
                      <a:srgbClr val="C06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620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252" y="2155"/>
                    <a:ext cx="400" cy="295"/>
                    <a:chOff x="1252" y="2155"/>
                    <a:chExt cx="400" cy="295"/>
                  </a:xfrm>
                </p:grpSpPr>
                <p:grpSp>
                  <p:nvGrpSpPr>
                    <p:cNvPr id="6204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2" y="2155"/>
                      <a:ext cx="400" cy="295"/>
                      <a:chOff x="1252" y="2155"/>
                      <a:chExt cx="400" cy="295"/>
                    </a:xfrm>
                  </p:grpSpPr>
                  <p:sp>
                    <p:nvSpPr>
                      <p:cNvPr id="6206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5" y="2188"/>
                        <a:ext cx="77" cy="79"/>
                      </a:xfrm>
                      <a:custGeom>
                        <a:avLst/>
                        <a:gdLst>
                          <a:gd name="T0" fmla="*/ 76 w 77"/>
                          <a:gd name="T1" fmla="*/ 19 h 79"/>
                          <a:gd name="T2" fmla="*/ 62 w 77"/>
                          <a:gd name="T3" fmla="*/ 32 h 79"/>
                          <a:gd name="T4" fmla="*/ 61 w 77"/>
                          <a:gd name="T5" fmla="*/ 39 h 79"/>
                          <a:gd name="T6" fmla="*/ 54 w 77"/>
                          <a:gd name="T7" fmla="*/ 47 h 79"/>
                          <a:gd name="T8" fmla="*/ 43 w 77"/>
                          <a:gd name="T9" fmla="*/ 52 h 79"/>
                          <a:gd name="T10" fmla="*/ 34 w 77"/>
                          <a:gd name="T11" fmla="*/ 60 h 79"/>
                          <a:gd name="T12" fmla="*/ 28 w 77"/>
                          <a:gd name="T13" fmla="*/ 70 h 79"/>
                          <a:gd name="T14" fmla="*/ 11 w 77"/>
                          <a:gd name="T15" fmla="*/ 74 h 79"/>
                          <a:gd name="T16" fmla="*/ 0 w 77"/>
                          <a:gd name="T17" fmla="*/ 78 h 79"/>
                          <a:gd name="T18" fmla="*/ 20 w 77"/>
                          <a:gd name="T19" fmla="*/ 65 h 79"/>
                          <a:gd name="T20" fmla="*/ 30 w 77"/>
                          <a:gd name="T21" fmla="*/ 55 h 79"/>
                          <a:gd name="T22" fmla="*/ 39 w 77"/>
                          <a:gd name="T23" fmla="*/ 47 h 79"/>
                          <a:gd name="T24" fmla="*/ 40 w 77"/>
                          <a:gd name="T25" fmla="*/ 33 h 79"/>
                          <a:gd name="T26" fmla="*/ 46 w 77"/>
                          <a:gd name="T27" fmla="*/ 36 h 79"/>
                          <a:gd name="T28" fmla="*/ 54 w 77"/>
                          <a:gd name="T29" fmla="*/ 32 h 79"/>
                          <a:gd name="T30" fmla="*/ 60 w 77"/>
                          <a:gd name="T31" fmla="*/ 20 h 79"/>
                          <a:gd name="T32" fmla="*/ 62 w 77"/>
                          <a:gd name="T33" fmla="*/ 12 h 79"/>
                          <a:gd name="T34" fmla="*/ 61 w 77"/>
                          <a:gd name="T35" fmla="*/ 0 h 79"/>
                          <a:gd name="T36" fmla="*/ 69 w 77"/>
                          <a:gd name="T37" fmla="*/ 6 h 79"/>
                          <a:gd name="T38" fmla="*/ 76 w 77"/>
                          <a:gd name="T39" fmla="*/ 19 h 79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0" t="0" r="r" b="b"/>
                        <a:pathLst>
                          <a:path w="77" h="79">
                            <a:moveTo>
                              <a:pt x="76" y="19"/>
                            </a:moveTo>
                            <a:lnTo>
                              <a:pt x="62" y="32"/>
                            </a:lnTo>
                            <a:lnTo>
                              <a:pt x="61" y="39"/>
                            </a:lnTo>
                            <a:lnTo>
                              <a:pt x="54" y="47"/>
                            </a:lnTo>
                            <a:lnTo>
                              <a:pt x="43" y="52"/>
                            </a:lnTo>
                            <a:lnTo>
                              <a:pt x="34" y="60"/>
                            </a:lnTo>
                            <a:lnTo>
                              <a:pt x="28" y="70"/>
                            </a:lnTo>
                            <a:lnTo>
                              <a:pt x="11" y="74"/>
                            </a:lnTo>
                            <a:lnTo>
                              <a:pt x="0" y="78"/>
                            </a:lnTo>
                            <a:lnTo>
                              <a:pt x="20" y="65"/>
                            </a:lnTo>
                            <a:lnTo>
                              <a:pt x="30" y="55"/>
                            </a:lnTo>
                            <a:lnTo>
                              <a:pt x="39" y="47"/>
                            </a:lnTo>
                            <a:lnTo>
                              <a:pt x="40" y="33"/>
                            </a:lnTo>
                            <a:lnTo>
                              <a:pt x="46" y="36"/>
                            </a:lnTo>
                            <a:lnTo>
                              <a:pt x="54" y="32"/>
                            </a:lnTo>
                            <a:lnTo>
                              <a:pt x="60" y="20"/>
                            </a:lnTo>
                            <a:lnTo>
                              <a:pt x="62" y="12"/>
                            </a:lnTo>
                            <a:lnTo>
                              <a:pt x="61" y="0"/>
                            </a:lnTo>
                            <a:lnTo>
                              <a:pt x="69" y="6"/>
                            </a:lnTo>
                            <a:lnTo>
                              <a:pt x="76" y="19"/>
                            </a:lnTo>
                          </a:path>
                        </a:pathLst>
                      </a:custGeom>
                      <a:solidFill>
                        <a:srgbClr val="600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7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70" y="2386"/>
                        <a:ext cx="82" cy="64"/>
                      </a:xfrm>
                      <a:custGeom>
                        <a:avLst/>
                        <a:gdLst>
                          <a:gd name="T0" fmla="*/ 81 w 82"/>
                          <a:gd name="T1" fmla="*/ 0 h 64"/>
                          <a:gd name="T2" fmla="*/ 72 w 82"/>
                          <a:gd name="T3" fmla="*/ 9 h 64"/>
                          <a:gd name="T4" fmla="*/ 63 w 82"/>
                          <a:gd name="T5" fmla="*/ 16 h 64"/>
                          <a:gd name="T6" fmla="*/ 54 w 82"/>
                          <a:gd name="T7" fmla="*/ 24 h 64"/>
                          <a:gd name="T8" fmla="*/ 45 w 82"/>
                          <a:gd name="T9" fmla="*/ 33 h 64"/>
                          <a:gd name="T10" fmla="*/ 33 w 82"/>
                          <a:gd name="T11" fmla="*/ 41 h 64"/>
                          <a:gd name="T12" fmla="*/ 26 w 82"/>
                          <a:gd name="T13" fmla="*/ 63 h 64"/>
                          <a:gd name="T14" fmla="*/ 27 w 82"/>
                          <a:gd name="T15" fmla="*/ 42 h 64"/>
                          <a:gd name="T16" fmla="*/ 32 w 82"/>
                          <a:gd name="T17" fmla="*/ 33 h 64"/>
                          <a:gd name="T18" fmla="*/ 42 w 82"/>
                          <a:gd name="T19" fmla="*/ 26 h 64"/>
                          <a:gd name="T20" fmla="*/ 45 w 82"/>
                          <a:gd name="T21" fmla="*/ 22 h 64"/>
                          <a:gd name="T22" fmla="*/ 34 w 82"/>
                          <a:gd name="T23" fmla="*/ 24 h 64"/>
                          <a:gd name="T24" fmla="*/ 16 w 82"/>
                          <a:gd name="T25" fmla="*/ 25 h 64"/>
                          <a:gd name="T26" fmla="*/ 0 w 82"/>
                          <a:gd name="T27" fmla="*/ 22 h 64"/>
                          <a:gd name="T28" fmla="*/ 19 w 82"/>
                          <a:gd name="T29" fmla="*/ 20 h 64"/>
                          <a:gd name="T30" fmla="*/ 43 w 82"/>
                          <a:gd name="T31" fmla="*/ 17 h 64"/>
                          <a:gd name="T32" fmla="*/ 61 w 82"/>
                          <a:gd name="T33" fmla="*/ 12 h 64"/>
                          <a:gd name="T34" fmla="*/ 81 w 82"/>
                          <a:gd name="T35" fmla="*/ 0 h 6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82" h="64">
                            <a:moveTo>
                              <a:pt x="81" y="0"/>
                            </a:moveTo>
                            <a:lnTo>
                              <a:pt x="72" y="9"/>
                            </a:lnTo>
                            <a:lnTo>
                              <a:pt x="63" y="16"/>
                            </a:lnTo>
                            <a:lnTo>
                              <a:pt x="54" y="24"/>
                            </a:lnTo>
                            <a:lnTo>
                              <a:pt x="45" y="33"/>
                            </a:lnTo>
                            <a:lnTo>
                              <a:pt x="33" y="41"/>
                            </a:lnTo>
                            <a:lnTo>
                              <a:pt x="26" y="63"/>
                            </a:lnTo>
                            <a:lnTo>
                              <a:pt x="27" y="42"/>
                            </a:lnTo>
                            <a:lnTo>
                              <a:pt x="32" y="33"/>
                            </a:lnTo>
                            <a:lnTo>
                              <a:pt x="42" y="26"/>
                            </a:lnTo>
                            <a:lnTo>
                              <a:pt x="45" y="22"/>
                            </a:lnTo>
                            <a:lnTo>
                              <a:pt x="34" y="24"/>
                            </a:lnTo>
                            <a:lnTo>
                              <a:pt x="16" y="25"/>
                            </a:lnTo>
                            <a:lnTo>
                              <a:pt x="0" y="22"/>
                            </a:lnTo>
                            <a:lnTo>
                              <a:pt x="19" y="20"/>
                            </a:lnTo>
                            <a:lnTo>
                              <a:pt x="43" y="17"/>
                            </a:lnTo>
                            <a:lnTo>
                              <a:pt x="61" y="12"/>
                            </a:lnTo>
                            <a:lnTo>
                              <a:pt x="81" y="0"/>
                            </a:lnTo>
                          </a:path>
                        </a:pathLst>
                      </a:custGeom>
                      <a:solidFill>
                        <a:srgbClr val="600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8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78" y="2155"/>
                        <a:ext cx="58" cy="102"/>
                      </a:xfrm>
                      <a:custGeom>
                        <a:avLst/>
                        <a:gdLst>
                          <a:gd name="T0" fmla="*/ 27 w 58"/>
                          <a:gd name="T1" fmla="*/ 0 h 102"/>
                          <a:gd name="T2" fmla="*/ 21 w 58"/>
                          <a:gd name="T3" fmla="*/ 6 h 102"/>
                          <a:gd name="T4" fmla="*/ 17 w 58"/>
                          <a:gd name="T5" fmla="*/ 13 h 102"/>
                          <a:gd name="T6" fmla="*/ 10 w 58"/>
                          <a:gd name="T7" fmla="*/ 13 h 102"/>
                          <a:gd name="T8" fmla="*/ 5 w 58"/>
                          <a:gd name="T9" fmla="*/ 13 h 102"/>
                          <a:gd name="T10" fmla="*/ 0 w 58"/>
                          <a:gd name="T11" fmla="*/ 14 h 102"/>
                          <a:gd name="T12" fmla="*/ 9 w 58"/>
                          <a:gd name="T13" fmla="*/ 17 h 102"/>
                          <a:gd name="T14" fmla="*/ 16 w 58"/>
                          <a:gd name="T15" fmla="*/ 24 h 102"/>
                          <a:gd name="T16" fmla="*/ 21 w 58"/>
                          <a:gd name="T17" fmla="*/ 32 h 102"/>
                          <a:gd name="T18" fmla="*/ 21 w 58"/>
                          <a:gd name="T19" fmla="*/ 38 h 102"/>
                          <a:gd name="T20" fmla="*/ 20 w 58"/>
                          <a:gd name="T21" fmla="*/ 47 h 102"/>
                          <a:gd name="T22" fmla="*/ 21 w 58"/>
                          <a:gd name="T23" fmla="*/ 56 h 102"/>
                          <a:gd name="T24" fmla="*/ 30 w 58"/>
                          <a:gd name="T25" fmla="*/ 67 h 102"/>
                          <a:gd name="T26" fmla="*/ 43 w 58"/>
                          <a:gd name="T27" fmla="*/ 71 h 102"/>
                          <a:gd name="T28" fmla="*/ 38 w 58"/>
                          <a:gd name="T29" fmla="*/ 67 h 102"/>
                          <a:gd name="T30" fmla="*/ 31 w 58"/>
                          <a:gd name="T31" fmla="*/ 63 h 102"/>
                          <a:gd name="T32" fmla="*/ 26 w 58"/>
                          <a:gd name="T33" fmla="*/ 47 h 102"/>
                          <a:gd name="T34" fmla="*/ 24 w 58"/>
                          <a:gd name="T35" fmla="*/ 43 h 102"/>
                          <a:gd name="T36" fmla="*/ 34 w 58"/>
                          <a:gd name="T37" fmla="*/ 47 h 102"/>
                          <a:gd name="T38" fmla="*/ 43 w 58"/>
                          <a:gd name="T39" fmla="*/ 58 h 102"/>
                          <a:gd name="T40" fmla="*/ 48 w 58"/>
                          <a:gd name="T41" fmla="*/ 69 h 102"/>
                          <a:gd name="T42" fmla="*/ 49 w 58"/>
                          <a:gd name="T43" fmla="*/ 80 h 102"/>
                          <a:gd name="T44" fmla="*/ 45 w 58"/>
                          <a:gd name="T45" fmla="*/ 92 h 102"/>
                          <a:gd name="T46" fmla="*/ 40 w 58"/>
                          <a:gd name="T47" fmla="*/ 101 h 102"/>
                          <a:gd name="T48" fmla="*/ 50 w 58"/>
                          <a:gd name="T49" fmla="*/ 91 h 102"/>
                          <a:gd name="T50" fmla="*/ 52 w 58"/>
                          <a:gd name="T51" fmla="*/ 80 h 102"/>
                          <a:gd name="T52" fmla="*/ 52 w 58"/>
                          <a:gd name="T53" fmla="*/ 69 h 102"/>
                          <a:gd name="T54" fmla="*/ 50 w 58"/>
                          <a:gd name="T55" fmla="*/ 58 h 102"/>
                          <a:gd name="T56" fmla="*/ 44 w 58"/>
                          <a:gd name="T57" fmla="*/ 49 h 102"/>
                          <a:gd name="T58" fmla="*/ 35 w 58"/>
                          <a:gd name="T59" fmla="*/ 38 h 102"/>
                          <a:gd name="T60" fmla="*/ 31 w 58"/>
                          <a:gd name="T61" fmla="*/ 29 h 102"/>
                          <a:gd name="T62" fmla="*/ 44 w 58"/>
                          <a:gd name="T63" fmla="*/ 36 h 102"/>
                          <a:gd name="T64" fmla="*/ 57 w 58"/>
                          <a:gd name="T65" fmla="*/ 35 h 102"/>
                          <a:gd name="T66" fmla="*/ 45 w 58"/>
                          <a:gd name="T67" fmla="*/ 33 h 102"/>
                          <a:gd name="T68" fmla="*/ 41 w 58"/>
                          <a:gd name="T69" fmla="*/ 29 h 102"/>
                          <a:gd name="T70" fmla="*/ 34 w 58"/>
                          <a:gd name="T71" fmla="*/ 26 h 102"/>
                          <a:gd name="T72" fmla="*/ 29 w 58"/>
                          <a:gd name="T73" fmla="*/ 17 h 102"/>
                          <a:gd name="T74" fmla="*/ 26 w 58"/>
                          <a:gd name="T75" fmla="*/ 10 h 102"/>
                          <a:gd name="T76" fmla="*/ 27 w 58"/>
                          <a:gd name="T77" fmla="*/ 0 h 102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</a:gdLst>
                        <a:ahLst/>
                        <a:cxnLst>
                          <a:cxn ang="T78">
                            <a:pos x="T0" y="T1"/>
                          </a:cxn>
                          <a:cxn ang="T79">
                            <a:pos x="T2" y="T3"/>
                          </a:cxn>
                          <a:cxn ang="T80">
                            <a:pos x="T4" y="T5"/>
                          </a:cxn>
                          <a:cxn ang="T81">
                            <a:pos x="T6" y="T7"/>
                          </a:cxn>
                          <a:cxn ang="T82">
                            <a:pos x="T8" y="T9"/>
                          </a:cxn>
                          <a:cxn ang="T83">
                            <a:pos x="T10" y="T11"/>
                          </a:cxn>
                          <a:cxn ang="T84">
                            <a:pos x="T12" y="T13"/>
                          </a:cxn>
                          <a:cxn ang="T85">
                            <a:pos x="T14" y="T15"/>
                          </a:cxn>
                          <a:cxn ang="T86">
                            <a:pos x="T16" y="T17"/>
                          </a:cxn>
                          <a:cxn ang="T87">
                            <a:pos x="T18" y="T19"/>
                          </a:cxn>
                          <a:cxn ang="T88">
                            <a:pos x="T20" y="T21"/>
                          </a:cxn>
                          <a:cxn ang="T89">
                            <a:pos x="T22" y="T23"/>
                          </a:cxn>
                          <a:cxn ang="T90">
                            <a:pos x="T24" y="T25"/>
                          </a:cxn>
                          <a:cxn ang="T91">
                            <a:pos x="T26" y="T27"/>
                          </a:cxn>
                          <a:cxn ang="T92">
                            <a:pos x="T28" y="T29"/>
                          </a:cxn>
                          <a:cxn ang="T93">
                            <a:pos x="T30" y="T31"/>
                          </a:cxn>
                          <a:cxn ang="T94">
                            <a:pos x="T32" y="T33"/>
                          </a:cxn>
                          <a:cxn ang="T95">
                            <a:pos x="T34" y="T35"/>
                          </a:cxn>
                          <a:cxn ang="T96">
                            <a:pos x="T36" y="T37"/>
                          </a:cxn>
                          <a:cxn ang="T97">
                            <a:pos x="T38" y="T39"/>
                          </a:cxn>
                          <a:cxn ang="T98">
                            <a:pos x="T40" y="T41"/>
                          </a:cxn>
                          <a:cxn ang="T99">
                            <a:pos x="T42" y="T43"/>
                          </a:cxn>
                          <a:cxn ang="T100">
                            <a:pos x="T44" y="T45"/>
                          </a:cxn>
                          <a:cxn ang="T101">
                            <a:pos x="T46" y="T47"/>
                          </a:cxn>
                          <a:cxn ang="T102">
                            <a:pos x="T48" y="T49"/>
                          </a:cxn>
                          <a:cxn ang="T103">
                            <a:pos x="T50" y="T51"/>
                          </a:cxn>
                          <a:cxn ang="T104">
                            <a:pos x="T52" y="T53"/>
                          </a:cxn>
                          <a:cxn ang="T105">
                            <a:pos x="T54" y="T55"/>
                          </a:cxn>
                          <a:cxn ang="T106">
                            <a:pos x="T56" y="T57"/>
                          </a:cxn>
                          <a:cxn ang="T107">
                            <a:pos x="T58" y="T59"/>
                          </a:cxn>
                          <a:cxn ang="T108">
                            <a:pos x="T60" y="T61"/>
                          </a:cxn>
                          <a:cxn ang="T109">
                            <a:pos x="T62" y="T63"/>
                          </a:cxn>
                          <a:cxn ang="T110">
                            <a:pos x="T64" y="T65"/>
                          </a:cxn>
                          <a:cxn ang="T111">
                            <a:pos x="T66" y="T67"/>
                          </a:cxn>
                          <a:cxn ang="T112">
                            <a:pos x="T68" y="T69"/>
                          </a:cxn>
                          <a:cxn ang="T113">
                            <a:pos x="T70" y="T71"/>
                          </a:cxn>
                          <a:cxn ang="T114">
                            <a:pos x="T72" y="T73"/>
                          </a:cxn>
                          <a:cxn ang="T115">
                            <a:pos x="T74" y="T75"/>
                          </a:cxn>
                          <a:cxn ang="T116">
                            <a:pos x="T76" y="T77"/>
                          </a:cxn>
                        </a:cxnLst>
                        <a:rect l="0" t="0" r="r" b="b"/>
                        <a:pathLst>
                          <a:path w="58" h="102">
                            <a:moveTo>
                              <a:pt x="27" y="0"/>
                            </a:moveTo>
                            <a:lnTo>
                              <a:pt x="21" y="6"/>
                            </a:lnTo>
                            <a:lnTo>
                              <a:pt x="17" y="13"/>
                            </a:lnTo>
                            <a:lnTo>
                              <a:pt x="10" y="13"/>
                            </a:lnTo>
                            <a:lnTo>
                              <a:pt x="5" y="13"/>
                            </a:lnTo>
                            <a:lnTo>
                              <a:pt x="0" y="14"/>
                            </a:lnTo>
                            <a:lnTo>
                              <a:pt x="9" y="17"/>
                            </a:lnTo>
                            <a:lnTo>
                              <a:pt x="16" y="24"/>
                            </a:lnTo>
                            <a:lnTo>
                              <a:pt x="21" y="32"/>
                            </a:lnTo>
                            <a:lnTo>
                              <a:pt x="21" y="38"/>
                            </a:lnTo>
                            <a:lnTo>
                              <a:pt x="20" y="47"/>
                            </a:lnTo>
                            <a:lnTo>
                              <a:pt x="21" y="56"/>
                            </a:lnTo>
                            <a:lnTo>
                              <a:pt x="30" y="67"/>
                            </a:lnTo>
                            <a:lnTo>
                              <a:pt x="43" y="71"/>
                            </a:lnTo>
                            <a:lnTo>
                              <a:pt x="38" y="67"/>
                            </a:lnTo>
                            <a:lnTo>
                              <a:pt x="31" y="63"/>
                            </a:lnTo>
                            <a:lnTo>
                              <a:pt x="26" y="47"/>
                            </a:lnTo>
                            <a:lnTo>
                              <a:pt x="24" y="43"/>
                            </a:lnTo>
                            <a:lnTo>
                              <a:pt x="34" y="47"/>
                            </a:lnTo>
                            <a:lnTo>
                              <a:pt x="43" y="58"/>
                            </a:lnTo>
                            <a:lnTo>
                              <a:pt x="48" y="69"/>
                            </a:lnTo>
                            <a:lnTo>
                              <a:pt x="49" y="80"/>
                            </a:lnTo>
                            <a:lnTo>
                              <a:pt x="45" y="92"/>
                            </a:lnTo>
                            <a:lnTo>
                              <a:pt x="40" y="101"/>
                            </a:lnTo>
                            <a:lnTo>
                              <a:pt x="50" y="91"/>
                            </a:lnTo>
                            <a:lnTo>
                              <a:pt x="52" y="80"/>
                            </a:lnTo>
                            <a:lnTo>
                              <a:pt x="52" y="69"/>
                            </a:lnTo>
                            <a:lnTo>
                              <a:pt x="50" y="58"/>
                            </a:lnTo>
                            <a:lnTo>
                              <a:pt x="44" y="49"/>
                            </a:lnTo>
                            <a:lnTo>
                              <a:pt x="35" y="38"/>
                            </a:lnTo>
                            <a:lnTo>
                              <a:pt x="31" y="29"/>
                            </a:lnTo>
                            <a:lnTo>
                              <a:pt x="44" y="36"/>
                            </a:lnTo>
                            <a:lnTo>
                              <a:pt x="57" y="35"/>
                            </a:lnTo>
                            <a:lnTo>
                              <a:pt x="45" y="33"/>
                            </a:lnTo>
                            <a:lnTo>
                              <a:pt x="41" y="29"/>
                            </a:lnTo>
                            <a:lnTo>
                              <a:pt x="34" y="26"/>
                            </a:lnTo>
                            <a:lnTo>
                              <a:pt x="29" y="17"/>
                            </a:lnTo>
                            <a:lnTo>
                              <a:pt x="26" y="10"/>
                            </a:lnTo>
                            <a:lnTo>
                              <a:pt x="27" y="0"/>
                            </a:lnTo>
                          </a:path>
                        </a:pathLst>
                      </a:custGeom>
                      <a:solidFill>
                        <a:srgbClr val="8000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9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2" y="2304"/>
                        <a:ext cx="60" cy="92"/>
                      </a:xfrm>
                      <a:custGeom>
                        <a:avLst/>
                        <a:gdLst>
                          <a:gd name="T0" fmla="*/ 0 w 60"/>
                          <a:gd name="T1" fmla="*/ 54 h 92"/>
                          <a:gd name="T2" fmla="*/ 7 w 60"/>
                          <a:gd name="T3" fmla="*/ 50 h 92"/>
                          <a:gd name="T4" fmla="*/ 15 w 60"/>
                          <a:gd name="T5" fmla="*/ 40 h 92"/>
                          <a:gd name="T6" fmla="*/ 17 w 60"/>
                          <a:gd name="T7" fmla="*/ 25 h 92"/>
                          <a:gd name="T8" fmla="*/ 19 w 60"/>
                          <a:gd name="T9" fmla="*/ 14 h 92"/>
                          <a:gd name="T10" fmla="*/ 16 w 60"/>
                          <a:gd name="T11" fmla="*/ 0 h 92"/>
                          <a:gd name="T12" fmla="*/ 21 w 60"/>
                          <a:gd name="T13" fmla="*/ 7 h 92"/>
                          <a:gd name="T14" fmla="*/ 24 w 60"/>
                          <a:gd name="T15" fmla="*/ 22 h 92"/>
                          <a:gd name="T16" fmla="*/ 24 w 60"/>
                          <a:gd name="T17" fmla="*/ 31 h 92"/>
                          <a:gd name="T18" fmla="*/ 22 w 60"/>
                          <a:gd name="T19" fmla="*/ 38 h 92"/>
                          <a:gd name="T20" fmla="*/ 35 w 60"/>
                          <a:gd name="T21" fmla="*/ 38 h 92"/>
                          <a:gd name="T22" fmla="*/ 47 w 60"/>
                          <a:gd name="T23" fmla="*/ 46 h 92"/>
                          <a:gd name="T24" fmla="*/ 59 w 60"/>
                          <a:gd name="T25" fmla="*/ 54 h 92"/>
                          <a:gd name="T26" fmla="*/ 46 w 60"/>
                          <a:gd name="T27" fmla="*/ 50 h 92"/>
                          <a:gd name="T28" fmla="*/ 32 w 60"/>
                          <a:gd name="T29" fmla="*/ 46 h 92"/>
                          <a:gd name="T30" fmla="*/ 21 w 60"/>
                          <a:gd name="T31" fmla="*/ 46 h 92"/>
                          <a:gd name="T32" fmla="*/ 32 w 60"/>
                          <a:gd name="T33" fmla="*/ 51 h 92"/>
                          <a:gd name="T34" fmla="*/ 37 w 60"/>
                          <a:gd name="T35" fmla="*/ 59 h 92"/>
                          <a:gd name="T36" fmla="*/ 43 w 60"/>
                          <a:gd name="T37" fmla="*/ 68 h 92"/>
                          <a:gd name="T38" fmla="*/ 45 w 60"/>
                          <a:gd name="T39" fmla="*/ 76 h 92"/>
                          <a:gd name="T40" fmla="*/ 39 w 60"/>
                          <a:gd name="T41" fmla="*/ 70 h 92"/>
                          <a:gd name="T42" fmla="*/ 31 w 60"/>
                          <a:gd name="T43" fmla="*/ 60 h 92"/>
                          <a:gd name="T44" fmla="*/ 19 w 60"/>
                          <a:gd name="T45" fmla="*/ 54 h 92"/>
                          <a:gd name="T46" fmla="*/ 15 w 60"/>
                          <a:gd name="T47" fmla="*/ 53 h 92"/>
                          <a:gd name="T48" fmla="*/ 15 w 60"/>
                          <a:gd name="T49" fmla="*/ 60 h 92"/>
                          <a:gd name="T50" fmla="*/ 13 w 60"/>
                          <a:gd name="T51" fmla="*/ 69 h 92"/>
                          <a:gd name="T52" fmla="*/ 10 w 60"/>
                          <a:gd name="T53" fmla="*/ 76 h 92"/>
                          <a:gd name="T54" fmla="*/ 8 w 60"/>
                          <a:gd name="T55" fmla="*/ 85 h 92"/>
                          <a:gd name="T56" fmla="*/ 3 w 60"/>
                          <a:gd name="T57" fmla="*/ 91 h 92"/>
                          <a:gd name="T58" fmla="*/ 5 w 60"/>
                          <a:gd name="T59" fmla="*/ 83 h 92"/>
                          <a:gd name="T60" fmla="*/ 5 w 60"/>
                          <a:gd name="T61" fmla="*/ 76 h 92"/>
                          <a:gd name="T62" fmla="*/ 6 w 60"/>
                          <a:gd name="T63" fmla="*/ 70 h 92"/>
                          <a:gd name="T64" fmla="*/ 3 w 60"/>
                          <a:gd name="T65" fmla="*/ 65 h 92"/>
                          <a:gd name="T66" fmla="*/ 0 w 60"/>
                          <a:gd name="T67" fmla="*/ 54 h 92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0" t="0" r="r" b="b"/>
                        <a:pathLst>
                          <a:path w="60" h="92">
                            <a:moveTo>
                              <a:pt x="0" y="54"/>
                            </a:moveTo>
                            <a:lnTo>
                              <a:pt x="7" y="50"/>
                            </a:lnTo>
                            <a:lnTo>
                              <a:pt x="15" y="40"/>
                            </a:lnTo>
                            <a:lnTo>
                              <a:pt x="17" y="25"/>
                            </a:lnTo>
                            <a:lnTo>
                              <a:pt x="19" y="14"/>
                            </a:lnTo>
                            <a:lnTo>
                              <a:pt x="16" y="0"/>
                            </a:lnTo>
                            <a:lnTo>
                              <a:pt x="21" y="7"/>
                            </a:lnTo>
                            <a:lnTo>
                              <a:pt x="24" y="22"/>
                            </a:lnTo>
                            <a:lnTo>
                              <a:pt x="24" y="31"/>
                            </a:lnTo>
                            <a:lnTo>
                              <a:pt x="22" y="38"/>
                            </a:lnTo>
                            <a:lnTo>
                              <a:pt x="35" y="38"/>
                            </a:lnTo>
                            <a:lnTo>
                              <a:pt x="47" y="46"/>
                            </a:lnTo>
                            <a:lnTo>
                              <a:pt x="59" y="54"/>
                            </a:lnTo>
                            <a:lnTo>
                              <a:pt x="46" y="50"/>
                            </a:lnTo>
                            <a:lnTo>
                              <a:pt x="32" y="46"/>
                            </a:lnTo>
                            <a:lnTo>
                              <a:pt x="21" y="46"/>
                            </a:lnTo>
                            <a:lnTo>
                              <a:pt x="32" y="51"/>
                            </a:lnTo>
                            <a:lnTo>
                              <a:pt x="37" y="59"/>
                            </a:lnTo>
                            <a:lnTo>
                              <a:pt x="43" y="68"/>
                            </a:lnTo>
                            <a:lnTo>
                              <a:pt x="45" y="76"/>
                            </a:lnTo>
                            <a:lnTo>
                              <a:pt x="39" y="70"/>
                            </a:lnTo>
                            <a:lnTo>
                              <a:pt x="31" y="60"/>
                            </a:lnTo>
                            <a:lnTo>
                              <a:pt x="19" y="54"/>
                            </a:lnTo>
                            <a:lnTo>
                              <a:pt x="15" y="53"/>
                            </a:lnTo>
                            <a:lnTo>
                              <a:pt x="15" y="60"/>
                            </a:lnTo>
                            <a:lnTo>
                              <a:pt x="13" y="69"/>
                            </a:lnTo>
                            <a:lnTo>
                              <a:pt x="10" y="76"/>
                            </a:lnTo>
                            <a:lnTo>
                              <a:pt x="8" y="85"/>
                            </a:lnTo>
                            <a:lnTo>
                              <a:pt x="3" y="91"/>
                            </a:lnTo>
                            <a:lnTo>
                              <a:pt x="5" y="83"/>
                            </a:lnTo>
                            <a:lnTo>
                              <a:pt x="5" y="76"/>
                            </a:lnTo>
                            <a:lnTo>
                              <a:pt x="6" y="70"/>
                            </a:lnTo>
                            <a:lnTo>
                              <a:pt x="3" y="65"/>
                            </a:lnTo>
                            <a:lnTo>
                              <a:pt x="0" y="54"/>
                            </a:lnTo>
                          </a:path>
                        </a:pathLst>
                      </a:custGeom>
                      <a:solidFill>
                        <a:srgbClr val="600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6205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271" y="2419"/>
                      <a:ext cx="141" cy="27"/>
                    </a:xfrm>
                    <a:custGeom>
                      <a:avLst/>
                      <a:gdLst>
                        <a:gd name="T0" fmla="*/ 140 w 141"/>
                        <a:gd name="T1" fmla="*/ 26 h 27"/>
                        <a:gd name="T2" fmla="*/ 0 w 141"/>
                        <a:gd name="T3" fmla="*/ 0 h 27"/>
                        <a:gd name="T4" fmla="*/ 0 60000 65536"/>
                        <a:gd name="T5" fmla="*/ 0 60000 6553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0" t="0" r="r" b="b"/>
                      <a:pathLst>
                        <a:path w="141" h="27">
                          <a:moveTo>
                            <a:pt x="140" y="26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8FEC8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  <p:grpSp>
              <p:nvGrpSpPr>
                <p:cNvPr id="6192" name="Group 30"/>
                <p:cNvGrpSpPr>
                  <a:grpSpLocks/>
                </p:cNvGrpSpPr>
                <p:nvPr/>
              </p:nvGrpSpPr>
              <p:grpSpPr bwMode="auto">
                <a:xfrm>
                  <a:off x="1394" y="2089"/>
                  <a:ext cx="204" cy="211"/>
                  <a:chOff x="1394" y="2089"/>
                  <a:chExt cx="204" cy="211"/>
                </a:xfrm>
              </p:grpSpPr>
              <p:grpSp>
                <p:nvGrpSpPr>
                  <p:cNvPr id="619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406" y="2089"/>
                    <a:ext cx="181" cy="196"/>
                    <a:chOff x="1406" y="2089"/>
                    <a:chExt cx="181" cy="196"/>
                  </a:xfrm>
                </p:grpSpPr>
                <p:grpSp>
                  <p:nvGrpSpPr>
                    <p:cNvPr id="6195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6" y="2089"/>
                      <a:ext cx="181" cy="195"/>
                      <a:chOff x="1406" y="2089"/>
                      <a:chExt cx="181" cy="195"/>
                    </a:xfrm>
                  </p:grpSpPr>
                  <p:sp>
                    <p:nvSpPr>
                      <p:cNvPr id="6199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6" y="2089"/>
                        <a:ext cx="181" cy="195"/>
                      </a:xfrm>
                      <a:custGeom>
                        <a:avLst/>
                        <a:gdLst>
                          <a:gd name="T0" fmla="*/ 129 w 181"/>
                          <a:gd name="T1" fmla="*/ 16 h 195"/>
                          <a:gd name="T2" fmla="*/ 180 w 181"/>
                          <a:gd name="T3" fmla="*/ 45 h 195"/>
                          <a:gd name="T4" fmla="*/ 158 w 181"/>
                          <a:gd name="T5" fmla="*/ 113 h 195"/>
                          <a:gd name="T6" fmla="*/ 132 w 181"/>
                          <a:gd name="T7" fmla="*/ 151 h 195"/>
                          <a:gd name="T8" fmla="*/ 92 w 181"/>
                          <a:gd name="T9" fmla="*/ 194 h 195"/>
                          <a:gd name="T10" fmla="*/ 65 w 181"/>
                          <a:gd name="T11" fmla="*/ 164 h 195"/>
                          <a:gd name="T12" fmla="*/ 0 w 181"/>
                          <a:gd name="T13" fmla="*/ 26 h 195"/>
                          <a:gd name="T14" fmla="*/ 30 w 181"/>
                          <a:gd name="T15" fmla="*/ 0 h 195"/>
                          <a:gd name="T16" fmla="*/ 82 w 181"/>
                          <a:gd name="T17" fmla="*/ 34 h 195"/>
                          <a:gd name="T18" fmla="*/ 129 w 181"/>
                          <a:gd name="T19" fmla="*/ 16 h 19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181" h="195">
                            <a:moveTo>
                              <a:pt x="129" y="16"/>
                            </a:moveTo>
                            <a:lnTo>
                              <a:pt x="180" y="45"/>
                            </a:lnTo>
                            <a:lnTo>
                              <a:pt x="158" y="113"/>
                            </a:lnTo>
                            <a:lnTo>
                              <a:pt x="132" y="151"/>
                            </a:lnTo>
                            <a:lnTo>
                              <a:pt x="92" y="194"/>
                            </a:lnTo>
                            <a:lnTo>
                              <a:pt x="65" y="164"/>
                            </a:lnTo>
                            <a:lnTo>
                              <a:pt x="0" y="26"/>
                            </a:lnTo>
                            <a:lnTo>
                              <a:pt x="30" y="0"/>
                            </a:lnTo>
                            <a:lnTo>
                              <a:pt x="82" y="34"/>
                            </a:lnTo>
                            <a:lnTo>
                              <a:pt x="129" y="16"/>
                            </a:lnTo>
                          </a:path>
                        </a:pathLst>
                      </a:custGeom>
                      <a:solidFill>
                        <a:srgbClr val="E0E0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0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2166"/>
                        <a:ext cx="52" cy="21"/>
                      </a:xfrm>
                      <a:custGeom>
                        <a:avLst/>
                        <a:gdLst>
                          <a:gd name="T0" fmla="*/ 51 w 52"/>
                          <a:gd name="T1" fmla="*/ 0 h 21"/>
                          <a:gd name="T2" fmla="*/ 0 w 52"/>
                          <a:gd name="T3" fmla="*/ 20 h 21"/>
                          <a:gd name="T4" fmla="*/ 28 w 52"/>
                          <a:gd name="T5" fmla="*/ 17 h 21"/>
                          <a:gd name="T6" fmla="*/ 51 w 52"/>
                          <a:gd name="T7" fmla="*/ 0 h 2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2" h="21">
                            <a:moveTo>
                              <a:pt x="51" y="0"/>
                            </a:moveTo>
                            <a:lnTo>
                              <a:pt x="0" y="20"/>
                            </a:lnTo>
                            <a:lnTo>
                              <a:pt x="28" y="17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solidFill>
                        <a:srgbClr val="C0C0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201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9" y="2172"/>
                        <a:ext cx="21" cy="12"/>
                      </a:xfrm>
                      <a:custGeom>
                        <a:avLst/>
                        <a:gdLst>
                          <a:gd name="T0" fmla="*/ 0 w 21"/>
                          <a:gd name="T1" fmla="*/ 0 h 12"/>
                          <a:gd name="T2" fmla="*/ 20 w 21"/>
                          <a:gd name="T3" fmla="*/ 11 h 12"/>
                          <a:gd name="T4" fmla="*/ 6 w 21"/>
                          <a:gd name="T5" fmla="*/ 8 h 12"/>
                          <a:gd name="T6" fmla="*/ 0 w 21"/>
                          <a:gd name="T7" fmla="*/ 0 h 1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21" h="12">
                            <a:moveTo>
                              <a:pt x="0" y="0"/>
                            </a:moveTo>
                            <a:lnTo>
                              <a:pt x="20" y="11"/>
                            </a:lnTo>
                            <a:lnTo>
                              <a:pt x="6" y="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6196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4" y="2145"/>
                      <a:ext cx="68" cy="140"/>
                      <a:chOff x="1474" y="2145"/>
                      <a:chExt cx="68" cy="140"/>
                    </a:xfrm>
                  </p:grpSpPr>
                  <p:sp>
                    <p:nvSpPr>
                      <p:cNvPr id="6197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74" y="2145"/>
                        <a:ext cx="68" cy="140"/>
                      </a:xfrm>
                      <a:custGeom>
                        <a:avLst/>
                        <a:gdLst>
                          <a:gd name="T0" fmla="*/ 51 w 68"/>
                          <a:gd name="T1" fmla="*/ 0 h 140"/>
                          <a:gd name="T2" fmla="*/ 22 w 68"/>
                          <a:gd name="T3" fmla="*/ 21 h 140"/>
                          <a:gd name="T4" fmla="*/ 29 w 68"/>
                          <a:gd name="T5" fmla="*/ 58 h 140"/>
                          <a:gd name="T6" fmla="*/ 0 w 68"/>
                          <a:gd name="T7" fmla="*/ 108 h 140"/>
                          <a:gd name="T8" fmla="*/ 25 w 68"/>
                          <a:gd name="T9" fmla="*/ 139 h 140"/>
                          <a:gd name="T10" fmla="*/ 61 w 68"/>
                          <a:gd name="T11" fmla="*/ 96 h 140"/>
                          <a:gd name="T12" fmla="*/ 54 w 68"/>
                          <a:gd name="T13" fmla="*/ 58 h 140"/>
                          <a:gd name="T14" fmla="*/ 67 w 68"/>
                          <a:gd name="T15" fmla="*/ 31 h 140"/>
                          <a:gd name="T16" fmla="*/ 51 w 68"/>
                          <a:gd name="T17" fmla="*/ 0 h 14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68" h="140">
                            <a:moveTo>
                              <a:pt x="51" y="0"/>
                            </a:moveTo>
                            <a:lnTo>
                              <a:pt x="22" y="21"/>
                            </a:lnTo>
                            <a:lnTo>
                              <a:pt x="29" y="58"/>
                            </a:lnTo>
                            <a:lnTo>
                              <a:pt x="0" y="108"/>
                            </a:lnTo>
                            <a:lnTo>
                              <a:pt x="25" y="139"/>
                            </a:lnTo>
                            <a:lnTo>
                              <a:pt x="61" y="96"/>
                            </a:lnTo>
                            <a:lnTo>
                              <a:pt x="54" y="58"/>
                            </a:lnTo>
                            <a:lnTo>
                              <a:pt x="67" y="31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solidFill>
                        <a:srgbClr val="FF0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98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4" y="2203"/>
                        <a:ext cx="27" cy="6"/>
                      </a:xfrm>
                      <a:custGeom>
                        <a:avLst/>
                        <a:gdLst>
                          <a:gd name="T0" fmla="*/ 26 w 27"/>
                          <a:gd name="T1" fmla="*/ 1 h 6"/>
                          <a:gd name="T2" fmla="*/ 11 w 27"/>
                          <a:gd name="T3" fmla="*/ 3 h 6"/>
                          <a:gd name="T4" fmla="*/ 0 w 27"/>
                          <a:gd name="T5" fmla="*/ 0 h 6"/>
                          <a:gd name="T6" fmla="*/ 11 w 27"/>
                          <a:gd name="T7" fmla="*/ 5 h 6"/>
                          <a:gd name="T8" fmla="*/ 26 w 27"/>
                          <a:gd name="T9" fmla="*/ 1 h 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7" h="6">
                            <a:moveTo>
                              <a:pt x="26" y="1"/>
                            </a:moveTo>
                            <a:lnTo>
                              <a:pt x="11" y="3"/>
                            </a:lnTo>
                            <a:lnTo>
                              <a:pt x="0" y="0"/>
                            </a:lnTo>
                            <a:lnTo>
                              <a:pt x="11" y="5"/>
                            </a:lnTo>
                            <a:lnTo>
                              <a:pt x="26" y="1"/>
                            </a:lnTo>
                          </a:path>
                        </a:pathLst>
                      </a:custGeom>
                      <a:solidFill>
                        <a:srgbClr val="E04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6194" name="Freeform 39"/>
                  <p:cNvSpPr>
                    <a:spLocks/>
                  </p:cNvSpPr>
                  <p:nvPr/>
                </p:nvSpPr>
                <p:spPr bwMode="auto">
                  <a:xfrm>
                    <a:off x="1394" y="2115"/>
                    <a:ext cx="204" cy="185"/>
                  </a:xfrm>
                  <a:custGeom>
                    <a:avLst/>
                    <a:gdLst>
                      <a:gd name="T0" fmla="*/ 191 w 204"/>
                      <a:gd name="T1" fmla="*/ 17 h 185"/>
                      <a:gd name="T2" fmla="*/ 169 w 204"/>
                      <a:gd name="T3" fmla="*/ 86 h 185"/>
                      <a:gd name="T4" fmla="*/ 142 w 204"/>
                      <a:gd name="T5" fmla="*/ 126 h 185"/>
                      <a:gd name="T6" fmla="*/ 104 w 204"/>
                      <a:gd name="T7" fmla="*/ 169 h 185"/>
                      <a:gd name="T8" fmla="*/ 78 w 204"/>
                      <a:gd name="T9" fmla="*/ 139 h 185"/>
                      <a:gd name="T10" fmla="*/ 44 w 204"/>
                      <a:gd name="T11" fmla="*/ 68 h 185"/>
                      <a:gd name="T12" fmla="*/ 13 w 204"/>
                      <a:gd name="T13" fmla="*/ 0 h 185"/>
                      <a:gd name="T14" fmla="*/ 0 w 204"/>
                      <a:gd name="T15" fmla="*/ 2 h 185"/>
                      <a:gd name="T16" fmla="*/ 68 w 204"/>
                      <a:gd name="T17" fmla="*/ 141 h 185"/>
                      <a:gd name="T18" fmla="*/ 104 w 204"/>
                      <a:gd name="T19" fmla="*/ 184 h 185"/>
                      <a:gd name="T20" fmla="*/ 152 w 204"/>
                      <a:gd name="T21" fmla="*/ 131 h 185"/>
                      <a:gd name="T22" fmla="*/ 180 w 204"/>
                      <a:gd name="T23" fmla="*/ 90 h 185"/>
                      <a:gd name="T24" fmla="*/ 203 w 204"/>
                      <a:gd name="T25" fmla="*/ 21 h 185"/>
                      <a:gd name="T26" fmla="*/ 191 w 204"/>
                      <a:gd name="T27" fmla="*/ 17 h 18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204" h="185">
                        <a:moveTo>
                          <a:pt x="191" y="17"/>
                        </a:moveTo>
                        <a:lnTo>
                          <a:pt x="169" y="86"/>
                        </a:lnTo>
                        <a:lnTo>
                          <a:pt x="142" y="126"/>
                        </a:lnTo>
                        <a:lnTo>
                          <a:pt x="104" y="169"/>
                        </a:lnTo>
                        <a:lnTo>
                          <a:pt x="78" y="139"/>
                        </a:lnTo>
                        <a:lnTo>
                          <a:pt x="44" y="68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  <a:lnTo>
                          <a:pt x="68" y="141"/>
                        </a:lnTo>
                        <a:lnTo>
                          <a:pt x="104" y="184"/>
                        </a:lnTo>
                        <a:lnTo>
                          <a:pt x="152" y="131"/>
                        </a:lnTo>
                        <a:lnTo>
                          <a:pt x="180" y="90"/>
                        </a:lnTo>
                        <a:lnTo>
                          <a:pt x="203" y="21"/>
                        </a:lnTo>
                        <a:lnTo>
                          <a:pt x="191" y="17"/>
                        </a:lnTo>
                      </a:path>
                    </a:pathLst>
                  </a:custGeom>
                  <a:solidFill>
                    <a:srgbClr val="600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6188" name="Group 40"/>
              <p:cNvGrpSpPr>
                <a:grpSpLocks/>
              </p:cNvGrpSpPr>
              <p:nvPr/>
            </p:nvGrpSpPr>
            <p:grpSpPr bwMode="auto">
              <a:xfrm>
                <a:off x="993" y="2008"/>
                <a:ext cx="925" cy="247"/>
                <a:chOff x="993" y="2008"/>
                <a:chExt cx="925" cy="247"/>
              </a:xfrm>
            </p:grpSpPr>
            <p:sp>
              <p:nvSpPr>
                <p:cNvPr id="6189" name="Freeform 41"/>
                <p:cNvSpPr>
                  <a:spLocks/>
                </p:cNvSpPr>
                <p:nvPr/>
              </p:nvSpPr>
              <p:spPr bwMode="auto">
                <a:xfrm>
                  <a:off x="1693" y="2056"/>
                  <a:ext cx="225" cy="199"/>
                </a:xfrm>
                <a:custGeom>
                  <a:avLst/>
                  <a:gdLst>
                    <a:gd name="T0" fmla="*/ 19 w 225"/>
                    <a:gd name="T1" fmla="*/ 61 h 199"/>
                    <a:gd name="T2" fmla="*/ 7 w 225"/>
                    <a:gd name="T3" fmla="*/ 76 h 199"/>
                    <a:gd name="T4" fmla="*/ 0 w 225"/>
                    <a:gd name="T5" fmla="*/ 102 h 199"/>
                    <a:gd name="T6" fmla="*/ 6 w 225"/>
                    <a:gd name="T7" fmla="*/ 129 h 199"/>
                    <a:gd name="T8" fmla="*/ 19 w 225"/>
                    <a:gd name="T9" fmla="*/ 149 h 199"/>
                    <a:gd name="T10" fmla="*/ 42 w 225"/>
                    <a:gd name="T11" fmla="*/ 176 h 199"/>
                    <a:gd name="T12" fmla="*/ 62 w 225"/>
                    <a:gd name="T13" fmla="*/ 190 h 199"/>
                    <a:gd name="T14" fmla="*/ 86 w 225"/>
                    <a:gd name="T15" fmla="*/ 198 h 199"/>
                    <a:gd name="T16" fmla="*/ 114 w 225"/>
                    <a:gd name="T17" fmla="*/ 198 h 199"/>
                    <a:gd name="T18" fmla="*/ 132 w 225"/>
                    <a:gd name="T19" fmla="*/ 190 h 199"/>
                    <a:gd name="T20" fmla="*/ 151 w 225"/>
                    <a:gd name="T21" fmla="*/ 178 h 199"/>
                    <a:gd name="T22" fmla="*/ 184 w 225"/>
                    <a:gd name="T23" fmla="*/ 176 h 199"/>
                    <a:gd name="T24" fmla="*/ 216 w 225"/>
                    <a:gd name="T25" fmla="*/ 173 h 199"/>
                    <a:gd name="T26" fmla="*/ 224 w 225"/>
                    <a:gd name="T27" fmla="*/ 166 h 199"/>
                    <a:gd name="T28" fmla="*/ 224 w 225"/>
                    <a:gd name="T29" fmla="*/ 155 h 199"/>
                    <a:gd name="T30" fmla="*/ 216 w 225"/>
                    <a:gd name="T31" fmla="*/ 148 h 199"/>
                    <a:gd name="T32" fmla="*/ 193 w 225"/>
                    <a:gd name="T33" fmla="*/ 144 h 199"/>
                    <a:gd name="T34" fmla="*/ 167 w 225"/>
                    <a:gd name="T35" fmla="*/ 147 h 199"/>
                    <a:gd name="T36" fmla="*/ 222 w 225"/>
                    <a:gd name="T37" fmla="*/ 109 h 199"/>
                    <a:gd name="T38" fmla="*/ 224 w 225"/>
                    <a:gd name="T39" fmla="*/ 97 h 199"/>
                    <a:gd name="T40" fmla="*/ 219 w 225"/>
                    <a:gd name="T41" fmla="*/ 88 h 199"/>
                    <a:gd name="T42" fmla="*/ 207 w 225"/>
                    <a:gd name="T43" fmla="*/ 83 h 199"/>
                    <a:gd name="T44" fmla="*/ 146 w 225"/>
                    <a:gd name="T45" fmla="*/ 116 h 199"/>
                    <a:gd name="T46" fmla="*/ 182 w 225"/>
                    <a:gd name="T47" fmla="*/ 90 h 199"/>
                    <a:gd name="T48" fmla="*/ 210 w 225"/>
                    <a:gd name="T49" fmla="*/ 65 h 199"/>
                    <a:gd name="T50" fmla="*/ 209 w 225"/>
                    <a:gd name="T51" fmla="*/ 54 h 199"/>
                    <a:gd name="T52" fmla="*/ 202 w 225"/>
                    <a:gd name="T53" fmla="*/ 48 h 199"/>
                    <a:gd name="T54" fmla="*/ 189 w 225"/>
                    <a:gd name="T55" fmla="*/ 47 h 199"/>
                    <a:gd name="T56" fmla="*/ 120 w 225"/>
                    <a:gd name="T57" fmla="*/ 90 h 199"/>
                    <a:gd name="T58" fmla="*/ 146 w 225"/>
                    <a:gd name="T59" fmla="*/ 69 h 199"/>
                    <a:gd name="T60" fmla="*/ 170 w 225"/>
                    <a:gd name="T61" fmla="*/ 37 h 199"/>
                    <a:gd name="T62" fmla="*/ 170 w 225"/>
                    <a:gd name="T63" fmla="*/ 29 h 199"/>
                    <a:gd name="T64" fmla="*/ 165 w 225"/>
                    <a:gd name="T65" fmla="*/ 22 h 199"/>
                    <a:gd name="T66" fmla="*/ 153 w 225"/>
                    <a:gd name="T67" fmla="*/ 20 h 199"/>
                    <a:gd name="T68" fmla="*/ 126 w 225"/>
                    <a:gd name="T69" fmla="*/ 36 h 199"/>
                    <a:gd name="T70" fmla="*/ 98 w 225"/>
                    <a:gd name="T71" fmla="*/ 58 h 199"/>
                    <a:gd name="T72" fmla="*/ 76 w 225"/>
                    <a:gd name="T73" fmla="*/ 70 h 199"/>
                    <a:gd name="T74" fmla="*/ 67 w 225"/>
                    <a:gd name="T75" fmla="*/ 68 h 199"/>
                    <a:gd name="T76" fmla="*/ 76 w 225"/>
                    <a:gd name="T77" fmla="*/ 51 h 199"/>
                    <a:gd name="T78" fmla="*/ 75 w 225"/>
                    <a:gd name="T79" fmla="*/ 30 h 199"/>
                    <a:gd name="T80" fmla="*/ 62 w 225"/>
                    <a:gd name="T81" fmla="*/ 12 h 199"/>
                    <a:gd name="T82" fmla="*/ 50 w 225"/>
                    <a:gd name="T83" fmla="*/ 2 h 199"/>
                    <a:gd name="T84" fmla="*/ 42 w 225"/>
                    <a:gd name="T85" fmla="*/ 0 h 199"/>
                    <a:gd name="T86" fmla="*/ 35 w 225"/>
                    <a:gd name="T87" fmla="*/ 4 h 199"/>
                    <a:gd name="T88" fmla="*/ 29 w 225"/>
                    <a:gd name="T89" fmla="*/ 14 h 199"/>
                    <a:gd name="T90" fmla="*/ 35 w 225"/>
                    <a:gd name="T91" fmla="*/ 28 h 199"/>
                    <a:gd name="T92" fmla="*/ 37 w 225"/>
                    <a:gd name="T93" fmla="*/ 43 h 199"/>
                    <a:gd name="T94" fmla="*/ 32 w 225"/>
                    <a:gd name="T95" fmla="*/ 55 h 199"/>
                    <a:gd name="T96" fmla="*/ 19 w 225"/>
                    <a:gd name="T97" fmla="*/ 61 h 1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5" h="199">
                      <a:moveTo>
                        <a:pt x="19" y="61"/>
                      </a:moveTo>
                      <a:lnTo>
                        <a:pt x="7" y="76"/>
                      </a:lnTo>
                      <a:lnTo>
                        <a:pt x="0" y="102"/>
                      </a:lnTo>
                      <a:lnTo>
                        <a:pt x="6" y="129"/>
                      </a:lnTo>
                      <a:lnTo>
                        <a:pt x="19" y="149"/>
                      </a:lnTo>
                      <a:lnTo>
                        <a:pt x="42" y="176"/>
                      </a:lnTo>
                      <a:lnTo>
                        <a:pt x="62" y="190"/>
                      </a:lnTo>
                      <a:lnTo>
                        <a:pt x="86" y="198"/>
                      </a:lnTo>
                      <a:lnTo>
                        <a:pt x="114" y="198"/>
                      </a:lnTo>
                      <a:lnTo>
                        <a:pt x="132" y="190"/>
                      </a:lnTo>
                      <a:lnTo>
                        <a:pt x="151" y="178"/>
                      </a:lnTo>
                      <a:lnTo>
                        <a:pt x="184" y="176"/>
                      </a:lnTo>
                      <a:lnTo>
                        <a:pt x="216" y="173"/>
                      </a:lnTo>
                      <a:lnTo>
                        <a:pt x="224" y="166"/>
                      </a:lnTo>
                      <a:lnTo>
                        <a:pt x="224" y="155"/>
                      </a:lnTo>
                      <a:lnTo>
                        <a:pt x="216" y="148"/>
                      </a:lnTo>
                      <a:lnTo>
                        <a:pt x="193" y="144"/>
                      </a:lnTo>
                      <a:lnTo>
                        <a:pt x="167" y="147"/>
                      </a:lnTo>
                      <a:lnTo>
                        <a:pt x="222" y="109"/>
                      </a:lnTo>
                      <a:lnTo>
                        <a:pt x="224" y="97"/>
                      </a:lnTo>
                      <a:lnTo>
                        <a:pt x="219" y="88"/>
                      </a:lnTo>
                      <a:lnTo>
                        <a:pt x="207" y="83"/>
                      </a:lnTo>
                      <a:lnTo>
                        <a:pt x="146" y="116"/>
                      </a:lnTo>
                      <a:lnTo>
                        <a:pt x="182" y="90"/>
                      </a:lnTo>
                      <a:lnTo>
                        <a:pt x="210" y="65"/>
                      </a:lnTo>
                      <a:lnTo>
                        <a:pt x="209" y="54"/>
                      </a:lnTo>
                      <a:lnTo>
                        <a:pt x="202" y="48"/>
                      </a:lnTo>
                      <a:lnTo>
                        <a:pt x="189" y="47"/>
                      </a:lnTo>
                      <a:lnTo>
                        <a:pt x="120" y="90"/>
                      </a:lnTo>
                      <a:lnTo>
                        <a:pt x="146" y="69"/>
                      </a:lnTo>
                      <a:lnTo>
                        <a:pt x="170" y="37"/>
                      </a:lnTo>
                      <a:lnTo>
                        <a:pt x="170" y="29"/>
                      </a:lnTo>
                      <a:lnTo>
                        <a:pt x="165" y="22"/>
                      </a:lnTo>
                      <a:lnTo>
                        <a:pt x="153" y="20"/>
                      </a:lnTo>
                      <a:lnTo>
                        <a:pt x="126" y="36"/>
                      </a:lnTo>
                      <a:lnTo>
                        <a:pt x="98" y="58"/>
                      </a:lnTo>
                      <a:lnTo>
                        <a:pt x="76" y="70"/>
                      </a:lnTo>
                      <a:lnTo>
                        <a:pt x="67" y="68"/>
                      </a:lnTo>
                      <a:lnTo>
                        <a:pt x="76" y="51"/>
                      </a:lnTo>
                      <a:lnTo>
                        <a:pt x="75" y="30"/>
                      </a:lnTo>
                      <a:lnTo>
                        <a:pt x="62" y="12"/>
                      </a:lnTo>
                      <a:lnTo>
                        <a:pt x="50" y="2"/>
                      </a:lnTo>
                      <a:lnTo>
                        <a:pt x="42" y="0"/>
                      </a:lnTo>
                      <a:lnTo>
                        <a:pt x="35" y="4"/>
                      </a:lnTo>
                      <a:lnTo>
                        <a:pt x="29" y="14"/>
                      </a:lnTo>
                      <a:lnTo>
                        <a:pt x="35" y="28"/>
                      </a:lnTo>
                      <a:lnTo>
                        <a:pt x="37" y="43"/>
                      </a:lnTo>
                      <a:lnTo>
                        <a:pt x="32" y="55"/>
                      </a:lnTo>
                      <a:lnTo>
                        <a:pt x="19" y="61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90" name="Freeform 42"/>
                <p:cNvSpPr>
                  <a:spLocks/>
                </p:cNvSpPr>
                <p:nvPr/>
              </p:nvSpPr>
              <p:spPr bwMode="auto">
                <a:xfrm>
                  <a:off x="993" y="2008"/>
                  <a:ext cx="227" cy="198"/>
                </a:xfrm>
                <a:custGeom>
                  <a:avLst/>
                  <a:gdLst>
                    <a:gd name="T0" fmla="*/ 207 w 227"/>
                    <a:gd name="T1" fmla="*/ 61 h 198"/>
                    <a:gd name="T2" fmla="*/ 219 w 227"/>
                    <a:gd name="T3" fmla="*/ 76 h 198"/>
                    <a:gd name="T4" fmla="*/ 226 w 227"/>
                    <a:gd name="T5" fmla="*/ 101 h 198"/>
                    <a:gd name="T6" fmla="*/ 220 w 227"/>
                    <a:gd name="T7" fmla="*/ 129 h 198"/>
                    <a:gd name="T8" fmla="*/ 207 w 227"/>
                    <a:gd name="T9" fmla="*/ 149 h 198"/>
                    <a:gd name="T10" fmla="*/ 184 w 227"/>
                    <a:gd name="T11" fmla="*/ 175 h 198"/>
                    <a:gd name="T12" fmla="*/ 164 w 227"/>
                    <a:gd name="T13" fmla="*/ 190 h 198"/>
                    <a:gd name="T14" fmla="*/ 140 w 227"/>
                    <a:gd name="T15" fmla="*/ 197 h 198"/>
                    <a:gd name="T16" fmla="*/ 111 w 227"/>
                    <a:gd name="T17" fmla="*/ 196 h 198"/>
                    <a:gd name="T18" fmla="*/ 93 w 227"/>
                    <a:gd name="T19" fmla="*/ 190 h 198"/>
                    <a:gd name="T20" fmla="*/ 75 w 227"/>
                    <a:gd name="T21" fmla="*/ 177 h 198"/>
                    <a:gd name="T22" fmla="*/ 40 w 227"/>
                    <a:gd name="T23" fmla="*/ 175 h 198"/>
                    <a:gd name="T24" fmla="*/ 8 w 227"/>
                    <a:gd name="T25" fmla="*/ 172 h 198"/>
                    <a:gd name="T26" fmla="*/ 0 w 227"/>
                    <a:gd name="T27" fmla="*/ 165 h 198"/>
                    <a:gd name="T28" fmla="*/ 0 w 227"/>
                    <a:gd name="T29" fmla="*/ 154 h 198"/>
                    <a:gd name="T30" fmla="*/ 8 w 227"/>
                    <a:gd name="T31" fmla="*/ 147 h 198"/>
                    <a:gd name="T32" fmla="*/ 31 w 227"/>
                    <a:gd name="T33" fmla="*/ 143 h 198"/>
                    <a:gd name="T34" fmla="*/ 58 w 227"/>
                    <a:gd name="T35" fmla="*/ 146 h 198"/>
                    <a:gd name="T36" fmla="*/ 2 w 227"/>
                    <a:gd name="T37" fmla="*/ 109 h 198"/>
                    <a:gd name="T38" fmla="*/ 0 w 227"/>
                    <a:gd name="T39" fmla="*/ 97 h 198"/>
                    <a:gd name="T40" fmla="*/ 5 w 227"/>
                    <a:gd name="T41" fmla="*/ 87 h 198"/>
                    <a:gd name="T42" fmla="*/ 15 w 227"/>
                    <a:gd name="T43" fmla="*/ 83 h 198"/>
                    <a:gd name="T44" fmla="*/ 79 w 227"/>
                    <a:gd name="T45" fmla="*/ 116 h 198"/>
                    <a:gd name="T46" fmla="*/ 20 w 227"/>
                    <a:gd name="T47" fmla="*/ 73 h 198"/>
                    <a:gd name="T48" fmla="*/ 16 w 227"/>
                    <a:gd name="T49" fmla="*/ 65 h 198"/>
                    <a:gd name="T50" fmla="*/ 16 w 227"/>
                    <a:gd name="T51" fmla="*/ 56 h 198"/>
                    <a:gd name="T52" fmla="*/ 22 w 227"/>
                    <a:gd name="T53" fmla="*/ 50 h 198"/>
                    <a:gd name="T54" fmla="*/ 33 w 227"/>
                    <a:gd name="T55" fmla="*/ 47 h 198"/>
                    <a:gd name="T56" fmla="*/ 105 w 227"/>
                    <a:gd name="T57" fmla="*/ 91 h 198"/>
                    <a:gd name="T58" fmla="*/ 64 w 227"/>
                    <a:gd name="T59" fmla="*/ 51 h 198"/>
                    <a:gd name="T60" fmla="*/ 52 w 227"/>
                    <a:gd name="T61" fmla="*/ 39 h 198"/>
                    <a:gd name="T62" fmla="*/ 55 w 227"/>
                    <a:gd name="T63" fmla="*/ 27 h 198"/>
                    <a:gd name="T64" fmla="*/ 63 w 227"/>
                    <a:gd name="T65" fmla="*/ 21 h 198"/>
                    <a:gd name="T66" fmla="*/ 72 w 227"/>
                    <a:gd name="T67" fmla="*/ 20 h 198"/>
                    <a:gd name="T68" fmla="*/ 99 w 227"/>
                    <a:gd name="T69" fmla="*/ 37 h 198"/>
                    <a:gd name="T70" fmla="*/ 127 w 227"/>
                    <a:gd name="T71" fmla="*/ 58 h 198"/>
                    <a:gd name="T72" fmla="*/ 150 w 227"/>
                    <a:gd name="T73" fmla="*/ 70 h 198"/>
                    <a:gd name="T74" fmla="*/ 160 w 227"/>
                    <a:gd name="T75" fmla="*/ 67 h 198"/>
                    <a:gd name="T76" fmla="*/ 150 w 227"/>
                    <a:gd name="T77" fmla="*/ 51 h 198"/>
                    <a:gd name="T78" fmla="*/ 151 w 227"/>
                    <a:gd name="T79" fmla="*/ 29 h 198"/>
                    <a:gd name="T80" fmla="*/ 164 w 227"/>
                    <a:gd name="T81" fmla="*/ 12 h 198"/>
                    <a:gd name="T82" fmla="*/ 176 w 227"/>
                    <a:gd name="T83" fmla="*/ 2 h 198"/>
                    <a:gd name="T84" fmla="*/ 184 w 227"/>
                    <a:gd name="T85" fmla="*/ 0 h 198"/>
                    <a:gd name="T86" fmla="*/ 191 w 227"/>
                    <a:gd name="T87" fmla="*/ 4 h 198"/>
                    <a:gd name="T88" fmla="*/ 197 w 227"/>
                    <a:gd name="T89" fmla="*/ 15 h 198"/>
                    <a:gd name="T90" fmla="*/ 191 w 227"/>
                    <a:gd name="T91" fmla="*/ 27 h 198"/>
                    <a:gd name="T92" fmla="*/ 189 w 227"/>
                    <a:gd name="T93" fmla="*/ 43 h 198"/>
                    <a:gd name="T94" fmla="*/ 195 w 227"/>
                    <a:gd name="T95" fmla="*/ 54 h 198"/>
                    <a:gd name="T96" fmla="*/ 207 w 227"/>
                    <a:gd name="T97" fmla="*/ 61 h 1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7" h="198">
                      <a:moveTo>
                        <a:pt x="207" y="61"/>
                      </a:moveTo>
                      <a:lnTo>
                        <a:pt x="219" y="76"/>
                      </a:lnTo>
                      <a:lnTo>
                        <a:pt x="226" y="101"/>
                      </a:lnTo>
                      <a:lnTo>
                        <a:pt x="220" y="129"/>
                      </a:lnTo>
                      <a:lnTo>
                        <a:pt x="207" y="149"/>
                      </a:lnTo>
                      <a:lnTo>
                        <a:pt x="184" y="175"/>
                      </a:lnTo>
                      <a:lnTo>
                        <a:pt x="164" y="190"/>
                      </a:lnTo>
                      <a:lnTo>
                        <a:pt x="140" y="197"/>
                      </a:lnTo>
                      <a:lnTo>
                        <a:pt x="111" y="196"/>
                      </a:lnTo>
                      <a:lnTo>
                        <a:pt x="93" y="190"/>
                      </a:lnTo>
                      <a:lnTo>
                        <a:pt x="75" y="177"/>
                      </a:lnTo>
                      <a:lnTo>
                        <a:pt x="40" y="175"/>
                      </a:lnTo>
                      <a:lnTo>
                        <a:pt x="8" y="172"/>
                      </a:lnTo>
                      <a:lnTo>
                        <a:pt x="0" y="165"/>
                      </a:lnTo>
                      <a:lnTo>
                        <a:pt x="0" y="154"/>
                      </a:lnTo>
                      <a:lnTo>
                        <a:pt x="8" y="147"/>
                      </a:lnTo>
                      <a:lnTo>
                        <a:pt x="31" y="143"/>
                      </a:lnTo>
                      <a:lnTo>
                        <a:pt x="58" y="146"/>
                      </a:lnTo>
                      <a:lnTo>
                        <a:pt x="2" y="109"/>
                      </a:lnTo>
                      <a:lnTo>
                        <a:pt x="0" y="97"/>
                      </a:lnTo>
                      <a:lnTo>
                        <a:pt x="5" y="87"/>
                      </a:lnTo>
                      <a:lnTo>
                        <a:pt x="15" y="83"/>
                      </a:lnTo>
                      <a:lnTo>
                        <a:pt x="79" y="116"/>
                      </a:lnTo>
                      <a:lnTo>
                        <a:pt x="20" y="73"/>
                      </a:lnTo>
                      <a:lnTo>
                        <a:pt x="16" y="65"/>
                      </a:lnTo>
                      <a:lnTo>
                        <a:pt x="16" y="56"/>
                      </a:lnTo>
                      <a:lnTo>
                        <a:pt x="22" y="50"/>
                      </a:lnTo>
                      <a:lnTo>
                        <a:pt x="33" y="47"/>
                      </a:lnTo>
                      <a:lnTo>
                        <a:pt x="105" y="91"/>
                      </a:lnTo>
                      <a:lnTo>
                        <a:pt x="64" y="51"/>
                      </a:lnTo>
                      <a:lnTo>
                        <a:pt x="52" y="39"/>
                      </a:lnTo>
                      <a:lnTo>
                        <a:pt x="55" y="27"/>
                      </a:lnTo>
                      <a:lnTo>
                        <a:pt x="63" y="21"/>
                      </a:lnTo>
                      <a:lnTo>
                        <a:pt x="72" y="20"/>
                      </a:lnTo>
                      <a:lnTo>
                        <a:pt x="99" y="37"/>
                      </a:lnTo>
                      <a:lnTo>
                        <a:pt x="127" y="58"/>
                      </a:lnTo>
                      <a:lnTo>
                        <a:pt x="150" y="70"/>
                      </a:lnTo>
                      <a:lnTo>
                        <a:pt x="160" y="67"/>
                      </a:lnTo>
                      <a:lnTo>
                        <a:pt x="150" y="51"/>
                      </a:lnTo>
                      <a:lnTo>
                        <a:pt x="151" y="29"/>
                      </a:lnTo>
                      <a:lnTo>
                        <a:pt x="164" y="12"/>
                      </a:lnTo>
                      <a:lnTo>
                        <a:pt x="176" y="2"/>
                      </a:lnTo>
                      <a:lnTo>
                        <a:pt x="184" y="0"/>
                      </a:lnTo>
                      <a:lnTo>
                        <a:pt x="191" y="4"/>
                      </a:lnTo>
                      <a:lnTo>
                        <a:pt x="197" y="15"/>
                      </a:lnTo>
                      <a:lnTo>
                        <a:pt x="191" y="27"/>
                      </a:lnTo>
                      <a:lnTo>
                        <a:pt x="189" y="43"/>
                      </a:lnTo>
                      <a:lnTo>
                        <a:pt x="195" y="54"/>
                      </a:lnTo>
                      <a:lnTo>
                        <a:pt x="207" y="61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6163" name="Group 43"/>
            <p:cNvGrpSpPr>
              <a:grpSpLocks/>
            </p:cNvGrpSpPr>
            <p:nvPr/>
          </p:nvGrpSpPr>
          <p:grpSpPr bwMode="auto">
            <a:xfrm>
              <a:off x="1251" y="1369"/>
              <a:ext cx="590" cy="793"/>
              <a:chOff x="1251" y="1369"/>
              <a:chExt cx="590" cy="793"/>
            </a:xfrm>
          </p:grpSpPr>
          <p:grpSp>
            <p:nvGrpSpPr>
              <p:cNvPr id="6164" name="Group 44"/>
              <p:cNvGrpSpPr>
                <a:grpSpLocks/>
              </p:cNvGrpSpPr>
              <p:nvPr/>
            </p:nvGrpSpPr>
            <p:grpSpPr bwMode="auto">
              <a:xfrm>
                <a:off x="1251" y="1369"/>
                <a:ext cx="590" cy="793"/>
                <a:chOff x="1251" y="1369"/>
                <a:chExt cx="590" cy="793"/>
              </a:xfrm>
            </p:grpSpPr>
            <p:grpSp>
              <p:nvGrpSpPr>
                <p:cNvPr id="6176" name="Group 45"/>
                <p:cNvGrpSpPr>
                  <a:grpSpLocks/>
                </p:cNvGrpSpPr>
                <p:nvPr/>
              </p:nvGrpSpPr>
              <p:grpSpPr bwMode="auto">
                <a:xfrm>
                  <a:off x="1301" y="1406"/>
                  <a:ext cx="540" cy="756"/>
                  <a:chOff x="1301" y="1406"/>
                  <a:chExt cx="540" cy="756"/>
                </a:xfrm>
              </p:grpSpPr>
              <p:sp>
                <p:nvSpPr>
                  <p:cNvPr id="6185" name="Freeform 46"/>
                  <p:cNvSpPr>
                    <a:spLocks/>
                  </p:cNvSpPr>
                  <p:nvPr/>
                </p:nvSpPr>
                <p:spPr bwMode="auto">
                  <a:xfrm>
                    <a:off x="1301" y="1406"/>
                    <a:ext cx="540" cy="756"/>
                  </a:xfrm>
                  <a:custGeom>
                    <a:avLst/>
                    <a:gdLst>
                      <a:gd name="T0" fmla="*/ 275 w 540"/>
                      <a:gd name="T1" fmla="*/ 77 h 756"/>
                      <a:gd name="T2" fmla="*/ 300 w 540"/>
                      <a:gd name="T3" fmla="*/ 117 h 756"/>
                      <a:gd name="T4" fmla="*/ 320 w 540"/>
                      <a:gd name="T5" fmla="*/ 181 h 756"/>
                      <a:gd name="T6" fmla="*/ 333 w 540"/>
                      <a:gd name="T7" fmla="*/ 227 h 756"/>
                      <a:gd name="T8" fmla="*/ 372 w 540"/>
                      <a:gd name="T9" fmla="*/ 251 h 756"/>
                      <a:gd name="T10" fmla="*/ 445 w 540"/>
                      <a:gd name="T11" fmla="*/ 275 h 756"/>
                      <a:gd name="T12" fmla="*/ 505 w 540"/>
                      <a:gd name="T13" fmla="*/ 300 h 756"/>
                      <a:gd name="T14" fmla="*/ 536 w 540"/>
                      <a:gd name="T15" fmla="*/ 332 h 756"/>
                      <a:gd name="T16" fmla="*/ 539 w 540"/>
                      <a:gd name="T17" fmla="*/ 372 h 756"/>
                      <a:gd name="T18" fmla="*/ 519 w 540"/>
                      <a:gd name="T19" fmla="*/ 404 h 756"/>
                      <a:gd name="T20" fmla="*/ 475 w 540"/>
                      <a:gd name="T21" fmla="*/ 423 h 756"/>
                      <a:gd name="T22" fmla="*/ 404 w 540"/>
                      <a:gd name="T23" fmla="*/ 429 h 756"/>
                      <a:gd name="T24" fmla="*/ 338 w 540"/>
                      <a:gd name="T25" fmla="*/ 419 h 756"/>
                      <a:gd name="T26" fmla="*/ 347 w 540"/>
                      <a:gd name="T27" fmla="*/ 498 h 756"/>
                      <a:gd name="T28" fmla="*/ 335 w 540"/>
                      <a:gd name="T29" fmla="*/ 607 h 756"/>
                      <a:gd name="T30" fmla="*/ 313 w 540"/>
                      <a:gd name="T31" fmla="*/ 680 h 756"/>
                      <a:gd name="T32" fmla="*/ 284 w 540"/>
                      <a:gd name="T33" fmla="*/ 721 h 756"/>
                      <a:gd name="T34" fmla="*/ 244 w 540"/>
                      <a:gd name="T35" fmla="*/ 750 h 756"/>
                      <a:gd name="T36" fmla="*/ 200 w 540"/>
                      <a:gd name="T37" fmla="*/ 750 h 756"/>
                      <a:gd name="T38" fmla="*/ 147 w 540"/>
                      <a:gd name="T39" fmla="*/ 716 h 756"/>
                      <a:gd name="T40" fmla="*/ 113 w 540"/>
                      <a:gd name="T41" fmla="*/ 652 h 756"/>
                      <a:gd name="T42" fmla="*/ 82 w 540"/>
                      <a:gd name="T43" fmla="*/ 553 h 756"/>
                      <a:gd name="T44" fmla="*/ 63 w 540"/>
                      <a:gd name="T45" fmla="*/ 478 h 756"/>
                      <a:gd name="T46" fmla="*/ 51 w 540"/>
                      <a:gd name="T47" fmla="*/ 383 h 756"/>
                      <a:gd name="T48" fmla="*/ 51 w 540"/>
                      <a:gd name="T49" fmla="*/ 340 h 756"/>
                      <a:gd name="T50" fmla="*/ 23 w 540"/>
                      <a:gd name="T51" fmla="*/ 337 h 756"/>
                      <a:gd name="T52" fmla="*/ 2 w 540"/>
                      <a:gd name="T53" fmla="*/ 308 h 756"/>
                      <a:gd name="T54" fmla="*/ 4 w 540"/>
                      <a:gd name="T55" fmla="*/ 279 h 756"/>
                      <a:gd name="T56" fmla="*/ 27 w 540"/>
                      <a:gd name="T57" fmla="*/ 266 h 756"/>
                      <a:gd name="T58" fmla="*/ 26 w 540"/>
                      <a:gd name="T59" fmla="*/ 233 h 756"/>
                      <a:gd name="T60" fmla="*/ 14 w 540"/>
                      <a:gd name="T61" fmla="*/ 129 h 756"/>
                      <a:gd name="T62" fmla="*/ 58 w 540"/>
                      <a:gd name="T63" fmla="*/ 24 h 756"/>
                      <a:gd name="T64" fmla="*/ 152 w 540"/>
                      <a:gd name="T65" fmla="*/ 0 h 756"/>
                      <a:gd name="T66" fmla="*/ 240 w 540"/>
                      <a:gd name="T67" fmla="*/ 38 h 75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540" h="756">
                        <a:moveTo>
                          <a:pt x="240" y="38"/>
                        </a:moveTo>
                        <a:lnTo>
                          <a:pt x="275" y="77"/>
                        </a:lnTo>
                        <a:lnTo>
                          <a:pt x="289" y="96"/>
                        </a:lnTo>
                        <a:lnTo>
                          <a:pt x="300" y="117"/>
                        </a:lnTo>
                        <a:lnTo>
                          <a:pt x="310" y="146"/>
                        </a:lnTo>
                        <a:lnTo>
                          <a:pt x="320" y="181"/>
                        </a:lnTo>
                        <a:lnTo>
                          <a:pt x="328" y="208"/>
                        </a:lnTo>
                        <a:lnTo>
                          <a:pt x="333" y="227"/>
                        </a:lnTo>
                        <a:lnTo>
                          <a:pt x="343" y="240"/>
                        </a:lnTo>
                        <a:lnTo>
                          <a:pt x="372" y="251"/>
                        </a:lnTo>
                        <a:lnTo>
                          <a:pt x="408" y="261"/>
                        </a:lnTo>
                        <a:lnTo>
                          <a:pt x="445" y="275"/>
                        </a:lnTo>
                        <a:lnTo>
                          <a:pt x="482" y="288"/>
                        </a:lnTo>
                        <a:lnTo>
                          <a:pt x="505" y="300"/>
                        </a:lnTo>
                        <a:lnTo>
                          <a:pt x="524" y="314"/>
                        </a:lnTo>
                        <a:lnTo>
                          <a:pt x="536" y="332"/>
                        </a:lnTo>
                        <a:lnTo>
                          <a:pt x="539" y="352"/>
                        </a:lnTo>
                        <a:lnTo>
                          <a:pt x="539" y="372"/>
                        </a:lnTo>
                        <a:lnTo>
                          <a:pt x="532" y="389"/>
                        </a:lnTo>
                        <a:lnTo>
                          <a:pt x="519" y="404"/>
                        </a:lnTo>
                        <a:lnTo>
                          <a:pt x="501" y="415"/>
                        </a:lnTo>
                        <a:lnTo>
                          <a:pt x="475" y="423"/>
                        </a:lnTo>
                        <a:lnTo>
                          <a:pt x="439" y="428"/>
                        </a:lnTo>
                        <a:lnTo>
                          <a:pt x="404" y="429"/>
                        </a:lnTo>
                        <a:lnTo>
                          <a:pt x="365" y="426"/>
                        </a:lnTo>
                        <a:lnTo>
                          <a:pt x="338" y="419"/>
                        </a:lnTo>
                        <a:lnTo>
                          <a:pt x="343" y="449"/>
                        </a:lnTo>
                        <a:lnTo>
                          <a:pt x="347" y="498"/>
                        </a:lnTo>
                        <a:lnTo>
                          <a:pt x="343" y="550"/>
                        </a:lnTo>
                        <a:lnTo>
                          <a:pt x="335" y="607"/>
                        </a:lnTo>
                        <a:lnTo>
                          <a:pt x="322" y="659"/>
                        </a:lnTo>
                        <a:lnTo>
                          <a:pt x="313" y="680"/>
                        </a:lnTo>
                        <a:lnTo>
                          <a:pt x="301" y="700"/>
                        </a:lnTo>
                        <a:lnTo>
                          <a:pt x="284" y="721"/>
                        </a:lnTo>
                        <a:lnTo>
                          <a:pt x="259" y="741"/>
                        </a:lnTo>
                        <a:lnTo>
                          <a:pt x="244" y="750"/>
                        </a:lnTo>
                        <a:lnTo>
                          <a:pt x="218" y="755"/>
                        </a:lnTo>
                        <a:lnTo>
                          <a:pt x="200" y="750"/>
                        </a:lnTo>
                        <a:lnTo>
                          <a:pt x="176" y="741"/>
                        </a:lnTo>
                        <a:lnTo>
                          <a:pt x="147" y="716"/>
                        </a:lnTo>
                        <a:lnTo>
                          <a:pt x="128" y="685"/>
                        </a:lnTo>
                        <a:lnTo>
                          <a:pt x="113" y="652"/>
                        </a:lnTo>
                        <a:lnTo>
                          <a:pt x="96" y="597"/>
                        </a:lnTo>
                        <a:lnTo>
                          <a:pt x="82" y="553"/>
                        </a:lnTo>
                        <a:lnTo>
                          <a:pt x="70" y="508"/>
                        </a:lnTo>
                        <a:lnTo>
                          <a:pt x="63" y="478"/>
                        </a:lnTo>
                        <a:lnTo>
                          <a:pt x="55" y="427"/>
                        </a:lnTo>
                        <a:lnTo>
                          <a:pt x="51" y="383"/>
                        </a:lnTo>
                        <a:lnTo>
                          <a:pt x="48" y="356"/>
                        </a:lnTo>
                        <a:lnTo>
                          <a:pt x="51" y="340"/>
                        </a:lnTo>
                        <a:lnTo>
                          <a:pt x="39" y="342"/>
                        </a:lnTo>
                        <a:lnTo>
                          <a:pt x="23" y="337"/>
                        </a:lnTo>
                        <a:lnTo>
                          <a:pt x="11" y="323"/>
                        </a:lnTo>
                        <a:lnTo>
                          <a:pt x="2" y="308"/>
                        </a:lnTo>
                        <a:lnTo>
                          <a:pt x="0" y="292"/>
                        </a:lnTo>
                        <a:lnTo>
                          <a:pt x="4" y="279"/>
                        </a:lnTo>
                        <a:lnTo>
                          <a:pt x="14" y="268"/>
                        </a:lnTo>
                        <a:lnTo>
                          <a:pt x="27" y="266"/>
                        </a:lnTo>
                        <a:lnTo>
                          <a:pt x="42" y="266"/>
                        </a:lnTo>
                        <a:lnTo>
                          <a:pt x="26" y="233"/>
                        </a:lnTo>
                        <a:lnTo>
                          <a:pt x="16" y="184"/>
                        </a:lnTo>
                        <a:lnTo>
                          <a:pt x="14" y="129"/>
                        </a:lnTo>
                        <a:lnTo>
                          <a:pt x="16" y="68"/>
                        </a:lnTo>
                        <a:lnTo>
                          <a:pt x="58" y="24"/>
                        </a:lnTo>
                        <a:lnTo>
                          <a:pt x="97" y="4"/>
                        </a:lnTo>
                        <a:lnTo>
                          <a:pt x="152" y="0"/>
                        </a:lnTo>
                        <a:lnTo>
                          <a:pt x="202" y="12"/>
                        </a:lnTo>
                        <a:lnTo>
                          <a:pt x="240" y="38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186" name="Freeform 47"/>
                  <p:cNvSpPr>
                    <a:spLocks/>
                  </p:cNvSpPr>
                  <p:nvPr/>
                </p:nvSpPr>
                <p:spPr bwMode="auto">
                  <a:xfrm>
                    <a:off x="1541" y="1782"/>
                    <a:ext cx="103" cy="48"/>
                  </a:xfrm>
                  <a:custGeom>
                    <a:avLst/>
                    <a:gdLst>
                      <a:gd name="T0" fmla="*/ 102 w 103"/>
                      <a:gd name="T1" fmla="*/ 47 h 48"/>
                      <a:gd name="T2" fmla="*/ 80 w 103"/>
                      <a:gd name="T3" fmla="*/ 43 h 48"/>
                      <a:gd name="T4" fmla="*/ 53 w 103"/>
                      <a:gd name="T5" fmla="*/ 33 h 48"/>
                      <a:gd name="T6" fmla="*/ 32 w 103"/>
                      <a:gd name="T7" fmla="*/ 25 h 48"/>
                      <a:gd name="T8" fmla="*/ 13 w 103"/>
                      <a:gd name="T9" fmla="*/ 14 h 48"/>
                      <a:gd name="T10" fmla="*/ 0 w 103"/>
                      <a:gd name="T11" fmla="*/ 0 h 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3" h="48">
                        <a:moveTo>
                          <a:pt x="102" y="47"/>
                        </a:moveTo>
                        <a:lnTo>
                          <a:pt x="80" y="43"/>
                        </a:lnTo>
                        <a:lnTo>
                          <a:pt x="53" y="33"/>
                        </a:lnTo>
                        <a:lnTo>
                          <a:pt x="32" y="25"/>
                        </a:lnTo>
                        <a:lnTo>
                          <a:pt x="13" y="1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8FEC8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6177" name="Group 48"/>
                <p:cNvGrpSpPr>
                  <a:grpSpLocks/>
                </p:cNvGrpSpPr>
                <p:nvPr/>
              </p:nvGrpSpPr>
              <p:grpSpPr bwMode="auto">
                <a:xfrm>
                  <a:off x="1251" y="1369"/>
                  <a:ext cx="389" cy="314"/>
                  <a:chOff x="1251" y="1369"/>
                  <a:chExt cx="389" cy="314"/>
                </a:xfrm>
              </p:grpSpPr>
              <p:sp>
                <p:nvSpPr>
                  <p:cNvPr id="6178" name="Freeform 49"/>
                  <p:cNvSpPr>
                    <a:spLocks/>
                  </p:cNvSpPr>
                  <p:nvPr/>
                </p:nvSpPr>
                <p:spPr bwMode="auto">
                  <a:xfrm>
                    <a:off x="1251" y="1369"/>
                    <a:ext cx="389" cy="314"/>
                  </a:xfrm>
                  <a:custGeom>
                    <a:avLst/>
                    <a:gdLst>
                      <a:gd name="T0" fmla="*/ 386 w 389"/>
                      <a:gd name="T1" fmla="*/ 75 h 314"/>
                      <a:gd name="T2" fmla="*/ 371 w 389"/>
                      <a:gd name="T3" fmla="*/ 53 h 314"/>
                      <a:gd name="T4" fmla="*/ 334 w 389"/>
                      <a:gd name="T5" fmla="*/ 33 h 314"/>
                      <a:gd name="T6" fmla="*/ 283 w 389"/>
                      <a:gd name="T7" fmla="*/ 18 h 314"/>
                      <a:gd name="T8" fmla="*/ 241 w 389"/>
                      <a:gd name="T9" fmla="*/ 5 h 314"/>
                      <a:gd name="T10" fmla="*/ 198 w 389"/>
                      <a:gd name="T11" fmla="*/ 5 h 314"/>
                      <a:gd name="T12" fmla="*/ 154 w 389"/>
                      <a:gd name="T13" fmla="*/ 18 h 314"/>
                      <a:gd name="T14" fmla="*/ 117 w 389"/>
                      <a:gd name="T15" fmla="*/ 35 h 314"/>
                      <a:gd name="T16" fmla="*/ 80 w 389"/>
                      <a:gd name="T17" fmla="*/ 57 h 314"/>
                      <a:gd name="T18" fmla="*/ 49 w 389"/>
                      <a:gd name="T19" fmla="*/ 82 h 314"/>
                      <a:gd name="T20" fmla="*/ 29 w 389"/>
                      <a:gd name="T21" fmla="*/ 107 h 314"/>
                      <a:gd name="T22" fmla="*/ 13 w 389"/>
                      <a:gd name="T23" fmla="*/ 134 h 314"/>
                      <a:gd name="T24" fmla="*/ 3 w 389"/>
                      <a:gd name="T25" fmla="*/ 165 h 314"/>
                      <a:gd name="T26" fmla="*/ 2 w 389"/>
                      <a:gd name="T27" fmla="*/ 194 h 314"/>
                      <a:gd name="T28" fmla="*/ 0 w 389"/>
                      <a:gd name="T29" fmla="*/ 228 h 314"/>
                      <a:gd name="T30" fmla="*/ 21 w 389"/>
                      <a:gd name="T31" fmla="*/ 264 h 314"/>
                      <a:gd name="T32" fmla="*/ 44 w 389"/>
                      <a:gd name="T33" fmla="*/ 288 h 314"/>
                      <a:gd name="T34" fmla="*/ 76 w 389"/>
                      <a:gd name="T35" fmla="*/ 306 h 314"/>
                      <a:gd name="T36" fmla="*/ 110 w 389"/>
                      <a:gd name="T37" fmla="*/ 309 h 314"/>
                      <a:gd name="T38" fmla="*/ 118 w 389"/>
                      <a:gd name="T39" fmla="*/ 287 h 314"/>
                      <a:gd name="T40" fmla="*/ 122 w 389"/>
                      <a:gd name="T41" fmla="*/ 258 h 314"/>
                      <a:gd name="T42" fmla="*/ 142 w 389"/>
                      <a:gd name="T43" fmla="*/ 237 h 314"/>
                      <a:gd name="T44" fmla="*/ 158 w 389"/>
                      <a:gd name="T45" fmla="*/ 208 h 314"/>
                      <a:gd name="T46" fmla="*/ 158 w 389"/>
                      <a:gd name="T47" fmla="*/ 169 h 314"/>
                      <a:gd name="T48" fmla="*/ 147 w 389"/>
                      <a:gd name="T49" fmla="*/ 136 h 314"/>
                      <a:gd name="T50" fmla="*/ 134 w 389"/>
                      <a:gd name="T51" fmla="*/ 112 h 314"/>
                      <a:gd name="T52" fmla="*/ 168 w 389"/>
                      <a:gd name="T53" fmla="*/ 122 h 314"/>
                      <a:gd name="T54" fmla="*/ 196 w 389"/>
                      <a:gd name="T55" fmla="*/ 122 h 314"/>
                      <a:gd name="T56" fmla="*/ 217 w 389"/>
                      <a:gd name="T57" fmla="*/ 110 h 314"/>
                      <a:gd name="T58" fmla="*/ 248 w 389"/>
                      <a:gd name="T59" fmla="*/ 106 h 314"/>
                      <a:gd name="T60" fmla="*/ 270 w 389"/>
                      <a:gd name="T61" fmla="*/ 104 h 314"/>
                      <a:gd name="T62" fmla="*/ 312 w 389"/>
                      <a:gd name="T63" fmla="*/ 110 h 314"/>
                      <a:gd name="T64" fmla="*/ 352 w 389"/>
                      <a:gd name="T65" fmla="*/ 109 h 314"/>
                      <a:gd name="T66" fmla="*/ 382 w 389"/>
                      <a:gd name="T67" fmla="*/ 98 h 31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89" h="314">
                        <a:moveTo>
                          <a:pt x="388" y="86"/>
                        </a:moveTo>
                        <a:lnTo>
                          <a:pt x="386" y="75"/>
                        </a:lnTo>
                        <a:lnTo>
                          <a:pt x="382" y="67"/>
                        </a:lnTo>
                        <a:lnTo>
                          <a:pt x="371" y="53"/>
                        </a:lnTo>
                        <a:lnTo>
                          <a:pt x="354" y="42"/>
                        </a:lnTo>
                        <a:lnTo>
                          <a:pt x="334" y="33"/>
                        </a:lnTo>
                        <a:lnTo>
                          <a:pt x="312" y="24"/>
                        </a:lnTo>
                        <a:lnTo>
                          <a:pt x="283" y="18"/>
                        </a:lnTo>
                        <a:lnTo>
                          <a:pt x="260" y="15"/>
                        </a:lnTo>
                        <a:lnTo>
                          <a:pt x="241" y="5"/>
                        </a:lnTo>
                        <a:lnTo>
                          <a:pt x="223" y="0"/>
                        </a:lnTo>
                        <a:lnTo>
                          <a:pt x="198" y="5"/>
                        </a:lnTo>
                        <a:lnTo>
                          <a:pt x="172" y="12"/>
                        </a:lnTo>
                        <a:lnTo>
                          <a:pt x="154" y="18"/>
                        </a:lnTo>
                        <a:lnTo>
                          <a:pt x="133" y="26"/>
                        </a:lnTo>
                        <a:lnTo>
                          <a:pt x="117" y="35"/>
                        </a:lnTo>
                        <a:lnTo>
                          <a:pt x="98" y="47"/>
                        </a:lnTo>
                        <a:lnTo>
                          <a:pt x="80" y="57"/>
                        </a:lnTo>
                        <a:lnTo>
                          <a:pt x="64" y="70"/>
                        </a:lnTo>
                        <a:lnTo>
                          <a:pt x="49" y="82"/>
                        </a:lnTo>
                        <a:lnTo>
                          <a:pt x="38" y="94"/>
                        </a:lnTo>
                        <a:lnTo>
                          <a:pt x="29" y="107"/>
                        </a:lnTo>
                        <a:lnTo>
                          <a:pt x="20" y="122"/>
                        </a:lnTo>
                        <a:lnTo>
                          <a:pt x="13" y="134"/>
                        </a:lnTo>
                        <a:lnTo>
                          <a:pt x="7" y="148"/>
                        </a:lnTo>
                        <a:lnTo>
                          <a:pt x="3" y="165"/>
                        </a:lnTo>
                        <a:lnTo>
                          <a:pt x="8" y="182"/>
                        </a:lnTo>
                        <a:lnTo>
                          <a:pt x="2" y="194"/>
                        </a:lnTo>
                        <a:lnTo>
                          <a:pt x="0" y="213"/>
                        </a:lnTo>
                        <a:lnTo>
                          <a:pt x="0" y="228"/>
                        </a:lnTo>
                        <a:lnTo>
                          <a:pt x="6" y="242"/>
                        </a:lnTo>
                        <a:lnTo>
                          <a:pt x="21" y="264"/>
                        </a:lnTo>
                        <a:lnTo>
                          <a:pt x="34" y="277"/>
                        </a:lnTo>
                        <a:lnTo>
                          <a:pt x="44" y="288"/>
                        </a:lnTo>
                        <a:lnTo>
                          <a:pt x="59" y="298"/>
                        </a:lnTo>
                        <a:lnTo>
                          <a:pt x="76" y="306"/>
                        </a:lnTo>
                        <a:lnTo>
                          <a:pt x="94" y="313"/>
                        </a:lnTo>
                        <a:lnTo>
                          <a:pt x="110" y="309"/>
                        </a:lnTo>
                        <a:lnTo>
                          <a:pt x="124" y="303"/>
                        </a:lnTo>
                        <a:lnTo>
                          <a:pt x="118" y="287"/>
                        </a:lnTo>
                        <a:lnTo>
                          <a:pt x="119" y="271"/>
                        </a:lnTo>
                        <a:lnTo>
                          <a:pt x="122" y="258"/>
                        </a:lnTo>
                        <a:lnTo>
                          <a:pt x="128" y="244"/>
                        </a:lnTo>
                        <a:lnTo>
                          <a:pt x="142" y="237"/>
                        </a:lnTo>
                        <a:lnTo>
                          <a:pt x="154" y="225"/>
                        </a:lnTo>
                        <a:lnTo>
                          <a:pt x="158" y="208"/>
                        </a:lnTo>
                        <a:lnTo>
                          <a:pt x="160" y="190"/>
                        </a:lnTo>
                        <a:lnTo>
                          <a:pt x="158" y="169"/>
                        </a:lnTo>
                        <a:lnTo>
                          <a:pt x="155" y="152"/>
                        </a:lnTo>
                        <a:lnTo>
                          <a:pt x="147" y="136"/>
                        </a:lnTo>
                        <a:lnTo>
                          <a:pt x="140" y="124"/>
                        </a:lnTo>
                        <a:lnTo>
                          <a:pt x="134" y="112"/>
                        </a:lnTo>
                        <a:lnTo>
                          <a:pt x="147" y="116"/>
                        </a:lnTo>
                        <a:lnTo>
                          <a:pt x="168" y="122"/>
                        </a:lnTo>
                        <a:lnTo>
                          <a:pt x="181" y="123"/>
                        </a:lnTo>
                        <a:lnTo>
                          <a:pt x="196" y="122"/>
                        </a:lnTo>
                        <a:lnTo>
                          <a:pt x="207" y="116"/>
                        </a:lnTo>
                        <a:lnTo>
                          <a:pt x="217" y="110"/>
                        </a:lnTo>
                        <a:lnTo>
                          <a:pt x="232" y="109"/>
                        </a:lnTo>
                        <a:lnTo>
                          <a:pt x="248" y="106"/>
                        </a:lnTo>
                        <a:lnTo>
                          <a:pt x="258" y="99"/>
                        </a:lnTo>
                        <a:lnTo>
                          <a:pt x="270" y="104"/>
                        </a:lnTo>
                        <a:lnTo>
                          <a:pt x="290" y="109"/>
                        </a:lnTo>
                        <a:lnTo>
                          <a:pt x="312" y="110"/>
                        </a:lnTo>
                        <a:lnTo>
                          <a:pt x="333" y="111"/>
                        </a:lnTo>
                        <a:lnTo>
                          <a:pt x="352" y="109"/>
                        </a:lnTo>
                        <a:lnTo>
                          <a:pt x="371" y="105"/>
                        </a:lnTo>
                        <a:lnTo>
                          <a:pt x="382" y="98"/>
                        </a:lnTo>
                        <a:lnTo>
                          <a:pt x="388" y="86"/>
                        </a:lnTo>
                      </a:path>
                    </a:pathLst>
                  </a:custGeom>
                  <a:solidFill>
                    <a:srgbClr val="A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617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352" y="1443"/>
                    <a:ext cx="160" cy="197"/>
                    <a:chOff x="1352" y="1443"/>
                    <a:chExt cx="160" cy="197"/>
                  </a:xfrm>
                </p:grpSpPr>
                <p:grpSp>
                  <p:nvGrpSpPr>
                    <p:cNvPr id="6180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52" y="1450"/>
                      <a:ext cx="159" cy="190"/>
                      <a:chOff x="1352" y="1450"/>
                      <a:chExt cx="159" cy="190"/>
                    </a:xfrm>
                  </p:grpSpPr>
                  <p:sp>
                    <p:nvSpPr>
                      <p:cNvPr id="6182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52" y="1450"/>
                        <a:ext cx="58" cy="56"/>
                      </a:xfrm>
                      <a:custGeom>
                        <a:avLst/>
                        <a:gdLst>
                          <a:gd name="T0" fmla="*/ 57 w 58"/>
                          <a:gd name="T1" fmla="*/ 36 h 56"/>
                          <a:gd name="T2" fmla="*/ 36 w 58"/>
                          <a:gd name="T3" fmla="*/ 25 h 56"/>
                          <a:gd name="T4" fmla="*/ 27 w 58"/>
                          <a:gd name="T5" fmla="*/ 16 h 56"/>
                          <a:gd name="T6" fmla="*/ 29 w 58"/>
                          <a:gd name="T7" fmla="*/ 8 h 56"/>
                          <a:gd name="T8" fmla="*/ 33 w 58"/>
                          <a:gd name="T9" fmla="*/ 0 h 56"/>
                          <a:gd name="T10" fmla="*/ 23 w 58"/>
                          <a:gd name="T11" fmla="*/ 4 h 56"/>
                          <a:gd name="T12" fmla="*/ 20 w 58"/>
                          <a:gd name="T13" fmla="*/ 11 h 56"/>
                          <a:gd name="T14" fmla="*/ 21 w 58"/>
                          <a:gd name="T15" fmla="*/ 18 h 56"/>
                          <a:gd name="T16" fmla="*/ 26 w 58"/>
                          <a:gd name="T17" fmla="*/ 28 h 56"/>
                          <a:gd name="T18" fmla="*/ 12 w 58"/>
                          <a:gd name="T19" fmla="*/ 28 h 56"/>
                          <a:gd name="T20" fmla="*/ 0 w 58"/>
                          <a:gd name="T21" fmla="*/ 40 h 56"/>
                          <a:gd name="T22" fmla="*/ 7 w 58"/>
                          <a:gd name="T23" fmla="*/ 36 h 56"/>
                          <a:gd name="T24" fmla="*/ 14 w 58"/>
                          <a:gd name="T25" fmla="*/ 34 h 56"/>
                          <a:gd name="T26" fmla="*/ 20 w 58"/>
                          <a:gd name="T27" fmla="*/ 36 h 56"/>
                          <a:gd name="T28" fmla="*/ 17 w 58"/>
                          <a:gd name="T29" fmla="*/ 43 h 56"/>
                          <a:gd name="T30" fmla="*/ 23 w 58"/>
                          <a:gd name="T31" fmla="*/ 51 h 56"/>
                          <a:gd name="T32" fmla="*/ 31 w 58"/>
                          <a:gd name="T33" fmla="*/ 55 h 56"/>
                          <a:gd name="T34" fmla="*/ 23 w 58"/>
                          <a:gd name="T35" fmla="*/ 43 h 56"/>
                          <a:gd name="T36" fmla="*/ 24 w 58"/>
                          <a:gd name="T37" fmla="*/ 35 h 56"/>
                          <a:gd name="T38" fmla="*/ 30 w 58"/>
                          <a:gd name="T39" fmla="*/ 32 h 56"/>
                          <a:gd name="T40" fmla="*/ 36 w 58"/>
                          <a:gd name="T41" fmla="*/ 34 h 56"/>
                          <a:gd name="T42" fmla="*/ 50 w 58"/>
                          <a:gd name="T43" fmla="*/ 49 h 56"/>
                          <a:gd name="T44" fmla="*/ 42 w 58"/>
                          <a:gd name="T45" fmla="*/ 33 h 56"/>
                          <a:gd name="T46" fmla="*/ 57 w 58"/>
                          <a:gd name="T47" fmla="*/ 36 h 5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0" t="0" r="r" b="b"/>
                        <a:pathLst>
                          <a:path w="58" h="56">
                            <a:moveTo>
                              <a:pt x="57" y="36"/>
                            </a:moveTo>
                            <a:lnTo>
                              <a:pt x="36" y="25"/>
                            </a:lnTo>
                            <a:lnTo>
                              <a:pt x="27" y="16"/>
                            </a:lnTo>
                            <a:lnTo>
                              <a:pt x="29" y="8"/>
                            </a:lnTo>
                            <a:lnTo>
                              <a:pt x="33" y="0"/>
                            </a:lnTo>
                            <a:lnTo>
                              <a:pt x="23" y="4"/>
                            </a:lnTo>
                            <a:lnTo>
                              <a:pt x="20" y="11"/>
                            </a:lnTo>
                            <a:lnTo>
                              <a:pt x="21" y="18"/>
                            </a:lnTo>
                            <a:lnTo>
                              <a:pt x="26" y="28"/>
                            </a:lnTo>
                            <a:lnTo>
                              <a:pt x="12" y="28"/>
                            </a:lnTo>
                            <a:lnTo>
                              <a:pt x="0" y="40"/>
                            </a:lnTo>
                            <a:lnTo>
                              <a:pt x="7" y="36"/>
                            </a:lnTo>
                            <a:lnTo>
                              <a:pt x="14" y="34"/>
                            </a:lnTo>
                            <a:lnTo>
                              <a:pt x="20" y="36"/>
                            </a:lnTo>
                            <a:lnTo>
                              <a:pt x="17" y="43"/>
                            </a:lnTo>
                            <a:lnTo>
                              <a:pt x="23" y="51"/>
                            </a:lnTo>
                            <a:lnTo>
                              <a:pt x="31" y="55"/>
                            </a:lnTo>
                            <a:lnTo>
                              <a:pt x="23" y="43"/>
                            </a:lnTo>
                            <a:lnTo>
                              <a:pt x="24" y="35"/>
                            </a:lnTo>
                            <a:lnTo>
                              <a:pt x="30" y="32"/>
                            </a:lnTo>
                            <a:lnTo>
                              <a:pt x="36" y="34"/>
                            </a:lnTo>
                            <a:lnTo>
                              <a:pt x="50" y="49"/>
                            </a:lnTo>
                            <a:lnTo>
                              <a:pt x="42" y="33"/>
                            </a:lnTo>
                            <a:lnTo>
                              <a:pt x="57" y="36"/>
                            </a:lnTo>
                          </a:path>
                        </a:pathLst>
                      </a:custGeom>
                      <a:solidFill>
                        <a:srgbClr val="60402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83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58" y="1587"/>
                        <a:ext cx="24" cy="53"/>
                      </a:xfrm>
                      <a:custGeom>
                        <a:avLst/>
                        <a:gdLst>
                          <a:gd name="T0" fmla="*/ 23 w 24"/>
                          <a:gd name="T1" fmla="*/ 25 h 53"/>
                          <a:gd name="T2" fmla="*/ 15 w 24"/>
                          <a:gd name="T3" fmla="*/ 25 h 53"/>
                          <a:gd name="T4" fmla="*/ 7 w 24"/>
                          <a:gd name="T5" fmla="*/ 21 h 53"/>
                          <a:gd name="T6" fmla="*/ 3 w 24"/>
                          <a:gd name="T7" fmla="*/ 10 h 53"/>
                          <a:gd name="T8" fmla="*/ 0 w 24"/>
                          <a:gd name="T9" fmla="*/ 0 h 53"/>
                          <a:gd name="T10" fmla="*/ 1 w 24"/>
                          <a:gd name="T11" fmla="*/ 12 h 53"/>
                          <a:gd name="T12" fmla="*/ 3 w 24"/>
                          <a:gd name="T13" fmla="*/ 23 h 53"/>
                          <a:gd name="T14" fmla="*/ 7 w 24"/>
                          <a:gd name="T15" fmla="*/ 29 h 53"/>
                          <a:gd name="T16" fmla="*/ 13 w 24"/>
                          <a:gd name="T17" fmla="*/ 33 h 53"/>
                          <a:gd name="T18" fmla="*/ 14 w 24"/>
                          <a:gd name="T19" fmla="*/ 40 h 53"/>
                          <a:gd name="T20" fmla="*/ 14 w 24"/>
                          <a:gd name="T21" fmla="*/ 47 h 53"/>
                          <a:gd name="T22" fmla="*/ 1 w 24"/>
                          <a:gd name="T23" fmla="*/ 47 h 53"/>
                          <a:gd name="T24" fmla="*/ 16 w 24"/>
                          <a:gd name="T25" fmla="*/ 52 h 53"/>
                          <a:gd name="T26" fmla="*/ 17 w 24"/>
                          <a:gd name="T27" fmla="*/ 41 h 53"/>
                          <a:gd name="T28" fmla="*/ 23 w 24"/>
                          <a:gd name="T29" fmla="*/ 25 h 53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" h="53">
                            <a:moveTo>
                              <a:pt x="23" y="25"/>
                            </a:moveTo>
                            <a:lnTo>
                              <a:pt x="15" y="25"/>
                            </a:lnTo>
                            <a:lnTo>
                              <a:pt x="7" y="21"/>
                            </a:lnTo>
                            <a:lnTo>
                              <a:pt x="3" y="10"/>
                            </a:lnTo>
                            <a:lnTo>
                              <a:pt x="0" y="0"/>
                            </a:lnTo>
                            <a:lnTo>
                              <a:pt x="1" y="12"/>
                            </a:lnTo>
                            <a:lnTo>
                              <a:pt x="3" y="23"/>
                            </a:lnTo>
                            <a:lnTo>
                              <a:pt x="7" y="29"/>
                            </a:lnTo>
                            <a:lnTo>
                              <a:pt x="13" y="33"/>
                            </a:lnTo>
                            <a:lnTo>
                              <a:pt x="14" y="40"/>
                            </a:lnTo>
                            <a:lnTo>
                              <a:pt x="14" y="47"/>
                            </a:lnTo>
                            <a:lnTo>
                              <a:pt x="1" y="47"/>
                            </a:lnTo>
                            <a:lnTo>
                              <a:pt x="16" y="52"/>
                            </a:lnTo>
                            <a:lnTo>
                              <a:pt x="17" y="41"/>
                            </a:lnTo>
                            <a:lnTo>
                              <a:pt x="23" y="25"/>
                            </a:lnTo>
                          </a:path>
                        </a:pathLst>
                      </a:custGeom>
                      <a:solidFill>
                        <a:srgbClr val="60402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6184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72" y="1468"/>
                        <a:ext cx="39" cy="4"/>
                      </a:xfrm>
                      <a:custGeom>
                        <a:avLst/>
                        <a:gdLst>
                          <a:gd name="T0" fmla="*/ 25 w 39"/>
                          <a:gd name="T1" fmla="*/ 1 h 4"/>
                          <a:gd name="T2" fmla="*/ 17 w 39"/>
                          <a:gd name="T3" fmla="*/ 1 h 4"/>
                          <a:gd name="T4" fmla="*/ 0 w 39"/>
                          <a:gd name="T5" fmla="*/ 0 h 4"/>
                          <a:gd name="T6" fmla="*/ 12 w 39"/>
                          <a:gd name="T7" fmla="*/ 3 h 4"/>
                          <a:gd name="T8" fmla="*/ 23 w 39"/>
                          <a:gd name="T9" fmla="*/ 3 h 4"/>
                          <a:gd name="T10" fmla="*/ 30 w 39"/>
                          <a:gd name="T11" fmla="*/ 3 h 4"/>
                          <a:gd name="T12" fmla="*/ 38 w 39"/>
                          <a:gd name="T13" fmla="*/ 1 h 4"/>
                          <a:gd name="T14" fmla="*/ 25 w 39"/>
                          <a:gd name="T15" fmla="*/ 1 h 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9" h="4">
                            <a:moveTo>
                              <a:pt x="25" y="1"/>
                            </a:moveTo>
                            <a:lnTo>
                              <a:pt x="17" y="1"/>
                            </a:lnTo>
                            <a:lnTo>
                              <a:pt x="0" y="0"/>
                            </a:lnTo>
                            <a:lnTo>
                              <a:pt x="12" y="3"/>
                            </a:lnTo>
                            <a:lnTo>
                              <a:pt x="23" y="3"/>
                            </a:lnTo>
                            <a:lnTo>
                              <a:pt x="30" y="3"/>
                            </a:lnTo>
                            <a:lnTo>
                              <a:pt x="38" y="1"/>
                            </a:lnTo>
                            <a:lnTo>
                              <a:pt x="25" y="1"/>
                            </a:lnTo>
                          </a:path>
                        </a:pathLst>
                      </a:custGeom>
                      <a:solidFill>
                        <a:srgbClr val="60402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6181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488" y="1443"/>
                      <a:ext cx="24" cy="24"/>
                    </a:xfrm>
                    <a:custGeom>
                      <a:avLst/>
                      <a:gdLst>
                        <a:gd name="T0" fmla="*/ 23 w 24"/>
                        <a:gd name="T1" fmla="*/ 23 h 24"/>
                        <a:gd name="T2" fmla="*/ 16 w 24"/>
                        <a:gd name="T3" fmla="*/ 23 h 24"/>
                        <a:gd name="T4" fmla="*/ 9 w 24"/>
                        <a:gd name="T5" fmla="*/ 19 h 24"/>
                        <a:gd name="T6" fmla="*/ 6 w 24"/>
                        <a:gd name="T7" fmla="*/ 12 h 24"/>
                        <a:gd name="T8" fmla="*/ 0 w 24"/>
                        <a:gd name="T9" fmla="*/ 0 h 24"/>
                        <a:gd name="T10" fmla="*/ 14 w 24"/>
                        <a:gd name="T11" fmla="*/ 18 h 24"/>
                        <a:gd name="T12" fmla="*/ 23 w 24"/>
                        <a:gd name="T13" fmla="*/ 23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4" h="24">
                          <a:moveTo>
                            <a:pt x="23" y="23"/>
                          </a:moveTo>
                          <a:lnTo>
                            <a:pt x="16" y="23"/>
                          </a:lnTo>
                          <a:lnTo>
                            <a:pt x="9" y="19"/>
                          </a:lnTo>
                          <a:lnTo>
                            <a:pt x="6" y="12"/>
                          </a:lnTo>
                          <a:lnTo>
                            <a:pt x="0" y="0"/>
                          </a:lnTo>
                          <a:lnTo>
                            <a:pt x="14" y="18"/>
                          </a:lnTo>
                          <a:lnTo>
                            <a:pt x="23" y="23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6165" name="Group 56"/>
              <p:cNvGrpSpPr>
                <a:grpSpLocks/>
              </p:cNvGrpSpPr>
              <p:nvPr/>
            </p:nvGrpSpPr>
            <p:grpSpPr bwMode="auto">
              <a:xfrm>
                <a:off x="1450" y="1521"/>
                <a:ext cx="147" cy="412"/>
                <a:chOff x="1450" y="1521"/>
                <a:chExt cx="147" cy="412"/>
              </a:xfrm>
            </p:grpSpPr>
            <p:grpSp>
              <p:nvGrpSpPr>
                <p:cNvPr id="6166" name="Group 57"/>
                <p:cNvGrpSpPr>
                  <a:grpSpLocks/>
                </p:cNvGrpSpPr>
                <p:nvPr/>
              </p:nvGrpSpPr>
              <p:grpSpPr bwMode="auto">
                <a:xfrm>
                  <a:off x="1467" y="1521"/>
                  <a:ext cx="130" cy="153"/>
                  <a:chOff x="1467" y="1521"/>
                  <a:chExt cx="130" cy="153"/>
                </a:xfrm>
              </p:grpSpPr>
              <p:grpSp>
                <p:nvGrpSpPr>
                  <p:cNvPr id="617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467" y="1521"/>
                    <a:ext cx="130" cy="23"/>
                    <a:chOff x="1467" y="1521"/>
                    <a:chExt cx="130" cy="23"/>
                  </a:xfrm>
                </p:grpSpPr>
                <p:sp>
                  <p:nvSpPr>
                    <p:cNvPr id="6174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467" y="1521"/>
                      <a:ext cx="59" cy="23"/>
                    </a:xfrm>
                    <a:custGeom>
                      <a:avLst/>
                      <a:gdLst>
                        <a:gd name="T0" fmla="*/ 58 w 59"/>
                        <a:gd name="T1" fmla="*/ 4 h 23"/>
                        <a:gd name="T2" fmla="*/ 44 w 59"/>
                        <a:gd name="T3" fmla="*/ 0 h 23"/>
                        <a:gd name="T4" fmla="*/ 31 w 59"/>
                        <a:gd name="T5" fmla="*/ 1 h 23"/>
                        <a:gd name="T6" fmla="*/ 19 w 59"/>
                        <a:gd name="T7" fmla="*/ 5 h 23"/>
                        <a:gd name="T8" fmla="*/ 7 w 59"/>
                        <a:gd name="T9" fmla="*/ 12 h 23"/>
                        <a:gd name="T10" fmla="*/ 0 w 59"/>
                        <a:gd name="T11" fmla="*/ 22 h 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59" h="23">
                          <a:moveTo>
                            <a:pt x="58" y="4"/>
                          </a:moveTo>
                          <a:lnTo>
                            <a:pt x="44" y="0"/>
                          </a:lnTo>
                          <a:lnTo>
                            <a:pt x="31" y="1"/>
                          </a:lnTo>
                          <a:lnTo>
                            <a:pt x="19" y="5"/>
                          </a:lnTo>
                          <a:lnTo>
                            <a:pt x="7" y="1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4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8FEC8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6175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1549" y="1521"/>
                      <a:ext cx="48" cy="17"/>
                    </a:xfrm>
                    <a:custGeom>
                      <a:avLst/>
                      <a:gdLst>
                        <a:gd name="T0" fmla="*/ 47 w 48"/>
                        <a:gd name="T1" fmla="*/ 16 h 17"/>
                        <a:gd name="T2" fmla="*/ 39 w 48"/>
                        <a:gd name="T3" fmla="*/ 7 h 17"/>
                        <a:gd name="T4" fmla="*/ 27 w 48"/>
                        <a:gd name="T5" fmla="*/ 3 h 17"/>
                        <a:gd name="T6" fmla="*/ 13 w 48"/>
                        <a:gd name="T7" fmla="*/ 0 h 17"/>
                        <a:gd name="T8" fmla="*/ 0 w 48"/>
                        <a:gd name="T9" fmla="*/ 2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8" h="17">
                          <a:moveTo>
                            <a:pt x="47" y="16"/>
                          </a:moveTo>
                          <a:lnTo>
                            <a:pt x="39" y="7"/>
                          </a:lnTo>
                          <a:lnTo>
                            <a:pt x="27" y="3"/>
                          </a:lnTo>
                          <a:lnTo>
                            <a:pt x="13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6040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C8FEC8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617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482" y="1542"/>
                    <a:ext cx="108" cy="132"/>
                    <a:chOff x="1482" y="1542"/>
                    <a:chExt cx="108" cy="132"/>
                  </a:xfrm>
                </p:grpSpPr>
                <p:sp>
                  <p:nvSpPr>
                    <p:cNvPr id="6172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6" y="1542"/>
                      <a:ext cx="34" cy="1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6173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2" y="1542"/>
                      <a:ext cx="34" cy="1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</p:grpSp>
            </p:grpSp>
            <p:grpSp>
              <p:nvGrpSpPr>
                <p:cNvPr id="6167" name="Group 64"/>
                <p:cNvGrpSpPr>
                  <a:grpSpLocks/>
                </p:cNvGrpSpPr>
                <p:nvPr/>
              </p:nvGrpSpPr>
              <p:grpSpPr bwMode="auto">
                <a:xfrm>
                  <a:off x="1450" y="1786"/>
                  <a:ext cx="137" cy="147"/>
                  <a:chOff x="1450" y="1786"/>
                  <a:chExt cx="137" cy="147"/>
                </a:xfrm>
              </p:grpSpPr>
              <p:sp>
                <p:nvSpPr>
                  <p:cNvPr id="6168" name="Freeform 65"/>
                  <p:cNvSpPr>
                    <a:spLocks/>
                  </p:cNvSpPr>
                  <p:nvPr/>
                </p:nvSpPr>
                <p:spPr bwMode="auto">
                  <a:xfrm>
                    <a:off x="1450" y="1786"/>
                    <a:ext cx="35" cy="147"/>
                  </a:xfrm>
                  <a:custGeom>
                    <a:avLst/>
                    <a:gdLst>
                      <a:gd name="T0" fmla="*/ 8 w 35"/>
                      <a:gd name="T1" fmla="*/ 0 h 147"/>
                      <a:gd name="T2" fmla="*/ 16 w 35"/>
                      <a:gd name="T3" fmla="*/ 13 h 147"/>
                      <a:gd name="T4" fmla="*/ 27 w 35"/>
                      <a:gd name="T5" fmla="*/ 34 h 147"/>
                      <a:gd name="T6" fmla="*/ 32 w 35"/>
                      <a:gd name="T7" fmla="*/ 53 h 147"/>
                      <a:gd name="T8" fmla="*/ 34 w 35"/>
                      <a:gd name="T9" fmla="*/ 78 h 147"/>
                      <a:gd name="T10" fmla="*/ 33 w 35"/>
                      <a:gd name="T11" fmla="*/ 102 h 147"/>
                      <a:gd name="T12" fmla="*/ 23 w 35"/>
                      <a:gd name="T13" fmla="*/ 117 h 147"/>
                      <a:gd name="T14" fmla="*/ 13 w 35"/>
                      <a:gd name="T15" fmla="*/ 132 h 147"/>
                      <a:gd name="T16" fmla="*/ 0 w 35"/>
                      <a:gd name="T17" fmla="*/ 146 h 1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5" h="147">
                        <a:moveTo>
                          <a:pt x="8" y="0"/>
                        </a:moveTo>
                        <a:lnTo>
                          <a:pt x="16" y="13"/>
                        </a:lnTo>
                        <a:lnTo>
                          <a:pt x="27" y="34"/>
                        </a:lnTo>
                        <a:lnTo>
                          <a:pt x="32" y="53"/>
                        </a:lnTo>
                        <a:lnTo>
                          <a:pt x="34" y="78"/>
                        </a:lnTo>
                        <a:lnTo>
                          <a:pt x="33" y="102"/>
                        </a:lnTo>
                        <a:lnTo>
                          <a:pt x="23" y="117"/>
                        </a:lnTo>
                        <a:lnTo>
                          <a:pt x="13" y="132"/>
                        </a:lnTo>
                        <a:lnTo>
                          <a:pt x="0" y="14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8FEC8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169" name="Freeform 66"/>
                  <p:cNvSpPr>
                    <a:spLocks/>
                  </p:cNvSpPr>
                  <p:nvPr/>
                </p:nvSpPr>
                <p:spPr bwMode="auto">
                  <a:xfrm>
                    <a:off x="1478" y="1839"/>
                    <a:ext cx="109" cy="63"/>
                  </a:xfrm>
                  <a:custGeom>
                    <a:avLst/>
                    <a:gdLst>
                      <a:gd name="T0" fmla="*/ 108 w 109"/>
                      <a:gd name="T1" fmla="*/ 3 h 63"/>
                      <a:gd name="T2" fmla="*/ 95 w 109"/>
                      <a:gd name="T3" fmla="*/ 33 h 63"/>
                      <a:gd name="T4" fmla="*/ 97 w 109"/>
                      <a:gd name="T5" fmla="*/ 62 h 63"/>
                      <a:gd name="T6" fmla="*/ 68 w 109"/>
                      <a:gd name="T7" fmla="*/ 55 h 63"/>
                      <a:gd name="T8" fmla="*/ 53 w 109"/>
                      <a:gd name="T9" fmla="*/ 51 h 63"/>
                      <a:gd name="T10" fmla="*/ 33 w 109"/>
                      <a:gd name="T11" fmla="*/ 54 h 63"/>
                      <a:gd name="T12" fmla="*/ 0 w 109"/>
                      <a:gd name="T13" fmla="*/ 60 h 63"/>
                      <a:gd name="T14" fmla="*/ 7 w 109"/>
                      <a:gd name="T15" fmla="*/ 45 h 63"/>
                      <a:gd name="T16" fmla="*/ 7 w 109"/>
                      <a:gd name="T17" fmla="*/ 28 h 63"/>
                      <a:gd name="T18" fmla="*/ 6 w 109"/>
                      <a:gd name="T19" fmla="*/ 13 h 63"/>
                      <a:gd name="T20" fmla="*/ 5 w 109"/>
                      <a:gd name="T21" fmla="*/ 0 h 63"/>
                      <a:gd name="T22" fmla="*/ 22 w 109"/>
                      <a:gd name="T23" fmla="*/ 7 h 63"/>
                      <a:gd name="T24" fmla="*/ 42 w 109"/>
                      <a:gd name="T25" fmla="*/ 13 h 63"/>
                      <a:gd name="T26" fmla="*/ 62 w 109"/>
                      <a:gd name="T27" fmla="*/ 14 h 63"/>
                      <a:gd name="T28" fmla="*/ 82 w 109"/>
                      <a:gd name="T29" fmla="*/ 11 h 63"/>
                      <a:gd name="T30" fmla="*/ 108 w 109"/>
                      <a:gd name="T31" fmla="*/ 3 h 6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9" h="63">
                        <a:moveTo>
                          <a:pt x="108" y="3"/>
                        </a:moveTo>
                        <a:lnTo>
                          <a:pt x="95" y="33"/>
                        </a:lnTo>
                        <a:lnTo>
                          <a:pt x="97" y="62"/>
                        </a:lnTo>
                        <a:lnTo>
                          <a:pt x="68" y="55"/>
                        </a:lnTo>
                        <a:lnTo>
                          <a:pt x="53" y="51"/>
                        </a:lnTo>
                        <a:lnTo>
                          <a:pt x="33" y="54"/>
                        </a:lnTo>
                        <a:lnTo>
                          <a:pt x="0" y="60"/>
                        </a:lnTo>
                        <a:lnTo>
                          <a:pt x="7" y="45"/>
                        </a:lnTo>
                        <a:lnTo>
                          <a:pt x="7" y="28"/>
                        </a:lnTo>
                        <a:lnTo>
                          <a:pt x="6" y="13"/>
                        </a:lnTo>
                        <a:lnTo>
                          <a:pt x="5" y="0"/>
                        </a:lnTo>
                        <a:lnTo>
                          <a:pt x="22" y="7"/>
                        </a:lnTo>
                        <a:lnTo>
                          <a:pt x="42" y="13"/>
                        </a:lnTo>
                        <a:lnTo>
                          <a:pt x="62" y="14"/>
                        </a:lnTo>
                        <a:lnTo>
                          <a:pt x="82" y="11"/>
                        </a:lnTo>
                        <a:lnTo>
                          <a:pt x="108" y="3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</p:grpSp>
      <p:sp>
        <p:nvSpPr>
          <p:cNvPr id="29763" name="Oval 67"/>
          <p:cNvSpPr>
            <a:spLocks noChangeArrowheads="1"/>
          </p:cNvSpPr>
          <p:nvPr/>
        </p:nvSpPr>
        <p:spPr bwMode="auto">
          <a:xfrm>
            <a:off x="6091238" y="2519363"/>
            <a:ext cx="2438400" cy="9144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50800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cs-CZ" altLang="he-IL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Microorganism</a:t>
            </a:r>
            <a:endParaRPr lang="en-US" altLang="he-IL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6565900" y="3822700"/>
            <a:ext cx="12430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AMOUNT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6553200" y="4633913"/>
            <a:ext cx="18923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ENTRY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6553200" y="5091113"/>
            <a:ext cx="14541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1500" b="1" dirty="0">
                <a:solidFill>
                  <a:srgbClr val="66FFFF"/>
                </a:solidFill>
                <a:cs typeface="Times New Roman (Hebrew)" pitchFamily="26" charset="-79"/>
              </a:rPr>
              <a:t>VIRULENCE</a:t>
            </a:r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685800" y="4938713"/>
            <a:ext cx="1819410" cy="33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IMMUNE SYSTEM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685800" y="5440363"/>
            <a:ext cx="1465146" cy="33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PHYSIOLOGY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685800" y="5897563"/>
            <a:ext cx="1624164" cy="33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RISK FACTORS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71" name="Rectangle 75"/>
          <p:cNvSpPr>
            <a:spLocks noChangeArrowheads="1"/>
          </p:cNvSpPr>
          <p:nvPr/>
        </p:nvSpPr>
        <p:spPr bwMode="auto">
          <a:xfrm>
            <a:off x="2298700" y="2293938"/>
            <a:ext cx="2577630" cy="33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NON-SPECIFIC IMMUNITY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6553200" y="4252913"/>
            <a:ext cx="1892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cs-CZ" altLang="he-IL" sz="1500" b="1" dirty="0" smtClean="0">
                <a:solidFill>
                  <a:srgbClr val="66FFFF"/>
                </a:solidFill>
                <a:cs typeface="Times New Roman (Hebrew)" pitchFamily="26" charset="-79"/>
              </a:rPr>
              <a:t>TRANSFER</a:t>
            </a:r>
            <a:endParaRPr lang="en-US" altLang="he-IL" sz="1500" b="1" dirty="0">
              <a:solidFill>
                <a:srgbClr val="66FFFF"/>
              </a:solidFill>
              <a:cs typeface="Times New Roman (Hebrew)" pitchFamily="26" charset="-79"/>
            </a:endParaRPr>
          </a:p>
        </p:txBody>
      </p:sp>
      <p:sp>
        <p:nvSpPr>
          <p:cNvPr id="29778" name="Text Box 82"/>
          <p:cNvSpPr txBox="1">
            <a:spLocks noChangeArrowheads="1"/>
          </p:cNvSpPr>
          <p:nvPr/>
        </p:nvSpPr>
        <p:spPr bwMode="auto">
          <a:xfrm rot="20049980">
            <a:off x="158750" y="3373706"/>
            <a:ext cx="4710113" cy="1323439"/>
          </a:xfrm>
          <a:prstGeom prst="rect">
            <a:avLst/>
          </a:prstGeom>
          <a:solidFill>
            <a:srgbClr val="FFCC99">
              <a:alpha val="50000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he-IL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42" charset="0"/>
              </a:rPr>
              <a:t> </a:t>
            </a:r>
            <a:r>
              <a:rPr lang="cs-CZ" altLang="he-I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42" charset="0"/>
              </a:rPr>
              <a:t>HOST FACTORS</a:t>
            </a:r>
            <a:endParaRPr lang="en-US" altLang="he-IL" sz="4000" b="1" dirty="0">
              <a:effectLst>
                <a:outerShdw blurRad="38100" dist="38100" dir="2700000" algn="tl">
                  <a:srgbClr val="000000"/>
                </a:outerShdw>
              </a:effectLst>
              <a:latin typeface="Copperplate Gothic Light" pitchFamily="42" charset="0"/>
            </a:endParaRPr>
          </a:p>
        </p:txBody>
      </p:sp>
      <p:sp>
        <p:nvSpPr>
          <p:cNvPr id="29779" name="Text Box 83"/>
          <p:cNvSpPr txBox="1">
            <a:spLocks noChangeArrowheads="1"/>
          </p:cNvSpPr>
          <p:nvPr/>
        </p:nvSpPr>
        <p:spPr bwMode="auto">
          <a:xfrm rot="1036725">
            <a:off x="4603210" y="1687934"/>
            <a:ext cx="4513055" cy="1323439"/>
          </a:xfrm>
          <a:prstGeom prst="rect">
            <a:avLst/>
          </a:prstGeom>
          <a:solidFill>
            <a:srgbClr val="FFCC99">
              <a:alpha val="50000"/>
            </a:srgbClr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he-IL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42" charset="0"/>
              </a:rPr>
              <a:t>Microorganism</a:t>
            </a:r>
            <a:r>
              <a:rPr lang="cs-CZ" altLang="he-I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42" charset="0"/>
              </a:rPr>
              <a:t> </a:t>
            </a:r>
            <a:r>
              <a:rPr lang="cs-CZ" altLang="he-IL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42" charset="0"/>
              </a:rPr>
              <a:t>factors</a:t>
            </a:r>
            <a:endParaRPr lang="en-US" altLang="he-IL" sz="4000" b="1" dirty="0">
              <a:effectLst>
                <a:outerShdw blurRad="38100" dist="38100" dir="2700000" algn="tl">
                  <a:srgbClr val="000000"/>
                </a:outerShdw>
              </a:effectLst>
              <a:latin typeface="Copperplate Gothic Light" pitchFamily="4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3" grpId="0" animBg="1" autoUpdateAnimBg="0"/>
      <p:bldP spid="29764" grpId="0" autoUpdateAnimBg="0"/>
      <p:bldP spid="29765" grpId="0" autoUpdateAnimBg="0"/>
      <p:bldP spid="29766" grpId="0" autoUpdateAnimBg="0"/>
      <p:bldP spid="29767" grpId="0" autoUpdateAnimBg="0"/>
      <p:bldP spid="29768" grpId="0" autoUpdateAnimBg="0"/>
      <p:bldP spid="29769" grpId="0" autoUpdateAnimBg="0"/>
      <p:bldP spid="29771" grpId="0" autoUpdateAnimBg="0"/>
      <p:bldP spid="29774" grpId="0" autoUpdateAnimBg="0"/>
      <p:bldP spid="29778" grpId="0" animBg="1" autoUpdateAnimBg="0"/>
      <p:bldP spid="2977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6C47313-C361-4253-B3BE-66E2D9EC8206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0" y="0"/>
          <a:ext cx="9144000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Slide" r:id="rId3" imgW="5329801" imgH="3609554" progId="PowerPoint.Slide.8">
                  <p:embed/>
                </p:oleObj>
              </mc:Choice>
              <mc:Fallback>
                <p:oleObj name="Slide" r:id="rId3" imgW="5329801" imgH="3609554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091F48E-1846-40A4-910D-7AEBB599E738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1447800"/>
            <a:ext cx="4343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665163" indent="-207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bacterial virulence factors</a:t>
            </a:r>
            <a:endParaRPr lang="en-US" altLang="he-IL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143000" y="2438400"/>
            <a:ext cx="4953000" cy="3048000"/>
          </a:xfrm>
          <a:prstGeom prst="wedgeRectCallout">
            <a:avLst>
              <a:gd name="adj1" fmla="val -36699"/>
              <a:gd name="adj2" fmla="val -70523"/>
            </a:avLst>
          </a:prstGeom>
          <a:solidFill>
            <a:srgbClr val="6633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adherence and colonization factors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invasion factors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capsules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endotoxins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exotoxins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 altLang="he-IL" sz="2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siderophores</a:t>
            </a:r>
            <a:endParaRPr lang="en-US" altLang="en-US" sz="2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Pathogenesis - 4</a:t>
            </a:r>
            <a:endParaRPr lang="en-US" alt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1D0C6CF7-CD4E-4F78-A200-3B0B57269DC3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09913" y="544513"/>
            <a:ext cx="3900487" cy="830262"/>
          </a:xfrm>
          <a:prstGeom prst="rect">
            <a:avLst/>
          </a:prstGeom>
          <a:solidFill>
            <a:srgbClr val="C0FEF9"/>
          </a:solidFill>
          <a:ln w="76200">
            <a:pattFill prst="pct90">
              <a:fgClr>
                <a:srgbClr val="063DE8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4300" b="1">
                <a:solidFill>
                  <a:schemeClr val="tx1"/>
                </a:solidFill>
                <a:cs typeface="Times New Roman (Hebrew)" pitchFamily="26" charset="-79"/>
              </a:rPr>
              <a:t>Pili (fimbriae)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788988" y="4329113"/>
            <a:ext cx="384175" cy="460375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88988" y="2787650"/>
            <a:ext cx="384175" cy="457200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88988" y="3122613"/>
            <a:ext cx="384175" cy="458787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788988" y="3524250"/>
            <a:ext cx="384175" cy="460375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788988" y="3927475"/>
            <a:ext cx="384175" cy="458788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184275" y="4397375"/>
            <a:ext cx="385763" cy="458788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184275" y="2787650"/>
            <a:ext cx="385763" cy="457200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184275" y="3122613"/>
            <a:ext cx="385763" cy="458787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1184275" y="3524250"/>
            <a:ext cx="385763" cy="460375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1184275" y="3927475"/>
            <a:ext cx="385763" cy="458788"/>
          </a:xfrm>
          <a:prstGeom prst="cube">
            <a:avLst>
              <a:gd name="adj" fmla="val 24995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5400000">
            <a:off x="860426" y="2066925"/>
            <a:ext cx="558800" cy="860425"/>
          </a:xfrm>
          <a:prstGeom prst="homePlate">
            <a:avLst>
              <a:gd name="adj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63" name="Arc 15"/>
          <p:cNvSpPr>
            <a:spLocks/>
          </p:cNvSpPr>
          <p:nvPr/>
        </p:nvSpPr>
        <p:spPr bwMode="auto">
          <a:xfrm>
            <a:off x="228600" y="5286375"/>
            <a:ext cx="3621088" cy="917575"/>
          </a:xfrm>
          <a:custGeom>
            <a:avLst/>
            <a:gdLst>
              <a:gd name="T0" fmla="*/ 0 w 21600"/>
              <a:gd name="T1" fmla="*/ 0 h 21600"/>
              <a:gd name="T2" fmla="*/ 607049921 w 21600"/>
              <a:gd name="T3" fmla="*/ 38922937 h 21600"/>
              <a:gd name="T4" fmla="*/ 0 w 21600"/>
              <a:gd name="T5" fmla="*/ 3897888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17" y="0"/>
                  <a:pt x="21582" y="9651"/>
                  <a:pt x="21599" y="215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7" y="0"/>
                  <a:pt x="21582" y="9651"/>
                  <a:pt x="21599" y="2156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4" name="Arc 16"/>
          <p:cNvSpPr>
            <a:spLocks/>
          </p:cNvSpPr>
          <p:nvPr/>
        </p:nvSpPr>
        <p:spPr bwMode="auto">
          <a:xfrm>
            <a:off x="228600" y="4883150"/>
            <a:ext cx="3937000" cy="1254125"/>
          </a:xfrm>
          <a:custGeom>
            <a:avLst/>
            <a:gdLst>
              <a:gd name="T0" fmla="*/ 0 w 21600"/>
              <a:gd name="T1" fmla="*/ 0 h 21600"/>
              <a:gd name="T2" fmla="*/ 717591157 w 21600"/>
              <a:gd name="T3" fmla="*/ 72816181 h 21600"/>
              <a:gd name="T4" fmla="*/ 0 w 21600"/>
              <a:gd name="T5" fmla="*/ 7281618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392113" y="1982788"/>
            <a:ext cx="781050" cy="323850"/>
          </a:xfrm>
          <a:prstGeom prst="hexagon">
            <a:avLst>
              <a:gd name="adj" fmla="val 60283"/>
              <a:gd name="vf" fmla="val 115470"/>
            </a:avLst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1184275" y="1982788"/>
            <a:ext cx="781050" cy="323850"/>
          </a:xfrm>
          <a:prstGeom prst="hexagon">
            <a:avLst>
              <a:gd name="adj" fmla="val 60283"/>
              <a:gd name="vf" fmla="val 115470"/>
            </a:avLst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1817688" y="2047875"/>
            <a:ext cx="781050" cy="327025"/>
          </a:xfrm>
          <a:prstGeom prst="hexagon">
            <a:avLst>
              <a:gd name="adj" fmla="val 59698"/>
              <a:gd name="vf" fmla="val 115470"/>
            </a:avLst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228600" y="304800"/>
            <a:ext cx="2514600" cy="17335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 anchor="ctr"/>
          <a:lstStyle/>
          <a:p>
            <a:pPr algn="ctr">
              <a:defRPr/>
            </a:pPr>
            <a:r>
              <a:rPr lang="en-US" altLang="he-IL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Host Protein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611188" y="5649913"/>
            <a:ext cx="2284412" cy="4921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BACTERIUM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2828925" y="2027238"/>
            <a:ext cx="3357563" cy="4921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POLYSACCHARIDE</a:t>
            </a:r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280988" y="4860925"/>
            <a:ext cx="3883025" cy="1387475"/>
          </a:xfrm>
          <a:custGeom>
            <a:avLst/>
            <a:gdLst>
              <a:gd name="T0" fmla="*/ 0 w 2745"/>
              <a:gd name="T1" fmla="*/ 296220617 h 1048"/>
              <a:gd name="T2" fmla="*/ 0 w 2745"/>
              <a:gd name="T3" fmla="*/ 532846005 h 1048"/>
              <a:gd name="T4" fmla="*/ 186096625 w 2745"/>
              <a:gd name="T5" fmla="*/ 592439910 h 1048"/>
              <a:gd name="T6" fmla="*/ 298155493 w 2745"/>
              <a:gd name="T7" fmla="*/ 355814522 h 1048"/>
              <a:gd name="T8" fmla="*/ 448232641 w 2745"/>
              <a:gd name="T9" fmla="*/ 119189133 h 1048"/>
              <a:gd name="T10" fmla="*/ 598311204 w 2745"/>
              <a:gd name="T11" fmla="*/ 119189133 h 1048"/>
              <a:gd name="T12" fmla="*/ 634329267 w 2745"/>
              <a:gd name="T13" fmla="*/ 355814522 h 1048"/>
              <a:gd name="T14" fmla="*/ 634329267 w 2745"/>
              <a:gd name="T15" fmla="*/ 592439910 h 1048"/>
              <a:gd name="T16" fmla="*/ 784407829 w 2745"/>
              <a:gd name="T17" fmla="*/ 680078550 h 1048"/>
              <a:gd name="T18" fmla="*/ 1008524150 w 2745"/>
              <a:gd name="T19" fmla="*/ 473250776 h 1048"/>
              <a:gd name="T20" fmla="*/ 1082561908 w 2745"/>
              <a:gd name="T21" fmla="*/ 236625388 h 1048"/>
              <a:gd name="T22" fmla="*/ 1270660165 w 2745"/>
              <a:gd name="T23" fmla="*/ 59595229 h 1048"/>
              <a:gd name="T24" fmla="*/ 1306678228 w 2745"/>
              <a:gd name="T25" fmla="*/ 296220617 h 1048"/>
              <a:gd name="T26" fmla="*/ 1344697923 w 2745"/>
              <a:gd name="T27" fmla="*/ 532846005 h 1048"/>
              <a:gd name="T28" fmla="*/ 1418737096 w 2745"/>
              <a:gd name="T29" fmla="*/ 769471393 h 1048"/>
              <a:gd name="T30" fmla="*/ 1680873111 w 2745"/>
              <a:gd name="T31" fmla="*/ 709876164 h 1048"/>
              <a:gd name="T32" fmla="*/ 1754912284 w 2745"/>
              <a:gd name="T33" fmla="*/ 473250776 h 1048"/>
              <a:gd name="T34" fmla="*/ 1866969737 w 2745"/>
              <a:gd name="T35" fmla="*/ 236625388 h 1048"/>
              <a:gd name="T36" fmla="*/ 2091086057 w 2745"/>
              <a:gd name="T37" fmla="*/ 266423002 h 1048"/>
              <a:gd name="T38" fmla="*/ 2091086057 w 2745"/>
              <a:gd name="T39" fmla="*/ 503048391 h 1048"/>
              <a:gd name="T40" fmla="*/ 2147483646 w 2745"/>
              <a:gd name="T41" fmla="*/ 739673779 h 1048"/>
              <a:gd name="T42" fmla="*/ 2147483646 w 2745"/>
              <a:gd name="T43" fmla="*/ 652035138 h 1048"/>
              <a:gd name="T44" fmla="*/ 2147483646 w 2745"/>
              <a:gd name="T45" fmla="*/ 413656871 h 1048"/>
              <a:gd name="T46" fmla="*/ 2147483646 w 2745"/>
              <a:gd name="T47" fmla="*/ 236625388 h 1048"/>
              <a:gd name="T48" fmla="*/ 2147483646 w 2745"/>
              <a:gd name="T49" fmla="*/ 473250776 h 1048"/>
              <a:gd name="T50" fmla="*/ 2147483646 w 2745"/>
              <a:gd name="T51" fmla="*/ 680078550 h 1048"/>
              <a:gd name="T52" fmla="*/ 2147483646 w 2745"/>
              <a:gd name="T53" fmla="*/ 652035138 h 1048"/>
              <a:gd name="T54" fmla="*/ 2147483646 w 2745"/>
              <a:gd name="T55" fmla="*/ 413656871 h 1048"/>
              <a:gd name="T56" fmla="*/ 2147483646 w 2745"/>
              <a:gd name="T57" fmla="*/ 532846005 h 1048"/>
              <a:gd name="T58" fmla="*/ 2147483646 w 2745"/>
              <a:gd name="T59" fmla="*/ 769471393 h 1048"/>
              <a:gd name="T60" fmla="*/ 2147483646 w 2745"/>
              <a:gd name="T61" fmla="*/ 1006096781 h 1048"/>
              <a:gd name="T62" fmla="*/ 2147483646 w 2745"/>
              <a:gd name="T63" fmla="*/ 918458141 h 1048"/>
              <a:gd name="T64" fmla="*/ 2147483646 w 2745"/>
              <a:gd name="T65" fmla="*/ 680078550 h 1048"/>
              <a:gd name="T66" fmla="*/ 2147483646 w 2745"/>
              <a:gd name="T67" fmla="*/ 443453162 h 1048"/>
              <a:gd name="T68" fmla="*/ 2147483646 w 2745"/>
              <a:gd name="T69" fmla="*/ 680078550 h 1048"/>
              <a:gd name="T70" fmla="*/ 2147483646 w 2745"/>
              <a:gd name="T71" fmla="*/ 918458141 h 1048"/>
              <a:gd name="T72" fmla="*/ 2147483646 w 2745"/>
              <a:gd name="T73" fmla="*/ 1155083529 h 1048"/>
              <a:gd name="T74" fmla="*/ 2147483646 w 2745"/>
              <a:gd name="T75" fmla="*/ 946501552 h 1048"/>
              <a:gd name="T76" fmla="*/ 2147483646 w 2745"/>
              <a:gd name="T77" fmla="*/ 739673779 h 1048"/>
              <a:gd name="T78" fmla="*/ 2147483646 w 2745"/>
              <a:gd name="T79" fmla="*/ 976299167 h 1048"/>
              <a:gd name="T80" fmla="*/ 2147483646 w 2745"/>
              <a:gd name="T81" fmla="*/ 1212924555 h 1048"/>
              <a:gd name="T82" fmla="*/ 2147483646 w 2745"/>
              <a:gd name="T83" fmla="*/ 1155083529 h 1048"/>
              <a:gd name="T84" fmla="*/ 2147483646 w 2745"/>
              <a:gd name="T85" fmla="*/ 918458141 h 1048"/>
              <a:gd name="T86" fmla="*/ 2147483646 w 2745"/>
              <a:gd name="T87" fmla="*/ 1095488300 h 1048"/>
              <a:gd name="T88" fmla="*/ 2147483646 w 2745"/>
              <a:gd name="T89" fmla="*/ 1332113688 h 1048"/>
              <a:gd name="T90" fmla="*/ 2147483646 w 2745"/>
              <a:gd name="T91" fmla="*/ 1509145172 h 1048"/>
              <a:gd name="T92" fmla="*/ 2147483646 w 2745"/>
              <a:gd name="T93" fmla="*/ 1332113688 h 1048"/>
              <a:gd name="T94" fmla="*/ 2147483646 w 2745"/>
              <a:gd name="T95" fmla="*/ 1332113688 h 1048"/>
              <a:gd name="T96" fmla="*/ 2147483646 w 2745"/>
              <a:gd name="T97" fmla="*/ 1538941462 h 1048"/>
              <a:gd name="T98" fmla="*/ 2147483646 w 2745"/>
              <a:gd name="T99" fmla="*/ 1658130596 h 1048"/>
              <a:gd name="T100" fmla="*/ 2147483646 w 2745"/>
              <a:gd name="T101" fmla="*/ 1568739076 h 1048"/>
              <a:gd name="T102" fmla="*/ 2147483646 w 2745"/>
              <a:gd name="T103" fmla="*/ 1805364465 h 10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745" h="1048">
                <a:moveTo>
                  <a:pt x="19" y="51"/>
                </a:moveTo>
                <a:lnTo>
                  <a:pt x="19" y="84"/>
                </a:lnTo>
                <a:lnTo>
                  <a:pt x="19" y="118"/>
                </a:lnTo>
                <a:lnTo>
                  <a:pt x="0" y="169"/>
                </a:lnTo>
                <a:lnTo>
                  <a:pt x="0" y="203"/>
                </a:lnTo>
                <a:lnTo>
                  <a:pt x="0" y="236"/>
                </a:lnTo>
                <a:lnTo>
                  <a:pt x="0" y="270"/>
                </a:lnTo>
                <a:lnTo>
                  <a:pt x="0" y="304"/>
                </a:lnTo>
                <a:lnTo>
                  <a:pt x="19" y="338"/>
                </a:lnTo>
                <a:lnTo>
                  <a:pt x="37" y="372"/>
                </a:lnTo>
                <a:lnTo>
                  <a:pt x="75" y="372"/>
                </a:lnTo>
                <a:lnTo>
                  <a:pt x="93" y="338"/>
                </a:lnTo>
                <a:lnTo>
                  <a:pt x="112" y="304"/>
                </a:lnTo>
                <a:lnTo>
                  <a:pt x="112" y="270"/>
                </a:lnTo>
                <a:lnTo>
                  <a:pt x="131" y="236"/>
                </a:lnTo>
                <a:lnTo>
                  <a:pt x="149" y="203"/>
                </a:lnTo>
                <a:lnTo>
                  <a:pt x="168" y="169"/>
                </a:lnTo>
                <a:lnTo>
                  <a:pt x="187" y="135"/>
                </a:lnTo>
                <a:lnTo>
                  <a:pt x="205" y="101"/>
                </a:lnTo>
                <a:lnTo>
                  <a:pt x="224" y="68"/>
                </a:lnTo>
                <a:lnTo>
                  <a:pt x="243" y="34"/>
                </a:lnTo>
                <a:lnTo>
                  <a:pt x="261" y="0"/>
                </a:lnTo>
                <a:lnTo>
                  <a:pt x="280" y="34"/>
                </a:lnTo>
                <a:lnTo>
                  <a:pt x="299" y="68"/>
                </a:lnTo>
                <a:lnTo>
                  <a:pt x="317" y="101"/>
                </a:lnTo>
                <a:lnTo>
                  <a:pt x="317" y="135"/>
                </a:lnTo>
                <a:lnTo>
                  <a:pt x="317" y="169"/>
                </a:lnTo>
                <a:lnTo>
                  <a:pt x="317" y="203"/>
                </a:lnTo>
                <a:lnTo>
                  <a:pt x="317" y="236"/>
                </a:lnTo>
                <a:lnTo>
                  <a:pt x="299" y="270"/>
                </a:lnTo>
                <a:lnTo>
                  <a:pt x="299" y="304"/>
                </a:lnTo>
                <a:lnTo>
                  <a:pt x="317" y="338"/>
                </a:lnTo>
                <a:lnTo>
                  <a:pt x="317" y="372"/>
                </a:lnTo>
                <a:lnTo>
                  <a:pt x="317" y="405"/>
                </a:lnTo>
                <a:lnTo>
                  <a:pt x="355" y="388"/>
                </a:lnTo>
                <a:lnTo>
                  <a:pt x="392" y="388"/>
                </a:lnTo>
                <a:lnTo>
                  <a:pt x="429" y="372"/>
                </a:lnTo>
                <a:lnTo>
                  <a:pt x="448" y="338"/>
                </a:lnTo>
                <a:lnTo>
                  <a:pt x="485" y="304"/>
                </a:lnTo>
                <a:lnTo>
                  <a:pt x="504" y="270"/>
                </a:lnTo>
                <a:lnTo>
                  <a:pt x="504" y="236"/>
                </a:lnTo>
                <a:lnTo>
                  <a:pt x="523" y="203"/>
                </a:lnTo>
                <a:lnTo>
                  <a:pt x="541" y="169"/>
                </a:lnTo>
                <a:lnTo>
                  <a:pt x="541" y="135"/>
                </a:lnTo>
                <a:lnTo>
                  <a:pt x="560" y="101"/>
                </a:lnTo>
                <a:lnTo>
                  <a:pt x="579" y="68"/>
                </a:lnTo>
                <a:lnTo>
                  <a:pt x="597" y="34"/>
                </a:lnTo>
                <a:lnTo>
                  <a:pt x="635" y="34"/>
                </a:lnTo>
                <a:lnTo>
                  <a:pt x="635" y="68"/>
                </a:lnTo>
                <a:lnTo>
                  <a:pt x="635" y="101"/>
                </a:lnTo>
                <a:lnTo>
                  <a:pt x="653" y="135"/>
                </a:lnTo>
                <a:lnTo>
                  <a:pt x="653" y="169"/>
                </a:lnTo>
                <a:lnTo>
                  <a:pt x="653" y="203"/>
                </a:lnTo>
                <a:lnTo>
                  <a:pt x="653" y="236"/>
                </a:lnTo>
                <a:lnTo>
                  <a:pt x="653" y="270"/>
                </a:lnTo>
                <a:lnTo>
                  <a:pt x="672" y="304"/>
                </a:lnTo>
                <a:lnTo>
                  <a:pt x="672" y="338"/>
                </a:lnTo>
                <a:lnTo>
                  <a:pt x="691" y="372"/>
                </a:lnTo>
                <a:lnTo>
                  <a:pt x="691" y="405"/>
                </a:lnTo>
                <a:lnTo>
                  <a:pt x="709" y="439"/>
                </a:lnTo>
                <a:lnTo>
                  <a:pt x="747" y="456"/>
                </a:lnTo>
                <a:lnTo>
                  <a:pt x="784" y="456"/>
                </a:lnTo>
                <a:lnTo>
                  <a:pt x="803" y="422"/>
                </a:lnTo>
                <a:lnTo>
                  <a:pt x="840" y="405"/>
                </a:lnTo>
                <a:lnTo>
                  <a:pt x="840" y="372"/>
                </a:lnTo>
                <a:lnTo>
                  <a:pt x="859" y="338"/>
                </a:lnTo>
                <a:lnTo>
                  <a:pt x="877" y="304"/>
                </a:lnTo>
                <a:lnTo>
                  <a:pt x="877" y="270"/>
                </a:lnTo>
                <a:lnTo>
                  <a:pt x="896" y="236"/>
                </a:lnTo>
                <a:lnTo>
                  <a:pt x="915" y="203"/>
                </a:lnTo>
                <a:lnTo>
                  <a:pt x="915" y="169"/>
                </a:lnTo>
                <a:lnTo>
                  <a:pt x="933" y="135"/>
                </a:lnTo>
                <a:lnTo>
                  <a:pt x="971" y="101"/>
                </a:lnTo>
                <a:lnTo>
                  <a:pt x="1008" y="84"/>
                </a:lnTo>
                <a:lnTo>
                  <a:pt x="1027" y="118"/>
                </a:lnTo>
                <a:lnTo>
                  <a:pt x="1045" y="152"/>
                </a:lnTo>
                <a:lnTo>
                  <a:pt x="1045" y="186"/>
                </a:lnTo>
                <a:lnTo>
                  <a:pt x="1045" y="220"/>
                </a:lnTo>
                <a:lnTo>
                  <a:pt x="1045" y="253"/>
                </a:lnTo>
                <a:lnTo>
                  <a:pt x="1045" y="287"/>
                </a:lnTo>
                <a:lnTo>
                  <a:pt x="1064" y="321"/>
                </a:lnTo>
                <a:lnTo>
                  <a:pt x="1064" y="355"/>
                </a:lnTo>
                <a:lnTo>
                  <a:pt x="1064" y="388"/>
                </a:lnTo>
                <a:lnTo>
                  <a:pt x="1083" y="422"/>
                </a:lnTo>
                <a:lnTo>
                  <a:pt x="1120" y="439"/>
                </a:lnTo>
                <a:lnTo>
                  <a:pt x="1157" y="439"/>
                </a:lnTo>
                <a:lnTo>
                  <a:pt x="1176" y="405"/>
                </a:lnTo>
                <a:lnTo>
                  <a:pt x="1195" y="372"/>
                </a:lnTo>
                <a:lnTo>
                  <a:pt x="1213" y="338"/>
                </a:lnTo>
                <a:lnTo>
                  <a:pt x="1213" y="304"/>
                </a:lnTo>
                <a:lnTo>
                  <a:pt x="1232" y="270"/>
                </a:lnTo>
                <a:lnTo>
                  <a:pt x="1251" y="236"/>
                </a:lnTo>
                <a:lnTo>
                  <a:pt x="1269" y="203"/>
                </a:lnTo>
                <a:lnTo>
                  <a:pt x="1288" y="169"/>
                </a:lnTo>
                <a:lnTo>
                  <a:pt x="1307" y="135"/>
                </a:lnTo>
                <a:lnTo>
                  <a:pt x="1344" y="135"/>
                </a:lnTo>
                <a:lnTo>
                  <a:pt x="1344" y="169"/>
                </a:lnTo>
                <a:lnTo>
                  <a:pt x="1363" y="203"/>
                </a:lnTo>
                <a:lnTo>
                  <a:pt x="1363" y="236"/>
                </a:lnTo>
                <a:lnTo>
                  <a:pt x="1381" y="270"/>
                </a:lnTo>
                <a:lnTo>
                  <a:pt x="1381" y="304"/>
                </a:lnTo>
                <a:lnTo>
                  <a:pt x="1400" y="338"/>
                </a:lnTo>
                <a:lnTo>
                  <a:pt x="1400" y="372"/>
                </a:lnTo>
                <a:lnTo>
                  <a:pt x="1437" y="388"/>
                </a:lnTo>
                <a:lnTo>
                  <a:pt x="1456" y="422"/>
                </a:lnTo>
                <a:lnTo>
                  <a:pt x="1493" y="439"/>
                </a:lnTo>
                <a:lnTo>
                  <a:pt x="1531" y="405"/>
                </a:lnTo>
                <a:lnTo>
                  <a:pt x="1531" y="372"/>
                </a:lnTo>
                <a:lnTo>
                  <a:pt x="1549" y="338"/>
                </a:lnTo>
                <a:lnTo>
                  <a:pt x="1549" y="304"/>
                </a:lnTo>
                <a:lnTo>
                  <a:pt x="1568" y="270"/>
                </a:lnTo>
                <a:lnTo>
                  <a:pt x="1568" y="236"/>
                </a:lnTo>
                <a:lnTo>
                  <a:pt x="1587" y="203"/>
                </a:lnTo>
                <a:lnTo>
                  <a:pt x="1587" y="236"/>
                </a:lnTo>
                <a:lnTo>
                  <a:pt x="1605" y="270"/>
                </a:lnTo>
                <a:lnTo>
                  <a:pt x="1605" y="304"/>
                </a:lnTo>
                <a:lnTo>
                  <a:pt x="1605" y="338"/>
                </a:lnTo>
                <a:lnTo>
                  <a:pt x="1605" y="372"/>
                </a:lnTo>
                <a:lnTo>
                  <a:pt x="1624" y="405"/>
                </a:lnTo>
                <a:lnTo>
                  <a:pt x="1624" y="439"/>
                </a:lnTo>
                <a:lnTo>
                  <a:pt x="1624" y="473"/>
                </a:lnTo>
                <a:lnTo>
                  <a:pt x="1643" y="507"/>
                </a:lnTo>
                <a:lnTo>
                  <a:pt x="1661" y="540"/>
                </a:lnTo>
                <a:lnTo>
                  <a:pt x="1680" y="574"/>
                </a:lnTo>
                <a:lnTo>
                  <a:pt x="1699" y="608"/>
                </a:lnTo>
                <a:lnTo>
                  <a:pt x="1736" y="591"/>
                </a:lnTo>
                <a:lnTo>
                  <a:pt x="1755" y="557"/>
                </a:lnTo>
                <a:lnTo>
                  <a:pt x="1773" y="524"/>
                </a:lnTo>
                <a:lnTo>
                  <a:pt x="1773" y="490"/>
                </a:lnTo>
                <a:lnTo>
                  <a:pt x="1792" y="456"/>
                </a:lnTo>
                <a:lnTo>
                  <a:pt x="1792" y="422"/>
                </a:lnTo>
                <a:lnTo>
                  <a:pt x="1792" y="388"/>
                </a:lnTo>
                <a:lnTo>
                  <a:pt x="1792" y="355"/>
                </a:lnTo>
                <a:lnTo>
                  <a:pt x="1811" y="321"/>
                </a:lnTo>
                <a:lnTo>
                  <a:pt x="1811" y="287"/>
                </a:lnTo>
                <a:lnTo>
                  <a:pt x="1829" y="253"/>
                </a:lnTo>
                <a:lnTo>
                  <a:pt x="1848" y="287"/>
                </a:lnTo>
                <a:lnTo>
                  <a:pt x="1867" y="321"/>
                </a:lnTo>
                <a:lnTo>
                  <a:pt x="1885" y="355"/>
                </a:lnTo>
                <a:lnTo>
                  <a:pt x="1904" y="388"/>
                </a:lnTo>
                <a:lnTo>
                  <a:pt x="1904" y="422"/>
                </a:lnTo>
                <a:lnTo>
                  <a:pt x="1904" y="456"/>
                </a:lnTo>
                <a:lnTo>
                  <a:pt x="1923" y="490"/>
                </a:lnTo>
                <a:lnTo>
                  <a:pt x="1923" y="524"/>
                </a:lnTo>
                <a:lnTo>
                  <a:pt x="1923" y="557"/>
                </a:lnTo>
                <a:lnTo>
                  <a:pt x="1923" y="591"/>
                </a:lnTo>
                <a:lnTo>
                  <a:pt x="1941" y="625"/>
                </a:lnTo>
                <a:lnTo>
                  <a:pt x="1960" y="659"/>
                </a:lnTo>
                <a:lnTo>
                  <a:pt x="1997" y="642"/>
                </a:lnTo>
                <a:lnTo>
                  <a:pt x="2035" y="608"/>
                </a:lnTo>
                <a:lnTo>
                  <a:pt x="2053" y="574"/>
                </a:lnTo>
                <a:lnTo>
                  <a:pt x="2072" y="540"/>
                </a:lnTo>
                <a:lnTo>
                  <a:pt x="2091" y="507"/>
                </a:lnTo>
                <a:lnTo>
                  <a:pt x="2109" y="473"/>
                </a:lnTo>
                <a:lnTo>
                  <a:pt x="2109" y="439"/>
                </a:lnTo>
                <a:lnTo>
                  <a:pt x="2147" y="422"/>
                </a:lnTo>
                <a:lnTo>
                  <a:pt x="2147" y="456"/>
                </a:lnTo>
                <a:lnTo>
                  <a:pt x="2165" y="490"/>
                </a:lnTo>
                <a:lnTo>
                  <a:pt x="2165" y="524"/>
                </a:lnTo>
                <a:lnTo>
                  <a:pt x="2165" y="557"/>
                </a:lnTo>
                <a:lnTo>
                  <a:pt x="2165" y="591"/>
                </a:lnTo>
                <a:lnTo>
                  <a:pt x="2165" y="625"/>
                </a:lnTo>
                <a:lnTo>
                  <a:pt x="2184" y="659"/>
                </a:lnTo>
                <a:lnTo>
                  <a:pt x="2184" y="692"/>
                </a:lnTo>
                <a:lnTo>
                  <a:pt x="2203" y="726"/>
                </a:lnTo>
                <a:lnTo>
                  <a:pt x="2240" y="726"/>
                </a:lnTo>
                <a:lnTo>
                  <a:pt x="2277" y="692"/>
                </a:lnTo>
                <a:lnTo>
                  <a:pt x="2296" y="659"/>
                </a:lnTo>
                <a:lnTo>
                  <a:pt x="2315" y="625"/>
                </a:lnTo>
                <a:lnTo>
                  <a:pt x="2333" y="591"/>
                </a:lnTo>
                <a:lnTo>
                  <a:pt x="2352" y="557"/>
                </a:lnTo>
                <a:lnTo>
                  <a:pt x="2371" y="524"/>
                </a:lnTo>
                <a:lnTo>
                  <a:pt x="2408" y="524"/>
                </a:lnTo>
                <a:lnTo>
                  <a:pt x="2427" y="557"/>
                </a:lnTo>
                <a:lnTo>
                  <a:pt x="2445" y="591"/>
                </a:lnTo>
                <a:lnTo>
                  <a:pt x="2445" y="625"/>
                </a:lnTo>
                <a:lnTo>
                  <a:pt x="2427" y="659"/>
                </a:lnTo>
                <a:lnTo>
                  <a:pt x="2408" y="692"/>
                </a:lnTo>
                <a:lnTo>
                  <a:pt x="2389" y="726"/>
                </a:lnTo>
                <a:lnTo>
                  <a:pt x="2389" y="760"/>
                </a:lnTo>
                <a:lnTo>
                  <a:pt x="2389" y="794"/>
                </a:lnTo>
                <a:lnTo>
                  <a:pt x="2371" y="827"/>
                </a:lnTo>
                <a:lnTo>
                  <a:pt x="2371" y="861"/>
                </a:lnTo>
                <a:lnTo>
                  <a:pt x="2408" y="861"/>
                </a:lnTo>
                <a:lnTo>
                  <a:pt x="2445" y="844"/>
                </a:lnTo>
                <a:lnTo>
                  <a:pt x="2464" y="811"/>
                </a:lnTo>
                <a:lnTo>
                  <a:pt x="2501" y="794"/>
                </a:lnTo>
                <a:lnTo>
                  <a:pt x="2501" y="760"/>
                </a:lnTo>
                <a:lnTo>
                  <a:pt x="2539" y="743"/>
                </a:lnTo>
                <a:lnTo>
                  <a:pt x="2576" y="726"/>
                </a:lnTo>
                <a:lnTo>
                  <a:pt x="2613" y="726"/>
                </a:lnTo>
                <a:lnTo>
                  <a:pt x="2632" y="760"/>
                </a:lnTo>
                <a:lnTo>
                  <a:pt x="2632" y="794"/>
                </a:lnTo>
                <a:lnTo>
                  <a:pt x="2613" y="827"/>
                </a:lnTo>
                <a:lnTo>
                  <a:pt x="2595" y="861"/>
                </a:lnTo>
                <a:lnTo>
                  <a:pt x="2557" y="878"/>
                </a:lnTo>
                <a:lnTo>
                  <a:pt x="2539" y="912"/>
                </a:lnTo>
                <a:lnTo>
                  <a:pt x="2520" y="946"/>
                </a:lnTo>
                <a:lnTo>
                  <a:pt x="2557" y="963"/>
                </a:lnTo>
                <a:lnTo>
                  <a:pt x="2595" y="946"/>
                </a:lnTo>
                <a:lnTo>
                  <a:pt x="2632" y="929"/>
                </a:lnTo>
                <a:lnTo>
                  <a:pt x="2669" y="895"/>
                </a:lnTo>
                <a:lnTo>
                  <a:pt x="2707" y="895"/>
                </a:lnTo>
                <a:lnTo>
                  <a:pt x="2744" y="895"/>
                </a:lnTo>
                <a:lnTo>
                  <a:pt x="2744" y="929"/>
                </a:lnTo>
                <a:lnTo>
                  <a:pt x="2744" y="963"/>
                </a:lnTo>
                <a:lnTo>
                  <a:pt x="2744" y="996"/>
                </a:lnTo>
                <a:lnTo>
                  <a:pt x="2725" y="1030"/>
                </a:lnTo>
                <a:lnTo>
                  <a:pt x="2688" y="1030"/>
                </a:lnTo>
                <a:lnTo>
                  <a:pt x="2651" y="1047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1104900" y="4865688"/>
            <a:ext cx="542925" cy="460375"/>
          </a:xfrm>
          <a:prstGeom prst="plus">
            <a:avLst>
              <a:gd name="adj" fmla="val 24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550863" y="4800600"/>
            <a:ext cx="542925" cy="457200"/>
          </a:xfrm>
          <a:prstGeom prst="plus">
            <a:avLst>
              <a:gd name="adj" fmla="val 24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022725" y="3516313"/>
            <a:ext cx="4359275" cy="14112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major mechanism for bacterial attachment to host cells</a:t>
            </a:r>
          </a:p>
        </p:txBody>
      </p:sp>
      <p:sp>
        <p:nvSpPr>
          <p:cNvPr id="27675" name="Rectangle 30"/>
          <p:cNvSpPr>
            <a:spLocks noChangeArrowheads="1"/>
          </p:cNvSpPr>
          <p:nvPr/>
        </p:nvSpPr>
        <p:spPr bwMode="auto">
          <a:xfrm>
            <a:off x="1905000" y="3276600"/>
            <a:ext cx="1316038" cy="4921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PILUS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68DE760-21FA-471C-91E8-56DDB318D5DF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28675" name="Picture 2" descr="e coli fimbriae C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64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2400" b="1"/>
              <a:t>Pili on the cell surface of </a:t>
            </a:r>
            <a:r>
              <a:rPr lang="en-US" altLang="en-US" sz="2400" b="1" i="1"/>
              <a:t>E. coli</a:t>
            </a:r>
            <a:endParaRPr lang="en-US" altLang="he-IL" sz="2400" b="1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04800" y="33528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2000"/>
              <a:t>Electron microscopy with negative staining</a:t>
            </a:r>
            <a:endParaRPr lang="en-US" altLang="he-IL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7EB0281-C616-470B-8CA0-B3F13C3ACB27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88066" name="Picture 2" descr="endocytosis with ruffles-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4775"/>
            <a:ext cx="6610350" cy="661035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3657600" cy="609600"/>
          </a:xfrm>
        </p:spPr>
        <p:txBody>
          <a:bodyPr/>
          <a:lstStyle/>
          <a:p>
            <a:pPr algn="l" rtl="0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Invasiveness</a:t>
            </a:r>
            <a:endParaRPr lang="en-US" altLang="en-US" sz="40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 rot="348">
            <a:off x="214313" y="5422900"/>
            <a:ext cx="8686800" cy="1330325"/>
          </a:xfrm>
          <a:prstGeom prst="rect">
            <a:avLst/>
          </a:prstGeom>
          <a:solidFill>
            <a:srgbClr val="99003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 b="1">
                <a:solidFill>
                  <a:schemeClr val="hlink"/>
                </a:solidFill>
                <a:cs typeface="Times New Roman (Hebrew)" pitchFamily="26" charset="-79"/>
              </a:rPr>
              <a:t>Endocytosis</a:t>
            </a: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Scanning electron micrograph of bacteria in early stages of engulfment by protrusions of mucosal cell membranes which are produced by rearrangements of the cytoskeleton in response to bacterial attachment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FDC8A33A-0938-4941-B0B0-631C2BB28190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85800" y="16764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2pPr>
            <a:lvl3pPr marL="116205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9pPr>
          </a:lstStyle>
          <a:p>
            <a:pPr algn="l" rtl="0">
              <a:defRPr/>
            </a:pPr>
            <a:r>
              <a:rPr lang="en-US" altLang="he-IL" smtClean="0"/>
              <a:t>Plasmid coded</a:t>
            </a:r>
          </a:p>
          <a:p>
            <a:pPr lvl="1" algn="l" rtl="0">
              <a:defRPr/>
            </a:pPr>
            <a:r>
              <a:rPr lang="en-US" altLang="he-IL" smtClean="0"/>
              <a:t>120 or 140 mD plasmid</a:t>
            </a:r>
          </a:p>
          <a:p>
            <a:pPr lvl="1" algn="l" rtl="0">
              <a:defRPr/>
            </a:pPr>
            <a:r>
              <a:rPr lang="en-US" altLang="he-IL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he-IL" smtClean="0"/>
              <a:t>nvasion </a:t>
            </a:r>
            <a:r>
              <a:rPr lang="en-US" altLang="he-IL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he-IL" smtClean="0"/>
              <a:t>lasmid </a:t>
            </a:r>
            <a:r>
              <a:rPr lang="en-US" altLang="he-IL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he-IL" smtClean="0"/>
              <a:t>ntigens (</a:t>
            </a:r>
            <a:r>
              <a:rPr lang="en-US" altLang="he-IL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Ipa</a:t>
            </a:r>
            <a:r>
              <a:rPr lang="en-US" altLang="he-IL" smtClean="0"/>
              <a:t>)</a:t>
            </a:r>
          </a:p>
          <a:p>
            <a:pPr lvl="2" algn="l" rtl="0">
              <a:defRPr/>
            </a:pPr>
            <a:r>
              <a:rPr lang="en-US" altLang="he-IL" smtClean="0"/>
              <a:t>complex of IpaB and IpaC </a:t>
            </a:r>
            <a:r>
              <a:rPr lang="en-US" altLang="he-IL" smtClean="0">
                <a:sym typeface="Wingdings" pitchFamily="10" charset="2"/>
              </a:rPr>
              <a:t></a:t>
            </a:r>
            <a:r>
              <a:rPr lang="en-US" altLang="he-IL" smtClean="0"/>
              <a:t> endocytosis of organisms</a:t>
            </a:r>
          </a:p>
          <a:p>
            <a:pPr lvl="2"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he-IL" smtClean="0"/>
              <a:t>IpaB </a:t>
            </a:r>
            <a:r>
              <a:rPr lang="en-US" altLang="he-IL" smtClean="0">
                <a:sym typeface="Wingdings" pitchFamily="10" charset="2"/>
              </a:rPr>
              <a:t></a:t>
            </a:r>
            <a:r>
              <a:rPr lang="en-US" altLang="he-IL" smtClean="0"/>
              <a:t> lysis of endocytic vacuoles in epithelial cells or macrophages</a:t>
            </a:r>
          </a:p>
          <a:p>
            <a:pPr lvl="2"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he-IL" smtClean="0"/>
              <a:t>Ipa also </a:t>
            </a:r>
            <a:r>
              <a:rPr lang="en-US" altLang="he-IL" smtClean="0">
                <a:sym typeface="Wingdings" pitchFamily="10" charset="2"/>
              </a:rPr>
              <a:t></a:t>
            </a:r>
            <a:r>
              <a:rPr lang="en-US" altLang="he-IL" smtClean="0"/>
              <a:t> IL-1 production and macrophage apoptosis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algn="l" rtl="0"/>
            <a:r>
              <a:rPr lang="en-US" altLang="en-US" i="1" smtClean="0"/>
              <a:t>Shigella </a:t>
            </a:r>
            <a:r>
              <a:rPr lang="en-US" altLang="he-IL" sz="4000" smtClean="0"/>
              <a:t>virulence factors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49D8F223-F21F-4F71-964C-6366E9F1AFA2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1600200" cy="1143000"/>
          </a:xfrm>
        </p:spPr>
        <p:txBody>
          <a:bodyPr/>
          <a:lstStyle/>
          <a:p>
            <a:pPr algn="l" rtl="0"/>
            <a:r>
              <a:rPr lang="en-US" altLang="he-IL" sz="3200" smtClean="0"/>
              <a:t>Role of</a:t>
            </a:r>
            <a:br>
              <a:rPr lang="en-US" altLang="he-IL" sz="3200" smtClean="0"/>
            </a:br>
            <a:r>
              <a:rPr lang="en-US" altLang="he-IL" sz="3200" smtClean="0"/>
              <a:t>Ipa</a:t>
            </a:r>
            <a:endParaRPr lang="en-US" altLang="en-US" sz="3200" smtClean="0"/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2362200" y="0"/>
          <a:ext cx="6781800" cy="622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Clip" r:id="rId3" imgW="5409524" imgH="4518095" progId="MS_ClipArt_Gallery.2">
                  <p:embed/>
                </p:oleObj>
              </mc:Choice>
              <mc:Fallback>
                <p:oleObj name="Clip" r:id="rId3" imgW="5409524" imgH="451809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0"/>
                        <a:ext cx="6781800" cy="622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0" y="4800600"/>
            <a:ext cx="2438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1600">
                <a:solidFill>
                  <a:srgbClr val="66FFFF"/>
                </a:solidFill>
                <a:cs typeface="Times New Roman (Hebrew)" pitchFamily="26" charset="-79"/>
              </a:rPr>
              <a:t>Sansonetti P. Shigella plays dangerous games. ASM News 1999;65:611-617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5638800" y="304800"/>
            <a:ext cx="1524000" cy="1371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6553200" y="2590800"/>
            <a:ext cx="1524000" cy="1371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>
            <a:off x="5181600" y="4038600"/>
            <a:ext cx="3962400" cy="1752600"/>
          </a:xfrm>
          <a:prstGeom prst="roundRect">
            <a:avLst>
              <a:gd name="adj" fmla="val 29528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Times New Roman (Hebrew)" pitchFamily="26" charset="-79"/>
              <a:cs typeface="Times New Roman (Hebrew)" pitchFamily="2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7455E8E-C8BA-4F9D-8618-F547672BA777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91138" name="Picture 2" descr="Streptococcus pneumoniae in sputum Hi pwr 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924800" cy="4778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2743200" cy="914400"/>
          </a:xfrm>
        </p:spPr>
        <p:txBody>
          <a:bodyPr/>
          <a:lstStyle/>
          <a:p>
            <a:pPr algn="l" rtl="0">
              <a:defRPr/>
            </a:pPr>
            <a:r>
              <a:rPr lang="en-US" altLang="he-IL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Capsules</a:t>
            </a:r>
            <a:endParaRPr lang="en-US" altLang="he-IL" b="1" smtClean="0">
              <a:solidFill>
                <a:srgbClr val="FFFFCC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6553200" cy="1289050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CC"/>
                </a:solidFill>
                <a:latin typeface="Arial" charset="0"/>
              </a:rPr>
              <a:t>Encapsulated Gram-positive diplococci in sputum: </a:t>
            </a:r>
            <a:r>
              <a:rPr lang="en-US" altLang="he-IL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Streptococcus pneumoniae</a:t>
            </a:r>
            <a:endParaRPr lang="en-US" altLang="he-IL" sz="2400" i="1">
              <a:solidFill>
                <a:srgbClr val="FFFFCC"/>
              </a:solidFill>
              <a:latin typeface="Arial" charset="0"/>
            </a:endParaRPr>
          </a:p>
          <a:p>
            <a:pPr>
              <a:defRPr/>
            </a:pPr>
            <a:r>
              <a:rPr lang="en-US" altLang="he-IL" sz="1900">
                <a:latin typeface="Arial" charset="0"/>
              </a:rPr>
              <a:t>Note extracellular location - the capsule has antiphagocytic properties</a:t>
            </a:r>
            <a:endParaRPr lang="en-US" altLang="en-US" sz="19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AF5E780A-7663-4D0E-888C-41286AC68126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2209800" cy="9144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Endotoxin effects</a:t>
            </a:r>
          </a:p>
        </p:txBody>
      </p:sp>
      <p:pic>
        <p:nvPicPr>
          <p:cNvPr id="33796" name="Picture 3" descr="endotoxin effec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0"/>
            <a:ext cx="6351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6F6A7766-3FD4-41D3-A485-141CA2A8F3CC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0" y="0"/>
            <a:ext cx="8915400" cy="5830888"/>
            <a:chOff x="0" y="0"/>
            <a:chExt cx="5616" cy="3673"/>
          </a:xfrm>
        </p:grpSpPr>
        <p:sp>
          <p:nvSpPr>
            <p:cNvPr id="34820" name="Rectangle 3"/>
            <p:cNvSpPr>
              <a:spLocks noChangeArrowheads="1"/>
            </p:cNvSpPr>
            <p:nvPr/>
          </p:nvSpPr>
          <p:spPr bwMode="auto">
            <a:xfrm>
              <a:off x="853" y="0"/>
              <a:ext cx="3832" cy="681"/>
            </a:xfrm>
            <a:prstGeom prst="rect">
              <a:avLst/>
            </a:prstGeom>
            <a:solidFill>
              <a:srgbClr val="C0F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3400" b="1">
                  <a:solidFill>
                    <a:schemeClr val="tx2"/>
                  </a:solidFill>
                  <a:cs typeface="Times New Roman (Hebrew)" pitchFamily="26" charset="-79"/>
                </a:rPr>
                <a:t>LIPOPOLYSACCHARIDE</a:t>
              </a:r>
            </a:p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3400" b="1">
                  <a:solidFill>
                    <a:schemeClr val="tx2"/>
                  </a:solidFill>
                  <a:cs typeface="Times New Roman (Hebrew)" pitchFamily="26" charset="-79"/>
                </a:rPr>
                <a:t>ENDOTOXIN </a:t>
              </a:r>
            </a:p>
          </p:txBody>
        </p:sp>
        <p:sp>
          <p:nvSpPr>
            <p:cNvPr id="34821" name="Freeform 4"/>
            <p:cNvSpPr>
              <a:spLocks/>
            </p:cNvSpPr>
            <p:nvPr/>
          </p:nvSpPr>
          <p:spPr bwMode="auto">
            <a:xfrm>
              <a:off x="117" y="1423"/>
              <a:ext cx="1474" cy="682"/>
            </a:xfrm>
            <a:custGeom>
              <a:avLst/>
              <a:gdLst>
                <a:gd name="T0" fmla="*/ 872 w 1681"/>
                <a:gd name="T1" fmla="*/ 280 h 710"/>
                <a:gd name="T2" fmla="*/ 681 w 1681"/>
                <a:gd name="T3" fmla="*/ 218 h 710"/>
                <a:gd name="T4" fmla="*/ 506 w 1681"/>
                <a:gd name="T5" fmla="*/ 156 h 710"/>
                <a:gd name="T6" fmla="*/ 367 w 1681"/>
                <a:gd name="T7" fmla="*/ 105 h 710"/>
                <a:gd name="T8" fmla="*/ 453 w 1681"/>
                <a:gd name="T9" fmla="*/ 52 h 710"/>
                <a:gd name="T10" fmla="*/ 611 w 1681"/>
                <a:gd name="T11" fmla="*/ 125 h 710"/>
                <a:gd name="T12" fmla="*/ 733 w 1681"/>
                <a:gd name="T13" fmla="*/ 187 h 710"/>
                <a:gd name="T14" fmla="*/ 872 w 1681"/>
                <a:gd name="T15" fmla="*/ 238 h 710"/>
                <a:gd name="T16" fmla="*/ 1048 w 1681"/>
                <a:gd name="T17" fmla="*/ 291 h 710"/>
                <a:gd name="T18" fmla="*/ 1170 w 1681"/>
                <a:gd name="T19" fmla="*/ 363 h 710"/>
                <a:gd name="T20" fmla="*/ 1117 w 1681"/>
                <a:gd name="T21" fmla="*/ 456 h 710"/>
                <a:gd name="T22" fmla="*/ 943 w 1681"/>
                <a:gd name="T23" fmla="*/ 436 h 710"/>
                <a:gd name="T24" fmla="*/ 786 w 1681"/>
                <a:gd name="T25" fmla="*/ 353 h 710"/>
                <a:gd name="T26" fmla="*/ 663 w 1681"/>
                <a:gd name="T27" fmla="*/ 269 h 710"/>
                <a:gd name="T28" fmla="*/ 541 w 1681"/>
                <a:gd name="T29" fmla="*/ 187 h 710"/>
                <a:gd name="T30" fmla="*/ 402 w 1681"/>
                <a:gd name="T31" fmla="*/ 135 h 710"/>
                <a:gd name="T32" fmla="*/ 227 w 1681"/>
                <a:gd name="T33" fmla="*/ 113 h 710"/>
                <a:gd name="T34" fmla="*/ 262 w 1681"/>
                <a:gd name="T35" fmla="*/ 135 h 710"/>
                <a:gd name="T36" fmla="*/ 402 w 1681"/>
                <a:gd name="T37" fmla="*/ 207 h 710"/>
                <a:gd name="T38" fmla="*/ 541 w 1681"/>
                <a:gd name="T39" fmla="*/ 301 h 710"/>
                <a:gd name="T40" fmla="*/ 681 w 1681"/>
                <a:gd name="T41" fmla="*/ 385 h 710"/>
                <a:gd name="T42" fmla="*/ 856 w 1681"/>
                <a:gd name="T43" fmla="*/ 467 h 710"/>
                <a:gd name="T44" fmla="*/ 856 w 1681"/>
                <a:gd name="T45" fmla="*/ 529 h 710"/>
                <a:gd name="T46" fmla="*/ 681 w 1681"/>
                <a:gd name="T47" fmla="*/ 488 h 710"/>
                <a:gd name="T48" fmla="*/ 523 w 1681"/>
                <a:gd name="T49" fmla="*/ 394 h 710"/>
                <a:gd name="T50" fmla="*/ 402 w 1681"/>
                <a:gd name="T51" fmla="*/ 301 h 710"/>
                <a:gd name="T52" fmla="*/ 279 w 1681"/>
                <a:gd name="T53" fmla="*/ 198 h 710"/>
                <a:gd name="T54" fmla="*/ 105 w 1681"/>
                <a:gd name="T55" fmla="*/ 135 h 710"/>
                <a:gd name="T56" fmla="*/ 87 w 1681"/>
                <a:gd name="T57" fmla="*/ 207 h 710"/>
                <a:gd name="T58" fmla="*/ 244 w 1681"/>
                <a:gd name="T59" fmla="*/ 260 h 710"/>
                <a:gd name="T60" fmla="*/ 402 w 1681"/>
                <a:gd name="T61" fmla="*/ 353 h 710"/>
                <a:gd name="T62" fmla="*/ 541 w 1681"/>
                <a:gd name="T63" fmla="*/ 447 h 710"/>
                <a:gd name="T64" fmla="*/ 681 w 1681"/>
                <a:gd name="T65" fmla="*/ 529 h 710"/>
                <a:gd name="T66" fmla="*/ 594 w 1681"/>
                <a:gd name="T67" fmla="*/ 572 h 710"/>
                <a:gd name="T68" fmla="*/ 419 w 1681"/>
                <a:gd name="T69" fmla="*/ 499 h 710"/>
                <a:gd name="T70" fmla="*/ 227 w 1681"/>
                <a:gd name="T71" fmla="*/ 312 h 710"/>
                <a:gd name="T72" fmla="*/ 175 w 1681"/>
                <a:gd name="T73" fmla="*/ 207 h 710"/>
                <a:gd name="T74" fmla="*/ 122 w 1681"/>
                <a:gd name="T75" fmla="*/ 105 h 710"/>
                <a:gd name="T76" fmla="*/ 17 w 1681"/>
                <a:gd name="T77" fmla="*/ 20 h 710"/>
                <a:gd name="T78" fmla="*/ 17 w 1681"/>
                <a:gd name="T79" fmla="*/ 83 h 710"/>
                <a:gd name="T80" fmla="*/ 53 w 1681"/>
                <a:gd name="T81" fmla="*/ 187 h 710"/>
                <a:gd name="T82" fmla="*/ 105 w 1681"/>
                <a:gd name="T83" fmla="*/ 291 h 710"/>
                <a:gd name="T84" fmla="*/ 175 w 1681"/>
                <a:gd name="T85" fmla="*/ 394 h 710"/>
                <a:gd name="T86" fmla="*/ 296 w 1681"/>
                <a:gd name="T87" fmla="*/ 499 h 710"/>
                <a:gd name="T88" fmla="*/ 453 w 1681"/>
                <a:gd name="T89" fmla="*/ 581 h 710"/>
                <a:gd name="T90" fmla="*/ 611 w 1681"/>
                <a:gd name="T91" fmla="*/ 634 h 710"/>
                <a:gd name="T92" fmla="*/ 786 w 1681"/>
                <a:gd name="T93" fmla="*/ 644 h 710"/>
                <a:gd name="T94" fmla="*/ 959 w 1681"/>
                <a:gd name="T95" fmla="*/ 644 h 710"/>
                <a:gd name="T96" fmla="*/ 1135 w 1681"/>
                <a:gd name="T97" fmla="*/ 602 h 710"/>
                <a:gd name="T98" fmla="*/ 1257 w 1681"/>
                <a:gd name="T99" fmla="*/ 509 h 710"/>
                <a:gd name="T100" fmla="*/ 1239 w 1681"/>
                <a:gd name="T101" fmla="*/ 405 h 7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81" h="710">
                  <a:moveTo>
                    <a:pt x="1294" y="349"/>
                  </a:moveTo>
                  <a:lnTo>
                    <a:pt x="1248" y="338"/>
                  </a:lnTo>
                  <a:lnTo>
                    <a:pt x="1203" y="326"/>
                  </a:lnTo>
                  <a:lnTo>
                    <a:pt x="1157" y="326"/>
                  </a:lnTo>
                  <a:lnTo>
                    <a:pt x="1135" y="304"/>
                  </a:lnTo>
                  <a:lnTo>
                    <a:pt x="1090" y="292"/>
                  </a:lnTo>
                  <a:lnTo>
                    <a:pt x="1044" y="282"/>
                  </a:lnTo>
                  <a:lnTo>
                    <a:pt x="977" y="258"/>
                  </a:lnTo>
                  <a:lnTo>
                    <a:pt x="931" y="248"/>
                  </a:lnTo>
                  <a:lnTo>
                    <a:pt x="886" y="236"/>
                  </a:lnTo>
                  <a:lnTo>
                    <a:pt x="840" y="225"/>
                  </a:lnTo>
                  <a:lnTo>
                    <a:pt x="795" y="214"/>
                  </a:lnTo>
                  <a:lnTo>
                    <a:pt x="749" y="191"/>
                  </a:lnTo>
                  <a:lnTo>
                    <a:pt x="704" y="180"/>
                  </a:lnTo>
                  <a:lnTo>
                    <a:pt x="658" y="169"/>
                  </a:lnTo>
                  <a:lnTo>
                    <a:pt x="613" y="169"/>
                  </a:lnTo>
                  <a:lnTo>
                    <a:pt x="590" y="147"/>
                  </a:lnTo>
                  <a:lnTo>
                    <a:pt x="545" y="147"/>
                  </a:lnTo>
                  <a:lnTo>
                    <a:pt x="523" y="123"/>
                  </a:lnTo>
                  <a:lnTo>
                    <a:pt x="477" y="113"/>
                  </a:lnTo>
                  <a:lnTo>
                    <a:pt x="454" y="90"/>
                  </a:lnTo>
                  <a:lnTo>
                    <a:pt x="454" y="68"/>
                  </a:lnTo>
                  <a:lnTo>
                    <a:pt x="499" y="56"/>
                  </a:lnTo>
                  <a:lnTo>
                    <a:pt x="545" y="56"/>
                  </a:lnTo>
                  <a:lnTo>
                    <a:pt x="590" y="56"/>
                  </a:lnTo>
                  <a:lnTo>
                    <a:pt x="636" y="68"/>
                  </a:lnTo>
                  <a:lnTo>
                    <a:pt x="681" y="79"/>
                  </a:lnTo>
                  <a:lnTo>
                    <a:pt x="727" y="101"/>
                  </a:lnTo>
                  <a:lnTo>
                    <a:pt x="772" y="113"/>
                  </a:lnTo>
                  <a:lnTo>
                    <a:pt x="795" y="135"/>
                  </a:lnTo>
                  <a:lnTo>
                    <a:pt x="840" y="147"/>
                  </a:lnTo>
                  <a:lnTo>
                    <a:pt x="862" y="169"/>
                  </a:lnTo>
                  <a:lnTo>
                    <a:pt x="908" y="169"/>
                  </a:lnTo>
                  <a:lnTo>
                    <a:pt x="908" y="191"/>
                  </a:lnTo>
                  <a:lnTo>
                    <a:pt x="953" y="203"/>
                  </a:lnTo>
                  <a:lnTo>
                    <a:pt x="977" y="225"/>
                  </a:lnTo>
                  <a:lnTo>
                    <a:pt x="1022" y="236"/>
                  </a:lnTo>
                  <a:lnTo>
                    <a:pt x="1068" y="236"/>
                  </a:lnTo>
                  <a:lnTo>
                    <a:pt x="1090" y="258"/>
                  </a:lnTo>
                  <a:lnTo>
                    <a:pt x="1135" y="258"/>
                  </a:lnTo>
                  <a:lnTo>
                    <a:pt x="1181" y="270"/>
                  </a:lnTo>
                  <a:lnTo>
                    <a:pt x="1226" y="282"/>
                  </a:lnTo>
                  <a:lnTo>
                    <a:pt x="1272" y="292"/>
                  </a:lnTo>
                  <a:lnTo>
                    <a:pt x="1317" y="304"/>
                  </a:lnTo>
                  <a:lnTo>
                    <a:pt x="1363" y="315"/>
                  </a:lnTo>
                  <a:lnTo>
                    <a:pt x="1407" y="326"/>
                  </a:lnTo>
                  <a:lnTo>
                    <a:pt x="1453" y="338"/>
                  </a:lnTo>
                  <a:lnTo>
                    <a:pt x="1476" y="360"/>
                  </a:lnTo>
                  <a:lnTo>
                    <a:pt x="1521" y="371"/>
                  </a:lnTo>
                  <a:lnTo>
                    <a:pt x="1521" y="394"/>
                  </a:lnTo>
                  <a:lnTo>
                    <a:pt x="1521" y="417"/>
                  </a:lnTo>
                  <a:lnTo>
                    <a:pt x="1521" y="439"/>
                  </a:lnTo>
                  <a:lnTo>
                    <a:pt x="1498" y="461"/>
                  </a:lnTo>
                  <a:lnTo>
                    <a:pt x="1498" y="484"/>
                  </a:lnTo>
                  <a:lnTo>
                    <a:pt x="1453" y="495"/>
                  </a:lnTo>
                  <a:lnTo>
                    <a:pt x="1407" y="495"/>
                  </a:lnTo>
                  <a:lnTo>
                    <a:pt x="1363" y="495"/>
                  </a:lnTo>
                  <a:lnTo>
                    <a:pt x="1317" y="495"/>
                  </a:lnTo>
                  <a:lnTo>
                    <a:pt x="1272" y="484"/>
                  </a:lnTo>
                  <a:lnTo>
                    <a:pt x="1226" y="473"/>
                  </a:lnTo>
                  <a:lnTo>
                    <a:pt x="1181" y="461"/>
                  </a:lnTo>
                  <a:lnTo>
                    <a:pt x="1157" y="439"/>
                  </a:lnTo>
                  <a:lnTo>
                    <a:pt x="1113" y="427"/>
                  </a:lnTo>
                  <a:lnTo>
                    <a:pt x="1068" y="405"/>
                  </a:lnTo>
                  <a:lnTo>
                    <a:pt x="1022" y="383"/>
                  </a:lnTo>
                  <a:lnTo>
                    <a:pt x="999" y="360"/>
                  </a:lnTo>
                  <a:lnTo>
                    <a:pt x="953" y="349"/>
                  </a:lnTo>
                  <a:lnTo>
                    <a:pt x="931" y="326"/>
                  </a:lnTo>
                  <a:lnTo>
                    <a:pt x="908" y="304"/>
                  </a:lnTo>
                  <a:lnTo>
                    <a:pt x="862" y="292"/>
                  </a:lnTo>
                  <a:lnTo>
                    <a:pt x="840" y="270"/>
                  </a:lnTo>
                  <a:lnTo>
                    <a:pt x="795" y="258"/>
                  </a:lnTo>
                  <a:lnTo>
                    <a:pt x="772" y="236"/>
                  </a:lnTo>
                  <a:lnTo>
                    <a:pt x="727" y="225"/>
                  </a:lnTo>
                  <a:lnTo>
                    <a:pt x="704" y="203"/>
                  </a:lnTo>
                  <a:lnTo>
                    <a:pt x="658" y="191"/>
                  </a:lnTo>
                  <a:lnTo>
                    <a:pt x="636" y="169"/>
                  </a:lnTo>
                  <a:lnTo>
                    <a:pt x="590" y="169"/>
                  </a:lnTo>
                  <a:lnTo>
                    <a:pt x="567" y="147"/>
                  </a:lnTo>
                  <a:lnTo>
                    <a:pt x="523" y="147"/>
                  </a:lnTo>
                  <a:lnTo>
                    <a:pt x="477" y="135"/>
                  </a:lnTo>
                  <a:lnTo>
                    <a:pt x="432" y="135"/>
                  </a:lnTo>
                  <a:lnTo>
                    <a:pt x="386" y="123"/>
                  </a:lnTo>
                  <a:lnTo>
                    <a:pt x="341" y="123"/>
                  </a:lnTo>
                  <a:lnTo>
                    <a:pt x="295" y="123"/>
                  </a:lnTo>
                  <a:lnTo>
                    <a:pt x="250" y="123"/>
                  </a:lnTo>
                  <a:lnTo>
                    <a:pt x="204" y="123"/>
                  </a:lnTo>
                  <a:lnTo>
                    <a:pt x="250" y="123"/>
                  </a:lnTo>
                  <a:lnTo>
                    <a:pt x="295" y="135"/>
                  </a:lnTo>
                  <a:lnTo>
                    <a:pt x="341" y="147"/>
                  </a:lnTo>
                  <a:lnTo>
                    <a:pt x="386" y="147"/>
                  </a:lnTo>
                  <a:lnTo>
                    <a:pt x="432" y="157"/>
                  </a:lnTo>
                  <a:lnTo>
                    <a:pt x="454" y="180"/>
                  </a:lnTo>
                  <a:lnTo>
                    <a:pt x="499" y="203"/>
                  </a:lnTo>
                  <a:lnTo>
                    <a:pt x="523" y="225"/>
                  </a:lnTo>
                  <a:lnTo>
                    <a:pt x="567" y="236"/>
                  </a:lnTo>
                  <a:lnTo>
                    <a:pt x="590" y="258"/>
                  </a:lnTo>
                  <a:lnTo>
                    <a:pt x="636" y="282"/>
                  </a:lnTo>
                  <a:lnTo>
                    <a:pt x="681" y="304"/>
                  </a:lnTo>
                  <a:lnTo>
                    <a:pt x="704" y="326"/>
                  </a:lnTo>
                  <a:lnTo>
                    <a:pt x="728" y="355"/>
                  </a:lnTo>
                  <a:lnTo>
                    <a:pt x="772" y="360"/>
                  </a:lnTo>
                  <a:lnTo>
                    <a:pt x="818" y="371"/>
                  </a:lnTo>
                  <a:lnTo>
                    <a:pt x="840" y="394"/>
                  </a:lnTo>
                  <a:lnTo>
                    <a:pt x="886" y="417"/>
                  </a:lnTo>
                  <a:lnTo>
                    <a:pt x="931" y="439"/>
                  </a:lnTo>
                  <a:lnTo>
                    <a:pt x="977" y="461"/>
                  </a:lnTo>
                  <a:lnTo>
                    <a:pt x="1022" y="473"/>
                  </a:lnTo>
                  <a:lnTo>
                    <a:pt x="1068" y="484"/>
                  </a:lnTo>
                  <a:lnTo>
                    <a:pt x="1113" y="506"/>
                  </a:lnTo>
                  <a:lnTo>
                    <a:pt x="1157" y="529"/>
                  </a:lnTo>
                  <a:lnTo>
                    <a:pt x="1181" y="552"/>
                  </a:lnTo>
                  <a:lnTo>
                    <a:pt x="1203" y="574"/>
                  </a:lnTo>
                  <a:lnTo>
                    <a:pt x="1157" y="586"/>
                  </a:lnTo>
                  <a:lnTo>
                    <a:pt x="1113" y="574"/>
                  </a:lnTo>
                  <a:lnTo>
                    <a:pt x="1068" y="574"/>
                  </a:lnTo>
                  <a:lnTo>
                    <a:pt x="1022" y="562"/>
                  </a:lnTo>
                  <a:lnTo>
                    <a:pt x="977" y="552"/>
                  </a:lnTo>
                  <a:lnTo>
                    <a:pt x="931" y="540"/>
                  </a:lnTo>
                  <a:lnTo>
                    <a:pt x="886" y="529"/>
                  </a:lnTo>
                  <a:lnTo>
                    <a:pt x="840" y="518"/>
                  </a:lnTo>
                  <a:lnTo>
                    <a:pt x="795" y="495"/>
                  </a:lnTo>
                  <a:lnTo>
                    <a:pt x="749" y="473"/>
                  </a:lnTo>
                  <a:lnTo>
                    <a:pt x="727" y="451"/>
                  </a:lnTo>
                  <a:lnTo>
                    <a:pt x="681" y="427"/>
                  </a:lnTo>
                  <a:lnTo>
                    <a:pt x="658" y="405"/>
                  </a:lnTo>
                  <a:lnTo>
                    <a:pt x="613" y="383"/>
                  </a:lnTo>
                  <a:lnTo>
                    <a:pt x="590" y="360"/>
                  </a:lnTo>
                  <a:lnTo>
                    <a:pt x="567" y="338"/>
                  </a:lnTo>
                  <a:lnTo>
                    <a:pt x="523" y="326"/>
                  </a:lnTo>
                  <a:lnTo>
                    <a:pt x="499" y="304"/>
                  </a:lnTo>
                  <a:lnTo>
                    <a:pt x="477" y="282"/>
                  </a:lnTo>
                  <a:lnTo>
                    <a:pt x="432" y="258"/>
                  </a:lnTo>
                  <a:lnTo>
                    <a:pt x="408" y="236"/>
                  </a:lnTo>
                  <a:lnTo>
                    <a:pt x="363" y="214"/>
                  </a:lnTo>
                  <a:lnTo>
                    <a:pt x="317" y="191"/>
                  </a:lnTo>
                  <a:lnTo>
                    <a:pt x="273" y="180"/>
                  </a:lnTo>
                  <a:lnTo>
                    <a:pt x="228" y="169"/>
                  </a:lnTo>
                  <a:lnTo>
                    <a:pt x="182" y="157"/>
                  </a:lnTo>
                  <a:lnTo>
                    <a:pt x="137" y="147"/>
                  </a:lnTo>
                  <a:lnTo>
                    <a:pt x="91" y="135"/>
                  </a:lnTo>
                  <a:lnTo>
                    <a:pt x="68" y="157"/>
                  </a:lnTo>
                  <a:lnTo>
                    <a:pt x="68" y="180"/>
                  </a:lnTo>
                  <a:lnTo>
                    <a:pt x="91" y="203"/>
                  </a:lnTo>
                  <a:lnTo>
                    <a:pt x="113" y="225"/>
                  </a:lnTo>
                  <a:lnTo>
                    <a:pt x="159" y="236"/>
                  </a:lnTo>
                  <a:lnTo>
                    <a:pt x="204" y="248"/>
                  </a:lnTo>
                  <a:lnTo>
                    <a:pt x="250" y="258"/>
                  </a:lnTo>
                  <a:lnTo>
                    <a:pt x="273" y="282"/>
                  </a:lnTo>
                  <a:lnTo>
                    <a:pt x="317" y="282"/>
                  </a:lnTo>
                  <a:lnTo>
                    <a:pt x="363" y="304"/>
                  </a:lnTo>
                  <a:lnTo>
                    <a:pt x="386" y="326"/>
                  </a:lnTo>
                  <a:lnTo>
                    <a:pt x="432" y="338"/>
                  </a:lnTo>
                  <a:lnTo>
                    <a:pt x="477" y="360"/>
                  </a:lnTo>
                  <a:lnTo>
                    <a:pt x="523" y="383"/>
                  </a:lnTo>
                  <a:lnTo>
                    <a:pt x="545" y="405"/>
                  </a:lnTo>
                  <a:lnTo>
                    <a:pt x="590" y="427"/>
                  </a:lnTo>
                  <a:lnTo>
                    <a:pt x="636" y="439"/>
                  </a:lnTo>
                  <a:lnTo>
                    <a:pt x="658" y="461"/>
                  </a:lnTo>
                  <a:lnTo>
                    <a:pt x="704" y="484"/>
                  </a:lnTo>
                  <a:lnTo>
                    <a:pt x="749" y="495"/>
                  </a:lnTo>
                  <a:lnTo>
                    <a:pt x="772" y="518"/>
                  </a:lnTo>
                  <a:lnTo>
                    <a:pt x="818" y="540"/>
                  </a:lnTo>
                  <a:lnTo>
                    <a:pt x="840" y="562"/>
                  </a:lnTo>
                  <a:lnTo>
                    <a:pt x="886" y="574"/>
                  </a:lnTo>
                  <a:lnTo>
                    <a:pt x="908" y="596"/>
                  </a:lnTo>
                  <a:lnTo>
                    <a:pt x="908" y="619"/>
                  </a:lnTo>
                  <a:lnTo>
                    <a:pt x="862" y="630"/>
                  </a:lnTo>
                  <a:lnTo>
                    <a:pt x="818" y="630"/>
                  </a:lnTo>
                  <a:lnTo>
                    <a:pt x="772" y="619"/>
                  </a:lnTo>
                  <a:lnTo>
                    <a:pt x="727" y="608"/>
                  </a:lnTo>
                  <a:lnTo>
                    <a:pt x="681" y="596"/>
                  </a:lnTo>
                  <a:lnTo>
                    <a:pt x="616" y="557"/>
                  </a:lnTo>
                  <a:lnTo>
                    <a:pt x="590" y="562"/>
                  </a:lnTo>
                  <a:lnTo>
                    <a:pt x="545" y="540"/>
                  </a:lnTo>
                  <a:lnTo>
                    <a:pt x="499" y="518"/>
                  </a:lnTo>
                  <a:lnTo>
                    <a:pt x="363" y="451"/>
                  </a:lnTo>
                  <a:lnTo>
                    <a:pt x="317" y="405"/>
                  </a:lnTo>
                  <a:lnTo>
                    <a:pt x="317" y="360"/>
                  </a:lnTo>
                  <a:lnTo>
                    <a:pt x="295" y="338"/>
                  </a:lnTo>
                  <a:lnTo>
                    <a:pt x="273" y="315"/>
                  </a:lnTo>
                  <a:lnTo>
                    <a:pt x="273" y="292"/>
                  </a:lnTo>
                  <a:lnTo>
                    <a:pt x="250" y="270"/>
                  </a:lnTo>
                  <a:lnTo>
                    <a:pt x="228" y="248"/>
                  </a:lnTo>
                  <a:lnTo>
                    <a:pt x="228" y="225"/>
                  </a:lnTo>
                  <a:lnTo>
                    <a:pt x="228" y="203"/>
                  </a:lnTo>
                  <a:lnTo>
                    <a:pt x="204" y="180"/>
                  </a:lnTo>
                  <a:lnTo>
                    <a:pt x="182" y="157"/>
                  </a:lnTo>
                  <a:lnTo>
                    <a:pt x="182" y="135"/>
                  </a:lnTo>
                  <a:lnTo>
                    <a:pt x="159" y="113"/>
                  </a:lnTo>
                  <a:lnTo>
                    <a:pt x="137" y="90"/>
                  </a:lnTo>
                  <a:lnTo>
                    <a:pt x="113" y="68"/>
                  </a:lnTo>
                  <a:lnTo>
                    <a:pt x="91" y="45"/>
                  </a:lnTo>
                  <a:lnTo>
                    <a:pt x="46" y="45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22" y="68"/>
                  </a:lnTo>
                  <a:lnTo>
                    <a:pt x="22" y="90"/>
                  </a:lnTo>
                  <a:lnTo>
                    <a:pt x="46" y="113"/>
                  </a:lnTo>
                  <a:lnTo>
                    <a:pt x="46" y="135"/>
                  </a:lnTo>
                  <a:lnTo>
                    <a:pt x="68" y="157"/>
                  </a:lnTo>
                  <a:lnTo>
                    <a:pt x="68" y="180"/>
                  </a:lnTo>
                  <a:lnTo>
                    <a:pt x="68" y="203"/>
                  </a:lnTo>
                  <a:lnTo>
                    <a:pt x="91" y="225"/>
                  </a:lnTo>
                  <a:lnTo>
                    <a:pt x="91" y="248"/>
                  </a:lnTo>
                  <a:lnTo>
                    <a:pt x="113" y="270"/>
                  </a:lnTo>
                  <a:lnTo>
                    <a:pt x="137" y="292"/>
                  </a:lnTo>
                  <a:lnTo>
                    <a:pt x="137" y="315"/>
                  </a:lnTo>
                  <a:lnTo>
                    <a:pt x="159" y="338"/>
                  </a:lnTo>
                  <a:lnTo>
                    <a:pt x="159" y="360"/>
                  </a:lnTo>
                  <a:lnTo>
                    <a:pt x="182" y="383"/>
                  </a:lnTo>
                  <a:lnTo>
                    <a:pt x="204" y="405"/>
                  </a:lnTo>
                  <a:lnTo>
                    <a:pt x="228" y="427"/>
                  </a:lnTo>
                  <a:lnTo>
                    <a:pt x="250" y="451"/>
                  </a:lnTo>
                  <a:lnTo>
                    <a:pt x="295" y="473"/>
                  </a:lnTo>
                  <a:lnTo>
                    <a:pt x="317" y="495"/>
                  </a:lnTo>
                  <a:lnTo>
                    <a:pt x="341" y="518"/>
                  </a:lnTo>
                  <a:lnTo>
                    <a:pt x="386" y="540"/>
                  </a:lnTo>
                  <a:lnTo>
                    <a:pt x="432" y="562"/>
                  </a:lnTo>
                  <a:lnTo>
                    <a:pt x="454" y="586"/>
                  </a:lnTo>
                  <a:lnTo>
                    <a:pt x="499" y="596"/>
                  </a:lnTo>
                  <a:lnTo>
                    <a:pt x="545" y="619"/>
                  </a:lnTo>
                  <a:lnTo>
                    <a:pt x="590" y="630"/>
                  </a:lnTo>
                  <a:lnTo>
                    <a:pt x="613" y="653"/>
                  </a:lnTo>
                  <a:lnTo>
                    <a:pt x="658" y="653"/>
                  </a:lnTo>
                  <a:lnTo>
                    <a:pt x="704" y="664"/>
                  </a:lnTo>
                  <a:lnTo>
                    <a:pt x="749" y="675"/>
                  </a:lnTo>
                  <a:lnTo>
                    <a:pt x="795" y="687"/>
                  </a:lnTo>
                  <a:lnTo>
                    <a:pt x="840" y="697"/>
                  </a:lnTo>
                  <a:lnTo>
                    <a:pt x="886" y="697"/>
                  </a:lnTo>
                  <a:lnTo>
                    <a:pt x="931" y="697"/>
                  </a:lnTo>
                  <a:lnTo>
                    <a:pt x="977" y="697"/>
                  </a:lnTo>
                  <a:lnTo>
                    <a:pt x="1022" y="697"/>
                  </a:lnTo>
                  <a:lnTo>
                    <a:pt x="1068" y="697"/>
                  </a:lnTo>
                  <a:lnTo>
                    <a:pt x="1113" y="709"/>
                  </a:lnTo>
                  <a:lnTo>
                    <a:pt x="1157" y="709"/>
                  </a:lnTo>
                  <a:lnTo>
                    <a:pt x="1203" y="697"/>
                  </a:lnTo>
                  <a:lnTo>
                    <a:pt x="1248" y="697"/>
                  </a:lnTo>
                  <a:lnTo>
                    <a:pt x="1294" y="687"/>
                  </a:lnTo>
                  <a:lnTo>
                    <a:pt x="1339" y="675"/>
                  </a:lnTo>
                  <a:lnTo>
                    <a:pt x="1385" y="664"/>
                  </a:lnTo>
                  <a:lnTo>
                    <a:pt x="1430" y="653"/>
                  </a:lnTo>
                  <a:lnTo>
                    <a:pt x="1476" y="653"/>
                  </a:lnTo>
                  <a:lnTo>
                    <a:pt x="1521" y="630"/>
                  </a:lnTo>
                  <a:lnTo>
                    <a:pt x="1567" y="619"/>
                  </a:lnTo>
                  <a:lnTo>
                    <a:pt x="1589" y="596"/>
                  </a:lnTo>
                  <a:lnTo>
                    <a:pt x="1612" y="574"/>
                  </a:lnTo>
                  <a:lnTo>
                    <a:pt x="1635" y="552"/>
                  </a:lnTo>
                  <a:lnTo>
                    <a:pt x="1658" y="529"/>
                  </a:lnTo>
                  <a:lnTo>
                    <a:pt x="1680" y="506"/>
                  </a:lnTo>
                  <a:lnTo>
                    <a:pt x="1658" y="484"/>
                  </a:lnTo>
                  <a:lnTo>
                    <a:pt x="1635" y="461"/>
                  </a:lnTo>
                  <a:lnTo>
                    <a:pt x="1612" y="439"/>
                  </a:lnTo>
                  <a:lnTo>
                    <a:pt x="1567" y="417"/>
                  </a:lnTo>
                  <a:lnTo>
                    <a:pt x="1544" y="394"/>
                  </a:lnTo>
                </a:path>
              </a:pathLst>
            </a:custGeom>
            <a:solidFill>
              <a:srgbClr val="7679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822" name="Line 5"/>
            <p:cNvSpPr>
              <a:spLocks noChangeShapeType="1"/>
            </p:cNvSpPr>
            <p:nvPr/>
          </p:nvSpPr>
          <p:spPr bwMode="auto">
            <a:xfrm>
              <a:off x="1506" y="1926"/>
              <a:ext cx="414" cy="1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 useBgFill="1"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1948" y="1488"/>
              <a:ext cx="905" cy="796"/>
            </a:xfrm>
            <a:prstGeom prst="rect">
              <a:avLst/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lIns="96838" tIns="49212" rIns="96838" bIns="49212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CORE</a:t>
              </a:r>
            </a:p>
          </p:txBody>
        </p:sp>
        <p:sp>
          <p:nvSpPr>
            <p:cNvPr id="34824" name="Line 7"/>
            <p:cNvSpPr>
              <a:spLocks noChangeShapeType="1"/>
            </p:cNvSpPr>
            <p:nvPr/>
          </p:nvSpPr>
          <p:spPr bwMode="auto">
            <a:xfrm>
              <a:off x="2930" y="2007"/>
              <a:ext cx="267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 useBgFill="1">
          <p:nvSpPr>
            <p:cNvPr id="34825" name="AutoShape 8"/>
            <p:cNvSpPr>
              <a:spLocks noChangeArrowheads="1"/>
            </p:cNvSpPr>
            <p:nvPr/>
          </p:nvSpPr>
          <p:spPr bwMode="auto">
            <a:xfrm>
              <a:off x="4981" y="2072"/>
              <a:ext cx="340" cy="163"/>
            </a:xfrm>
            <a:prstGeom prst="hexagon">
              <a:avLst>
                <a:gd name="adj" fmla="val 52138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 useBgFill="1">
          <p:nvSpPr>
            <p:cNvPr id="34826" name="AutoShape 9"/>
            <p:cNvSpPr>
              <a:spLocks noChangeArrowheads="1"/>
            </p:cNvSpPr>
            <p:nvPr/>
          </p:nvSpPr>
          <p:spPr bwMode="auto">
            <a:xfrm>
              <a:off x="3557" y="1877"/>
              <a:ext cx="340" cy="164"/>
            </a:xfrm>
            <a:prstGeom prst="hexagon">
              <a:avLst>
                <a:gd name="adj" fmla="val 51820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 useBgFill="1">
          <p:nvSpPr>
            <p:cNvPr id="34827" name="AutoShape 10"/>
            <p:cNvSpPr>
              <a:spLocks noChangeArrowheads="1"/>
            </p:cNvSpPr>
            <p:nvPr/>
          </p:nvSpPr>
          <p:spPr bwMode="auto">
            <a:xfrm>
              <a:off x="4293" y="1974"/>
              <a:ext cx="341" cy="164"/>
            </a:xfrm>
            <a:prstGeom prst="hexagon">
              <a:avLst>
                <a:gd name="adj" fmla="val 51972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34828" name="Rectangle 11"/>
            <p:cNvSpPr>
              <a:spLocks noChangeArrowheads="1"/>
            </p:cNvSpPr>
            <p:nvPr/>
          </p:nvSpPr>
          <p:spPr bwMode="auto">
            <a:xfrm>
              <a:off x="0" y="2206"/>
              <a:ext cx="1209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FEC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3000" b="1">
                  <a:solidFill>
                    <a:schemeClr val="tx2"/>
                  </a:solidFill>
                  <a:cs typeface="Times New Roman (Hebrew)" pitchFamily="26" charset="-79"/>
                </a:rPr>
                <a:t>LIPID</a:t>
              </a:r>
              <a:r>
                <a:rPr lang="en-US" altLang="he-IL" sz="3800" b="1">
                  <a:solidFill>
                    <a:schemeClr val="tx2"/>
                  </a:solidFill>
                  <a:cs typeface="Times New Roman (Hebrew)" pitchFamily="26" charset="-79"/>
                </a:rPr>
                <a:t> A</a:t>
              </a:r>
              <a:endParaRPr lang="en-US" altLang="he-IL" sz="3800" b="1">
                <a:solidFill>
                  <a:schemeClr val="tx1"/>
                </a:solidFill>
                <a:cs typeface="Times New Roman (Hebrew)" pitchFamily="26" charset="-79"/>
              </a:endParaRPr>
            </a:p>
          </p:txBody>
        </p:sp>
        <p:sp>
          <p:nvSpPr>
            <p:cNvPr id="34829" name="Rectangle 12"/>
            <p:cNvSpPr>
              <a:spLocks noChangeArrowheads="1"/>
            </p:cNvSpPr>
            <p:nvPr/>
          </p:nvSpPr>
          <p:spPr bwMode="auto">
            <a:xfrm>
              <a:off x="1680" y="2256"/>
              <a:ext cx="58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FEC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KDO</a:t>
              </a:r>
            </a:p>
          </p:txBody>
        </p:sp>
        <p:sp>
          <p:nvSpPr>
            <p:cNvPr id="34830" name="Rectangle 13"/>
            <p:cNvSpPr>
              <a:spLocks noChangeArrowheads="1"/>
            </p:cNvSpPr>
            <p:nvPr/>
          </p:nvSpPr>
          <p:spPr bwMode="auto">
            <a:xfrm>
              <a:off x="3929" y="2518"/>
              <a:ext cx="1185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FEC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SIDE CHAIN</a:t>
              </a:r>
            </a:p>
          </p:txBody>
        </p:sp>
        <p:sp useBgFill="1">
          <p:nvSpPr>
            <p:cNvPr id="34831" name="AutoShape 14"/>
            <p:cNvSpPr>
              <a:spLocks noChangeArrowheads="1"/>
            </p:cNvSpPr>
            <p:nvPr/>
          </p:nvSpPr>
          <p:spPr bwMode="auto">
            <a:xfrm>
              <a:off x="3164" y="1926"/>
              <a:ext cx="340" cy="163"/>
            </a:xfrm>
            <a:prstGeom prst="hexagon">
              <a:avLst>
                <a:gd name="adj" fmla="val 52138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 useBgFill="1">
          <p:nvSpPr>
            <p:cNvPr id="34832" name="AutoShape 15"/>
            <p:cNvSpPr>
              <a:spLocks noChangeArrowheads="1"/>
            </p:cNvSpPr>
            <p:nvPr/>
          </p:nvSpPr>
          <p:spPr bwMode="auto">
            <a:xfrm>
              <a:off x="3900" y="2023"/>
              <a:ext cx="341" cy="164"/>
            </a:xfrm>
            <a:prstGeom prst="hexagon">
              <a:avLst>
                <a:gd name="adj" fmla="val 51972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 useBgFill="1">
          <p:nvSpPr>
            <p:cNvPr id="34833" name="AutoShape 16"/>
            <p:cNvSpPr>
              <a:spLocks noChangeArrowheads="1"/>
            </p:cNvSpPr>
            <p:nvPr/>
          </p:nvSpPr>
          <p:spPr bwMode="auto">
            <a:xfrm>
              <a:off x="4637" y="2120"/>
              <a:ext cx="340" cy="164"/>
            </a:xfrm>
            <a:prstGeom prst="hexagon">
              <a:avLst>
                <a:gd name="adj" fmla="val 51820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34834" name="Rectangle 17"/>
            <p:cNvSpPr>
              <a:spLocks noChangeArrowheads="1"/>
            </p:cNvSpPr>
            <p:nvPr/>
          </p:nvSpPr>
          <p:spPr bwMode="auto">
            <a:xfrm>
              <a:off x="672" y="1064"/>
              <a:ext cx="729" cy="26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TOXIC</a:t>
              </a:r>
            </a:p>
          </p:txBody>
        </p:sp>
        <p:sp>
          <p:nvSpPr>
            <p:cNvPr id="34835" name="Rectangle 18"/>
            <p:cNvSpPr>
              <a:spLocks noChangeArrowheads="1"/>
            </p:cNvSpPr>
            <p:nvPr/>
          </p:nvSpPr>
          <p:spPr bwMode="auto">
            <a:xfrm>
              <a:off x="3888" y="1544"/>
              <a:ext cx="1447" cy="26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IMMUNOGENIC</a:t>
              </a:r>
            </a:p>
          </p:txBody>
        </p:sp>
        <p:sp>
          <p:nvSpPr>
            <p:cNvPr id="34836" name="Rectangle 19"/>
            <p:cNvSpPr>
              <a:spLocks noChangeArrowheads="1"/>
            </p:cNvSpPr>
            <p:nvPr/>
          </p:nvSpPr>
          <p:spPr bwMode="auto">
            <a:xfrm>
              <a:off x="1424" y="2797"/>
              <a:ext cx="2667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FEC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3000" b="1">
                  <a:solidFill>
                    <a:schemeClr val="tx1"/>
                  </a:solidFill>
                  <a:cs typeface="Times New Roman (Hebrew)" pitchFamily="26" charset="-79"/>
                </a:rPr>
                <a:t>POLYSACCHARIDES</a:t>
              </a:r>
            </a:p>
          </p:txBody>
        </p:sp>
        <p:sp>
          <p:nvSpPr>
            <p:cNvPr id="34837" name="Rectangle 20"/>
            <p:cNvSpPr>
              <a:spLocks noChangeArrowheads="1"/>
            </p:cNvSpPr>
            <p:nvPr/>
          </p:nvSpPr>
          <p:spPr bwMode="auto">
            <a:xfrm>
              <a:off x="392" y="3361"/>
              <a:ext cx="4200" cy="312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COMMON TO </a:t>
              </a:r>
              <a:r>
                <a:rPr lang="en-US" altLang="he-IL" sz="2600" b="1" u="sng">
                  <a:solidFill>
                    <a:schemeClr val="tx1"/>
                  </a:solidFill>
                  <a:cs typeface="Times New Roman (Hebrew)" pitchFamily="26" charset="-79"/>
                </a:rPr>
                <a:t>ALL</a:t>
              </a: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 </a:t>
              </a:r>
              <a:r>
                <a:rPr lang="en-US" altLang="he-IL" sz="2600" b="1">
                  <a:solidFill>
                    <a:schemeClr val="tx1"/>
                  </a:solidFill>
                  <a:cs typeface="Times New Roman (Hebrew)" pitchFamily="26" charset="-79"/>
                </a:rPr>
                <a:t>G</a:t>
              </a: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RAM </a:t>
              </a:r>
              <a:r>
                <a:rPr lang="en-US" altLang="he-IL" sz="2600" b="1">
                  <a:solidFill>
                    <a:schemeClr val="tx1"/>
                  </a:solidFill>
                  <a:cs typeface="Times New Roman (Hebrew)" pitchFamily="26" charset="-79"/>
                </a:rPr>
                <a:t>N</a:t>
              </a: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EGATIVE </a:t>
              </a:r>
              <a:r>
                <a:rPr lang="en-US" altLang="he-IL" sz="2600" b="1">
                  <a:solidFill>
                    <a:schemeClr val="tx1"/>
                  </a:solidFill>
                  <a:cs typeface="Times New Roman (Hebrew)" pitchFamily="26" charset="-79"/>
                </a:rPr>
                <a:t>B</a:t>
              </a:r>
              <a:r>
                <a:rPr lang="en-US" altLang="he-IL" sz="2100" b="1">
                  <a:solidFill>
                    <a:schemeClr val="tx1"/>
                  </a:solidFill>
                  <a:cs typeface="Times New Roman (Hebrew)" pitchFamily="26" charset="-79"/>
                </a:rPr>
                <a:t>ACTERIA</a:t>
              </a:r>
            </a:p>
          </p:txBody>
        </p:sp>
        <p:sp useBgFill="1">
          <p:nvSpPr>
            <p:cNvPr id="34838" name="AutoShape 21"/>
            <p:cNvSpPr>
              <a:spLocks noChangeArrowheads="1"/>
            </p:cNvSpPr>
            <p:nvPr/>
          </p:nvSpPr>
          <p:spPr bwMode="auto">
            <a:xfrm>
              <a:off x="5276" y="2266"/>
              <a:ext cx="340" cy="164"/>
            </a:xfrm>
            <a:prstGeom prst="hexagon">
              <a:avLst>
                <a:gd name="adj" fmla="val 51820"/>
                <a:gd name="vf" fmla="val 115470"/>
              </a:avLst>
            </a:prstGeom>
            <a:ln w="508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hlink"/>
              </a:outerShdw>
            </a:effec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84E9770B-04F7-4EB9-B728-350FC3478CD4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228600" y="2590800"/>
            <a:ext cx="2362200" cy="2057400"/>
            <a:chOff x="144" y="1632"/>
            <a:chExt cx="1488" cy="1296"/>
          </a:xfrm>
        </p:grpSpPr>
        <p:grpSp>
          <p:nvGrpSpPr>
            <p:cNvPr id="7447" name="Group 3"/>
            <p:cNvGrpSpPr>
              <a:grpSpLocks/>
            </p:cNvGrpSpPr>
            <p:nvPr/>
          </p:nvGrpSpPr>
          <p:grpSpPr bwMode="auto">
            <a:xfrm>
              <a:off x="192" y="1824"/>
              <a:ext cx="1440" cy="1104"/>
              <a:chOff x="192" y="720"/>
              <a:chExt cx="1440" cy="1104"/>
            </a:xfrm>
          </p:grpSpPr>
          <p:grpSp>
            <p:nvGrpSpPr>
              <p:cNvPr id="7449" name="Group 4"/>
              <p:cNvGrpSpPr>
                <a:grpSpLocks/>
              </p:cNvGrpSpPr>
              <p:nvPr/>
            </p:nvGrpSpPr>
            <p:grpSpPr bwMode="auto">
              <a:xfrm>
                <a:off x="1104" y="912"/>
                <a:ext cx="528" cy="912"/>
                <a:chOff x="4416" y="2256"/>
                <a:chExt cx="816" cy="1200"/>
              </a:xfrm>
            </p:grpSpPr>
            <p:sp>
              <p:nvSpPr>
                <p:cNvPr id="7451" name="Freeform 5"/>
                <p:cNvSpPr>
                  <a:spLocks/>
                </p:cNvSpPr>
                <p:nvPr/>
              </p:nvSpPr>
              <p:spPr bwMode="auto">
                <a:xfrm>
                  <a:off x="4416" y="2256"/>
                  <a:ext cx="391" cy="1200"/>
                </a:xfrm>
                <a:custGeom>
                  <a:avLst/>
                  <a:gdLst>
                    <a:gd name="T0" fmla="*/ 0 w 391"/>
                    <a:gd name="T1" fmla="*/ 0 h 1200"/>
                    <a:gd name="T2" fmla="*/ 240 w 391"/>
                    <a:gd name="T3" fmla="*/ 192 h 1200"/>
                    <a:gd name="T4" fmla="*/ 384 w 391"/>
                    <a:gd name="T5" fmla="*/ 624 h 1200"/>
                    <a:gd name="T6" fmla="*/ 281 w 391"/>
                    <a:gd name="T7" fmla="*/ 1001 h 1200"/>
                    <a:gd name="T8" fmla="*/ 48 w 391"/>
                    <a:gd name="T9" fmla="*/ 1200 h 1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200">
                      <a:moveTo>
                        <a:pt x="0" y="0"/>
                      </a:moveTo>
                      <a:cubicBezTo>
                        <a:pt x="88" y="44"/>
                        <a:pt x="176" y="88"/>
                        <a:pt x="240" y="192"/>
                      </a:cubicBezTo>
                      <a:cubicBezTo>
                        <a:pt x="304" y="296"/>
                        <a:pt x="377" y="489"/>
                        <a:pt x="384" y="624"/>
                      </a:cubicBezTo>
                      <a:cubicBezTo>
                        <a:pt x="391" y="759"/>
                        <a:pt x="337" y="905"/>
                        <a:pt x="281" y="1001"/>
                      </a:cubicBezTo>
                      <a:cubicBezTo>
                        <a:pt x="225" y="1097"/>
                        <a:pt x="96" y="1159"/>
                        <a:pt x="48" y="1200"/>
                      </a:cubicBezTo>
                    </a:path>
                  </a:pathLst>
                </a:custGeom>
                <a:noFill/>
                <a:ln w="76200" cmpd="sng">
                  <a:solidFill>
                    <a:srgbClr val="FF3300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52" name="Freeform 6"/>
                <p:cNvSpPr>
                  <a:spLocks/>
                </p:cNvSpPr>
                <p:nvPr/>
              </p:nvSpPr>
              <p:spPr bwMode="auto">
                <a:xfrm>
                  <a:off x="4800" y="2880"/>
                  <a:ext cx="432" cy="528"/>
                </a:xfrm>
                <a:custGeom>
                  <a:avLst/>
                  <a:gdLst>
                    <a:gd name="T0" fmla="*/ 0 w 432"/>
                    <a:gd name="T1" fmla="*/ 0 h 528"/>
                    <a:gd name="T2" fmla="*/ 48 w 432"/>
                    <a:gd name="T3" fmla="*/ 240 h 528"/>
                    <a:gd name="T4" fmla="*/ 192 w 432"/>
                    <a:gd name="T5" fmla="*/ 432 h 528"/>
                    <a:gd name="T6" fmla="*/ 432 w 432"/>
                    <a:gd name="T7" fmla="*/ 528 h 5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2" h="528">
                      <a:moveTo>
                        <a:pt x="0" y="0"/>
                      </a:moveTo>
                      <a:cubicBezTo>
                        <a:pt x="8" y="84"/>
                        <a:pt x="16" y="168"/>
                        <a:pt x="48" y="240"/>
                      </a:cubicBezTo>
                      <a:cubicBezTo>
                        <a:pt x="80" y="312"/>
                        <a:pt x="128" y="384"/>
                        <a:pt x="192" y="432"/>
                      </a:cubicBezTo>
                      <a:cubicBezTo>
                        <a:pt x="256" y="480"/>
                        <a:pt x="392" y="512"/>
                        <a:pt x="432" y="528"/>
                      </a:cubicBezTo>
                    </a:path>
                  </a:pathLst>
                </a:custGeom>
                <a:noFill/>
                <a:ln w="76200" cmpd="sng">
                  <a:solidFill>
                    <a:srgbClr val="FF3300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450" name="Text Box 7"/>
              <p:cNvSpPr txBox="1">
                <a:spLocks noChangeArrowheads="1"/>
              </p:cNvSpPr>
              <p:nvPr/>
            </p:nvSpPr>
            <p:spPr bwMode="auto">
              <a:xfrm>
                <a:off x="192" y="720"/>
                <a:ext cx="960" cy="327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ctr" rtl="0">
                  <a:spcBef>
                    <a:spcPct val="50000"/>
                  </a:spcBef>
                  <a:buFontTx/>
                  <a:buNone/>
                </a:pPr>
                <a:r>
                  <a:rPr lang="en-US" altLang="he-IL" sz="2800" b="1">
                    <a:solidFill>
                      <a:schemeClr val="tx1"/>
                    </a:solidFill>
                    <a:latin typeface="Copperplate Gothic Light" panose="020E0507020206020404" pitchFamily="34" charset="0"/>
                    <a:cs typeface="Times New Roman (Hebrew)" pitchFamily="26" charset="-79"/>
                  </a:rPr>
                  <a:t>toxins</a:t>
                </a:r>
              </a:p>
            </p:txBody>
          </p:sp>
        </p:grp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>
              <a:off x="144" y="1632"/>
              <a:ext cx="336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cs-CZ" altLang="en-US" sz="2400" b="1">
                  <a:solidFill>
                    <a:srgbClr val="FFFF00"/>
                  </a:solidFill>
                  <a:cs typeface="Times New Roman (Hebrew)" pitchFamily="26" charset="-79"/>
                </a:rPr>
                <a:t>+/-</a:t>
              </a:r>
              <a:endParaRPr lang="en-US" altLang="en-US" sz="2400" b="1">
                <a:solidFill>
                  <a:srgbClr val="FFFF00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228600" y="4343400"/>
            <a:ext cx="2362200" cy="2133600"/>
            <a:chOff x="144" y="2736"/>
            <a:chExt cx="1488" cy="1344"/>
          </a:xfrm>
        </p:grpSpPr>
        <p:grpSp>
          <p:nvGrpSpPr>
            <p:cNvPr id="7441" name="Group 10"/>
            <p:cNvGrpSpPr>
              <a:grpSpLocks/>
            </p:cNvGrpSpPr>
            <p:nvPr/>
          </p:nvGrpSpPr>
          <p:grpSpPr bwMode="auto">
            <a:xfrm>
              <a:off x="192" y="2976"/>
              <a:ext cx="1440" cy="1104"/>
              <a:chOff x="192" y="720"/>
              <a:chExt cx="1440" cy="1104"/>
            </a:xfrm>
          </p:grpSpPr>
          <p:grpSp>
            <p:nvGrpSpPr>
              <p:cNvPr id="7443" name="Group 11"/>
              <p:cNvGrpSpPr>
                <a:grpSpLocks/>
              </p:cNvGrpSpPr>
              <p:nvPr/>
            </p:nvGrpSpPr>
            <p:grpSpPr bwMode="auto">
              <a:xfrm>
                <a:off x="1104" y="912"/>
                <a:ext cx="528" cy="912"/>
                <a:chOff x="4416" y="2256"/>
                <a:chExt cx="816" cy="1200"/>
              </a:xfrm>
            </p:grpSpPr>
            <p:sp>
              <p:nvSpPr>
                <p:cNvPr id="7445" name="Freeform 12"/>
                <p:cNvSpPr>
                  <a:spLocks/>
                </p:cNvSpPr>
                <p:nvPr/>
              </p:nvSpPr>
              <p:spPr bwMode="auto">
                <a:xfrm>
                  <a:off x="4416" y="2256"/>
                  <a:ext cx="391" cy="1200"/>
                </a:xfrm>
                <a:custGeom>
                  <a:avLst/>
                  <a:gdLst>
                    <a:gd name="T0" fmla="*/ 0 w 391"/>
                    <a:gd name="T1" fmla="*/ 0 h 1200"/>
                    <a:gd name="T2" fmla="*/ 240 w 391"/>
                    <a:gd name="T3" fmla="*/ 192 h 1200"/>
                    <a:gd name="T4" fmla="*/ 384 w 391"/>
                    <a:gd name="T5" fmla="*/ 624 h 1200"/>
                    <a:gd name="T6" fmla="*/ 281 w 391"/>
                    <a:gd name="T7" fmla="*/ 1001 h 1200"/>
                    <a:gd name="T8" fmla="*/ 48 w 391"/>
                    <a:gd name="T9" fmla="*/ 1200 h 1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200">
                      <a:moveTo>
                        <a:pt x="0" y="0"/>
                      </a:moveTo>
                      <a:cubicBezTo>
                        <a:pt x="88" y="44"/>
                        <a:pt x="176" y="88"/>
                        <a:pt x="240" y="192"/>
                      </a:cubicBezTo>
                      <a:cubicBezTo>
                        <a:pt x="304" y="296"/>
                        <a:pt x="377" y="489"/>
                        <a:pt x="384" y="624"/>
                      </a:cubicBezTo>
                      <a:cubicBezTo>
                        <a:pt x="391" y="759"/>
                        <a:pt x="337" y="905"/>
                        <a:pt x="281" y="1001"/>
                      </a:cubicBezTo>
                      <a:cubicBezTo>
                        <a:pt x="225" y="1097"/>
                        <a:pt x="96" y="1159"/>
                        <a:pt x="48" y="1200"/>
                      </a:cubicBezTo>
                    </a:path>
                  </a:pathLst>
                </a:custGeom>
                <a:noFill/>
                <a:ln w="76200" cmpd="sng">
                  <a:solidFill>
                    <a:srgbClr val="FF3300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46" name="Freeform 13"/>
                <p:cNvSpPr>
                  <a:spLocks/>
                </p:cNvSpPr>
                <p:nvPr/>
              </p:nvSpPr>
              <p:spPr bwMode="auto">
                <a:xfrm>
                  <a:off x="4800" y="2880"/>
                  <a:ext cx="432" cy="528"/>
                </a:xfrm>
                <a:custGeom>
                  <a:avLst/>
                  <a:gdLst>
                    <a:gd name="T0" fmla="*/ 0 w 432"/>
                    <a:gd name="T1" fmla="*/ 0 h 528"/>
                    <a:gd name="T2" fmla="*/ 48 w 432"/>
                    <a:gd name="T3" fmla="*/ 240 h 528"/>
                    <a:gd name="T4" fmla="*/ 192 w 432"/>
                    <a:gd name="T5" fmla="*/ 432 h 528"/>
                    <a:gd name="T6" fmla="*/ 432 w 432"/>
                    <a:gd name="T7" fmla="*/ 528 h 5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2" h="528">
                      <a:moveTo>
                        <a:pt x="0" y="0"/>
                      </a:moveTo>
                      <a:cubicBezTo>
                        <a:pt x="8" y="84"/>
                        <a:pt x="16" y="168"/>
                        <a:pt x="48" y="240"/>
                      </a:cubicBezTo>
                      <a:cubicBezTo>
                        <a:pt x="80" y="312"/>
                        <a:pt x="128" y="384"/>
                        <a:pt x="192" y="432"/>
                      </a:cubicBezTo>
                      <a:cubicBezTo>
                        <a:pt x="256" y="480"/>
                        <a:pt x="392" y="512"/>
                        <a:pt x="432" y="528"/>
                      </a:cubicBezTo>
                    </a:path>
                  </a:pathLst>
                </a:custGeom>
                <a:noFill/>
                <a:ln w="76200" cmpd="sng">
                  <a:solidFill>
                    <a:srgbClr val="FF3300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7444" name="Text Box 14"/>
              <p:cNvSpPr txBox="1">
                <a:spLocks noChangeArrowheads="1"/>
              </p:cNvSpPr>
              <p:nvPr/>
            </p:nvSpPr>
            <p:spPr bwMode="auto">
              <a:xfrm>
                <a:off x="192" y="720"/>
                <a:ext cx="960" cy="327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ctr" rtl="0">
                  <a:spcBef>
                    <a:spcPct val="50000"/>
                  </a:spcBef>
                  <a:buFontTx/>
                  <a:buNone/>
                </a:pPr>
                <a:r>
                  <a:rPr lang="en-US" altLang="he-IL" sz="2800" b="1">
                    <a:solidFill>
                      <a:schemeClr val="tx1"/>
                    </a:solidFill>
                    <a:latin typeface="Copperplate Gothic Light" panose="020E0507020206020404" pitchFamily="34" charset="0"/>
                    <a:cs typeface="Times New Roman (Hebrew)" pitchFamily="26" charset="-79"/>
                  </a:rPr>
                  <a:t>toxins</a:t>
                </a:r>
              </a:p>
            </p:txBody>
          </p:sp>
        </p:grpSp>
        <p:sp>
          <p:nvSpPr>
            <p:cNvPr id="7442" name="Oval 15"/>
            <p:cNvSpPr>
              <a:spLocks noChangeArrowheads="1"/>
            </p:cNvSpPr>
            <p:nvPr/>
          </p:nvSpPr>
          <p:spPr bwMode="auto">
            <a:xfrm>
              <a:off x="144" y="2736"/>
              <a:ext cx="336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cs-CZ" altLang="en-US" sz="2400" b="1">
                  <a:solidFill>
                    <a:srgbClr val="FFFF00"/>
                  </a:solidFill>
                  <a:cs typeface="Times New Roman (Hebrew)" pitchFamily="26" charset="-79"/>
                </a:rPr>
                <a:t>+/-</a:t>
              </a:r>
              <a:endParaRPr lang="en-US" altLang="en-US" sz="2400" b="1">
                <a:solidFill>
                  <a:srgbClr val="FFFF00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304800" y="1066800"/>
            <a:ext cx="2286000" cy="1752600"/>
            <a:chOff x="192" y="720"/>
            <a:chExt cx="1440" cy="1104"/>
          </a:xfrm>
        </p:grpSpPr>
        <p:grpSp>
          <p:nvGrpSpPr>
            <p:cNvPr id="7437" name="Group 17"/>
            <p:cNvGrpSpPr>
              <a:grpSpLocks/>
            </p:cNvGrpSpPr>
            <p:nvPr/>
          </p:nvGrpSpPr>
          <p:grpSpPr bwMode="auto">
            <a:xfrm>
              <a:off x="1104" y="912"/>
              <a:ext cx="528" cy="912"/>
              <a:chOff x="4416" y="2256"/>
              <a:chExt cx="816" cy="1200"/>
            </a:xfrm>
          </p:grpSpPr>
          <p:sp>
            <p:nvSpPr>
              <p:cNvPr id="7439" name="Freeform 18"/>
              <p:cNvSpPr>
                <a:spLocks/>
              </p:cNvSpPr>
              <p:nvPr/>
            </p:nvSpPr>
            <p:spPr bwMode="auto">
              <a:xfrm>
                <a:off x="4416" y="2256"/>
                <a:ext cx="391" cy="1200"/>
              </a:xfrm>
              <a:custGeom>
                <a:avLst/>
                <a:gdLst>
                  <a:gd name="T0" fmla="*/ 0 w 391"/>
                  <a:gd name="T1" fmla="*/ 0 h 1200"/>
                  <a:gd name="T2" fmla="*/ 240 w 391"/>
                  <a:gd name="T3" fmla="*/ 192 h 1200"/>
                  <a:gd name="T4" fmla="*/ 384 w 391"/>
                  <a:gd name="T5" fmla="*/ 624 h 1200"/>
                  <a:gd name="T6" fmla="*/ 281 w 391"/>
                  <a:gd name="T7" fmla="*/ 1001 h 1200"/>
                  <a:gd name="T8" fmla="*/ 48 w 391"/>
                  <a:gd name="T9" fmla="*/ 1200 h 1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1" h="1200">
                    <a:moveTo>
                      <a:pt x="0" y="0"/>
                    </a:moveTo>
                    <a:cubicBezTo>
                      <a:pt x="88" y="44"/>
                      <a:pt x="176" y="88"/>
                      <a:pt x="240" y="192"/>
                    </a:cubicBezTo>
                    <a:cubicBezTo>
                      <a:pt x="304" y="296"/>
                      <a:pt x="377" y="489"/>
                      <a:pt x="384" y="624"/>
                    </a:cubicBezTo>
                    <a:cubicBezTo>
                      <a:pt x="391" y="759"/>
                      <a:pt x="337" y="905"/>
                      <a:pt x="281" y="1001"/>
                    </a:cubicBezTo>
                    <a:cubicBezTo>
                      <a:pt x="225" y="1097"/>
                      <a:pt x="96" y="1159"/>
                      <a:pt x="48" y="1200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40" name="Freeform 19"/>
              <p:cNvSpPr>
                <a:spLocks/>
              </p:cNvSpPr>
              <p:nvPr/>
            </p:nvSpPr>
            <p:spPr bwMode="auto">
              <a:xfrm>
                <a:off x="4800" y="2880"/>
                <a:ext cx="432" cy="528"/>
              </a:xfrm>
              <a:custGeom>
                <a:avLst/>
                <a:gdLst>
                  <a:gd name="T0" fmla="*/ 0 w 432"/>
                  <a:gd name="T1" fmla="*/ 0 h 528"/>
                  <a:gd name="T2" fmla="*/ 48 w 432"/>
                  <a:gd name="T3" fmla="*/ 240 h 528"/>
                  <a:gd name="T4" fmla="*/ 192 w 432"/>
                  <a:gd name="T5" fmla="*/ 432 h 528"/>
                  <a:gd name="T6" fmla="*/ 432 w 43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528">
                    <a:moveTo>
                      <a:pt x="0" y="0"/>
                    </a:moveTo>
                    <a:cubicBezTo>
                      <a:pt x="8" y="84"/>
                      <a:pt x="16" y="168"/>
                      <a:pt x="48" y="240"/>
                    </a:cubicBezTo>
                    <a:cubicBezTo>
                      <a:pt x="80" y="312"/>
                      <a:pt x="128" y="384"/>
                      <a:pt x="192" y="432"/>
                    </a:cubicBezTo>
                    <a:cubicBezTo>
                      <a:pt x="256" y="480"/>
                      <a:pt x="392" y="512"/>
                      <a:pt x="432" y="528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438" name="Text Box 20"/>
            <p:cNvSpPr txBox="1">
              <a:spLocks noChangeArrowheads="1"/>
            </p:cNvSpPr>
            <p:nvPr/>
          </p:nvSpPr>
          <p:spPr bwMode="auto">
            <a:xfrm>
              <a:off x="192" y="720"/>
              <a:ext cx="960" cy="32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he-IL" sz="2800" b="1">
                  <a:solidFill>
                    <a:schemeClr val="tx1"/>
                  </a:solidFill>
                  <a:latin typeface="Copperplate Gothic Light" panose="020E0507020206020404" pitchFamily="34" charset="0"/>
                  <a:cs typeface="Times New Roman (Hebrew)" pitchFamily="26" charset="-79"/>
                </a:rPr>
                <a:t>toxins</a:t>
              </a:r>
            </a:p>
          </p:txBody>
        </p:sp>
      </p:grpSp>
      <p:sp>
        <p:nvSpPr>
          <p:cNvPr id="7174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pPr algn="l" rtl="0"/>
            <a:r>
              <a:rPr lang="en-US" altLang="he-IL" sz="3600" smtClean="0"/>
              <a:t>Examples of Host-Organism encounters</a:t>
            </a:r>
          </a:p>
        </p:txBody>
      </p:sp>
      <p:grpSp>
        <p:nvGrpSpPr>
          <p:cNvPr id="7175" name="Group 22"/>
          <p:cNvGrpSpPr>
            <a:grpSpLocks/>
          </p:cNvGrpSpPr>
          <p:nvPr/>
        </p:nvGrpSpPr>
        <p:grpSpPr bwMode="auto">
          <a:xfrm>
            <a:off x="914400" y="1905000"/>
            <a:ext cx="2747963" cy="685800"/>
            <a:chOff x="576" y="1248"/>
            <a:chExt cx="1731" cy="432"/>
          </a:xfrm>
        </p:grpSpPr>
        <p:sp>
          <p:nvSpPr>
            <p:cNvPr id="7411" name="Freeform 23"/>
            <p:cNvSpPr>
              <a:spLocks/>
            </p:cNvSpPr>
            <p:nvPr/>
          </p:nvSpPr>
          <p:spPr bwMode="auto">
            <a:xfrm>
              <a:off x="576" y="1632"/>
              <a:ext cx="1731" cy="48"/>
            </a:xfrm>
            <a:custGeom>
              <a:avLst/>
              <a:gdLst>
                <a:gd name="T0" fmla="*/ 0 w 1731"/>
                <a:gd name="T1" fmla="*/ 23 h 48"/>
                <a:gd name="T2" fmla="*/ 85 w 1731"/>
                <a:gd name="T3" fmla="*/ 41 h 48"/>
                <a:gd name="T4" fmla="*/ 300 w 1731"/>
                <a:gd name="T5" fmla="*/ 6 h 48"/>
                <a:gd name="T6" fmla="*/ 394 w 1731"/>
                <a:gd name="T7" fmla="*/ 15 h 48"/>
                <a:gd name="T8" fmla="*/ 617 w 1731"/>
                <a:gd name="T9" fmla="*/ 6 h 48"/>
                <a:gd name="T10" fmla="*/ 720 w 1731"/>
                <a:gd name="T11" fmla="*/ 15 h 48"/>
                <a:gd name="T12" fmla="*/ 788 w 1731"/>
                <a:gd name="T13" fmla="*/ 6 h 48"/>
                <a:gd name="T14" fmla="*/ 883 w 1731"/>
                <a:gd name="T15" fmla="*/ 15 h 48"/>
                <a:gd name="T16" fmla="*/ 943 w 1731"/>
                <a:gd name="T17" fmla="*/ 15 h 48"/>
                <a:gd name="T18" fmla="*/ 1071 w 1731"/>
                <a:gd name="T19" fmla="*/ 32 h 48"/>
                <a:gd name="T20" fmla="*/ 1165 w 1731"/>
                <a:gd name="T21" fmla="*/ 23 h 48"/>
                <a:gd name="T22" fmla="*/ 1302 w 1731"/>
                <a:gd name="T23" fmla="*/ 6 h 48"/>
                <a:gd name="T24" fmla="*/ 1354 w 1731"/>
                <a:gd name="T25" fmla="*/ 6 h 48"/>
                <a:gd name="T26" fmla="*/ 1397 w 1731"/>
                <a:gd name="T27" fmla="*/ 15 h 48"/>
                <a:gd name="T28" fmla="*/ 1491 w 1731"/>
                <a:gd name="T29" fmla="*/ 6 h 48"/>
                <a:gd name="T30" fmla="*/ 1602 w 1731"/>
                <a:gd name="T31" fmla="*/ 15 h 48"/>
                <a:gd name="T32" fmla="*/ 1731 w 1731"/>
                <a:gd name="T33" fmla="*/ 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1" h="48">
                  <a:moveTo>
                    <a:pt x="0" y="23"/>
                  </a:moveTo>
                  <a:cubicBezTo>
                    <a:pt x="29" y="27"/>
                    <a:pt x="56" y="41"/>
                    <a:pt x="85" y="41"/>
                  </a:cubicBezTo>
                  <a:cubicBezTo>
                    <a:pt x="153" y="41"/>
                    <a:pt x="235" y="28"/>
                    <a:pt x="300" y="6"/>
                  </a:cubicBezTo>
                  <a:cubicBezTo>
                    <a:pt x="341" y="21"/>
                    <a:pt x="348" y="3"/>
                    <a:pt x="394" y="15"/>
                  </a:cubicBezTo>
                  <a:cubicBezTo>
                    <a:pt x="469" y="8"/>
                    <a:pt x="544" y="21"/>
                    <a:pt x="617" y="6"/>
                  </a:cubicBezTo>
                  <a:cubicBezTo>
                    <a:pt x="653" y="18"/>
                    <a:pt x="683" y="26"/>
                    <a:pt x="720" y="15"/>
                  </a:cubicBezTo>
                  <a:cubicBezTo>
                    <a:pt x="826" y="40"/>
                    <a:pt x="678" y="13"/>
                    <a:pt x="788" y="6"/>
                  </a:cubicBezTo>
                  <a:cubicBezTo>
                    <a:pt x="820" y="4"/>
                    <a:pt x="851" y="12"/>
                    <a:pt x="883" y="15"/>
                  </a:cubicBezTo>
                  <a:cubicBezTo>
                    <a:pt x="925" y="0"/>
                    <a:pt x="891" y="7"/>
                    <a:pt x="943" y="15"/>
                  </a:cubicBezTo>
                  <a:cubicBezTo>
                    <a:pt x="986" y="22"/>
                    <a:pt x="1071" y="32"/>
                    <a:pt x="1071" y="32"/>
                  </a:cubicBezTo>
                  <a:cubicBezTo>
                    <a:pt x="1109" y="19"/>
                    <a:pt x="1123" y="34"/>
                    <a:pt x="1165" y="23"/>
                  </a:cubicBezTo>
                  <a:cubicBezTo>
                    <a:pt x="1207" y="38"/>
                    <a:pt x="1258" y="15"/>
                    <a:pt x="1302" y="6"/>
                  </a:cubicBezTo>
                  <a:cubicBezTo>
                    <a:pt x="1371" y="30"/>
                    <a:pt x="1285" y="6"/>
                    <a:pt x="1354" y="6"/>
                  </a:cubicBezTo>
                  <a:cubicBezTo>
                    <a:pt x="1369" y="6"/>
                    <a:pt x="1383" y="12"/>
                    <a:pt x="1397" y="15"/>
                  </a:cubicBezTo>
                  <a:cubicBezTo>
                    <a:pt x="1435" y="5"/>
                    <a:pt x="1453" y="16"/>
                    <a:pt x="1491" y="6"/>
                  </a:cubicBezTo>
                  <a:cubicBezTo>
                    <a:pt x="1529" y="19"/>
                    <a:pt x="1563" y="27"/>
                    <a:pt x="1602" y="15"/>
                  </a:cubicBezTo>
                  <a:cubicBezTo>
                    <a:pt x="1644" y="25"/>
                    <a:pt x="1694" y="48"/>
                    <a:pt x="1731" y="15"/>
                  </a:cubicBezTo>
                </a:path>
              </a:pathLst>
            </a:custGeom>
            <a:noFill/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412" name="Group 24"/>
            <p:cNvGrpSpPr>
              <a:grpSpLocks/>
            </p:cNvGrpSpPr>
            <p:nvPr/>
          </p:nvGrpSpPr>
          <p:grpSpPr bwMode="auto">
            <a:xfrm>
              <a:off x="576" y="1248"/>
              <a:ext cx="1728" cy="384"/>
              <a:chOff x="912" y="2016"/>
              <a:chExt cx="4224" cy="912"/>
            </a:xfrm>
          </p:grpSpPr>
          <p:grpSp>
            <p:nvGrpSpPr>
              <p:cNvPr id="7413" name="Group 25"/>
              <p:cNvGrpSpPr>
                <a:grpSpLocks/>
              </p:cNvGrpSpPr>
              <p:nvPr/>
            </p:nvGrpSpPr>
            <p:grpSpPr bwMode="auto">
              <a:xfrm>
                <a:off x="1440" y="2016"/>
                <a:ext cx="528" cy="912"/>
                <a:chOff x="1344" y="1968"/>
                <a:chExt cx="528" cy="912"/>
              </a:xfrm>
            </p:grpSpPr>
            <p:sp>
              <p:nvSpPr>
                <p:cNvPr id="7435" name="AutoShape 26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36" name="Oval 2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14" name="Group 28"/>
              <p:cNvGrpSpPr>
                <a:grpSpLocks/>
              </p:cNvGrpSpPr>
              <p:nvPr/>
            </p:nvGrpSpPr>
            <p:grpSpPr bwMode="auto">
              <a:xfrm>
                <a:off x="1968" y="2016"/>
                <a:ext cx="528" cy="912"/>
                <a:chOff x="1344" y="1968"/>
                <a:chExt cx="528" cy="912"/>
              </a:xfrm>
            </p:grpSpPr>
            <p:sp>
              <p:nvSpPr>
                <p:cNvPr id="7433" name="AutoShape 29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34" name="Oval 30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15" name="Group 31"/>
              <p:cNvGrpSpPr>
                <a:grpSpLocks/>
              </p:cNvGrpSpPr>
              <p:nvPr/>
            </p:nvGrpSpPr>
            <p:grpSpPr bwMode="auto">
              <a:xfrm>
                <a:off x="4608" y="2016"/>
                <a:ext cx="528" cy="912"/>
                <a:chOff x="1344" y="1968"/>
                <a:chExt cx="528" cy="912"/>
              </a:xfrm>
            </p:grpSpPr>
            <p:sp>
              <p:nvSpPr>
                <p:cNvPr id="7431" name="AutoShape 32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32" name="Oval 33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16" name="Group 34"/>
              <p:cNvGrpSpPr>
                <a:grpSpLocks/>
              </p:cNvGrpSpPr>
              <p:nvPr/>
            </p:nvGrpSpPr>
            <p:grpSpPr bwMode="auto">
              <a:xfrm>
                <a:off x="4080" y="2016"/>
                <a:ext cx="528" cy="912"/>
                <a:chOff x="1344" y="1968"/>
                <a:chExt cx="528" cy="912"/>
              </a:xfrm>
            </p:grpSpPr>
            <p:sp>
              <p:nvSpPr>
                <p:cNvPr id="7429" name="AutoShape 35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30" name="Oval 36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17" name="Group 37"/>
              <p:cNvGrpSpPr>
                <a:grpSpLocks/>
              </p:cNvGrpSpPr>
              <p:nvPr/>
            </p:nvGrpSpPr>
            <p:grpSpPr bwMode="auto">
              <a:xfrm>
                <a:off x="2496" y="2016"/>
                <a:ext cx="528" cy="912"/>
                <a:chOff x="1344" y="1968"/>
                <a:chExt cx="528" cy="912"/>
              </a:xfrm>
            </p:grpSpPr>
            <p:sp>
              <p:nvSpPr>
                <p:cNvPr id="7427" name="AutoShape 38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28" name="Oval 39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18" name="Group 40"/>
              <p:cNvGrpSpPr>
                <a:grpSpLocks/>
              </p:cNvGrpSpPr>
              <p:nvPr/>
            </p:nvGrpSpPr>
            <p:grpSpPr bwMode="auto">
              <a:xfrm>
                <a:off x="3024" y="2016"/>
                <a:ext cx="528" cy="912"/>
                <a:chOff x="1344" y="1968"/>
                <a:chExt cx="528" cy="912"/>
              </a:xfrm>
            </p:grpSpPr>
            <p:sp>
              <p:nvSpPr>
                <p:cNvPr id="7425" name="AutoShape 41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26" name="Oval 42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19" name="Group 43"/>
              <p:cNvGrpSpPr>
                <a:grpSpLocks/>
              </p:cNvGrpSpPr>
              <p:nvPr/>
            </p:nvGrpSpPr>
            <p:grpSpPr bwMode="auto">
              <a:xfrm>
                <a:off x="3552" y="2016"/>
                <a:ext cx="528" cy="912"/>
                <a:chOff x="1344" y="1968"/>
                <a:chExt cx="528" cy="912"/>
              </a:xfrm>
            </p:grpSpPr>
            <p:sp>
              <p:nvSpPr>
                <p:cNvPr id="7423" name="AutoShape 44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24" name="Oval 45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420" name="Group 46"/>
              <p:cNvGrpSpPr>
                <a:grpSpLocks/>
              </p:cNvGrpSpPr>
              <p:nvPr/>
            </p:nvGrpSpPr>
            <p:grpSpPr bwMode="auto">
              <a:xfrm>
                <a:off x="912" y="2016"/>
                <a:ext cx="528" cy="912"/>
                <a:chOff x="1344" y="1968"/>
                <a:chExt cx="528" cy="912"/>
              </a:xfrm>
            </p:grpSpPr>
            <p:sp>
              <p:nvSpPr>
                <p:cNvPr id="7421" name="AutoShape 47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22" name="Oval 48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</p:grpSp>
      <p:grpSp>
        <p:nvGrpSpPr>
          <p:cNvPr id="48177" name="Group 49"/>
          <p:cNvGrpSpPr>
            <a:grpSpLocks/>
          </p:cNvGrpSpPr>
          <p:nvPr/>
        </p:nvGrpSpPr>
        <p:grpSpPr bwMode="auto">
          <a:xfrm>
            <a:off x="914400" y="1524000"/>
            <a:ext cx="2133600" cy="381000"/>
            <a:chOff x="576" y="1008"/>
            <a:chExt cx="1344" cy="240"/>
          </a:xfrm>
        </p:grpSpPr>
        <p:grpSp>
          <p:nvGrpSpPr>
            <p:cNvPr id="7365" name="Group 50"/>
            <p:cNvGrpSpPr>
              <a:grpSpLocks/>
            </p:cNvGrpSpPr>
            <p:nvPr/>
          </p:nvGrpSpPr>
          <p:grpSpPr bwMode="auto">
            <a:xfrm>
              <a:off x="1056" y="1008"/>
              <a:ext cx="864" cy="240"/>
              <a:chOff x="2976" y="1488"/>
              <a:chExt cx="1682" cy="768"/>
            </a:xfrm>
          </p:grpSpPr>
          <p:grpSp>
            <p:nvGrpSpPr>
              <p:cNvPr id="7389" name="Group 51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7403" name="Oval 52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4" name="Oval 53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5" name="Oval 54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6" name="Oval 55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7" name="Oval 56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8" name="Oval 57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9" name="Oval 58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10" name="Oval 59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90" name="Group 60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7391" name="Oval 61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2" name="Oval 62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3" name="Oval 63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4" name="Oval 64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5" name="Oval 65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6" name="Oval 66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7" name="Oval 67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8" name="Oval 68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99" name="Oval 69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0" name="Oval 70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1" name="Oval 71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402" name="Oval 72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grpSp>
          <p:nvGrpSpPr>
            <p:cNvPr id="7366" name="Group 73"/>
            <p:cNvGrpSpPr>
              <a:grpSpLocks/>
            </p:cNvGrpSpPr>
            <p:nvPr/>
          </p:nvGrpSpPr>
          <p:grpSpPr bwMode="auto">
            <a:xfrm flipH="1">
              <a:off x="576" y="1008"/>
              <a:ext cx="864" cy="240"/>
              <a:chOff x="2976" y="1488"/>
              <a:chExt cx="1682" cy="768"/>
            </a:xfrm>
          </p:grpSpPr>
          <p:grpSp>
            <p:nvGrpSpPr>
              <p:cNvPr id="7367" name="Group 74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7381" name="Oval 75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2" name="Oval 76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3" name="Oval 77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4" name="Oval 78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5" name="Oval 79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6" name="Oval 80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7" name="Oval 81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8" name="Oval 82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68" name="Group 83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7369" name="Oval 84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0" name="Oval 85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1" name="Oval 86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2" name="Oval 87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3" name="Oval 88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4" name="Oval 89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5" name="Oval 90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6" name="Oval 91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7" name="Oval 92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8" name="Oval 93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79" name="Oval 94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80" name="Oval 95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</p:grpSp>
      <p:grpSp>
        <p:nvGrpSpPr>
          <p:cNvPr id="48224" name="Group 96"/>
          <p:cNvGrpSpPr>
            <a:grpSpLocks/>
          </p:cNvGrpSpPr>
          <p:nvPr/>
        </p:nvGrpSpPr>
        <p:grpSpPr bwMode="auto">
          <a:xfrm>
            <a:off x="914400" y="3657600"/>
            <a:ext cx="2747963" cy="685800"/>
            <a:chOff x="576" y="2304"/>
            <a:chExt cx="1731" cy="432"/>
          </a:xfrm>
        </p:grpSpPr>
        <p:sp>
          <p:nvSpPr>
            <p:cNvPr id="7339" name="Freeform 97"/>
            <p:cNvSpPr>
              <a:spLocks/>
            </p:cNvSpPr>
            <p:nvPr/>
          </p:nvSpPr>
          <p:spPr bwMode="auto">
            <a:xfrm>
              <a:off x="576" y="2688"/>
              <a:ext cx="1731" cy="48"/>
            </a:xfrm>
            <a:custGeom>
              <a:avLst/>
              <a:gdLst>
                <a:gd name="T0" fmla="*/ 0 w 1731"/>
                <a:gd name="T1" fmla="*/ 23 h 48"/>
                <a:gd name="T2" fmla="*/ 85 w 1731"/>
                <a:gd name="T3" fmla="*/ 41 h 48"/>
                <a:gd name="T4" fmla="*/ 300 w 1731"/>
                <a:gd name="T5" fmla="*/ 6 h 48"/>
                <a:gd name="T6" fmla="*/ 394 w 1731"/>
                <a:gd name="T7" fmla="*/ 15 h 48"/>
                <a:gd name="T8" fmla="*/ 617 w 1731"/>
                <a:gd name="T9" fmla="*/ 6 h 48"/>
                <a:gd name="T10" fmla="*/ 720 w 1731"/>
                <a:gd name="T11" fmla="*/ 15 h 48"/>
                <a:gd name="T12" fmla="*/ 788 w 1731"/>
                <a:gd name="T13" fmla="*/ 6 h 48"/>
                <a:gd name="T14" fmla="*/ 883 w 1731"/>
                <a:gd name="T15" fmla="*/ 15 h 48"/>
                <a:gd name="T16" fmla="*/ 943 w 1731"/>
                <a:gd name="T17" fmla="*/ 15 h 48"/>
                <a:gd name="T18" fmla="*/ 1071 w 1731"/>
                <a:gd name="T19" fmla="*/ 32 h 48"/>
                <a:gd name="T20" fmla="*/ 1165 w 1731"/>
                <a:gd name="T21" fmla="*/ 23 h 48"/>
                <a:gd name="T22" fmla="*/ 1302 w 1731"/>
                <a:gd name="T23" fmla="*/ 6 h 48"/>
                <a:gd name="T24" fmla="*/ 1354 w 1731"/>
                <a:gd name="T25" fmla="*/ 6 h 48"/>
                <a:gd name="T26" fmla="*/ 1397 w 1731"/>
                <a:gd name="T27" fmla="*/ 15 h 48"/>
                <a:gd name="T28" fmla="*/ 1491 w 1731"/>
                <a:gd name="T29" fmla="*/ 6 h 48"/>
                <a:gd name="T30" fmla="*/ 1602 w 1731"/>
                <a:gd name="T31" fmla="*/ 15 h 48"/>
                <a:gd name="T32" fmla="*/ 1731 w 1731"/>
                <a:gd name="T33" fmla="*/ 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1" h="48">
                  <a:moveTo>
                    <a:pt x="0" y="23"/>
                  </a:moveTo>
                  <a:cubicBezTo>
                    <a:pt x="29" y="27"/>
                    <a:pt x="56" y="41"/>
                    <a:pt x="85" y="41"/>
                  </a:cubicBezTo>
                  <a:cubicBezTo>
                    <a:pt x="153" y="41"/>
                    <a:pt x="235" y="28"/>
                    <a:pt x="300" y="6"/>
                  </a:cubicBezTo>
                  <a:cubicBezTo>
                    <a:pt x="341" y="21"/>
                    <a:pt x="348" y="3"/>
                    <a:pt x="394" y="15"/>
                  </a:cubicBezTo>
                  <a:cubicBezTo>
                    <a:pt x="469" y="8"/>
                    <a:pt x="544" y="21"/>
                    <a:pt x="617" y="6"/>
                  </a:cubicBezTo>
                  <a:cubicBezTo>
                    <a:pt x="653" y="18"/>
                    <a:pt x="683" y="26"/>
                    <a:pt x="720" y="15"/>
                  </a:cubicBezTo>
                  <a:cubicBezTo>
                    <a:pt x="826" y="40"/>
                    <a:pt x="678" y="13"/>
                    <a:pt x="788" y="6"/>
                  </a:cubicBezTo>
                  <a:cubicBezTo>
                    <a:pt x="820" y="4"/>
                    <a:pt x="851" y="12"/>
                    <a:pt x="883" y="15"/>
                  </a:cubicBezTo>
                  <a:cubicBezTo>
                    <a:pt x="925" y="0"/>
                    <a:pt x="891" y="7"/>
                    <a:pt x="943" y="15"/>
                  </a:cubicBezTo>
                  <a:cubicBezTo>
                    <a:pt x="986" y="22"/>
                    <a:pt x="1071" y="32"/>
                    <a:pt x="1071" y="32"/>
                  </a:cubicBezTo>
                  <a:cubicBezTo>
                    <a:pt x="1109" y="19"/>
                    <a:pt x="1123" y="34"/>
                    <a:pt x="1165" y="23"/>
                  </a:cubicBezTo>
                  <a:cubicBezTo>
                    <a:pt x="1207" y="38"/>
                    <a:pt x="1258" y="15"/>
                    <a:pt x="1302" y="6"/>
                  </a:cubicBezTo>
                  <a:cubicBezTo>
                    <a:pt x="1371" y="30"/>
                    <a:pt x="1285" y="6"/>
                    <a:pt x="1354" y="6"/>
                  </a:cubicBezTo>
                  <a:cubicBezTo>
                    <a:pt x="1369" y="6"/>
                    <a:pt x="1383" y="12"/>
                    <a:pt x="1397" y="15"/>
                  </a:cubicBezTo>
                  <a:cubicBezTo>
                    <a:pt x="1435" y="5"/>
                    <a:pt x="1453" y="16"/>
                    <a:pt x="1491" y="6"/>
                  </a:cubicBezTo>
                  <a:cubicBezTo>
                    <a:pt x="1529" y="19"/>
                    <a:pt x="1563" y="27"/>
                    <a:pt x="1602" y="15"/>
                  </a:cubicBezTo>
                  <a:cubicBezTo>
                    <a:pt x="1644" y="25"/>
                    <a:pt x="1694" y="48"/>
                    <a:pt x="1731" y="15"/>
                  </a:cubicBezTo>
                </a:path>
              </a:pathLst>
            </a:custGeom>
            <a:noFill/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340" name="Group 98"/>
            <p:cNvGrpSpPr>
              <a:grpSpLocks/>
            </p:cNvGrpSpPr>
            <p:nvPr/>
          </p:nvGrpSpPr>
          <p:grpSpPr bwMode="auto">
            <a:xfrm>
              <a:off x="576" y="2304"/>
              <a:ext cx="1728" cy="384"/>
              <a:chOff x="912" y="2016"/>
              <a:chExt cx="4224" cy="912"/>
            </a:xfrm>
          </p:grpSpPr>
          <p:grpSp>
            <p:nvGrpSpPr>
              <p:cNvPr id="7341" name="Group 99"/>
              <p:cNvGrpSpPr>
                <a:grpSpLocks/>
              </p:cNvGrpSpPr>
              <p:nvPr/>
            </p:nvGrpSpPr>
            <p:grpSpPr bwMode="auto">
              <a:xfrm>
                <a:off x="1440" y="2016"/>
                <a:ext cx="528" cy="912"/>
                <a:chOff x="1344" y="1968"/>
                <a:chExt cx="528" cy="912"/>
              </a:xfrm>
            </p:grpSpPr>
            <p:sp>
              <p:nvSpPr>
                <p:cNvPr id="7363" name="AutoShape 100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64" name="Oval 101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2" name="Group 102"/>
              <p:cNvGrpSpPr>
                <a:grpSpLocks/>
              </p:cNvGrpSpPr>
              <p:nvPr/>
            </p:nvGrpSpPr>
            <p:grpSpPr bwMode="auto">
              <a:xfrm>
                <a:off x="1968" y="2016"/>
                <a:ext cx="528" cy="912"/>
                <a:chOff x="1344" y="1968"/>
                <a:chExt cx="528" cy="912"/>
              </a:xfrm>
            </p:grpSpPr>
            <p:sp>
              <p:nvSpPr>
                <p:cNvPr id="7361" name="AutoShape 103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62" name="Oval 104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3" name="Group 105"/>
              <p:cNvGrpSpPr>
                <a:grpSpLocks/>
              </p:cNvGrpSpPr>
              <p:nvPr/>
            </p:nvGrpSpPr>
            <p:grpSpPr bwMode="auto">
              <a:xfrm>
                <a:off x="4608" y="2016"/>
                <a:ext cx="528" cy="912"/>
                <a:chOff x="1344" y="1968"/>
                <a:chExt cx="528" cy="912"/>
              </a:xfrm>
            </p:grpSpPr>
            <p:sp>
              <p:nvSpPr>
                <p:cNvPr id="7359" name="AutoShape 106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60" name="Oval 10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4" name="Group 108"/>
              <p:cNvGrpSpPr>
                <a:grpSpLocks/>
              </p:cNvGrpSpPr>
              <p:nvPr/>
            </p:nvGrpSpPr>
            <p:grpSpPr bwMode="auto">
              <a:xfrm>
                <a:off x="4080" y="2016"/>
                <a:ext cx="528" cy="912"/>
                <a:chOff x="1344" y="1968"/>
                <a:chExt cx="528" cy="912"/>
              </a:xfrm>
            </p:grpSpPr>
            <p:sp>
              <p:nvSpPr>
                <p:cNvPr id="7357" name="AutoShape 109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58" name="Oval 110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5" name="Group 111"/>
              <p:cNvGrpSpPr>
                <a:grpSpLocks/>
              </p:cNvGrpSpPr>
              <p:nvPr/>
            </p:nvGrpSpPr>
            <p:grpSpPr bwMode="auto">
              <a:xfrm>
                <a:off x="2496" y="2016"/>
                <a:ext cx="528" cy="912"/>
                <a:chOff x="1344" y="1968"/>
                <a:chExt cx="528" cy="912"/>
              </a:xfrm>
            </p:grpSpPr>
            <p:sp>
              <p:nvSpPr>
                <p:cNvPr id="7355" name="AutoShape 112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56" name="Oval 113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6" name="Group 114"/>
              <p:cNvGrpSpPr>
                <a:grpSpLocks/>
              </p:cNvGrpSpPr>
              <p:nvPr/>
            </p:nvGrpSpPr>
            <p:grpSpPr bwMode="auto">
              <a:xfrm>
                <a:off x="3024" y="2016"/>
                <a:ext cx="528" cy="912"/>
                <a:chOff x="1344" y="1968"/>
                <a:chExt cx="528" cy="912"/>
              </a:xfrm>
            </p:grpSpPr>
            <p:sp>
              <p:nvSpPr>
                <p:cNvPr id="7353" name="AutoShape 115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54" name="Oval 116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7" name="Group 117"/>
              <p:cNvGrpSpPr>
                <a:grpSpLocks/>
              </p:cNvGrpSpPr>
              <p:nvPr/>
            </p:nvGrpSpPr>
            <p:grpSpPr bwMode="auto">
              <a:xfrm>
                <a:off x="3552" y="2016"/>
                <a:ext cx="528" cy="912"/>
                <a:chOff x="1344" y="1968"/>
                <a:chExt cx="528" cy="912"/>
              </a:xfrm>
            </p:grpSpPr>
            <p:sp>
              <p:nvSpPr>
                <p:cNvPr id="7351" name="AutoShape 118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52" name="Oval 119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48" name="Group 120"/>
              <p:cNvGrpSpPr>
                <a:grpSpLocks/>
              </p:cNvGrpSpPr>
              <p:nvPr/>
            </p:nvGrpSpPr>
            <p:grpSpPr bwMode="auto">
              <a:xfrm>
                <a:off x="912" y="2016"/>
                <a:ext cx="528" cy="912"/>
                <a:chOff x="1344" y="1968"/>
                <a:chExt cx="528" cy="912"/>
              </a:xfrm>
            </p:grpSpPr>
            <p:sp>
              <p:nvSpPr>
                <p:cNvPr id="7349" name="AutoShape 121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50" name="Oval 122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</p:grpSp>
      <p:sp>
        <p:nvSpPr>
          <p:cNvPr id="48251" name="Oval 123"/>
          <p:cNvSpPr>
            <a:spLocks noChangeArrowheads="1"/>
          </p:cNvSpPr>
          <p:nvPr/>
        </p:nvSpPr>
        <p:spPr bwMode="auto">
          <a:xfrm rot="16005212" flipV="1">
            <a:off x="2377282" y="3609181"/>
            <a:ext cx="254000" cy="144463"/>
          </a:xfrm>
          <a:prstGeom prst="ellipse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grpSp>
        <p:nvGrpSpPr>
          <p:cNvPr id="48252" name="Group 124"/>
          <p:cNvGrpSpPr>
            <a:grpSpLocks/>
          </p:cNvGrpSpPr>
          <p:nvPr/>
        </p:nvGrpSpPr>
        <p:grpSpPr bwMode="auto">
          <a:xfrm>
            <a:off x="914400" y="3276600"/>
            <a:ext cx="2133600" cy="404813"/>
            <a:chOff x="576" y="2064"/>
            <a:chExt cx="1344" cy="255"/>
          </a:xfrm>
        </p:grpSpPr>
        <p:grpSp>
          <p:nvGrpSpPr>
            <p:cNvPr id="7291" name="Group 125"/>
            <p:cNvGrpSpPr>
              <a:grpSpLocks/>
            </p:cNvGrpSpPr>
            <p:nvPr/>
          </p:nvGrpSpPr>
          <p:grpSpPr bwMode="auto">
            <a:xfrm>
              <a:off x="1056" y="2064"/>
              <a:ext cx="864" cy="240"/>
              <a:chOff x="2976" y="1488"/>
              <a:chExt cx="1682" cy="768"/>
            </a:xfrm>
          </p:grpSpPr>
          <p:grpSp>
            <p:nvGrpSpPr>
              <p:cNvPr id="7317" name="Group 126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7331" name="Oval 127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2" name="Oval 128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3" name="Oval 129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4" name="Oval 130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5" name="Oval 131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6" name="Oval 132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7" name="Oval 133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8" name="Oval 134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318" name="Group 135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7319" name="Oval 136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0" name="Oval 137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1" name="Oval 138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2" name="Oval 139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3" name="Oval 140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4" name="Oval 141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5" name="Oval 142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6" name="Oval 143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7" name="Oval 144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8" name="Oval 145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29" name="Oval 146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30" name="Oval 147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grpSp>
          <p:nvGrpSpPr>
            <p:cNvPr id="7292" name="Group 148"/>
            <p:cNvGrpSpPr>
              <a:grpSpLocks/>
            </p:cNvGrpSpPr>
            <p:nvPr/>
          </p:nvGrpSpPr>
          <p:grpSpPr bwMode="auto">
            <a:xfrm flipH="1">
              <a:off x="576" y="2064"/>
              <a:ext cx="864" cy="240"/>
              <a:chOff x="2976" y="1488"/>
              <a:chExt cx="1682" cy="768"/>
            </a:xfrm>
          </p:grpSpPr>
          <p:grpSp>
            <p:nvGrpSpPr>
              <p:cNvPr id="7295" name="Group 149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7309" name="Oval 150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0" name="Oval 151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1" name="Oval 152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2" name="Oval 153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3" name="Oval 154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4" name="Oval 155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5" name="Oval 156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16" name="Oval 157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96" name="Group 158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7297" name="Oval 159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98" name="Oval 160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99" name="Oval 161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0" name="Oval 162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1" name="Oval 163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2" name="Oval 164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3" name="Oval 165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4" name="Oval 166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5" name="Oval 167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6" name="Oval 168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7" name="Oval 169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308" name="Oval 170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sp>
          <p:nvSpPr>
            <p:cNvPr id="7293" name="Oval 171"/>
            <p:cNvSpPr>
              <a:spLocks noChangeArrowheads="1"/>
            </p:cNvSpPr>
            <p:nvPr/>
          </p:nvSpPr>
          <p:spPr bwMode="auto">
            <a:xfrm rot="5856756" flipV="1">
              <a:off x="1454" y="2198"/>
              <a:ext cx="154" cy="85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294" name="Oval 172"/>
            <p:cNvSpPr>
              <a:spLocks noChangeArrowheads="1"/>
            </p:cNvSpPr>
            <p:nvPr/>
          </p:nvSpPr>
          <p:spPr bwMode="auto">
            <a:xfrm rot="16005212" flipV="1">
              <a:off x="1574" y="2194"/>
              <a:ext cx="159" cy="91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48301" name="Group 173"/>
          <p:cNvGrpSpPr>
            <a:grpSpLocks/>
          </p:cNvGrpSpPr>
          <p:nvPr/>
        </p:nvGrpSpPr>
        <p:grpSpPr bwMode="auto">
          <a:xfrm>
            <a:off x="1295400" y="3657600"/>
            <a:ext cx="1474788" cy="477838"/>
            <a:chOff x="816" y="2304"/>
            <a:chExt cx="929" cy="301"/>
          </a:xfrm>
        </p:grpSpPr>
        <p:sp>
          <p:nvSpPr>
            <p:cNvPr id="7285" name="Oval 174"/>
            <p:cNvSpPr>
              <a:spLocks noChangeArrowheads="1"/>
            </p:cNvSpPr>
            <p:nvPr/>
          </p:nvSpPr>
          <p:spPr bwMode="auto">
            <a:xfrm rot="5391490" flipV="1">
              <a:off x="1546" y="2474"/>
              <a:ext cx="157" cy="8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286" name="Oval 175"/>
            <p:cNvSpPr>
              <a:spLocks noChangeArrowheads="1"/>
            </p:cNvSpPr>
            <p:nvPr/>
          </p:nvSpPr>
          <p:spPr bwMode="auto">
            <a:xfrm rot="5391490" flipV="1">
              <a:off x="1622" y="2394"/>
              <a:ext cx="157" cy="8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287" name="Oval 176"/>
            <p:cNvSpPr>
              <a:spLocks noChangeArrowheads="1"/>
            </p:cNvSpPr>
            <p:nvPr/>
          </p:nvSpPr>
          <p:spPr bwMode="auto">
            <a:xfrm rot="-5856756">
              <a:off x="782" y="2339"/>
              <a:ext cx="154" cy="85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288" name="Oval 177"/>
            <p:cNvSpPr>
              <a:spLocks noChangeArrowheads="1"/>
            </p:cNvSpPr>
            <p:nvPr/>
          </p:nvSpPr>
          <p:spPr bwMode="auto">
            <a:xfrm rot="-5856756">
              <a:off x="858" y="2419"/>
              <a:ext cx="154" cy="86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289" name="Oval 178"/>
            <p:cNvSpPr>
              <a:spLocks noChangeArrowheads="1"/>
            </p:cNvSpPr>
            <p:nvPr/>
          </p:nvSpPr>
          <p:spPr bwMode="auto">
            <a:xfrm rot="5594788">
              <a:off x="902" y="2338"/>
              <a:ext cx="159" cy="91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290" name="Oval 179"/>
            <p:cNvSpPr>
              <a:spLocks noChangeArrowheads="1"/>
            </p:cNvSpPr>
            <p:nvPr/>
          </p:nvSpPr>
          <p:spPr bwMode="auto">
            <a:xfrm rot="-5391490">
              <a:off x="1167" y="2481"/>
              <a:ext cx="157" cy="91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48308" name="Group 180"/>
          <p:cNvGrpSpPr>
            <a:grpSpLocks/>
          </p:cNvGrpSpPr>
          <p:nvPr/>
        </p:nvGrpSpPr>
        <p:grpSpPr bwMode="auto">
          <a:xfrm>
            <a:off x="914400" y="5486400"/>
            <a:ext cx="2747963" cy="685800"/>
            <a:chOff x="576" y="3408"/>
            <a:chExt cx="1731" cy="432"/>
          </a:xfrm>
        </p:grpSpPr>
        <p:sp>
          <p:nvSpPr>
            <p:cNvPr id="7259" name="Freeform 181"/>
            <p:cNvSpPr>
              <a:spLocks/>
            </p:cNvSpPr>
            <p:nvPr/>
          </p:nvSpPr>
          <p:spPr bwMode="auto">
            <a:xfrm>
              <a:off x="576" y="3792"/>
              <a:ext cx="1731" cy="48"/>
            </a:xfrm>
            <a:custGeom>
              <a:avLst/>
              <a:gdLst>
                <a:gd name="T0" fmla="*/ 0 w 1731"/>
                <a:gd name="T1" fmla="*/ 23 h 48"/>
                <a:gd name="T2" fmla="*/ 85 w 1731"/>
                <a:gd name="T3" fmla="*/ 41 h 48"/>
                <a:gd name="T4" fmla="*/ 300 w 1731"/>
                <a:gd name="T5" fmla="*/ 6 h 48"/>
                <a:gd name="T6" fmla="*/ 394 w 1731"/>
                <a:gd name="T7" fmla="*/ 15 h 48"/>
                <a:gd name="T8" fmla="*/ 617 w 1731"/>
                <a:gd name="T9" fmla="*/ 6 h 48"/>
                <a:gd name="T10" fmla="*/ 720 w 1731"/>
                <a:gd name="T11" fmla="*/ 15 h 48"/>
                <a:gd name="T12" fmla="*/ 788 w 1731"/>
                <a:gd name="T13" fmla="*/ 6 h 48"/>
                <a:gd name="T14" fmla="*/ 883 w 1731"/>
                <a:gd name="T15" fmla="*/ 15 h 48"/>
                <a:gd name="T16" fmla="*/ 943 w 1731"/>
                <a:gd name="T17" fmla="*/ 15 h 48"/>
                <a:gd name="T18" fmla="*/ 1071 w 1731"/>
                <a:gd name="T19" fmla="*/ 32 h 48"/>
                <a:gd name="T20" fmla="*/ 1165 w 1731"/>
                <a:gd name="T21" fmla="*/ 23 h 48"/>
                <a:gd name="T22" fmla="*/ 1302 w 1731"/>
                <a:gd name="T23" fmla="*/ 6 h 48"/>
                <a:gd name="T24" fmla="*/ 1354 w 1731"/>
                <a:gd name="T25" fmla="*/ 6 h 48"/>
                <a:gd name="T26" fmla="*/ 1397 w 1731"/>
                <a:gd name="T27" fmla="*/ 15 h 48"/>
                <a:gd name="T28" fmla="*/ 1491 w 1731"/>
                <a:gd name="T29" fmla="*/ 6 h 48"/>
                <a:gd name="T30" fmla="*/ 1602 w 1731"/>
                <a:gd name="T31" fmla="*/ 15 h 48"/>
                <a:gd name="T32" fmla="*/ 1731 w 1731"/>
                <a:gd name="T33" fmla="*/ 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1" h="48">
                  <a:moveTo>
                    <a:pt x="0" y="23"/>
                  </a:moveTo>
                  <a:cubicBezTo>
                    <a:pt x="29" y="27"/>
                    <a:pt x="56" y="41"/>
                    <a:pt x="85" y="41"/>
                  </a:cubicBezTo>
                  <a:cubicBezTo>
                    <a:pt x="153" y="41"/>
                    <a:pt x="235" y="28"/>
                    <a:pt x="300" y="6"/>
                  </a:cubicBezTo>
                  <a:cubicBezTo>
                    <a:pt x="341" y="21"/>
                    <a:pt x="348" y="3"/>
                    <a:pt x="394" y="15"/>
                  </a:cubicBezTo>
                  <a:cubicBezTo>
                    <a:pt x="469" y="8"/>
                    <a:pt x="544" y="21"/>
                    <a:pt x="617" y="6"/>
                  </a:cubicBezTo>
                  <a:cubicBezTo>
                    <a:pt x="653" y="18"/>
                    <a:pt x="683" y="26"/>
                    <a:pt x="720" y="15"/>
                  </a:cubicBezTo>
                  <a:cubicBezTo>
                    <a:pt x="826" y="40"/>
                    <a:pt x="678" y="13"/>
                    <a:pt x="788" y="6"/>
                  </a:cubicBezTo>
                  <a:cubicBezTo>
                    <a:pt x="820" y="4"/>
                    <a:pt x="851" y="12"/>
                    <a:pt x="883" y="15"/>
                  </a:cubicBezTo>
                  <a:cubicBezTo>
                    <a:pt x="925" y="0"/>
                    <a:pt x="891" y="7"/>
                    <a:pt x="943" y="15"/>
                  </a:cubicBezTo>
                  <a:cubicBezTo>
                    <a:pt x="986" y="22"/>
                    <a:pt x="1071" y="32"/>
                    <a:pt x="1071" y="32"/>
                  </a:cubicBezTo>
                  <a:cubicBezTo>
                    <a:pt x="1109" y="19"/>
                    <a:pt x="1123" y="34"/>
                    <a:pt x="1165" y="23"/>
                  </a:cubicBezTo>
                  <a:cubicBezTo>
                    <a:pt x="1207" y="38"/>
                    <a:pt x="1258" y="15"/>
                    <a:pt x="1302" y="6"/>
                  </a:cubicBezTo>
                  <a:cubicBezTo>
                    <a:pt x="1371" y="30"/>
                    <a:pt x="1285" y="6"/>
                    <a:pt x="1354" y="6"/>
                  </a:cubicBezTo>
                  <a:cubicBezTo>
                    <a:pt x="1369" y="6"/>
                    <a:pt x="1383" y="12"/>
                    <a:pt x="1397" y="15"/>
                  </a:cubicBezTo>
                  <a:cubicBezTo>
                    <a:pt x="1435" y="5"/>
                    <a:pt x="1453" y="16"/>
                    <a:pt x="1491" y="6"/>
                  </a:cubicBezTo>
                  <a:cubicBezTo>
                    <a:pt x="1529" y="19"/>
                    <a:pt x="1563" y="27"/>
                    <a:pt x="1602" y="15"/>
                  </a:cubicBezTo>
                  <a:cubicBezTo>
                    <a:pt x="1644" y="25"/>
                    <a:pt x="1694" y="48"/>
                    <a:pt x="1731" y="15"/>
                  </a:cubicBezTo>
                </a:path>
              </a:pathLst>
            </a:custGeom>
            <a:noFill/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260" name="Group 182"/>
            <p:cNvGrpSpPr>
              <a:grpSpLocks/>
            </p:cNvGrpSpPr>
            <p:nvPr/>
          </p:nvGrpSpPr>
          <p:grpSpPr bwMode="auto">
            <a:xfrm>
              <a:off x="576" y="3408"/>
              <a:ext cx="1728" cy="384"/>
              <a:chOff x="912" y="2016"/>
              <a:chExt cx="4224" cy="912"/>
            </a:xfrm>
          </p:grpSpPr>
          <p:grpSp>
            <p:nvGrpSpPr>
              <p:cNvPr id="7261" name="Group 183"/>
              <p:cNvGrpSpPr>
                <a:grpSpLocks/>
              </p:cNvGrpSpPr>
              <p:nvPr/>
            </p:nvGrpSpPr>
            <p:grpSpPr bwMode="auto">
              <a:xfrm>
                <a:off x="1440" y="2016"/>
                <a:ext cx="528" cy="912"/>
                <a:chOff x="1344" y="1968"/>
                <a:chExt cx="528" cy="912"/>
              </a:xfrm>
            </p:grpSpPr>
            <p:sp>
              <p:nvSpPr>
                <p:cNvPr id="7283" name="AutoShape 184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84" name="Oval 185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2" name="Group 186"/>
              <p:cNvGrpSpPr>
                <a:grpSpLocks/>
              </p:cNvGrpSpPr>
              <p:nvPr/>
            </p:nvGrpSpPr>
            <p:grpSpPr bwMode="auto">
              <a:xfrm>
                <a:off x="1968" y="2016"/>
                <a:ext cx="528" cy="912"/>
                <a:chOff x="1344" y="1968"/>
                <a:chExt cx="528" cy="912"/>
              </a:xfrm>
            </p:grpSpPr>
            <p:sp>
              <p:nvSpPr>
                <p:cNvPr id="7281" name="AutoShape 187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82" name="Oval 188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3" name="Group 189"/>
              <p:cNvGrpSpPr>
                <a:grpSpLocks/>
              </p:cNvGrpSpPr>
              <p:nvPr/>
            </p:nvGrpSpPr>
            <p:grpSpPr bwMode="auto">
              <a:xfrm>
                <a:off x="4608" y="2016"/>
                <a:ext cx="528" cy="912"/>
                <a:chOff x="1344" y="1968"/>
                <a:chExt cx="528" cy="912"/>
              </a:xfrm>
            </p:grpSpPr>
            <p:sp>
              <p:nvSpPr>
                <p:cNvPr id="7279" name="AutoShape 190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80" name="Oval 191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4" name="Group 192"/>
              <p:cNvGrpSpPr>
                <a:grpSpLocks/>
              </p:cNvGrpSpPr>
              <p:nvPr/>
            </p:nvGrpSpPr>
            <p:grpSpPr bwMode="auto">
              <a:xfrm>
                <a:off x="4080" y="2016"/>
                <a:ext cx="528" cy="912"/>
                <a:chOff x="1344" y="1968"/>
                <a:chExt cx="528" cy="912"/>
              </a:xfrm>
            </p:grpSpPr>
            <p:sp>
              <p:nvSpPr>
                <p:cNvPr id="7277" name="AutoShape 193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78" name="Oval 194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5" name="Group 195"/>
              <p:cNvGrpSpPr>
                <a:grpSpLocks/>
              </p:cNvGrpSpPr>
              <p:nvPr/>
            </p:nvGrpSpPr>
            <p:grpSpPr bwMode="auto">
              <a:xfrm>
                <a:off x="2496" y="2016"/>
                <a:ext cx="528" cy="912"/>
                <a:chOff x="1344" y="1968"/>
                <a:chExt cx="528" cy="912"/>
              </a:xfrm>
            </p:grpSpPr>
            <p:sp>
              <p:nvSpPr>
                <p:cNvPr id="7275" name="AutoShape 196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76" name="Oval 19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6" name="Group 198"/>
              <p:cNvGrpSpPr>
                <a:grpSpLocks/>
              </p:cNvGrpSpPr>
              <p:nvPr/>
            </p:nvGrpSpPr>
            <p:grpSpPr bwMode="auto">
              <a:xfrm>
                <a:off x="3024" y="2016"/>
                <a:ext cx="528" cy="912"/>
                <a:chOff x="1344" y="1968"/>
                <a:chExt cx="528" cy="912"/>
              </a:xfrm>
            </p:grpSpPr>
            <p:sp>
              <p:nvSpPr>
                <p:cNvPr id="7273" name="AutoShape 199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74" name="Oval 200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7" name="Group 201"/>
              <p:cNvGrpSpPr>
                <a:grpSpLocks/>
              </p:cNvGrpSpPr>
              <p:nvPr/>
            </p:nvGrpSpPr>
            <p:grpSpPr bwMode="auto">
              <a:xfrm>
                <a:off x="3552" y="2016"/>
                <a:ext cx="528" cy="912"/>
                <a:chOff x="1344" y="1968"/>
                <a:chExt cx="528" cy="912"/>
              </a:xfrm>
            </p:grpSpPr>
            <p:sp>
              <p:nvSpPr>
                <p:cNvPr id="7271" name="AutoShape 202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72" name="Oval 203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68" name="Group 204"/>
              <p:cNvGrpSpPr>
                <a:grpSpLocks/>
              </p:cNvGrpSpPr>
              <p:nvPr/>
            </p:nvGrpSpPr>
            <p:grpSpPr bwMode="auto">
              <a:xfrm>
                <a:off x="912" y="2016"/>
                <a:ext cx="528" cy="912"/>
                <a:chOff x="1344" y="1968"/>
                <a:chExt cx="528" cy="912"/>
              </a:xfrm>
            </p:grpSpPr>
            <p:sp>
              <p:nvSpPr>
                <p:cNvPr id="7269" name="AutoShape 205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70" name="Oval 206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</p:grpSp>
      <p:grpSp>
        <p:nvGrpSpPr>
          <p:cNvPr id="48335" name="Group 207"/>
          <p:cNvGrpSpPr>
            <a:grpSpLocks/>
          </p:cNvGrpSpPr>
          <p:nvPr/>
        </p:nvGrpSpPr>
        <p:grpSpPr bwMode="auto">
          <a:xfrm>
            <a:off x="914400" y="5105400"/>
            <a:ext cx="2133600" cy="381000"/>
            <a:chOff x="576" y="3168"/>
            <a:chExt cx="1344" cy="240"/>
          </a:xfrm>
        </p:grpSpPr>
        <p:grpSp>
          <p:nvGrpSpPr>
            <p:cNvPr id="7213" name="Group 208"/>
            <p:cNvGrpSpPr>
              <a:grpSpLocks/>
            </p:cNvGrpSpPr>
            <p:nvPr/>
          </p:nvGrpSpPr>
          <p:grpSpPr bwMode="auto">
            <a:xfrm>
              <a:off x="1056" y="3168"/>
              <a:ext cx="864" cy="240"/>
              <a:chOff x="2976" y="1488"/>
              <a:chExt cx="1682" cy="768"/>
            </a:xfrm>
          </p:grpSpPr>
          <p:grpSp>
            <p:nvGrpSpPr>
              <p:cNvPr id="7237" name="Group 209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7251" name="Oval 210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2" name="Oval 211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3" name="Oval 212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4" name="Oval 213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5" name="Oval 214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6" name="Oval 215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7" name="Oval 216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8" name="Oval 217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38" name="Group 218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7239" name="Oval 219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0" name="Oval 220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1" name="Oval 221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2" name="Oval 222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3" name="Oval 223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4" name="Oval 224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5" name="Oval 225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6" name="Oval 226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7" name="Oval 227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8" name="Oval 228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49" name="Oval 229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50" name="Oval 230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grpSp>
          <p:nvGrpSpPr>
            <p:cNvPr id="7214" name="Group 231"/>
            <p:cNvGrpSpPr>
              <a:grpSpLocks/>
            </p:cNvGrpSpPr>
            <p:nvPr/>
          </p:nvGrpSpPr>
          <p:grpSpPr bwMode="auto">
            <a:xfrm flipH="1">
              <a:off x="576" y="3168"/>
              <a:ext cx="864" cy="240"/>
              <a:chOff x="2976" y="1488"/>
              <a:chExt cx="1682" cy="768"/>
            </a:xfrm>
          </p:grpSpPr>
          <p:grpSp>
            <p:nvGrpSpPr>
              <p:cNvPr id="7215" name="Group 232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7229" name="Oval 233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0" name="Oval 234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1" name="Oval 235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2" name="Oval 236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3" name="Oval 237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4" name="Oval 238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5" name="Oval 239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36" name="Oval 240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216" name="Group 241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7217" name="Oval 242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18" name="Oval 243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19" name="Oval 244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0" name="Oval 245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1" name="Oval 246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2" name="Oval 247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3" name="Oval 248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4" name="Oval 249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5" name="Oval 250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6" name="Oval 251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7" name="Oval 252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28" name="Oval 253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</p:grpSp>
      <p:grpSp>
        <p:nvGrpSpPr>
          <p:cNvPr id="48382" name="Group 254"/>
          <p:cNvGrpSpPr>
            <a:grpSpLocks/>
          </p:cNvGrpSpPr>
          <p:nvPr/>
        </p:nvGrpSpPr>
        <p:grpSpPr bwMode="auto">
          <a:xfrm>
            <a:off x="990600" y="5334000"/>
            <a:ext cx="2239963" cy="1135063"/>
            <a:chOff x="624" y="3360"/>
            <a:chExt cx="1411" cy="715"/>
          </a:xfrm>
        </p:grpSpPr>
        <p:sp>
          <p:nvSpPr>
            <p:cNvPr id="7187" name="Oval 255"/>
            <p:cNvSpPr>
              <a:spLocks noChangeArrowheads="1"/>
            </p:cNvSpPr>
            <p:nvPr/>
          </p:nvSpPr>
          <p:spPr bwMode="auto">
            <a:xfrm rot="5856756" flipV="1">
              <a:off x="1502" y="3398"/>
              <a:ext cx="154" cy="85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7188" name="Oval 256"/>
            <p:cNvSpPr>
              <a:spLocks noChangeArrowheads="1"/>
            </p:cNvSpPr>
            <p:nvPr/>
          </p:nvSpPr>
          <p:spPr bwMode="auto">
            <a:xfrm rot="16005212" flipV="1">
              <a:off x="1622" y="3394"/>
              <a:ext cx="159" cy="91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grpSp>
          <p:nvGrpSpPr>
            <p:cNvPr id="7189" name="Group 257"/>
            <p:cNvGrpSpPr>
              <a:grpSpLocks/>
            </p:cNvGrpSpPr>
            <p:nvPr/>
          </p:nvGrpSpPr>
          <p:grpSpPr bwMode="auto">
            <a:xfrm>
              <a:off x="624" y="3439"/>
              <a:ext cx="1411" cy="636"/>
              <a:chOff x="624" y="3439"/>
              <a:chExt cx="1411" cy="636"/>
            </a:xfrm>
          </p:grpSpPr>
          <p:grpSp>
            <p:nvGrpSpPr>
              <p:cNvPr id="7190" name="Group 258"/>
              <p:cNvGrpSpPr>
                <a:grpSpLocks/>
              </p:cNvGrpSpPr>
              <p:nvPr/>
            </p:nvGrpSpPr>
            <p:grpSpPr bwMode="auto">
              <a:xfrm>
                <a:off x="864" y="3439"/>
                <a:ext cx="929" cy="300"/>
                <a:chOff x="864" y="3391"/>
                <a:chExt cx="929" cy="300"/>
              </a:xfrm>
            </p:grpSpPr>
            <p:sp>
              <p:nvSpPr>
                <p:cNvPr id="7208" name="Oval 259"/>
                <p:cNvSpPr>
                  <a:spLocks noChangeArrowheads="1"/>
                </p:cNvSpPr>
                <p:nvPr/>
              </p:nvSpPr>
              <p:spPr bwMode="auto">
                <a:xfrm rot="16005212" flipV="1">
                  <a:off x="1546" y="3425"/>
                  <a:ext cx="160" cy="9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09" name="Oval 260"/>
                <p:cNvSpPr>
                  <a:spLocks noChangeArrowheads="1"/>
                </p:cNvSpPr>
                <p:nvPr/>
              </p:nvSpPr>
              <p:spPr bwMode="auto">
                <a:xfrm rot="5391490" flipV="1">
                  <a:off x="1670" y="3546"/>
                  <a:ext cx="157" cy="8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10" name="Oval 261"/>
                <p:cNvSpPr>
                  <a:spLocks noChangeArrowheads="1"/>
                </p:cNvSpPr>
                <p:nvPr/>
              </p:nvSpPr>
              <p:spPr bwMode="auto">
                <a:xfrm rot="-5856756">
                  <a:off x="830" y="3491"/>
                  <a:ext cx="154" cy="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11" name="Oval 262"/>
                <p:cNvSpPr>
                  <a:spLocks noChangeArrowheads="1"/>
                </p:cNvSpPr>
                <p:nvPr/>
              </p:nvSpPr>
              <p:spPr bwMode="auto">
                <a:xfrm rot="-5856756">
                  <a:off x="906" y="3571"/>
                  <a:ext cx="154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212" name="Oval 263"/>
                <p:cNvSpPr>
                  <a:spLocks noChangeArrowheads="1"/>
                </p:cNvSpPr>
                <p:nvPr/>
              </p:nvSpPr>
              <p:spPr bwMode="auto">
                <a:xfrm rot="5594788">
                  <a:off x="950" y="3490"/>
                  <a:ext cx="159" cy="9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7191" name="Group 264"/>
              <p:cNvGrpSpPr>
                <a:grpSpLocks/>
              </p:cNvGrpSpPr>
              <p:nvPr/>
            </p:nvGrpSpPr>
            <p:grpSpPr bwMode="auto">
              <a:xfrm>
                <a:off x="624" y="3640"/>
                <a:ext cx="1411" cy="435"/>
                <a:chOff x="624" y="3640"/>
                <a:chExt cx="1411" cy="435"/>
              </a:xfrm>
            </p:grpSpPr>
            <p:sp>
              <p:nvSpPr>
                <p:cNvPr id="7192" name="Oval 265"/>
                <p:cNvSpPr>
                  <a:spLocks noChangeArrowheads="1"/>
                </p:cNvSpPr>
                <p:nvPr/>
              </p:nvSpPr>
              <p:spPr bwMode="auto">
                <a:xfrm rot="5391490" flipV="1">
                  <a:off x="1594" y="3674"/>
                  <a:ext cx="157" cy="8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193" name="Oval 266"/>
                <p:cNvSpPr>
                  <a:spLocks noChangeArrowheads="1"/>
                </p:cNvSpPr>
                <p:nvPr/>
              </p:nvSpPr>
              <p:spPr bwMode="auto">
                <a:xfrm rot="-5391490">
                  <a:off x="1215" y="3681"/>
                  <a:ext cx="157" cy="9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194" name="Oval 267"/>
                <p:cNvSpPr>
                  <a:spLocks noChangeArrowheads="1"/>
                </p:cNvSpPr>
                <p:nvPr/>
              </p:nvSpPr>
              <p:spPr bwMode="auto">
                <a:xfrm rot="-5856756">
                  <a:off x="1598" y="3731"/>
                  <a:ext cx="154" cy="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7195" name="Oval 268"/>
                <p:cNvSpPr>
                  <a:spLocks noChangeArrowheads="1"/>
                </p:cNvSpPr>
                <p:nvPr/>
              </p:nvSpPr>
              <p:spPr bwMode="auto">
                <a:xfrm rot="5594788">
                  <a:off x="1718" y="3730"/>
                  <a:ext cx="159" cy="9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grpSp>
              <p:nvGrpSpPr>
                <p:cNvPr id="7196" name="Group 269"/>
                <p:cNvGrpSpPr>
                  <a:grpSpLocks/>
                </p:cNvGrpSpPr>
                <p:nvPr/>
              </p:nvGrpSpPr>
              <p:grpSpPr bwMode="auto">
                <a:xfrm>
                  <a:off x="624" y="3696"/>
                  <a:ext cx="1411" cy="379"/>
                  <a:chOff x="624" y="3696"/>
                  <a:chExt cx="1411" cy="379"/>
                </a:xfrm>
              </p:grpSpPr>
              <p:sp>
                <p:nvSpPr>
                  <p:cNvPr id="7197" name="Oval 270"/>
                  <p:cNvSpPr>
                    <a:spLocks noChangeArrowheads="1"/>
                  </p:cNvSpPr>
                  <p:nvPr/>
                </p:nvSpPr>
                <p:spPr bwMode="auto">
                  <a:xfrm rot="-2100770">
                    <a:off x="1200" y="3792"/>
                    <a:ext cx="157" cy="9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198" name="Oval 271"/>
                  <p:cNvSpPr>
                    <a:spLocks noChangeArrowheads="1"/>
                  </p:cNvSpPr>
                  <p:nvPr/>
                </p:nvSpPr>
                <p:spPr bwMode="auto">
                  <a:xfrm rot="-2100770">
                    <a:off x="1296" y="3888"/>
                    <a:ext cx="157" cy="9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199" name="Oval 272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591" y="3729"/>
                    <a:ext cx="157" cy="9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0" name="Oval 273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687" y="3825"/>
                    <a:ext cx="157" cy="9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1" name="Oval 274"/>
                  <p:cNvSpPr>
                    <a:spLocks noChangeArrowheads="1"/>
                  </p:cNvSpPr>
                  <p:nvPr/>
                </p:nvSpPr>
                <p:spPr bwMode="auto">
                  <a:xfrm rot="-5856756">
                    <a:off x="1674" y="3763"/>
                    <a:ext cx="154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2" name="Oval 275"/>
                  <p:cNvSpPr>
                    <a:spLocks noChangeArrowheads="1"/>
                  </p:cNvSpPr>
                  <p:nvPr/>
                </p:nvSpPr>
                <p:spPr bwMode="auto">
                  <a:xfrm rot="-5856756">
                    <a:off x="1694" y="3779"/>
                    <a:ext cx="154" cy="8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3" name="Oval 276"/>
                  <p:cNvSpPr>
                    <a:spLocks noChangeArrowheads="1"/>
                  </p:cNvSpPr>
                  <p:nvPr/>
                </p:nvSpPr>
                <p:spPr bwMode="auto">
                  <a:xfrm rot="-5856756">
                    <a:off x="1770" y="3859"/>
                    <a:ext cx="154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4" name="Oval 277"/>
                  <p:cNvSpPr>
                    <a:spLocks noChangeArrowheads="1"/>
                  </p:cNvSpPr>
                  <p:nvPr/>
                </p:nvSpPr>
                <p:spPr bwMode="auto">
                  <a:xfrm rot="5594788">
                    <a:off x="1814" y="3778"/>
                    <a:ext cx="159" cy="9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5" name="Oval 278"/>
                  <p:cNvSpPr>
                    <a:spLocks noChangeArrowheads="1"/>
                  </p:cNvSpPr>
                  <p:nvPr/>
                </p:nvSpPr>
                <p:spPr bwMode="auto">
                  <a:xfrm rot="-5856756">
                    <a:off x="1790" y="3875"/>
                    <a:ext cx="154" cy="8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6" name="Oval 279"/>
                  <p:cNvSpPr>
                    <a:spLocks noChangeArrowheads="1"/>
                  </p:cNvSpPr>
                  <p:nvPr/>
                </p:nvSpPr>
                <p:spPr bwMode="auto">
                  <a:xfrm rot="-5856756">
                    <a:off x="1866" y="3955"/>
                    <a:ext cx="154" cy="8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7207" name="Oval 280"/>
                  <p:cNvSpPr>
                    <a:spLocks noChangeArrowheads="1"/>
                  </p:cNvSpPr>
                  <p:nvPr/>
                </p:nvSpPr>
                <p:spPr bwMode="auto">
                  <a:xfrm rot="5594788">
                    <a:off x="1910" y="3874"/>
                    <a:ext cx="159" cy="9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</p:grpSp>
        </p:grpSp>
      </p:grpSp>
      <p:sp>
        <p:nvSpPr>
          <p:cNvPr id="48409" name="Text Box 281"/>
          <p:cNvSpPr txBox="1">
            <a:spLocks noChangeArrowheads="1"/>
          </p:cNvSpPr>
          <p:nvPr/>
        </p:nvSpPr>
        <p:spPr bwMode="auto">
          <a:xfrm>
            <a:off x="3810000" y="1565275"/>
            <a:ext cx="510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Adherence, multiplication on surface, toxin production, little or no penetration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Pertussis, diphtheria, cholera, enterotoxigenic </a:t>
            </a:r>
            <a:r>
              <a:rPr lang="en-US" altLang="he-IL" i="1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E. coli</a:t>
            </a:r>
            <a:endParaRPr lang="en-US" altLang="he-IL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48410" name="Text Box 282"/>
          <p:cNvSpPr txBox="1">
            <a:spLocks noChangeArrowheads="1"/>
          </p:cNvSpPr>
          <p:nvPr/>
        </p:nvSpPr>
        <p:spPr bwMode="auto">
          <a:xfrm>
            <a:off x="3810000" y="3352800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Adherence, multiplication on surface, invasion of epithelial cells, +/- toxins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 i="1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Shigella</a:t>
            </a: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, enteroinvasive </a:t>
            </a:r>
            <a:r>
              <a:rPr lang="en-US" altLang="he-IL" i="1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E. coli</a:t>
            </a: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, gonococci</a:t>
            </a:r>
            <a:endParaRPr lang="en-US" altLang="he-IL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48411" name="Text Box 283"/>
          <p:cNvSpPr txBox="1">
            <a:spLocks noChangeArrowheads="1"/>
          </p:cNvSpPr>
          <p:nvPr/>
        </p:nvSpPr>
        <p:spPr bwMode="auto">
          <a:xfrm>
            <a:off x="3886200" y="5181600"/>
            <a:ext cx="510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Adherence, multiplication on surface, invasion of deeper tissues or even systemically</a:t>
            </a:r>
            <a:r>
              <a:rPr lang="en-US" altLang="he-IL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 </a:t>
            </a: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, +/- toxins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 i="1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Salmonella, Streptococcus pyogenes</a:t>
            </a: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, meningococci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51" grpId="0" animBg="1"/>
      <p:bldP spid="48409" grpId="0" autoUpdateAnimBg="0"/>
      <p:bldP spid="48410" grpId="0" autoUpdateAnimBg="0"/>
      <p:bldP spid="484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E23086BD-FB11-4629-9F5F-6007DF0ABB63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1143000" y="5105400"/>
            <a:ext cx="7620000" cy="1447800"/>
          </a:xfrm>
          <a:prstGeom prst="irregularSeal1">
            <a:avLst/>
          </a:pr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6954838" y="2281238"/>
            <a:ext cx="500062" cy="7667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052513" y="514350"/>
            <a:ext cx="646112" cy="1285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1271588" y="725488"/>
            <a:ext cx="644525" cy="1301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800100" y="0"/>
            <a:ext cx="11461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3000" b="1">
                <a:solidFill>
                  <a:schemeClr val="tx1"/>
                </a:solidFill>
                <a:cs typeface="Times New Roman (Hebrew)" pitchFamily="26" charset="-79"/>
              </a:rPr>
              <a:t>LPS</a:t>
            </a: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570288" y="190500"/>
            <a:ext cx="39131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LPS BINDING PROTEIN</a:t>
            </a:r>
          </a:p>
        </p:txBody>
      </p:sp>
      <p:sp>
        <p:nvSpPr>
          <p:cNvPr id="35849" name="Freeform 8"/>
          <p:cNvSpPr>
            <a:spLocks/>
          </p:cNvSpPr>
          <p:nvPr/>
        </p:nvSpPr>
        <p:spPr bwMode="auto">
          <a:xfrm>
            <a:off x="828675" y="1450975"/>
            <a:ext cx="2625725" cy="1439863"/>
          </a:xfrm>
          <a:custGeom>
            <a:avLst/>
            <a:gdLst>
              <a:gd name="T0" fmla="*/ 1835333609 w 2017"/>
              <a:gd name="T1" fmla="*/ 33157350 h 1031"/>
              <a:gd name="T2" fmla="*/ 1708233938 w 2017"/>
              <a:gd name="T3" fmla="*/ 0 h 1031"/>
              <a:gd name="T4" fmla="*/ 1581132966 w 2017"/>
              <a:gd name="T5" fmla="*/ 0 h 1031"/>
              <a:gd name="T6" fmla="*/ 1328625963 w 2017"/>
              <a:gd name="T7" fmla="*/ 33157350 h 1031"/>
              <a:gd name="T8" fmla="*/ 1201524991 w 2017"/>
              <a:gd name="T9" fmla="*/ 66313302 h 1031"/>
              <a:gd name="T10" fmla="*/ 1076118959 w 2017"/>
              <a:gd name="T11" fmla="*/ 132628001 h 1031"/>
              <a:gd name="T12" fmla="*/ 981217941 w 2017"/>
              <a:gd name="T13" fmla="*/ 263304996 h 1031"/>
              <a:gd name="T14" fmla="*/ 791413302 w 2017"/>
              <a:gd name="T15" fmla="*/ 493452642 h 1031"/>
              <a:gd name="T16" fmla="*/ 601609965 w 2017"/>
              <a:gd name="T17" fmla="*/ 723600288 h 1031"/>
              <a:gd name="T18" fmla="*/ 537212660 w 2017"/>
              <a:gd name="T19" fmla="*/ 856228289 h 1031"/>
              <a:gd name="T20" fmla="*/ 506707646 w 2017"/>
              <a:gd name="T21" fmla="*/ 1020062633 h 1031"/>
              <a:gd name="T22" fmla="*/ 411806628 w 2017"/>
              <a:gd name="T23" fmla="*/ 1152689238 h 1031"/>
              <a:gd name="T24" fmla="*/ 284705656 w 2017"/>
              <a:gd name="T25" fmla="*/ 1252161286 h 1031"/>
              <a:gd name="T26" fmla="*/ 157604684 w 2017"/>
              <a:gd name="T27" fmla="*/ 1349680931 h 1031"/>
              <a:gd name="T28" fmla="*/ 62702365 w 2017"/>
              <a:gd name="T29" fmla="*/ 1482308932 h 1031"/>
              <a:gd name="T30" fmla="*/ 32198653 w 2017"/>
              <a:gd name="T31" fmla="*/ 1612985926 h 1031"/>
              <a:gd name="T32" fmla="*/ 0 w 2017"/>
              <a:gd name="T33" fmla="*/ 1811927230 h 1031"/>
              <a:gd name="T34" fmla="*/ 62702365 w 2017"/>
              <a:gd name="T35" fmla="*/ 1845084580 h 1031"/>
              <a:gd name="T36" fmla="*/ 252507004 w 2017"/>
              <a:gd name="T37" fmla="*/ 1942604224 h 1031"/>
              <a:gd name="T38" fmla="*/ 379607976 w 2017"/>
              <a:gd name="T39" fmla="*/ 1975761574 h 1031"/>
              <a:gd name="T40" fmla="*/ 506707646 w 2017"/>
              <a:gd name="T41" fmla="*/ 1975761574 h 1031"/>
              <a:gd name="T42" fmla="*/ 632113678 w 2017"/>
              <a:gd name="T43" fmla="*/ 1942604224 h 1031"/>
              <a:gd name="T44" fmla="*/ 759214650 w 2017"/>
              <a:gd name="T45" fmla="*/ 1942604224 h 1031"/>
              <a:gd name="T46" fmla="*/ 886315622 w 2017"/>
              <a:gd name="T47" fmla="*/ 1909446875 h 1031"/>
              <a:gd name="T48" fmla="*/ 1043920306 w 2017"/>
              <a:gd name="T49" fmla="*/ 1876290922 h 1031"/>
              <a:gd name="T50" fmla="*/ 1201524991 w 2017"/>
              <a:gd name="T51" fmla="*/ 1876290922 h 1031"/>
              <a:gd name="T52" fmla="*/ 1328625963 w 2017"/>
              <a:gd name="T53" fmla="*/ 1876290922 h 1031"/>
              <a:gd name="T54" fmla="*/ 1518429300 w 2017"/>
              <a:gd name="T55" fmla="*/ 1909446875 h 1031"/>
              <a:gd name="T56" fmla="*/ 1676033984 w 2017"/>
              <a:gd name="T57" fmla="*/ 1975761574 h 1031"/>
              <a:gd name="T58" fmla="*/ 1835333609 w 2017"/>
              <a:gd name="T59" fmla="*/ 2008917527 h 1031"/>
              <a:gd name="T60" fmla="*/ 1992939595 w 2017"/>
              <a:gd name="T61" fmla="*/ 2008917527 h 1031"/>
              <a:gd name="T62" fmla="*/ 2147483646 w 2017"/>
              <a:gd name="T63" fmla="*/ 2008917527 h 1031"/>
              <a:gd name="T64" fmla="*/ 2147483646 w 2017"/>
              <a:gd name="T65" fmla="*/ 1876290922 h 1031"/>
              <a:gd name="T66" fmla="*/ 2147483646 w 2017"/>
              <a:gd name="T67" fmla="*/ 1745613928 h 1031"/>
              <a:gd name="T68" fmla="*/ 2147483646 w 2017"/>
              <a:gd name="T69" fmla="*/ 1646143276 h 1031"/>
              <a:gd name="T70" fmla="*/ 2147483646 w 2017"/>
              <a:gd name="T71" fmla="*/ 1515464885 h 1031"/>
              <a:gd name="T72" fmla="*/ 2147483646 w 2017"/>
              <a:gd name="T73" fmla="*/ 1415994233 h 1031"/>
              <a:gd name="T74" fmla="*/ 2147483646 w 2017"/>
              <a:gd name="T75" fmla="*/ 1349680931 h 1031"/>
              <a:gd name="T76" fmla="*/ 2147483646 w 2017"/>
              <a:gd name="T77" fmla="*/ 1316523581 h 1031"/>
              <a:gd name="T78" fmla="*/ 2147483646 w 2017"/>
              <a:gd name="T79" fmla="*/ 1252161286 h 1031"/>
              <a:gd name="T80" fmla="*/ 2147483646 w 2017"/>
              <a:gd name="T81" fmla="*/ 1152689238 h 1031"/>
              <a:gd name="T82" fmla="*/ 2147483646 w 2017"/>
              <a:gd name="T83" fmla="*/ 1020062633 h 1031"/>
              <a:gd name="T84" fmla="*/ 2147483646 w 2017"/>
              <a:gd name="T85" fmla="*/ 889385639 h 1031"/>
              <a:gd name="T86" fmla="*/ 2147483646 w 2017"/>
              <a:gd name="T87" fmla="*/ 756757637 h 1031"/>
              <a:gd name="T88" fmla="*/ 2147483646 w 2017"/>
              <a:gd name="T89" fmla="*/ 559765944 h 1031"/>
              <a:gd name="T90" fmla="*/ 2147483646 w 2017"/>
              <a:gd name="T91" fmla="*/ 429088950 h 1031"/>
              <a:gd name="T92" fmla="*/ 2147483646 w 2017"/>
              <a:gd name="T93" fmla="*/ 296462345 h 1031"/>
              <a:gd name="T94" fmla="*/ 2147483646 w 2017"/>
              <a:gd name="T95" fmla="*/ 163834344 h 1031"/>
              <a:gd name="T96" fmla="*/ 2147483646 w 2017"/>
              <a:gd name="T97" fmla="*/ 99470652 h 1031"/>
              <a:gd name="T98" fmla="*/ 2147483646 w 2017"/>
              <a:gd name="T99" fmla="*/ 66313302 h 1031"/>
              <a:gd name="T100" fmla="*/ 2147483646 w 2017"/>
              <a:gd name="T101" fmla="*/ 99470652 h 1031"/>
              <a:gd name="T102" fmla="*/ 2147483646 w 2017"/>
              <a:gd name="T103" fmla="*/ 99470652 h 1031"/>
              <a:gd name="T104" fmla="*/ 2147483646 w 2017"/>
              <a:gd name="T105" fmla="*/ 132628001 h 1031"/>
              <a:gd name="T106" fmla="*/ 2147483646 w 2017"/>
              <a:gd name="T107" fmla="*/ 132628001 h 1031"/>
              <a:gd name="T108" fmla="*/ 2147483646 w 2017"/>
              <a:gd name="T109" fmla="*/ 132628001 h 1031"/>
              <a:gd name="T110" fmla="*/ 2147483646 w 2017"/>
              <a:gd name="T111" fmla="*/ 132628001 h 1031"/>
              <a:gd name="T112" fmla="*/ 2025138247 w 2017"/>
              <a:gd name="T113" fmla="*/ 132628001 h 1031"/>
              <a:gd name="T114" fmla="*/ 1803134956 w 2017"/>
              <a:gd name="T115" fmla="*/ 362775648 h 10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17" h="1031">
                <a:moveTo>
                  <a:pt x="1120" y="34"/>
                </a:moveTo>
                <a:lnTo>
                  <a:pt x="1083" y="17"/>
                </a:lnTo>
                <a:lnTo>
                  <a:pt x="1045" y="17"/>
                </a:lnTo>
                <a:lnTo>
                  <a:pt x="1008" y="0"/>
                </a:lnTo>
                <a:lnTo>
                  <a:pt x="971" y="0"/>
                </a:lnTo>
                <a:lnTo>
                  <a:pt x="933" y="0"/>
                </a:lnTo>
                <a:lnTo>
                  <a:pt x="877" y="0"/>
                </a:lnTo>
                <a:lnTo>
                  <a:pt x="784" y="17"/>
                </a:lnTo>
                <a:lnTo>
                  <a:pt x="747" y="17"/>
                </a:lnTo>
                <a:lnTo>
                  <a:pt x="709" y="34"/>
                </a:lnTo>
                <a:lnTo>
                  <a:pt x="672" y="34"/>
                </a:lnTo>
                <a:lnTo>
                  <a:pt x="635" y="68"/>
                </a:lnTo>
                <a:lnTo>
                  <a:pt x="616" y="101"/>
                </a:lnTo>
                <a:lnTo>
                  <a:pt x="579" y="135"/>
                </a:lnTo>
                <a:lnTo>
                  <a:pt x="523" y="203"/>
                </a:lnTo>
                <a:lnTo>
                  <a:pt x="467" y="253"/>
                </a:lnTo>
                <a:lnTo>
                  <a:pt x="392" y="338"/>
                </a:lnTo>
                <a:lnTo>
                  <a:pt x="355" y="371"/>
                </a:lnTo>
                <a:lnTo>
                  <a:pt x="336" y="405"/>
                </a:lnTo>
                <a:lnTo>
                  <a:pt x="317" y="439"/>
                </a:lnTo>
                <a:lnTo>
                  <a:pt x="299" y="490"/>
                </a:lnTo>
                <a:lnTo>
                  <a:pt x="299" y="523"/>
                </a:lnTo>
                <a:lnTo>
                  <a:pt x="280" y="557"/>
                </a:lnTo>
                <a:lnTo>
                  <a:pt x="243" y="591"/>
                </a:lnTo>
                <a:lnTo>
                  <a:pt x="205" y="608"/>
                </a:lnTo>
                <a:lnTo>
                  <a:pt x="168" y="642"/>
                </a:lnTo>
                <a:lnTo>
                  <a:pt x="131" y="675"/>
                </a:lnTo>
                <a:lnTo>
                  <a:pt x="93" y="692"/>
                </a:lnTo>
                <a:lnTo>
                  <a:pt x="56" y="726"/>
                </a:lnTo>
                <a:lnTo>
                  <a:pt x="37" y="760"/>
                </a:lnTo>
                <a:lnTo>
                  <a:pt x="19" y="794"/>
                </a:lnTo>
                <a:lnTo>
                  <a:pt x="19" y="827"/>
                </a:lnTo>
                <a:lnTo>
                  <a:pt x="19" y="878"/>
                </a:lnTo>
                <a:lnTo>
                  <a:pt x="0" y="929"/>
                </a:lnTo>
                <a:lnTo>
                  <a:pt x="0" y="962"/>
                </a:lnTo>
                <a:lnTo>
                  <a:pt x="37" y="946"/>
                </a:lnTo>
                <a:lnTo>
                  <a:pt x="93" y="979"/>
                </a:lnTo>
                <a:lnTo>
                  <a:pt x="149" y="996"/>
                </a:lnTo>
                <a:lnTo>
                  <a:pt x="187" y="996"/>
                </a:lnTo>
                <a:lnTo>
                  <a:pt x="224" y="1013"/>
                </a:lnTo>
                <a:lnTo>
                  <a:pt x="261" y="1013"/>
                </a:lnTo>
                <a:lnTo>
                  <a:pt x="299" y="1013"/>
                </a:lnTo>
                <a:lnTo>
                  <a:pt x="336" y="996"/>
                </a:lnTo>
                <a:lnTo>
                  <a:pt x="373" y="996"/>
                </a:lnTo>
                <a:lnTo>
                  <a:pt x="411" y="996"/>
                </a:lnTo>
                <a:lnTo>
                  <a:pt x="448" y="996"/>
                </a:lnTo>
                <a:lnTo>
                  <a:pt x="485" y="979"/>
                </a:lnTo>
                <a:lnTo>
                  <a:pt x="523" y="979"/>
                </a:lnTo>
                <a:lnTo>
                  <a:pt x="560" y="979"/>
                </a:lnTo>
                <a:lnTo>
                  <a:pt x="616" y="962"/>
                </a:lnTo>
                <a:lnTo>
                  <a:pt x="653" y="962"/>
                </a:lnTo>
                <a:lnTo>
                  <a:pt x="709" y="962"/>
                </a:lnTo>
                <a:lnTo>
                  <a:pt x="747" y="962"/>
                </a:lnTo>
                <a:lnTo>
                  <a:pt x="784" y="962"/>
                </a:lnTo>
                <a:lnTo>
                  <a:pt x="840" y="962"/>
                </a:lnTo>
                <a:lnTo>
                  <a:pt x="896" y="979"/>
                </a:lnTo>
                <a:lnTo>
                  <a:pt x="933" y="996"/>
                </a:lnTo>
                <a:lnTo>
                  <a:pt x="989" y="1013"/>
                </a:lnTo>
                <a:lnTo>
                  <a:pt x="1045" y="1013"/>
                </a:lnTo>
                <a:lnTo>
                  <a:pt x="1083" y="1030"/>
                </a:lnTo>
                <a:lnTo>
                  <a:pt x="1139" y="1030"/>
                </a:lnTo>
                <a:lnTo>
                  <a:pt x="1176" y="1030"/>
                </a:lnTo>
                <a:lnTo>
                  <a:pt x="1232" y="1030"/>
                </a:lnTo>
                <a:lnTo>
                  <a:pt x="1288" y="1030"/>
                </a:lnTo>
                <a:lnTo>
                  <a:pt x="1325" y="1013"/>
                </a:lnTo>
                <a:lnTo>
                  <a:pt x="1325" y="962"/>
                </a:lnTo>
                <a:lnTo>
                  <a:pt x="1344" y="929"/>
                </a:lnTo>
                <a:lnTo>
                  <a:pt x="1381" y="895"/>
                </a:lnTo>
                <a:lnTo>
                  <a:pt x="1419" y="861"/>
                </a:lnTo>
                <a:lnTo>
                  <a:pt x="1475" y="844"/>
                </a:lnTo>
                <a:lnTo>
                  <a:pt x="1512" y="810"/>
                </a:lnTo>
                <a:lnTo>
                  <a:pt x="1531" y="777"/>
                </a:lnTo>
                <a:lnTo>
                  <a:pt x="1549" y="743"/>
                </a:lnTo>
                <a:lnTo>
                  <a:pt x="1587" y="726"/>
                </a:lnTo>
                <a:lnTo>
                  <a:pt x="1643" y="709"/>
                </a:lnTo>
                <a:lnTo>
                  <a:pt x="1680" y="692"/>
                </a:lnTo>
                <a:lnTo>
                  <a:pt x="1717" y="692"/>
                </a:lnTo>
                <a:lnTo>
                  <a:pt x="1755" y="675"/>
                </a:lnTo>
                <a:lnTo>
                  <a:pt x="1792" y="659"/>
                </a:lnTo>
                <a:lnTo>
                  <a:pt x="1829" y="642"/>
                </a:lnTo>
                <a:lnTo>
                  <a:pt x="1885" y="608"/>
                </a:lnTo>
                <a:lnTo>
                  <a:pt x="1923" y="591"/>
                </a:lnTo>
                <a:lnTo>
                  <a:pt x="1960" y="557"/>
                </a:lnTo>
                <a:lnTo>
                  <a:pt x="1997" y="523"/>
                </a:lnTo>
                <a:lnTo>
                  <a:pt x="1997" y="490"/>
                </a:lnTo>
                <a:lnTo>
                  <a:pt x="1997" y="456"/>
                </a:lnTo>
                <a:lnTo>
                  <a:pt x="2016" y="422"/>
                </a:lnTo>
                <a:lnTo>
                  <a:pt x="2016" y="388"/>
                </a:lnTo>
                <a:lnTo>
                  <a:pt x="2016" y="338"/>
                </a:lnTo>
                <a:lnTo>
                  <a:pt x="1997" y="287"/>
                </a:lnTo>
                <a:lnTo>
                  <a:pt x="1979" y="253"/>
                </a:lnTo>
                <a:lnTo>
                  <a:pt x="1979" y="220"/>
                </a:lnTo>
                <a:lnTo>
                  <a:pt x="1960" y="186"/>
                </a:lnTo>
                <a:lnTo>
                  <a:pt x="1941" y="152"/>
                </a:lnTo>
                <a:lnTo>
                  <a:pt x="1904" y="118"/>
                </a:lnTo>
                <a:lnTo>
                  <a:pt x="1867" y="84"/>
                </a:lnTo>
                <a:lnTo>
                  <a:pt x="1829" y="51"/>
                </a:lnTo>
                <a:lnTo>
                  <a:pt x="1792" y="51"/>
                </a:lnTo>
                <a:lnTo>
                  <a:pt x="1755" y="34"/>
                </a:lnTo>
                <a:lnTo>
                  <a:pt x="1717" y="34"/>
                </a:lnTo>
                <a:lnTo>
                  <a:pt x="1680" y="34"/>
                </a:lnTo>
                <a:lnTo>
                  <a:pt x="1643" y="51"/>
                </a:lnTo>
                <a:lnTo>
                  <a:pt x="1605" y="51"/>
                </a:lnTo>
                <a:lnTo>
                  <a:pt x="1568" y="51"/>
                </a:lnTo>
                <a:lnTo>
                  <a:pt x="1531" y="68"/>
                </a:lnTo>
                <a:lnTo>
                  <a:pt x="1493" y="68"/>
                </a:lnTo>
                <a:lnTo>
                  <a:pt x="1456" y="68"/>
                </a:lnTo>
                <a:lnTo>
                  <a:pt x="1419" y="68"/>
                </a:lnTo>
                <a:lnTo>
                  <a:pt x="1381" y="68"/>
                </a:lnTo>
                <a:lnTo>
                  <a:pt x="1344" y="68"/>
                </a:lnTo>
                <a:lnTo>
                  <a:pt x="1307" y="68"/>
                </a:lnTo>
                <a:lnTo>
                  <a:pt x="1269" y="68"/>
                </a:lnTo>
                <a:lnTo>
                  <a:pt x="1232" y="68"/>
                </a:lnTo>
                <a:lnTo>
                  <a:pt x="1195" y="68"/>
                </a:lnTo>
                <a:lnTo>
                  <a:pt x="1157" y="51"/>
                </a:lnTo>
                <a:lnTo>
                  <a:pt x="1064" y="186"/>
                </a:lnTo>
                <a:lnTo>
                  <a:pt x="1120" y="34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0" name="Freeform 9"/>
          <p:cNvSpPr>
            <a:spLocks/>
          </p:cNvSpPr>
          <p:nvPr/>
        </p:nvSpPr>
        <p:spPr bwMode="auto">
          <a:xfrm>
            <a:off x="5200650" y="1168400"/>
            <a:ext cx="2625725" cy="1438275"/>
          </a:xfrm>
          <a:custGeom>
            <a:avLst/>
            <a:gdLst>
              <a:gd name="T0" fmla="*/ 1835333609 w 2017"/>
              <a:gd name="T1" fmla="*/ 33083115 h 1031"/>
              <a:gd name="T2" fmla="*/ 1708233938 w 2017"/>
              <a:gd name="T3" fmla="*/ 0 h 1031"/>
              <a:gd name="T4" fmla="*/ 1581132966 w 2017"/>
              <a:gd name="T5" fmla="*/ 0 h 1031"/>
              <a:gd name="T6" fmla="*/ 1328625963 w 2017"/>
              <a:gd name="T7" fmla="*/ 33083115 h 1031"/>
              <a:gd name="T8" fmla="*/ 1201524991 w 2017"/>
              <a:gd name="T9" fmla="*/ 66167625 h 1031"/>
              <a:gd name="T10" fmla="*/ 1076118959 w 2017"/>
              <a:gd name="T11" fmla="*/ 132335250 h 1031"/>
              <a:gd name="T12" fmla="*/ 981217941 w 2017"/>
              <a:gd name="T13" fmla="*/ 262724435 h 1031"/>
              <a:gd name="T14" fmla="*/ 791413302 w 2017"/>
              <a:gd name="T15" fmla="*/ 492364360 h 1031"/>
              <a:gd name="T16" fmla="*/ 601609965 w 2017"/>
              <a:gd name="T17" fmla="*/ 722005680 h 1031"/>
              <a:gd name="T18" fmla="*/ 537212660 w 2017"/>
              <a:gd name="T19" fmla="*/ 854340930 h 1031"/>
              <a:gd name="T20" fmla="*/ 506707646 w 2017"/>
              <a:gd name="T21" fmla="*/ 1017813230 h 1031"/>
              <a:gd name="T22" fmla="*/ 411806628 w 2017"/>
              <a:gd name="T23" fmla="*/ 1150148480 h 1031"/>
              <a:gd name="T24" fmla="*/ 284705656 w 2017"/>
              <a:gd name="T25" fmla="*/ 1249400615 h 1031"/>
              <a:gd name="T26" fmla="*/ 157604684 w 2017"/>
              <a:gd name="T27" fmla="*/ 1346705290 h 1031"/>
              <a:gd name="T28" fmla="*/ 62702365 w 2017"/>
              <a:gd name="T29" fmla="*/ 1479040540 h 1031"/>
              <a:gd name="T30" fmla="*/ 32198653 w 2017"/>
              <a:gd name="T31" fmla="*/ 1609429725 h 1031"/>
              <a:gd name="T32" fmla="*/ 0 w 2017"/>
              <a:gd name="T33" fmla="*/ 1807932600 h 1031"/>
              <a:gd name="T34" fmla="*/ 62702365 w 2017"/>
              <a:gd name="T35" fmla="*/ 1841017111 h 1031"/>
              <a:gd name="T36" fmla="*/ 252507004 w 2017"/>
              <a:gd name="T37" fmla="*/ 1938321785 h 1031"/>
              <a:gd name="T38" fmla="*/ 379607976 w 2017"/>
              <a:gd name="T39" fmla="*/ 1971404900 h 1031"/>
              <a:gd name="T40" fmla="*/ 506707646 w 2017"/>
              <a:gd name="T41" fmla="*/ 1971404900 h 1031"/>
              <a:gd name="T42" fmla="*/ 632113678 w 2017"/>
              <a:gd name="T43" fmla="*/ 1938321785 h 1031"/>
              <a:gd name="T44" fmla="*/ 759214650 w 2017"/>
              <a:gd name="T45" fmla="*/ 1938321785 h 1031"/>
              <a:gd name="T46" fmla="*/ 886315622 w 2017"/>
              <a:gd name="T47" fmla="*/ 1905237275 h 1031"/>
              <a:gd name="T48" fmla="*/ 1043920306 w 2017"/>
              <a:gd name="T49" fmla="*/ 1872154160 h 1031"/>
              <a:gd name="T50" fmla="*/ 1201524991 w 2017"/>
              <a:gd name="T51" fmla="*/ 1872154160 h 1031"/>
              <a:gd name="T52" fmla="*/ 1328625963 w 2017"/>
              <a:gd name="T53" fmla="*/ 1872154160 h 1031"/>
              <a:gd name="T54" fmla="*/ 1518429300 w 2017"/>
              <a:gd name="T55" fmla="*/ 1905237275 h 1031"/>
              <a:gd name="T56" fmla="*/ 1676033984 w 2017"/>
              <a:gd name="T57" fmla="*/ 1971404900 h 1031"/>
              <a:gd name="T58" fmla="*/ 1835333609 w 2017"/>
              <a:gd name="T59" fmla="*/ 2004489410 h 1031"/>
              <a:gd name="T60" fmla="*/ 1992939595 w 2017"/>
              <a:gd name="T61" fmla="*/ 2004489410 h 1031"/>
              <a:gd name="T62" fmla="*/ 2147483646 w 2017"/>
              <a:gd name="T63" fmla="*/ 2004489410 h 1031"/>
              <a:gd name="T64" fmla="*/ 2147483646 w 2017"/>
              <a:gd name="T65" fmla="*/ 1872154160 h 1031"/>
              <a:gd name="T66" fmla="*/ 2147483646 w 2017"/>
              <a:gd name="T67" fmla="*/ 1741764975 h 1031"/>
              <a:gd name="T68" fmla="*/ 2147483646 w 2017"/>
              <a:gd name="T69" fmla="*/ 1642514235 h 1031"/>
              <a:gd name="T70" fmla="*/ 2147483646 w 2017"/>
              <a:gd name="T71" fmla="*/ 1512125050 h 1031"/>
              <a:gd name="T72" fmla="*/ 2147483646 w 2017"/>
              <a:gd name="T73" fmla="*/ 1412872915 h 1031"/>
              <a:gd name="T74" fmla="*/ 2147483646 w 2017"/>
              <a:gd name="T75" fmla="*/ 1346705290 h 1031"/>
              <a:gd name="T76" fmla="*/ 2147483646 w 2017"/>
              <a:gd name="T77" fmla="*/ 1313622175 h 1031"/>
              <a:gd name="T78" fmla="*/ 2147483646 w 2017"/>
              <a:gd name="T79" fmla="*/ 1249400615 h 1031"/>
              <a:gd name="T80" fmla="*/ 2147483646 w 2017"/>
              <a:gd name="T81" fmla="*/ 1150148480 h 1031"/>
              <a:gd name="T82" fmla="*/ 2147483646 w 2017"/>
              <a:gd name="T83" fmla="*/ 1017813230 h 1031"/>
              <a:gd name="T84" fmla="*/ 2147483646 w 2017"/>
              <a:gd name="T85" fmla="*/ 887424045 h 1031"/>
              <a:gd name="T86" fmla="*/ 2147483646 w 2017"/>
              <a:gd name="T87" fmla="*/ 755088795 h 1031"/>
              <a:gd name="T88" fmla="*/ 2147483646 w 2017"/>
              <a:gd name="T89" fmla="*/ 558531985 h 1031"/>
              <a:gd name="T90" fmla="*/ 2147483646 w 2017"/>
              <a:gd name="T91" fmla="*/ 428142800 h 1031"/>
              <a:gd name="T92" fmla="*/ 2147483646 w 2017"/>
              <a:gd name="T93" fmla="*/ 295807550 h 1031"/>
              <a:gd name="T94" fmla="*/ 2147483646 w 2017"/>
              <a:gd name="T95" fmla="*/ 163472300 h 1031"/>
              <a:gd name="T96" fmla="*/ 2147483646 w 2017"/>
              <a:gd name="T97" fmla="*/ 99250740 h 1031"/>
              <a:gd name="T98" fmla="*/ 2147483646 w 2017"/>
              <a:gd name="T99" fmla="*/ 66167625 h 1031"/>
              <a:gd name="T100" fmla="*/ 2147483646 w 2017"/>
              <a:gd name="T101" fmla="*/ 99250740 h 1031"/>
              <a:gd name="T102" fmla="*/ 2147483646 w 2017"/>
              <a:gd name="T103" fmla="*/ 99250740 h 1031"/>
              <a:gd name="T104" fmla="*/ 2147483646 w 2017"/>
              <a:gd name="T105" fmla="*/ 132335250 h 1031"/>
              <a:gd name="T106" fmla="*/ 2147483646 w 2017"/>
              <a:gd name="T107" fmla="*/ 132335250 h 1031"/>
              <a:gd name="T108" fmla="*/ 2147483646 w 2017"/>
              <a:gd name="T109" fmla="*/ 132335250 h 1031"/>
              <a:gd name="T110" fmla="*/ 2147483646 w 2017"/>
              <a:gd name="T111" fmla="*/ 132335250 h 1031"/>
              <a:gd name="T112" fmla="*/ 2025138247 w 2017"/>
              <a:gd name="T113" fmla="*/ 132335250 h 1031"/>
              <a:gd name="T114" fmla="*/ 1803134956 w 2017"/>
              <a:gd name="T115" fmla="*/ 361975175 h 10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17" h="1031">
                <a:moveTo>
                  <a:pt x="1120" y="34"/>
                </a:moveTo>
                <a:lnTo>
                  <a:pt x="1083" y="17"/>
                </a:lnTo>
                <a:lnTo>
                  <a:pt x="1045" y="17"/>
                </a:lnTo>
                <a:lnTo>
                  <a:pt x="1008" y="0"/>
                </a:lnTo>
                <a:lnTo>
                  <a:pt x="971" y="0"/>
                </a:lnTo>
                <a:lnTo>
                  <a:pt x="933" y="0"/>
                </a:lnTo>
                <a:lnTo>
                  <a:pt x="877" y="0"/>
                </a:lnTo>
                <a:lnTo>
                  <a:pt x="784" y="17"/>
                </a:lnTo>
                <a:lnTo>
                  <a:pt x="747" y="17"/>
                </a:lnTo>
                <a:lnTo>
                  <a:pt x="709" y="34"/>
                </a:lnTo>
                <a:lnTo>
                  <a:pt x="672" y="34"/>
                </a:lnTo>
                <a:lnTo>
                  <a:pt x="635" y="68"/>
                </a:lnTo>
                <a:lnTo>
                  <a:pt x="616" y="101"/>
                </a:lnTo>
                <a:lnTo>
                  <a:pt x="579" y="135"/>
                </a:lnTo>
                <a:lnTo>
                  <a:pt x="523" y="203"/>
                </a:lnTo>
                <a:lnTo>
                  <a:pt x="467" y="253"/>
                </a:lnTo>
                <a:lnTo>
                  <a:pt x="392" y="338"/>
                </a:lnTo>
                <a:lnTo>
                  <a:pt x="355" y="371"/>
                </a:lnTo>
                <a:lnTo>
                  <a:pt x="336" y="405"/>
                </a:lnTo>
                <a:lnTo>
                  <a:pt x="317" y="439"/>
                </a:lnTo>
                <a:lnTo>
                  <a:pt x="299" y="490"/>
                </a:lnTo>
                <a:lnTo>
                  <a:pt x="299" y="523"/>
                </a:lnTo>
                <a:lnTo>
                  <a:pt x="280" y="557"/>
                </a:lnTo>
                <a:lnTo>
                  <a:pt x="243" y="591"/>
                </a:lnTo>
                <a:lnTo>
                  <a:pt x="205" y="608"/>
                </a:lnTo>
                <a:lnTo>
                  <a:pt x="168" y="642"/>
                </a:lnTo>
                <a:lnTo>
                  <a:pt x="131" y="675"/>
                </a:lnTo>
                <a:lnTo>
                  <a:pt x="93" y="692"/>
                </a:lnTo>
                <a:lnTo>
                  <a:pt x="56" y="726"/>
                </a:lnTo>
                <a:lnTo>
                  <a:pt x="37" y="760"/>
                </a:lnTo>
                <a:lnTo>
                  <a:pt x="19" y="794"/>
                </a:lnTo>
                <a:lnTo>
                  <a:pt x="19" y="827"/>
                </a:lnTo>
                <a:lnTo>
                  <a:pt x="19" y="878"/>
                </a:lnTo>
                <a:lnTo>
                  <a:pt x="0" y="929"/>
                </a:lnTo>
                <a:lnTo>
                  <a:pt x="0" y="962"/>
                </a:lnTo>
                <a:lnTo>
                  <a:pt x="37" y="946"/>
                </a:lnTo>
                <a:lnTo>
                  <a:pt x="93" y="979"/>
                </a:lnTo>
                <a:lnTo>
                  <a:pt x="149" y="996"/>
                </a:lnTo>
                <a:lnTo>
                  <a:pt x="187" y="996"/>
                </a:lnTo>
                <a:lnTo>
                  <a:pt x="224" y="1013"/>
                </a:lnTo>
                <a:lnTo>
                  <a:pt x="261" y="1013"/>
                </a:lnTo>
                <a:lnTo>
                  <a:pt x="299" y="1013"/>
                </a:lnTo>
                <a:lnTo>
                  <a:pt x="336" y="996"/>
                </a:lnTo>
                <a:lnTo>
                  <a:pt x="373" y="996"/>
                </a:lnTo>
                <a:lnTo>
                  <a:pt x="411" y="996"/>
                </a:lnTo>
                <a:lnTo>
                  <a:pt x="448" y="996"/>
                </a:lnTo>
                <a:lnTo>
                  <a:pt x="485" y="979"/>
                </a:lnTo>
                <a:lnTo>
                  <a:pt x="523" y="979"/>
                </a:lnTo>
                <a:lnTo>
                  <a:pt x="560" y="979"/>
                </a:lnTo>
                <a:lnTo>
                  <a:pt x="616" y="962"/>
                </a:lnTo>
                <a:lnTo>
                  <a:pt x="653" y="962"/>
                </a:lnTo>
                <a:lnTo>
                  <a:pt x="709" y="962"/>
                </a:lnTo>
                <a:lnTo>
                  <a:pt x="747" y="962"/>
                </a:lnTo>
                <a:lnTo>
                  <a:pt x="784" y="962"/>
                </a:lnTo>
                <a:lnTo>
                  <a:pt x="840" y="962"/>
                </a:lnTo>
                <a:lnTo>
                  <a:pt x="896" y="979"/>
                </a:lnTo>
                <a:lnTo>
                  <a:pt x="933" y="996"/>
                </a:lnTo>
                <a:lnTo>
                  <a:pt x="989" y="1013"/>
                </a:lnTo>
                <a:lnTo>
                  <a:pt x="1045" y="1013"/>
                </a:lnTo>
                <a:lnTo>
                  <a:pt x="1083" y="1030"/>
                </a:lnTo>
                <a:lnTo>
                  <a:pt x="1139" y="1030"/>
                </a:lnTo>
                <a:lnTo>
                  <a:pt x="1176" y="1030"/>
                </a:lnTo>
                <a:lnTo>
                  <a:pt x="1232" y="1030"/>
                </a:lnTo>
                <a:lnTo>
                  <a:pt x="1288" y="1030"/>
                </a:lnTo>
                <a:lnTo>
                  <a:pt x="1325" y="1013"/>
                </a:lnTo>
                <a:lnTo>
                  <a:pt x="1325" y="962"/>
                </a:lnTo>
                <a:lnTo>
                  <a:pt x="1344" y="929"/>
                </a:lnTo>
                <a:lnTo>
                  <a:pt x="1381" y="895"/>
                </a:lnTo>
                <a:lnTo>
                  <a:pt x="1419" y="861"/>
                </a:lnTo>
                <a:lnTo>
                  <a:pt x="1475" y="844"/>
                </a:lnTo>
                <a:lnTo>
                  <a:pt x="1512" y="810"/>
                </a:lnTo>
                <a:lnTo>
                  <a:pt x="1531" y="777"/>
                </a:lnTo>
                <a:lnTo>
                  <a:pt x="1549" y="743"/>
                </a:lnTo>
                <a:lnTo>
                  <a:pt x="1587" y="726"/>
                </a:lnTo>
                <a:lnTo>
                  <a:pt x="1643" y="709"/>
                </a:lnTo>
                <a:lnTo>
                  <a:pt x="1680" y="692"/>
                </a:lnTo>
                <a:lnTo>
                  <a:pt x="1717" y="692"/>
                </a:lnTo>
                <a:lnTo>
                  <a:pt x="1755" y="675"/>
                </a:lnTo>
                <a:lnTo>
                  <a:pt x="1792" y="659"/>
                </a:lnTo>
                <a:lnTo>
                  <a:pt x="1829" y="642"/>
                </a:lnTo>
                <a:lnTo>
                  <a:pt x="1885" y="608"/>
                </a:lnTo>
                <a:lnTo>
                  <a:pt x="1923" y="591"/>
                </a:lnTo>
                <a:lnTo>
                  <a:pt x="1960" y="557"/>
                </a:lnTo>
                <a:lnTo>
                  <a:pt x="1997" y="523"/>
                </a:lnTo>
                <a:lnTo>
                  <a:pt x="1997" y="490"/>
                </a:lnTo>
                <a:lnTo>
                  <a:pt x="1997" y="456"/>
                </a:lnTo>
                <a:lnTo>
                  <a:pt x="2016" y="422"/>
                </a:lnTo>
                <a:lnTo>
                  <a:pt x="2016" y="388"/>
                </a:lnTo>
                <a:lnTo>
                  <a:pt x="2016" y="338"/>
                </a:lnTo>
                <a:lnTo>
                  <a:pt x="1997" y="287"/>
                </a:lnTo>
                <a:lnTo>
                  <a:pt x="1979" y="253"/>
                </a:lnTo>
                <a:lnTo>
                  <a:pt x="1979" y="220"/>
                </a:lnTo>
                <a:lnTo>
                  <a:pt x="1960" y="186"/>
                </a:lnTo>
                <a:lnTo>
                  <a:pt x="1941" y="152"/>
                </a:lnTo>
                <a:lnTo>
                  <a:pt x="1904" y="118"/>
                </a:lnTo>
                <a:lnTo>
                  <a:pt x="1867" y="84"/>
                </a:lnTo>
                <a:lnTo>
                  <a:pt x="1829" y="51"/>
                </a:lnTo>
                <a:lnTo>
                  <a:pt x="1792" y="51"/>
                </a:lnTo>
                <a:lnTo>
                  <a:pt x="1755" y="34"/>
                </a:lnTo>
                <a:lnTo>
                  <a:pt x="1717" y="34"/>
                </a:lnTo>
                <a:lnTo>
                  <a:pt x="1680" y="34"/>
                </a:lnTo>
                <a:lnTo>
                  <a:pt x="1643" y="51"/>
                </a:lnTo>
                <a:lnTo>
                  <a:pt x="1605" y="51"/>
                </a:lnTo>
                <a:lnTo>
                  <a:pt x="1568" y="51"/>
                </a:lnTo>
                <a:lnTo>
                  <a:pt x="1531" y="68"/>
                </a:lnTo>
                <a:lnTo>
                  <a:pt x="1493" y="68"/>
                </a:lnTo>
                <a:lnTo>
                  <a:pt x="1456" y="68"/>
                </a:lnTo>
                <a:lnTo>
                  <a:pt x="1419" y="68"/>
                </a:lnTo>
                <a:lnTo>
                  <a:pt x="1381" y="68"/>
                </a:lnTo>
                <a:lnTo>
                  <a:pt x="1344" y="68"/>
                </a:lnTo>
                <a:lnTo>
                  <a:pt x="1307" y="68"/>
                </a:lnTo>
                <a:lnTo>
                  <a:pt x="1269" y="68"/>
                </a:lnTo>
                <a:lnTo>
                  <a:pt x="1232" y="68"/>
                </a:lnTo>
                <a:lnTo>
                  <a:pt x="1195" y="68"/>
                </a:lnTo>
                <a:lnTo>
                  <a:pt x="1157" y="51"/>
                </a:lnTo>
                <a:lnTo>
                  <a:pt x="1064" y="186"/>
                </a:lnTo>
                <a:lnTo>
                  <a:pt x="1120" y="34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1" name="Oval 10"/>
          <p:cNvSpPr>
            <a:spLocks noChangeArrowheads="1"/>
          </p:cNvSpPr>
          <p:nvPr/>
        </p:nvSpPr>
        <p:spPr bwMode="auto">
          <a:xfrm>
            <a:off x="1052513" y="2422525"/>
            <a:ext cx="280987" cy="27305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2" name="Oval 11"/>
          <p:cNvSpPr>
            <a:spLocks noChangeArrowheads="1"/>
          </p:cNvSpPr>
          <p:nvPr/>
        </p:nvSpPr>
        <p:spPr bwMode="auto">
          <a:xfrm>
            <a:off x="5424488" y="2139950"/>
            <a:ext cx="280987" cy="271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3" name="Oval 12"/>
          <p:cNvSpPr>
            <a:spLocks noChangeArrowheads="1"/>
          </p:cNvSpPr>
          <p:nvPr/>
        </p:nvSpPr>
        <p:spPr bwMode="auto">
          <a:xfrm>
            <a:off x="2728913" y="2493963"/>
            <a:ext cx="207962" cy="20161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4" name="Oval 13"/>
          <p:cNvSpPr>
            <a:spLocks noChangeArrowheads="1"/>
          </p:cNvSpPr>
          <p:nvPr/>
        </p:nvSpPr>
        <p:spPr bwMode="auto">
          <a:xfrm>
            <a:off x="7100888" y="2281238"/>
            <a:ext cx="207962" cy="20161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5" name="Oval 14"/>
          <p:cNvSpPr>
            <a:spLocks noChangeArrowheads="1"/>
          </p:cNvSpPr>
          <p:nvPr/>
        </p:nvSpPr>
        <p:spPr bwMode="auto">
          <a:xfrm>
            <a:off x="4332288" y="796925"/>
            <a:ext cx="790575" cy="482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4040188" y="1009650"/>
            <a:ext cx="646112" cy="1285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7" name="Oval 16"/>
          <p:cNvSpPr>
            <a:spLocks noChangeArrowheads="1"/>
          </p:cNvSpPr>
          <p:nvPr/>
        </p:nvSpPr>
        <p:spPr bwMode="auto">
          <a:xfrm>
            <a:off x="4914900" y="938213"/>
            <a:ext cx="207963" cy="2000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7137400" y="2741613"/>
            <a:ext cx="134938" cy="6238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2987675" y="2524125"/>
            <a:ext cx="11795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CD14</a:t>
            </a: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73025" y="1111250"/>
            <a:ext cx="22383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Macrophage</a:t>
            </a: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2855913" y="3036888"/>
            <a:ext cx="3878262" cy="4921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TNF</a:t>
            </a:r>
            <a:r>
              <a:rPr lang="en-US" altLang="he-IL" sz="2500" b="1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rPr>
              <a:t>a</a:t>
            </a: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, IL1, IL6, IL8, PAF</a:t>
            </a:r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>
            <a:off x="4962525" y="2651125"/>
            <a:ext cx="1352550" cy="3095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1682750" y="3884613"/>
            <a:ext cx="2306638" cy="8731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Activation of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Coagulation</a:t>
            </a: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0" y="3514725"/>
            <a:ext cx="12668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ARDS</a:t>
            </a:r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147638" y="4362450"/>
            <a:ext cx="9159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DIC</a:t>
            </a:r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4140200" y="3884613"/>
            <a:ext cx="2674938" cy="8731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Prostaglandins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leukotrienes</a:t>
            </a:r>
          </a:p>
        </p:txBody>
      </p:sp>
      <p:sp>
        <p:nvSpPr>
          <p:cNvPr id="35867" name="Rectangle 26"/>
          <p:cNvSpPr>
            <a:spLocks noChangeArrowheads="1"/>
          </p:cNvSpPr>
          <p:nvPr/>
        </p:nvSpPr>
        <p:spPr bwMode="auto">
          <a:xfrm>
            <a:off x="7021513" y="3886200"/>
            <a:ext cx="1917700" cy="8731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Activation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of C’</a:t>
            </a:r>
          </a:p>
        </p:txBody>
      </p:sp>
      <p:sp>
        <p:nvSpPr>
          <p:cNvPr id="35868" name="Rectangle 27"/>
          <p:cNvSpPr>
            <a:spLocks noChangeArrowheads="1"/>
          </p:cNvSpPr>
          <p:nvPr/>
        </p:nvSpPr>
        <p:spPr bwMode="auto">
          <a:xfrm>
            <a:off x="3079750" y="4945063"/>
            <a:ext cx="3381375" cy="492125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Endothelial damage</a:t>
            </a:r>
          </a:p>
        </p:txBody>
      </p:sp>
      <p:sp>
        <p:nvSpPr>
          <p:cNvPr id="35869" name="Rectangle 28"/>
          <p:cNvSpPr>
            <a:spLocks noChangeArrowheads="1"/>
          </p:cNvSpPr>
          <p:nvPr/>
        </p:nvSpPr>
        <p:spPr bwMode="auto">
          <a:xfrm>
            <a:off x="2419350" y="5510213"/>
            <a:ext cx="4956175" cy="4921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500" b="1">
                <a:solidFill>
                  <a:schemeClr val="tx1"/>
                </a:solidFill>
                <a:cs typeface="Times New Roman (Hebrew)" pitchFamily="26" charset="-79"/>
              </a:rPr>
              <a:t>Multiple Organ System Failure</a:t>
            </a:r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2590800" y="4800600"/>
            <a:ext cx="4191000" cy="7620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1EE8634D-BF7A-4FD6-B232-C91F2F957EE4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 rtl="0"/>
            <a:r>
              <a:rPr lang="en-US" altLang="he-IL" sz="3200" smtClean="0"/>
              <a:t>Exotoxins</a:t>
            </a: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685800" y="0"/>
            <a:ext cx="8305800" cy="3351213"/>
            <a:chOff x="336" y="2209"/>
            <a:chExt cx="5232" cy="2111"/>
          </a:xfrm>
        </p:grpSpPr>
        <p:sp>
          <p:nvSpPr>
            <p:cNvPr id="36872" name="Text Box 4"/>
            <p:cNvSpPr txBox="1">
              <a:spLocks noChangeArrowheads="1"/>
            </p:cNvSpPr>
            <p:nvPr/>
          </p:nvSpPr>
          <p:spPr bwMode="auto">
            <a:xfrm>
              <a:off x="336" y="3360"/>
              <a:ext cx="2448" cy="275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he-IL" sz="2200" i="1">
                  <a:solidFill>
                    <a:srgbClr val="FFFFCC"/>
                  </a:solidFill>
                  <a:cs typeface="Times New Roman (Hebrew)" pitchFamily="26" charset="-79"/>
                </a:rPr>
                <a:t>Corynebacterium diphtheriae</a:t>
              </a:r>
              <a:endParaRPr lang="en-US" altLang="he-IL" sz="2200">
                <a:solidFill>
                  <a:srgbClr val="FFFFCC"/>
                </a:solidFill>
                <a:cs typeface="Times New Roman (Hebrew)" pitchFamily="26" charset="-79"/>
              </a:endParaRPr>
            </a:p>
          </p:txBody>
        </p:sp>
        <p:pic>
          <p:nvPicPr>
            <p:cNvPr id="36873" name="Picture 5" descr="Diphtheria tox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209"/>
              <a:ext cx="2832" cy="2111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238" name="Group 6"/>
          <p:cNvGrpSpPr>
            <a:grpSpLocks/>
          </p:cNvGrpSpPr>
          <p:nvPr/>
        </p:nvGrpSpPr>
        <p:grpSpPr bwMode="auto">
          <a:xfrm>
            <a:off x="2362200" y="3321050"/>
            <a:ext cx="6629400" cy="3536950"/>
            <a:chOff x="1392" y="0"/>
            <a:chExt cx="4176" cy="2228"/>
          </a:xfrm>
        </p:grpSpPr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1392" y="1392"/>
              <a:ext cx="1392" cy="2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he-IL" sz="2200" i="1">
                  <a:solidFill>
                    <a:srgbClr val="FFFFCC"/>
                  </a:solidFill>
                  <a:cs typeface="Times New Roman (Hebrew)" pitchFamily="26" charset="-79"/>
                </a:rPr>
                <a:t>Vibrio cholerae</a:t>
              </a:r>
            </a:p>
          </p:txBody>
        </p:sp>
        <p:pic>
          <p:nvPicPr>
            <p:cNvPr id="36871" name="Picture 8" descr="Cholera tox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0"/>
              <a:ext cx="2832" cy="2228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C8A12596-A5BF-4A89-AF51-E9C6CAD40349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96258" name="Picture 2" descr="Nikolsky sign in newborn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57575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2667000" cy="609600"/>
          </a:xfrm>
        </p:spPr>
        <p:txBody>
          <a:bodyPr/>
          <a:lstStyle/>
          <a:p>
            <a:pPr algn="l" rtl="0"/>
            <a:r>
              <a:rPr lang="en-US" altLang="he-IL" sz="2800" smtClean="0"/>
              <a:t>Exotoxins - 2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5638800" cy="2235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Staphylococcus aureus</a:t>
            </a:r>
            <a:r>
              <a:rPr lang="en-US" altLang="he-IL">
                <a:latin typeface="Arial" charset="0"/>
              </a:rPr>
              <a:t> produces the </a:t>
            </a:r>
            <a:r>
              <a:rPr lang="en-US" altLang="he-IL">
                <a:solidFill>
                  <a:srgbClr val="33CCFF"/>
                </a:solidFill>
                <a:latin typeface="Arial" charset="0"/>
              </a:rPr>
              <a:t>S</a:t>
            </a:r>
            <a:r>
              <a:rPr lang="en-US" altLang="he-IL">
                <a:latin typeface="Arial" charset="0"/>
              </a:rPr>
              <a:t>taphylococcal </a:t>
            </a:r>
            <a:r>
              <a:rPr lang="en-US" altLang="he-IL">
                <a:solidFill>
                  <a:srgbClr val="33CCFF"/>
                </a:solidFill>
                <a:latin typeface="Arial" charset="0"/>
              </a:rPr>
              <a:t>S</a:t>
            </a:r>
            <a:r>
              <a:rPr lang="en-US" altLang="he-IL">
                <a:latin typeface="Arial" charset="0"/>
              </a:rPr>
              <a:t>calded </a:t>
            </a:r>
            <a:r>
              <a:rPr lang="en-US" altLang="he-IL">
                <a:solidFill>
                  <a:srgbClr val="33CCFF"/>
                </a:solidFill>
                <a:latin typeface="Arial" charset="0"/>
              </a:rPr>
              <a:t>S</a:t>
            </a:r>
            <a:r>
              <a:rPr lang="en-US" altLang="he-IL">
                <a:latin typeface="Arial" charset="0"/>
              </a:rPr>
              <a:t>kin </a:t>
            </a:r>
            <a:r>
              <a:rPr lang="en-US" altLang="he-IL">
                <a:solidFill>
                  <a:srgbClr val="33CCFF"/>
                </a:solidFill>
                <a:latin typeface="Arial" charset="0"/>
              </a:rPr>
              <a:t>S</a:t>
            </a:r>
            <a:r>
              <a:rPr lang="en-US" altLang="he-IL">
                <a:latin typeface="Arial" charset="0"/>
              </a:rPr>
              <a:t>yndrome (SSSS)</a:t>
            </a:r>
          </a:p>
          <a:p>
            <a:pPr lvl="1">
              <a:defRPr/>
            </a:pPr>
            <a:r>
              <a:rPr lang="en-US" altLang="he-IL">
                <a:latin typeface="Arial" charset="0"/>
              </a:rPr>
              <a:t>Injection of culture supernatant from toxin-producing </a:t>
            </a:r>
            <a:r>
              <a:rPr lang="en-US" altLang="he-IL" i="1">
                <a:latin typeface="Arial" charset="0"/>
              </a:rPr>
              <a:t>S. aureus</a:t>
            </a:r>
            <a:r>
              <a:rPr lang="en-US" altLang="he-IL">
                <a:latin typeface="Arial" charset="0"/>
              </a:rPr>
              <a:t> in newborn mouse results in separation of epidermis from dermis with characteristic epidermal folds produced by gentle rubbing (Nikolsky sign)</a:t>
            </a:r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 rot="-1851554">
            <a:off x="5486400" y="2895600"/>
            <a:ext cx="2590800" cy="838200"/>
          </a:xfrm>
          <a:prstGeom prst="curvedUpArrow">
            <a:avLst>
              <a:gd name="adj1" fmla="val 43802"/>
              <a:gd name="adj2" fmla="val 124853"/>
              <a:gd name="adj3" fmla="val 53009"/>
            </a:avLst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pic>
        <p:nvPicPr>
          <p:cNvPr id="96262" name="Picture 6" descr="scarlatina blanching r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621088"/>
            <a:ext cx="4800600" cy="3209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52400" y="5105400"/>
            <a:ext cx="5638800" cy="1320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Streptococcus pyogenes</a:t>
            </a:r>
            <a:r>
              <a:rPr lang="en-US" altLang="he-IL">
                <a:latin typeface="Arial" charset="0"/>
              </a:rPr>
              <a:t> may produce streptococcal pyrogenic toxins (Spe) resulting in in rash of  scarlet fever (scarlatina, </a:t>
            </a:r>
            <a:r>
              <a:rPr lang="he-IL" altLang="he-IL">
                <a:latin typeface="Arial" charset="0"/>
                <a:cs typeface="Arial (Hebrew)" pitchFamily="42" charset="-79"/>
              </a:rPr>
              <a:t>שנית</a:t>
            </a:r>
            <a:r>
              <a:rPr lang="cs-CZ" altLang="en-US">
                <a:latin typeface="Arial" charset="0"/>
              </a:rPr>
              <a:t>) </a:t>
            </a:r>
            <a:r>
              <a:rPr lang="en-US" altLang="he-IL">
                <a:latin typeface="Arial" charset="0"/>
              </a:rPr>
              <a:t>which blanches on pressure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 rot="-1851554">
            <a:off x="5502275" y="5640388"/>
            <a:ext cx="2836863" cy="973137"/>
          </a:xfrm>
          <a:prstGeom prst="curvedUpArrow">
            <a:avLst>
              <a:gd name="adj1" fmla="val 41312"/>
              <a:gd name="adj2" fmla="val 117754"/>
              <a:gd name="adj3" fmla="val 53009"/>
            </a:avLst>
          </a:prstGeom>
          <a:solidFill>
            <a:srgbClr val="66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 autoUpdateAnimBg="0"/>
      <p:bldP spid="96261" grpId="0" animBg="1"/>
      <p:bldP spid="96263" grpId="0" animBg="1" autoUpdateAnimBg="0"/>
      <p:bldP spid="962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ADA04A5C-A824-4A75-8707-4C7A99DCC6E3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he-IL" sz="3200" smtClean="0"/>
              <a:t>Siderophores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he-IL" sz="2400" smtClean="0"/>
              <a:t>Little iron is available in host tissue fluids and secretions - bound to Hb, transferrin, lactoferrin etc</a:t>
            </a:r>
          </a:p>
          <a:p>
            <a:pPr algn="l" rtl="0"/>
            <a:r>
              <a:rPr lang="en-US" altLang="he-IL" sz="2400" smtClean="0"/>
              <a:t>Bacteria require iron. Some have evolved specialized systems for scavenging iron from the host</a:t>
            </a:r>
          </a:p>
          <a:p>
            <a:pPr algn="l" rtl="0"/>
            <a:r>
              <a:rPr lang="en-US" altLang="he-IL" sz="2400" smtClean="0"/>
              <a:t>Siderophores are compounds with a sufficiently high affinity for iron to “steal” it from transferrin and lactoferrin</a:t>
            </a:r>
          </a:p>
          <a:p>
            <a:pPr algn="l" rtl="0"/>
            <a:r>
              <a:rPr lang="en-US" altLang="he-IL" sz="2400" smtClean="0"/>
              <a:t>E.g. </a:t>
            </a:r>
            <a:r>
              <a:rPr lang="en-US" altLang="he-IL" sz="2400" i="1" smtClean="0"/>
              <a:t>Salmonella</a:t>
            </a:r>
            <a:r>
              <a:rPr lang="en-US" altLang="he-IL" sz="2400" smtClean="0"/>
              <a:t> mutants which have lost their ability to produce their siderophore (enterochelin) are non-virulent in animal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A309AC4-10A6-486C-B016-6A4F5A481C48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1763"/>
            <a:ext cx="8763000" cy="58197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048000" y="5715000"/>
            <a:ext cx="5791200" cy="51435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tx1"/>
                </a:solidFill>
                <a:cs typeface="Times New Roman (Hebrew)" pitchFamily="26" charset="-79"/>
              </a:rPr>
              <a:t>Bacteria and host cells compete for iron</a:t>
            </a:r>
            <a:endParaRPr lang="en-US" altLang="he-IL" sz="2000">
              <a:solidFill>
                <a:schemeClr val="tx1"/>
              </a:solidFill>
              <a:cs typeface="Times New Roman (Hebrew)" pitchFamily="2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FF687ADB-F132-422D-A3EC-42EDDD6D01A3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4633913" y="1057275"/>
            <a:ext cx="4340225" cy="10763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475" tIns="58738" rIns="117475" bIns="58738">
            <a:spAutoFit/>
          </a:bodyPr>
          <a:lstStyle>
            <a:lvl1pPr algn="r" defTabSz="139541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139541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139541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139541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139541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Bacteria that multiply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Intracellularly      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33400" y="2514600"/>
            <a:ext cx="3962400" cy="362585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defTabSz="96996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484188" algn="r" defTabSz="96996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96996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96996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96996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Adhesion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Colonization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Local damage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Systemic damage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Evade immune system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IgA protease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Protein A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Capsule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Antigenic Variation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Mimicry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endParaRPr lang="en-US" altLang="en-US" sz="2100" b="1">
              <a:solidFill>
                <a:schemeClr val="tx1"/>
              </a:solidFill>
              <a:cs typeface="Times New Roman (Hebrew)" pitchFamily="26" charset="-79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641850" y="2514600"/>
            <a:ext cx="3892550" cy="362585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defTabSz="96996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571500" indent="-87313" algn="r" defTabSz="96996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96996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96996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96996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Invasin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Recruit phagocytes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Prevent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oxidative burst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C3b phagocytosis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Resist  oxidative burst burst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SOD-catalase-host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Abort phago-lysosome fusion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Granuloma</a:t>
            </a:r>
          </a:p>
          <a:p>
            <a:pPr lvl="1"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TNF damage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797425" y="2133600"/>
            <a:ext cx="39893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 marL="1938338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marL="23955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marL="28527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marL="33099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marL="37671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 algn="ctr">
              <a:defRPr/>
            </a:pPr>
            <a:r>
              <a:rPr lang="en-US" altLang="he-IL" sz="2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OBLIGATE or FACULTATIVE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38113" y="1057275"/>
            <a:ext cx="4340225" cy="10763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475" tIns="58738" rIns="117475" bIns="58738">
            <a:spAutoFit/>
          </a:bodyPr>
          <a:lstStyle>
            <a:lvl1pPr algn="r" defTabSz="139541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139541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139541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139541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139541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Bacteria that multiply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Extracellularly      </a:t>
            </a:r>
          </a:p>
        </p:txBody>
      </p:sp>
      <p:sp>
        <p:nvSpPr>
          <p:cNvPr id="40968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609600"/>
          </a:xfrm>
        </p:spPr>
        <p:txBody>
          <a:bodyPr/>
          <a:lstStyle/>
          <a:p>
            <a:pPr algn="l" rtl="0"/>
            <a:r>
              <a:rPr lang="en-US" altLang="he-IL" sz="3200" smtClean="0"/>
              <a:t>Some factors influencing pathogenesis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570413" y="914400"/>
            <a:ext cx="4572000" cy="541020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1" grpId="0" animBg="1" autoUpdateAnimBg="0"/>
      <p:bldP spid="99332" grpId="0" animBg="1" autoUpdateAnimBg="0"/>
      <p:bldP spid="99333" grpId="0" autoUpdateAnimBg="0"/>
      <p:bldP spid="99334" grpId="0" animBg="1" autoUpdateAnimBg="0"/>
      <p:bldP spid="993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DDB720D6-647B-4707-A9C3-BBB224F1E748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633913" y="1057275"/>
            <a:ext cx="4340225" cy="10763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475" tIns="58738" rIns="117475" bIns="58738">
            <a:spAutoFit/>
          </a:bodyPr>
          <a:lstStyle>
            <a:lvl1pPr algn="r" defTabSz="139541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139541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139541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139541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139541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Bacteria that multiply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Intracellularly      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533400" y="2514600"/>
            <a:ext cx="3962400" cy="362585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defTabSz="96996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484188" algn="r" defTabSz="96996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96996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96996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96996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Adhesion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Colonization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Local damage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Systemic damage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Evade immune system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IgA protease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Protein A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Capsule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Antigenic Variation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Mimicry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endParaRPr lang="en-US" altLang="en-US" sz="2100" b="1">
              <a:solidFill>
                <a:schemeClr val="tx1"/>
              </a:solidFill>
              <a:cs typeface="Times New Roman (Hebrew)" pitchFamily="26" charset="-79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4641850" y="2514600"/>
            <a:ext cx="3892550" cy="3625850"/>
          </a:xfrm>
          <a:prstGeom prst="rect">
            <a:avLst/>
          </a:prstGeom>
          <a:solidFill>
            <a:srgbClr val="C0FE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algn="r" defTabSz="96996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571500" indent="-87313" algn="r" defTabSz="96996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96996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96996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96996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96996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Invasin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Recruit phagocytes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Prevent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oxidative burst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C3b phagocytosis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Resist  oxidative burst burst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SOD-catalase-host</a:t>
            </a:r>
          </a:p>
          <a:p>
            <a:pPr lvl="1" algn="l" rtl="0">
              <a:spcBef>
                <a:spcPct val="0"/>
              </a:spcBef>
              <a:buFontTx/>
              <a:buChar char="•"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Abort phago-lysosome fusion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Granuloma</a:t>
            </a:r>
          </a:p>
          <a:p>
            <a:pPr lvl="1" algn="l" rtl="0">
              <a:spcBef>
                <a:spcPct val="0"/>
              </a:spcBef>
              <a:buFontTx/>
              <a:buNone/>
            </a:pPr>
            <a:r>
              <a:rPr lang="en-US" altLang="he-IL" sz="2100" b="1">
                <a:solidFill>
                  <a:schemeClr val="tx1"/>
                </a:solidFill>
                <a:cs typeface="Times New Roman (Hebrew)" pitchFamily="26" charset="-79"/>
              </a:rPr>
              <a:t>TNF damage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797425" y="2133600"/>
            <a:ext cx="39893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FEC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484188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 marL="1454150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 marL="1938338" defTabSz="969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marL="23955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marL="28527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marL="33099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marL="3767138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 algn="ctr">
              <a:defRPr/>
            </a:pPr>
            <a:r>
              <a:rPr lang="en-US" altLang="he-IL" sz="2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OBLIGATE or FACULTATIVE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38113" y="1057275"/>
            <a:ext cx="4340225" cy="1076325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475" tIns="58738" rIns="117475" bIns="58738">
            <a:spAutoFit/>
          </a:bodyPr>
          <a:lstStyle>
            <a:lvl1pPr algn="r" defTabSz="1395413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1395413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1395413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1395413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1395413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13954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Bacteria that multiply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he-IL" sz="3100" b="1">
                <a:solidFill>
                  <a:schemeClr val="tx1"/>
                </a:solidFill>
                <a:cs typeface="Times New Roman (Hebrew)" pitchFamily="26" charset="-79"/>
              </a:rPr>
              <a:t>Extracellularly      </a:t>
            </a:r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609600"/>
          </a:xfrm>
        </p:spPr>
        <p:txBody>
          <a:bodyPr/>
          <a:lstStyle/>
          <a:p>
            <a:pPr algn="l" rtl="0"/>
            <a:r>
              <a:rPr lang="en-US" altLang="he-IL" sz="3200" smtClean="0">
                <a:solidFill>
                  <a:schemeClr val="folHlink"/>
                </a:solidFill>
              </a:rPr>
              <a:t>Some factors influencing pathogenesis</a:t>
            </a:r>
            <a:endParaRPr lang="en-US" altLang="he-IL" sz="3200" smtClean="0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0" y="914400"/>
            <a:ext cx="4572000" cy="541020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1EBD3F57-E79F-4796-A0B9-B596F709C065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838200" y="19812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ts val="500"/>
              </a:spcBef>
              <a:spcAft>
                <a:spcPts val="500"/>
              </a:spcAft>
            </a:pPr>
            <a:endParaRPr lang="en-US" altLang="en-US" sz="2800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543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he-IL" sz="2400" b="1"/>
              <a:t>Depends on</a:t>
            </a:r>
            <a:endParaRPr lang="en-US" altLang="he-IL" sz="2400">
              <a:solidFill>
                <a:schemeClr val="bg1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</a:rPr>
              <a:t>number of infecting bacteria (inoculum)</a:t>
            </a:r>
          </a:p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</a:rPr>
              <a:t>route of entry into the body</a:t>
            </a:r>
          </a:p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</a:rPr>
              <a:t>quantity and nature of the bacterial virulence factors</a:t>
            </a:r>
          </a:p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folHlink"/>
                </a:solidFill>
              </a:rPr>
              <a:t>(state of the host)</a:t>
            </a:r>
            <a:endParaRPr lang="en-US" altLang="he-IL" sz="2400">
              <a:solidFill>
                <a:schemeClr val="bg1"/>
              </a:solidFill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altLang="he-IL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Virulence </a:t>
            </a:r>
            <a:r>
              <a:rPr lang="en-US" altLang="en-US" sz="2800" smtClean="0">
                <a:solidFill>
                  <a:schemeClr val="tx1"/>
                </a:solidFill>
              </a:rPr>
              <a:t> </a:t>
            </a:r>
            <a:r>
              <a:rPr lang="en-US" altLang="en-US" sz="2800" smtClean="0">
                <a:solidFill>
                  <a:srgbClr val="FFFF99"/>
                </a:solidFill>
              </a:rPr>
              <a:t>- </a:t>
            </a:r>
            <a:r>
              <a:rPr lang="en-US" altLang="he-IL" sz="2800" smtClean="0">
                <a:solidFill>
                  <a:srgbClr val="FFFF99"/>
                </a:solidFill>
              </a:rPr>
              <a:t>the degree of pathogenicity of an organism</a:t>
            </a:r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107315A6-59D0-4DBE-9D32-EF9332023F80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000" y="1981200"/>
            <a:ext cx="6858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he-IL" sz="2400" b="1"/>
              <a:t>Measures of virulence</a:t>
            </a:r>
            <a:r>
              <a:rPr lang="en-US" altLang="he-IL" sz="2400"/>
              <a:t> (experimental)</a:t>
            </a:r>
            <a:endParaRPr lang="en-US" altLang="he-IL" sz="2400">
              <a:solidFill>
                <a:schemeClr val="bg1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</a:rPr>
              <a:t>LD</a:t>
            </a:r>
            <a:r>
              <a:rPr lang="en-US" altLang="he-IL" sz="2400" b="1" baseline="-25000">
                <a:solidFill>
                  <a:schemeClr val="bg1"/>
                </a:solidFill>
              </a:rPr>
              <a:t>50</a:t>
            </a:r>
            <a:r>
              <a:rPr lang="en-US" altLang="he-IL" sz="2400">
                <a:solidFill>
                  <a:schemeClr val="bg1"/>
                </a:solidFill>
              </a:rPr>
              <a:t> - inoculum resulting in death in 50% of animals inoculated</a:t>
            </a:r>
          </a:p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bg1"/>
                </a:solidFill>
              </a:rPr>
              <a:t>		(LD = </a:t>
            </a:r>
            <a:r>
              <a:rPr lang="en-US" altLang="he-IL" sz="2400" b="1">
                <a:solidFill>
                  <a:srgbClr val="FFFF00"/>
                </a:solidFill>
              </a:rPr>
              <a:t>L</a:t>
            </a:r>
            <a:r>
              <a:rPr lang="en-US" altLang="he-IL" sz="2400">
                <a:solidFill>
                  <a:schemeClr val="bg1"/>
                </a:solidFill>
              </a:rPr>
              <a:t>ethal </a:t>
            </a:r>
            <a:r>
              <a:rPr lang="en-US" altLang="he-IL" sz="2400" b="1">
                <a:solidFill>
                  <a:srgbClr val="FFFF00"/>
                </a:solidFill>
              </a:rPr>
              <a:t>D</a:t>
            </a:r>
            <a:r>
              <a:rPr lang="en-US" altLang="he-IL" sz="2400">
                <a:solidFill>
                  <a:schemeClr val="bg1"/>
                </a:solidFill>
              </a:rPr>
              <a:t>ose) </a:t>
            </a:r>
          </a:p>
          <a:p>
            <a:pPr algn="l" rtl="0">
              <a:spcBef>
                <a:spcPct val="50000"/>
              </a:spcBef>
            </a:pPr>
            <a:r>
              <a:rPr lang="en-US" altLang="he-IL" sz="2400">
                <a:solidFill>
                  <a:schemeClr val="bg1"/>
                </a:solidFill>
              </a:rPr>
              <a:t>ED</a:t>
            </a:r>
            <a:r>
              <a:rPr lang="en-US" altLang="he-IL" sz="2400" b="1" baseline="-25000">
                <a:solidFill>
                  <a:schemeClr val="bg1"/>
                </a:solidFill>
              </a:rPr>
              <a:t>50</a:t>
            </a:r>
            <a:r>
              <a:rPr lang="en-US" altLang="he-IL" sz="2400">
                <a:solidFill>
                  <a:schemeClr val="bg1"/>
                </a:solidFill>
              </a:rPr>
              <a:t> - inoculum resulting in infection in 50% of animals inoculated</a:t>
            </a:r>
          </a:p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bg1"/>
                </a:solidFill>
              </a:rPr>
              <a:t>		(ED = </a:t>
            </a:r>
            <a:r>
              <a:rPr lang="en-US" altLang="he-IL" sz="2400" b="1">
                <a:solidFill>
                  <a:srgbClr val="FFFF00"/>
                </a:solidFill>
              </a:rPr>
              <a:t>E</a:t>
            </a:r>
            <a:r>
              <a:rPr lang="en-US" altLang="he-IL" sz="2400">
                <a:solidFill>
                  <a:schemeClr val="bg1"/>
                </a:solidFill>
              </a:rPr>
              <a:t>ffective </a:t>
            </a:r>
            <a:r>
              <a:rPr lang="en-US" altLang="he-IL" sz="2400" b="1">
                <a:solidFill>
                  <a:srgbClr val="FFFF00"/>
                </a:solidFill>
              </a:rPr>
              <a:t>D</a:t>
            </a:r>
            <a:r>
              <a:rPr lang="en-US" altLang="he-IL" sz="2400">
                <a:solidFill>
                  <a:schemeClr val="bg1"/>
                </a:solidFill>
              </a:rPr>
              <a:t>ose)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altLang="he-IL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Virulence - 2</a:t>
            </a:r>
            <a:r>
              <a:rPr lang="en-US" alt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5B68D10-6D55-4D98-B72D-5FDA208D86B6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5638800" y="1143000"/>
            <a:ext cx="3505200" cy="2844800"/>
            <a:chOff x="3552" y="720"/>
            <a:chExt cx="2208" cy="1792"/>
          </a:xfrm>
        </p:grpSpPr>
        <p:pic>
          <p:nvPicPr>
            <p:cNvPr id="45068" name="Picture 3" descr="strep thro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720"/>
              <a:ext cx="2208" cy="17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9" name="Text Box 4"/>
            <p:cNvSpPr txBox="1">
              <a:spLocks noChangeArrowheads="1"/>
            </p:cNvSpPr>
            <p:nvPr/>
          </p:nvSpPr>
          <p:spPr bwMode="auto">
            <a:xfrm>
              <a:off x="3600" y="768"/>
              <a:ext cx="1909" cy="256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000" i="1">
                  <a:solidFill>
                    <a:schemeClr val="bg1"/>
                  </a:solidFill>
                  <a:cs typeface="Times New Roman (Hebrew)" pitchFamily="26" charset="-79"/>
                </a:rPr>
                <a:t>S. pyogenes</a:t>
              </a: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 pharyngitis</a:t>
              </a:r>
            </a:p>
          </p:txBody>
        </p:sp>
      </p:grpSp>
      <p:sp>
        <p:nvSpPr>
          <p:cNvPr id="4506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he-IL" sz="3200" smtClean="0"/>
              <a:t>Examples of organisms with different expressions of virulence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  <a:defRPr/>
            </a:pPr>
            <a:r>
              <a:rPr lang="en-US" altLang="he-IL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Streptococcus pyogenes</a:t>
            </a:r>
            <a:r>
              <a:rPr lang="en-US" altLang="he-IL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(group A)</a:t>
            </a:r>
            <a:endParaRPr lang="en-US" altLang="he-IL" smtClean="0"/>
          </a:p>
          <a:p>
            <a:pPr algn="l" rtl="0">
              <a:defRPr/>
            </a:pPr>
            <a:endParaRPr lang="en-US" altLang="he-IL" sz="1800" smtClean="0"/>
          </a:p>
          <a:p>
            <a:pPr algn="l" rtl="0">
              <a:defRPr/>
            </a:pPr>
            <a:r>
              <a:rPr lang="en-US" altLang="he-IL" smtClean="0"/>
              <a:t>“strep sore throat”</a:t>
            </a:r>
          </a:p>
          <a:p>
            <a:pPr algn="l" rtl="0">
              <a:defRPr/>
            </a:pPr>
            <a:r>
              <a:rPr lang="en-US" altLang="he-IL" smtClean="0"/>
              <a:t>impetigo</a:t>
            </a:r>
          </a:p>
          <a:p>
            <a:pPr algn="l" rtl="0">
              <a:defRPr/>
            </a:pPr>
            <a:r>
              <a:rPr lang="en-US" altLang="he-IL" smtClean="0"/>
              <a:t>necrotizing fasciitis (“flesh-eating”)</a:t>
            </a:r>
          </a:p>
        </p:txBody>
      </p:sp>
      <p:grpSp>
        <p:nvGrpSpPr>
          <p:cNvPr id="103431" name="Group 7"/>
          <p:cNvGrpSpPr>
            <a:grpSpLocks/>
          </p:cNvGrpSpPr>
          <p:nvPr/>
        </p:nvGrpSpPr>
        <p:grpSpPr bwMode="auto">
          <a:xfrm>
            <a:off x="4800600" y="2590800"/>
            <a:ext cx="3333750" cy="2935288"/>
            <a:chOff x="2928" y="1440"/>
            <a:chExt cx="2100" cy="1849"/>
          </a:xfrm>
        </p:grpSpPr>
        <p:pic>
          <p:nvPicPr>
            <p:cNvPr id="45066" name="Picture 8" descr="strep impetigo f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440"/>
              <a:ext cx="2100" cy="184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3104" y="1584"/>
              <a:ext cx="807" cy="256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impetigo</a:t>
              </a:r>
            </a:p>
          </p:txBody>
        </p:sp>
      </p:grpSp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152400" y="3962400"/>
            <a:ext cx="4876800" cy="2727325"/>
            <a:chOff x="96" y="2496"/>
            <a:chExt cx="3072" cy="1718"/>
          </a:xfrm>
        </p:grpSpPr>
        <p:pic>
          <p:nvPicPr>
            <p:cNvPr id="45064" name="Picture 11" descr="Streptococcus pyogenes soft tissue infection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96"/>
              <a:ext cx="2978" cy="17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5" name="Text Box 12"/>
            <p:cNvSpPr txBox="1">
              <a:spLocks noChangeArrowheads="1"/>
            </p:cNvSpPr>
            <p:nvPr/>
          </p:nvSpPr>
          <p:spPr bwMode="auto">
            <a:xfrm>
              <a:off x="1584" y="2640"/>
              <a:ext cx="1584" cy="256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Necrotizing fasciitis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525FC25B-D335-4A97-A737-109A9E8B29DB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427038" y="1301750"/>
            <a:ext cx="3914775" cy="1020763"/>
            <a:chOff x="2112" y="3360"/>
            <a:chExt cx="2466" cy="643"/>
          </a:xfrm>
        </p:grpSpPr>
        <p:sp>
          <p:nvSpPr>
            <p:cNvPr id="8350" name="Freeform 3"/>
            <p:cNvSpPr>
              <a:spLocks/>
            </p:cNvSpPr>
            <p:nvPr/>
          </p:nvSpPr>
          <p:spPr bwMode="auto">
            <a:xfrm rot="113316">
              <a:off x="3408" y="3936"/>
              <a:ext cx="1132" cy="67"/>
            </a:xfrm>
            <a:custGeom>
              <a:avLst/>
              <a:gdLst>
                <a:gd name="T0" fmla="*/ 0 w 909"/>
                <a:gd name="T1" fmla="*/ 62 h 39"/>
                <a:gd name="T2" fmla="*/ 399 w 909"/>
                <a:gd name="T3" fmla="*/ 89 h 39"/>
                <a:gd name="T4" fmla="*/ 573 w 909"/>
                <a:gd name="T5" fmla="*/ 112 h 39"/>
                <a:gd name="T6" fmla="*/ 625 w 909"/>
                <a:gd name="T7" fmla="*/ 89 h 39"/>
                <a:gd name="T8" fmla="*/ 665 w 909"/>
                <a:gd name="T9" fmla="*/ 112 h 39"/>
                <a:gd name="T10" fmla="*/ 745 w 909"/>
                <a:gd name="T11" fmla="*/ 62 h 39"/>
                <a:gd name="T12" fmla="*/ 837 w 909"/>
                <a:gd name="T13" fmla="*/ 36 h 39"/>
                <a:gd name="T14" fmla="*/ 1131 w 909"/>
                <a:gd name="T15" fmla="*/ 62 h 39"/>
                <a:gd name="T16" fmla="*/ 1276 w 909"/>
                <a:gd name="T17" fmla="*/ 62 h 39"/>
                <a:gd name="T18" fmla="*/ 1329 w 909"/>
                <a:gd name="T19" fmla="*/ 36 h 39"/>
                <a:gd name="T20" fmla="*/ 1370 w 909"/>
                <a:gd name="T21" fmla="*/ 62 h 39"/>
                <a:gd name="T22" fmla="*/ 1410 w 909"/>
                <a:gd name="T23" fmla="*/ 36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9" h="39">
                  <a:moveTo>
                    <a:pt x="0" y="21"/>
                  </a:moveTo>
                  <a:cubicBezTo>
                    <a:pt x="86" y="34"/>
                    <a:pt x="169" y="22"/>
                    <a:pt x="257" y="30"/>
                  </a:cubicBezTo>
                  <a:cubicBezTo>
                    <a:pt x="295" y="17"/>
                    <a:pt x="329" y="32"/>
                    <a:pt x="369" y="38"/>
                  </a:cubicBezTo>
                  <a:cubicBezTo>
                    <a:pt x="380" y="35"/>
                    <a:pt x="391" y="30"/>
                    <a:pt x="403" y="30"/>
                  </a:cubicBezTo>
                  <a:cubicBezTo>
                    <a:pt x="412" y="30"/>
                    <a:pt x="420" y="39"/>
                    <a:pt x="429" y="38"/>
                  </a:cubicBezTo>
                  <a:cubicBezTo>
                    <a:pt x="447" y="36"/>
                    <a:pt x="463" y="27"/>
                    <a:pt x="480" y="21"/>
                  </a:cubicBezTo>
                  <a:cubicBezTo>
                    <a:pt x="499" y="15"/>
                    <a:pt x="520" y="15"/>
                    <a:pt x="540" y="12"/>
                  </a:cubicBezTo>
                  <a:cubicBezTo>
                    <a:pt x="603" y="15"/>
                    <a:pt x="666" y="21"/>
                    <a:pt x="729" y="21"/>
                  </a:cubicBezTo>
                  <a:cubicBezTo>
                    <a:pt x="836" y="21"/>
                    <a:pt x="764" y="0"/>
                    <a:pt x="823" y="21"/>
                  </a:cubicBezTo>
                  <a:cubicBezTo>
                    <a:pt x="834" y="18"/>
                    <a:pt x="845" y="12"/>
                    <a:pt x="857" y="12"/>
                  </a:cubicBezTo>
                  <a:cubicBezTo>
                    <a:pt x="866" y="12"/>
                    <a:pt x="874" y="21"/>
                    <a:pt x="883" y="21"/>
                  </a:cubicBezTo>
                  <a:cubicBezTo>
                    <a:pt x="892" y="21"/>
                    <a:pt x="909" y="12"/>
                    <a:pt x="909" y="12"/>
                  </a:cubicBezTo>
                </a:path>
              </a:pathLst>
            </a:custGeom>
            <a:noFill/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51" name="Freeform 4"/>
            <p:cNvSpPr>
              <a:spLocks/>
            </p:cNvSpPr>
            <p:nvPr/>
          </p:nvSpPr>
          <p:spPr bwMode="auto">
            <a:xfrm flipV="1">
              <a:off x="2112" y="3936"/>
              <a:ext cx="1299" cy="48"/>
            </a:xfrm>
            <a:custGeom>
              <a:avLst/>
              <a:gdLst>
                <a:gd name="T0" fmla="*/ 0 w 1731"/>
                <a:gd name="T1" fmla="*/ 23 h 48"/>
                <a:gd name="T2" fmla="*/ 48 w 1731"/>
                <a:gd name="T3" fmla="*/ 41 h 48"/>
                <a:gd name="T4" fmla="*/ 169 w 1731"/>
                <a:gd name="T5" fmla="*/ 6 h 48"/>
                <a:gd name="T6" fmla="*/ 222 w 1731"/>
                <a:gd name="T7" fmla="*/ 15 h 48"/>
                <a:gd name="T8" fmla="*/ 347 w 1731"/>
                <a:gd name="T9" fmla="*/ 6 h 48"/>
                <a:gd name="T10" fmla="*/ 405 w 1731"/>
                <a:gd name="T11" fmla="*/ 15 h 48"/>
                <a:gd name="T12" fmla="*/ 444 w 1731"/>
                <a:gd name="T13" fmla="*/ 6 h 48"/>
                <a:gd name="T14" fmla="*/ 498 w 1731"/>
                <a:gd name="T15" fmla="*/ 15 h 48"/>
                <a:gd name="T16" fmla="*/ 531 w 1731"/>
                <a:gd name="T17" fmla="*/ 15 h 48"/>
                <a:gd name="T18" fmla="*/ 603 w 1731"/>
                <a:gd name="T19" fmla="*/ 32 h 48"/>
                <a:gd name="T20" fmla="*/ 656 w 1731"/>
                <a:gd name="T21" fmla="*/ 23 h 48"/>
                <a:gd name="T22" fmla="*/ 733 w 1731"/>
                <a:gd name="T23" fmla="*/ 6 h 48"/>
                <a:gd name="T24" fmla="*/ 762 w 1731"/>
                <a:gd name="T25" fmla="*/ 6 h 48"/>
                <a:gd name="T26" fmla="*/ 786 w 1731"/>
                <a:gd name="T27" fmla="*/ 15 h 48"/>
                <a:gd name="T28" fmla="*/ 840 w 1731"/>
                <a:gd name="T29" fmla="*/ 6 h 48"/>
                <a:gd name="T30" fmla="*/ 902 w 1731"/>
                <a:gd name="T31" fmla="*/ 15 h 48"/>
                <a:gd name="T32" fmla="*/ 975 w 1731"/>
                <a:gd name="T33" fmla="*/ 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1" h="48">
                  <a:moveTo>
                    <a:pt x="0" y="23"/>
                  </a:moveTo>
                  <a:cubicBezTo>
                    <a:pt x="29" y="27"/>
                    <a:pt x="56" y="41"/>
                    <a:pt x="85" y="41"/>
                  </a:cubicBezTo>
                  <a:cubicBezTo>
                    <a:pt x="153" y="41"/>
                    <a:pt x="235" y="28"/>
                    <a:pt x="300" y="6"/>
                  </a:cubicBezTo>
                  <a:cubicBezTo>
                    <a:pt x="341" y="21"/>
                    <a:pt x="348" y="3"/>
                    <a:pt x="394" y="15"/>
                  </a:cubicBezTo>
                  <a:cubicBezTo>
                    <a:pt x="469" y="8"/>
                    <a:pt x="544" y="21"/>
                    <a:pt x="617" y="6"/>
                  </a:cubicBezTo>
                  <a:cubicBezTo>
                    <a:pt x="653" y="18"/>
                    <a:pt x="683" y="26"/>
                    <a:pt x="720" y="15"/>
                  </a:cubicBezTo>
                  <a:cubicBezTo>
                    <a:pt x="826" y="40"/>
                    <a:pt x="678" y="13"/>
                    <a:pt x="788" y="6"/>
                  </a:cubicBezTo>
                  <a:cubicBezTo>
                    <a:pt x="820" y="4"/>
                    <a:pt x="851" y="12"/>
                    <a:pt x="883" y="15"/>
                  </a:cubicBezTo>
                  <a:cubicBezTo>
                    <a:pt x="925" y="0"/>
                    <a:pt x="891" y="7"/>
                    <a:pt x="943" y="15"/>
                  </a:cubicBezTo>
                  <a:cubicBezTo>
                    <a:pt x="986" y="22"/>
                    <a:pt x="1071" y="32"/>
                    <a:pt x="1071" y="32"/>
                  </a:cubicBezTo>
                  <a:cubicBezTo>
                    <a:pt x="1109" y="19"/>
                    <a:pt x="1123" y="34"/>
                    <a:pt x="1165" y="23"/>
                  </a:cubicBezTo>
                  <a:cubicBezTo>
                    <a:pt x="1207" y="38"/>
                    <a:pt x="1258" y="15"/>
                    <a:pt x="1302" y="6"/>
                  </a:cubicBezTo>
                  <a:cubicBezTo>
                    <a:pt x="1371" y="30"/>
                    <a:pt x="1285" y="6"/>
                    <a:pt x="1354" y="6"/>
                  </a:cubicBezTo>
                  <a:cubicBezTo>
                    <a:pt x="1369" y="6"/>
                    <a:pt x="1383" y="12"/>
                    <a:pt x="1397" y="15"/>
                  </a:cubicBezTo>
                  <a:cubicBezTo>
                    <a:pt x="1435" y="5"/>
                    <a:pt x="1453" y="16"/>
                    <a:pt x="1491" y="6"/>
                  </a:cubicBezTo>
                  <a:cubicBezTo>
                    <a:pt x="1529" y="19"/>
                    <a:pt x="1563" y="27"/>
                    <a:pt x="1602" y="15"/>
                  </a:cubicBezTo>
                  <a:cubicBezTo>
                    <a:pt x="1644" y="25"/>
                    <a:pt x="1694" y="48"/>
                    <a:pt x="1731" y="15"/>
                  </a:cubicBezTo>
                </a:path>
              </a:pathLst>
            </a:custGeom>
            <a:noFill/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352" name="Group 5"/>
            <p:cNvGrpSpPr>
              <a:grpSpLocks/>
            </p:cNvGrpSpPr>
            <p:nvPr/>
          </p:nvGrpSpPr>
          <p:grpSpPr bwMode="auto">
            <a:xfrm>
              <a:off x="2112" y="3600"/>
              <a:ext cx="216" cy="384"/>
              <a:chOff x="1344" y="1968"/>
              <a:chExt cx="528" cy="912"/>
            </a:xfrm>
          </p:grpSpPr>
          <p:sp>
            <p:nvSpPr>
              <p:cNvPr id="8451" name="AutoShape 6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52" name="Oval 7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3" name="Group 8"/>
            <p:cNvGrpSpPr>
              <a:grpSpLocks/>
            </p:cNvGrpSpPr>
            <p:nvPr/>
          </p:nvGrpSpPr>
          <p:grpSpPr bwMode="auto">
            <a:xfrm>
              <a:off x="3192" y="3600"/>
              <a:ext cx="216" cy="384"/>
              <a:chOff x="1344" y="1968"/>
              <a:chExt cx="528" cy="912"/>
            </a:xfrm>
          </p:grpSpPr>
          <p:sp>
            <p:nvSpPr>
              <p:cNvPr id="8449" name="AutoShape 9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50" name="Oval 10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4" name="Group 11"/>
            <p:cNvGrpSpPr>
              <a:grpSpLocks/>
            </p:cNvGrpSpPr>
            <p:nvPr/>
          </p:nvGrpSpPr>
          <p:grpSpPr bwMode="auto">
            <a:xfrm>
              <a:off x="2976" y="3600"/>
              <a:ext cx="216" cy="384"/>
              <a:chOff x="1344" y="1968"/>
              <a:chExt cx="528" cy="912"/>
            </a:xfrm>
          </p:grpSpPr>
          <p:sp>
            <p:nvSpPr>
              <p:cNvPr id="8447" name="AutoShape 12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48" name="Oval 13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5" name="Group 14"/>
            <p:cNvGrpSpPr>
              <a:grpSpLocks/>
            </p:cNvGrpSpPr>
            <p:nvPr/>
          </p:nvGrpSpPr>
          <p:grpSpPr bwMode="auto">
            <a:xfrm>
              <a:off x="2328" y="3600"/>
              <a:ext cx="216" cy="384"/>
              <a:chOff x="1344" y="1968"/>
              <a:chExt cx="528" cy="912"/>
            </a:xfrm>
          </p:grpSpPr>
          <p:sp>
            <p:nvSpPr>
              <p:cNvPr id="8445" name="AutoShape 15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46" name="Oval 16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6" name="Group 17"/>
            <p:cNvGrpSpPr>
              <a:grpSpLocks/>
            </p:cNvGrpSpPr>
            <p:nvPr/>
          </p:nvGrpSpPr>
          <p:grpSpPr bwMode="auto">
            <a:xfrm>
              <a:off x="2544" y="3600"/>
              <a:ext cx="216" cy="384"/>
              <a:chOff x="1344" y="1968"/>
              <a:chExt cx="528" cy="912"/>
            </a:xfrm>
          </p:grpSpPr>
          <p:sp>
            <p:nvSpPr>
              <p:cNvPr id="8443" name="AutoShape 18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44" name="Oval 19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7" name="Group 20"/>
            <p:cNvGrpSpPr>
              <a:grpSpLocks/>
            </p:cNvGrpSpPr>
            <p:nvPr/>
          </p:nvGrpSpPr>
          <p:grpSpPr bwMode="auto">
            <a:xfrm>
              <a:off x="2760" y="3600"/>
              <a:ext cx="216" cy="384"/>
              <a:chOff x="1344" y="1968"/>
              <a:chExt cx="528" cy="912"/>
            </a:xfrm>
          </p:grpSpPr>
          <p:sp>
            <p:nvSpPr>
              <p:cNvPr id="8441" name="AutoShape 21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42" name="Oval 22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8" name="Group 23"/>
            <p:cNvGrpSpPr>
              <a:grpSpLocks/>
            </p:cNvGrpSpPr>
            <p:nvPr/>
          </p:nvGrpSpPr>
          <p:grpSpPr bwMode="auto">
            <a:xfrm>
              <a:off x="3912" y="3600"/>
              <a:ext cx="216" cy="384"/>
              <a:chOff x="1344" y="1968"/>
              <a:chExt cx="528" cy="912"/>
            </a:xfrm>
          </p:grpSpPr>
          <p:sp>
            <p:nvSpPr>
              <p:cNvPr id="8439" name="AutoShape 24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40" name="Oval 25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59" name="Group 26"/>
            <p:cNvGrpSpPr>
              <a:grpSpLocks/>
            </p:cNvGrpSpPr>
            <p:nvPr/>
          </p:nvGrpSpPr>
          <p:grpSpPr bwMode="auto">
            <a:xfrm>
              <a:off x="4128" y="3600"/>
              <a:ext cx="216" cy="384"/>
              <a:chOff x="1344" y="1968"/>
              <a:chExt cx="528" cy="912"/>
            </a:xfrm>
          </p:grpSpPr>
          <p:sp>
            <p:nvSpPr>
              <p:cNvPr id="8437" name="AutoShape 27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38" name="Oval 28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60" name="Group 29"/>
            <p:cNvGrpSpPr>
              <a:grpSpLocks/>
            </p:cNvGrpSpPr>
            <p:nvPr/>
          </p:nvGrpSpPr>
          <p:grpSpPr bwMode="auto">
            <a:xfrm>
              <a:off x="3408" y="3600"/>
              <a:ext cx="264" cy="384"/>
              <a:chOff x="1344" y="1968"/>
              <a:chExt cx="528" cy="912"/>
            </a:xfrm>
          </p:grpSpPr>
          <p:sp>
            <p:nvSpPr>
              <p:cNvPr id="8435" name="AutoShape 30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36" name="Oval 31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61" name="Group 32"/>
            <p:cNvGrpSpPr>
              <a:grpSpLocks/>
            </p:cNvGrpSpPr>
            <p:nvPr/>
          </p:nvGrpSpPr>
          <p:grpSpPr bwMode="auto">
            <a:xfrm>
              <a:off x="3668" y="3600"/>
              <a:ext cx="244" cy="384"/>
              <a:chOff x="1344" y="1968"/>
              <a:chExt cx="528" cy="912"/>
            </a:xfrm>
          </p:grpSpPr>
          <p:sp>
            <p:nvSpPr>
              <p:cNvPr id="8433" name="AutoShape 33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34" name="Oval 34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62" name="Group 35"/>
            <p:cNvGrpSpPr>
              <a:grpSpLocks/>
            </p:cNvGrpSpPr>
            <p:nvPr/>
          </p:nvGrpSpPr>
          <p:grpSpPr bwMode="auto">
            <a:xfrm>
              <a:off x="4351" y="3613"/>
              <a:ext cx="216" cy="384"/>
              <a:chOff x="1344" y="1968"/>
              <a:chExt cx="528" cy="912"/>
            </a:xfrm>
          </p:grpSpPr>
          <p:sp>
            <p:nvSpPr>
              <p:cNvPr id="8431" name="AutoShape 36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528" cy="912"/>
              </a:xfrm>
              <a:prstGeom prst="roundRect">
                <a:avLst>
                  <a:gd name="adj" fmla="val 16667"/>
                </a:avLst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32" name="Oval 37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240" cy="3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63" name="Group 38"/>
            <p:cNvGrpSpPr>
              <a:grpSpLocks/>
            </p:cNvGrpSpPr>
            <p:nvPr/>
          </p:nvGrpSpPr>
          <p:grpSpPr bwMode="auto">
            <a:xfrm>
              <a:off x="2208" y="3360"/>
              <a:ext cx="864" cy="240"/>
              <a:chOff x="2976" y="1488"/>
              <a:chExt cx="1682" cy="768"/>
            </a:xfrm>
          </p:grpSpPr>
          <p:grpSp>
            <p:nvGrpSpPr>
              <p:cNvPr id="8409" name="Group 39"/>
              <p:cNvGrpSpPr>
                <a:grpSpLocks/>
              </p:cNvGrpSpPr>
              <p:nvPr/>
            </p:nvGrpSpPr>
            <p:grpSpPr bwMode="auto">
              <a:xfrm>
                <a:off x="3600" y="1488"/>
                <a:ext cx="1010" cy="672"/>
                <a:chOff x="576" y="2208"/>
                <a:chExt cx="1010" cy="672"/>
              </a:xfrm>
            </p:grpSpPr>
            <p:sp>
              <p:nvSpPr>
                <p:cNvPr id="8423" name="Oval 40"/>
                <p:cNvSpPr>
                  <a:spLocks noChangeArrowheads="1"/>
                </p:cNvSpPr>
                <p:nvPr/>
              </p:nvSpPr>
              <p:spPr bwMode="auto">
                <a:xfrm rot="-5391490">
                  <a:off x="88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4" name="Oval 41"/>
                <p:cNvSpPr>
                  <a:spLocks noChangeArrowheads="1"/>
                </p:cNvSpPr>
                <p:nvPr/>
              </p:nvSpPr>
              <p:spPr bwMode="auto">
                <a:xfrm rot="-5391490">
                  <a:off x="98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5" name="Oval 42"/>
                <p:cNvSpPr>
                  <a:spLocks noChangeArrowheads="1"/>
                </p:cNvSpPr>
                <p:nvPr/>
              </p:nvSpPr>
              <p:spPr bwMode="auto">
                <a:xfrm rot="-5391490">
                  <a:off x="1129" y="237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6" name="Oval 43"/>
                <p:cNvSpPr>
                  <a:spLocks noChangeArrowheads="1"/>
                </p:cNvSpPr>
                <p:nvPr/>
              </p:nvSpPr>
              <p:spPr bwMode="auto">
                <a:xfrm rot="-5391490">
                  <a:off x="649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7" name="Oval 44"/>
                <p:cNvSpPr>
                  <a:spLocks noChangeArrowheads="1"/>
                </p:cNvSpPr>
                <p:nvPr/>
              </p:nvSpPr>
              <p:spPr bwMode="auto">
                <a:xfrm rot="-5391490">
                  <a:off x="74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8" name="Oval 45"/>
                <p:cNvSpPr>
                  <a:spLocks noChangeArrowheads="1"/>
                </p:cNvSpPr>
                <p:nvPr/>
              </p:nvSpPr>
              <p:spPr bwMode="auto">
                <a:xfrm rot="-5391490">
                  <a:off x="1225" y="2471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9" name="Oval 46"/>
                <p:cNvSpPr>
                  <a:spLocks noChangeArrowheads="1"/>
                </p:cNvSpPr>
                <p:nvPr/>
              </p:nvSpPr>
              <p:spPr bwMode="auto">
                <a:xfrm rot="-5391490">
                  <a:off x="505" y="2423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30" name="Oval 47"/>
                <p:cNvSpPr>
                  <a:spLocks noChangeArrowheads="1"/>
                </p:cNvSpPr>
                <p:nvPr/>
              </p:nvSpPr>
              <p:spPr bwMode="auto">
                <a:xfrm rot="-5391490">
                  <a:off x="409" y="2519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410" name="Group 48"/>
              <p:cNvGrpSpPr>
                <a:grpSpLocks/>
              </p:cNvGrpSpPr>
              <p:nvPr/>
            </p:nvGrpSpPr>
            <p:grpSpPr bwMode="auto">
              <a:xfrm>
                <a:off x="2976" y="1728"/>
                <a:ext cx="1682" cy="528"/>
                <a:chOff x="2976" y="1728"/>
                <a:chExt cx="1682" cy="528"/>
              </a:xfrm>
            </p:grpSpPr>
            <p:sp>
              <p:nvSpPr>
                <p:cNvPr id="8411" name="Oval 49"/>
                <p:cNvSpPr>
                  <a:spLocks noChangeArrowheads="1"/>
                </p:cNvSpPr>
                <p:nvPr/>
              </p:nvSpPr>
              <p:spPr bwMode="auto">
                <a:xfrm rot="6060055">
                  <a:off x="41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2" name="Oval 50"/>
                <p:cNvSpPr>
                  <a:spLocks noChangeArrowheads="1"/>
                </p:cNvSpPr>
                <p:nvPr/>
              </p:nvSpPr>
              <p:spPr bwMode="auto">
                <a:xfrm rot="6060055">
                  <a:off x="386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3" name="Oval 51"/>
                <p:cNvSpPr>
                  <a:spLocks noChangeArrowheads="1"/>
                </p:cNvSpPr>
                <p:nvPr/>
              </p:nvSpPr>
              <p:spPr bwMode="auto">
                <a:xfrm rot="5594788">
                  <a:off x="42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4" name="Oval 52"/>
                <p:cNvSpPr>
                  <a:spLocks noChangeArrowheads="1"/>
                </p:cNvSpPr>
                <p:nvPr/>
              </p:nvSpPr>
              <p:spPr bwMode="auto">
                <a:xfrm rot="5594788">
                  <a:off x="40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5" name="Oval 53"/>
                <p:cNvSpPr>
                  <a:spLocks noChangeArrowheads="1"/>
                </p:cNvSpPr>
                <p:nvPr/>
              </p:nvSpPr>
              <p:spPr bwMode="auto">
                <a:xfrm rot="-5391490">
                  <a:off x="3625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6" name="Oval 54"/>
                <p:cNvSpPr>
                  <a:spLocks noChangeArrowheads="1"/>
                </p:cNvSpPr>
                <p:nvPr/>
              </p:nvSpPr>
              <p:spPr bwMode="auto">
                <a:xfrm rot="-5391490">
                  <a:off x="333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7" name="Oval 55"/>
                <p:cNvSpPr>
                  <a:spLocks noChangeArrowheads="1"/>
                </p:cNvSpPr>
                <p:nvPr/>
              </p:nvSpPr>
              <p:spPr bwMode="auto">
                <a:xfrm rot="-5856756">
                  <a:off x="376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8" name="Oval 56"/>
                <p:cNvSpPr>
                  <a:spLocks noChangeArrowheads="1"/>
                </p:cNvSpPr>
                <p:nvPr/>
              </p:nvSpPr>
              <p:spPr bwMode="auto">
                <a:xfrm rot="-5856756">
                  <a:off x="348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19" name="Oval 57"/>
                <p:cNvSpPr>
                  <a:spLocks noChangeArrowheads="1"/>
                </p:cNvSpPr>
                <p:nvPr/>
              </p:nvSpPr>
              <p:spPr bwMode="auto">
                <a:xfrm rot="-5391490">
                  <a:off x="3097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0" name="Oval 58"/>
                <p:cNvSpPr>
                  <a:spLocks noChangeArrowheads="1"/>
                </p:cNvSpPr>
                <p:nvPr/>
              </p:nvSpPr>
              <p:spPr bwMode="auto">
                <a:xfrm rot="-5391490">
                  <a:off x="2809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1" name="Oval 59"/>
                <p:cNvSpPr>
                  <a:spLocks noChangeArrowheads="1"/>
                </p:cNvSpPr>
                <p:nvPr/>
              </p:nvSpPr>
              <p:spPr bwMode="auto">
                <a:xfrm rot="-5856756">
                  <a:off x="3241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422" name="Oval 60"/>
                <p:cNvSpPr>
                  <a:spLocks noChangeArrowheads="1"/>
                </p:cNvSpPr>
                <p:nvPr/>
              </p:nvSpPr>
              <p:spPr bwMode="auto">
                <a:xfrm rot="-5856756">
                  <a:off x="2953" y="1895"/>
                  <a:ext cx="528" cy="1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sp>
          <p:nvSpPr>
            <p:cNvPr id="8364" name="Oval 61"/>
            <p:cNvSpPr>
              <a:spLocks noChangeArrowheads="1"/>
            </p:cNvSpPr>
            <p:nvPr/>
          </p:nvSpPr>
          <p:spPr bwMode="auto">
            <a:xfrm rot="5391490" flipH="1">
              <a:off x="2188" y="3468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365" name="Oval 62"/>
            <p:cNvSpPr>
              <a:spLocks noChangeArrowheads="1"/>
            </p:cNvSpPr>
            <p:nvPr/>
          </p:nvSpPr>
          <p:spPr bwMode="auto">
            <a:xfrm rot="5856756" flipH="1">
              <a:off x="2114" y="3468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366" name="Oval 63"/>
            <p:cNvSpPr>
              <a:spLocks noChangeArrowheads="1"/>
            </p:cNvSpPr>
            <p:nvPr/>
          </p:nvSpPr>
          <p:spPr bwMode="auto">
            <a:xfrm rot="5391490" flipH="1">
              <a:off x="2311" y="3468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367" name="Oval 64"/>
            <p:cNvSpPr>
              <a:spLocks noChangeArrowheads="1"/>
            </p:cNvSpPr>
            <p:nvPr/>
          </p:nvSpPr>
          <p:spPr bwMode="auto">
            <a:xfrm rot="5391490" flipH="1">
              <a:off x="2459" y="3468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368" name="Oval 65"/>
            <p:cNvSpPr>
              <a:spLocks noChangeArrowheads="1"/>
            </p:cNvSpPr>
            <p:nvPr/>
          </p:nvSpPr>
          <p:spPr bwMode="auto">
            <a:xfrm rot="5856756" flipH="1">
              <a:off x="2237" y="3468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369" name="Oval 66"/>
            <p:cNvSpPr>
              <a:spLocks noChangeArrowheads="1"/>
            </p:cNvSpPr>
            <p:nvPr/>
          </p:nvSpPr>
          <p:spPr bwMode="auto">
            <a:xfrm rot="5856756" flipH="1">
              <a:off x="2385" y="3468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grpSp>
          <p:nvGrpSpPr>
            <p:cNvPr id="8370" name="Group 67"/>
            <p:cNvGrpSpPr>
              <a:grpSpLocks/>
            </p:cNvGrpSpPr>
            <p:nvPr/>
          </p:nvGrpSpPr>
          <p:grpSpPr bwMode="auto">
            <a:xfrm flipH="1">
              <a:off x="3961" y="3360"/>
              <a:ext cx="518" cy="210"/>
              <a:chOff x="576" y="2208"/>
              <a:chExt cx="1010" cy="672"/>
            </a:xfrm>
          </p:grpSpPr>
          <p:sp>
            <p:nvSpPr>
              <p:cNvPr id="8401" name="Oval 68"/>
              <p:cNvSpPr>
                <a:spLocks noChangeArrowheads="1"/>
              </p:cNvSpPr>
              <p:nvPr/>
            </p:nvSpPr>
            <p:spPr bwMode="auto">
              <a:xfrm rot="-5391490">
                <a:off x="889" y="2375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2" name="Oval 69"/>
              <p:cNvSpPr>
                <a:spLocks noChangeArrowheads="1"/>
              </p:cNvSpPr>
              <p:nvPr/>
            </p:nvSpPr>
            <p:spPr bwMode="auto">
              <a:xfrm rot="-5391490">
                <a:off x="985" y="2471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3" name="Oval 70"/>
              <p:cNvSpPr>
                <a:spLocks noChangeArrowheads="1"/>
              </p:cNvSpPr>
              <p:nvPr/>
            </p:nvSpPr>
            <p:spPr bwMode="auto">
              <a:xfrm rot="-5391490">
                <a:off x="1129" y="2375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4" name="Oval 71"/>
              <p:cNvSpPr>
                <a:spLocks noChangeArrowheads="1"/>
              </p:cNvSpPr>
              <p:nvPr/>
            </p:nvSpPr>
            <p:spPr bwMode="auto">
              <a:xfrm rot="-5391490">
                <a:off x="649" y="2471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5" name="Oval 72"/>
              <p:cNvSpPr>
                <a:spLocks noChangeArrowheads="1"/>
              </p:cNvSpPr>
              <p:nvPr/>
            </p:nvSpPr>
            <p:spPr bwMode="auto">
              <a:xfrm rot="-5391490">
                <a:off x="745" y="2423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6" name="Oval 73"/>
              <p:cNvSpPr>
                <a:spLocks noChangeArrowheads="1"/>
              </p:cNvSpPr>
              <p:nvPr/>
            </p:nvSpPr>
            <p:spPr bwMode="auto">
              <a:xfrm rot="-5391490">
                <a:off x="1225" y="2471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7" name="Oval 74"/>
              <p:cNvSpPr>
                <a:spLocks noChangeArrowheads="1"/>
              </p:cNvSpPr>
              <p:nvPr/>
            </p:nvSpPr>
            <p:spPr bwMode="auto">
              <a:xfrm rot="-5391490">
                <a:off x="505" y="2423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8" name="Oval 75"/>
              <p:cNvSpPr>
                <a:spLocks noChangeArrowheads="1"/>
              </p:cNvSpPr>
              <p:nvPr/>
            </p:nvSpPr>
            <p:spPr bwMode="auto">
              <a:xfrm rot="-5391490">
                <a:off x="409" y="2519"/>
                <a:ext cx="528" cy="194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71" name="Group 76"/>
            <p:cNvGrpSpPr>
              <a:grpSpLocks/>
            </p:cNvGrpSpPr>
            <p:nvPr/>
          </p:nvGrpSpPr>
          <p:grpSpPr bwMode="auto">
            <a:xfrm>
              <a:off x="3936" y="3435"/>
              <a:ext cx="642" cy="165"/>
              <a:chOff x="2448" y="843"/>
              <a:chExt cx="642" cy="165"/>
            </a:xfrm>
          </p:grpSpPr>
          <p:sp>
            <p:nvSpPr>
              <p:cNvPr id="8392" name="Oval 77"/>
              <p:cNvSpPr>
                <a:spLocks noChangeArrowheads="1"/>
              </p:cNvSpPr>
              <p:nvPr/>
            </p:nvSpPr>
            <p:spPr bwMode="auto">
              <a:xfrm rot="15539945" flipH="1">
                <a:off x="2489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3" name="Oval 78"/>
              <p:cNvSpPr>
                <a:spLocks noChangeArrowheads="1"/>
              </p:cNvSpPr>
              <p:nvPr/>
            </p:nvSpPr>
            <p:spPr bwMode="auto">
              <a:xfrm rot="15539945" flipH="1">
                <a:off x="2637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4" name="Oval 79"/>
              <p:cNvSpPr>
                <a:spLocks noChangeArrowheads="1"/>
              </p:cNvSpPr>
              <p:nvPr/>
            </p:nvSpPr>
            <p:spPr bwMode="auto">
              <a:xfrm rot="16005212" flipH="1">
                <a:off x="2415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5" name="Oval 80"/>
              <p:cNvSpPr>
                <a:spLocks noChangeArrowheads="1"/>
              </p:cNvSpPr>
              <p:nvPr/>
            </p:nvSpPr>
            <p:spPr bwMode="auto">
              <a:xfrm rot="16005212" flipH="1">
                <a:off x="2563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6" name="Oval 81"/>
              <p:cNvSpPr>
                <a:spLocks noChangeArrowheads="1"/>
              </p:cNvSpPr>
              <p:nvPr/>
            </p:nvSpPr>
            <p:spPr bwMode="auto">
              <a:xfrm rot="5391490" flipH="1">
                <a:off x="2760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7" name="Oval 82"/>
              <p:cNvSpPr>
                <a:spLocks noChangeArrowheads="1"/>
              </p:cNvSpPr>
              <p:nvPr/>
            </p:nvSpPr>
            <p:spPr bwMode="auto">
              <a:xfrm rot="5391490" flipH="1">
                <a:off x="2908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8" name="Oval 83"/>
              <p:cNvSpPr>
                <a:spLocks noChangeArrowheads="1"/>
              </p:cNvSpPr>
              <p:nvPr/>
            </p:nvSpPr>
            <p:spPr bwMode="auto">
              <a:xfrm rot="5856756" flipH="1">
                <a:off x="2686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9" name="Oval 84"/>
              <p:cNvSpPr>
                <a:spLocks noChangeArrowheads="1"/>
              </p:cNvSpPr>
              <p:nvPr/>
            </p:nvSpPr>
            <p:spPr bwMode="auto">
              <a:xfrm rot="5856756" flipH="1">
                <a:off x="2834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400" name="Oval 85"/>
              <p:cNvSpPr>
                <a:spLocks noChangeArrowheads="1"/>
              </p:cNvSpPr>
              <p:nvPr/>
            </p:nvSpPr>
            <p:spPr bwMode="auto">
              <a:xfrm rot="5856756" flipH="1">
                <a:off x="2957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72" name="Group 86"/>
            <p:cNvGrpSpPr>
              <a:grpSpLocks/>
            </p:cNvGrpSpPr>
            <p:nvPr/>
          </p:nvGrpSpPr>
          <p:grpSpPr bwMode="auto">
            <a:xfrm>
              <a:off x="2928" y="3456"/>
              <a:ext cx="642" cy="165"/>
              <a:chOff x="2448" y="843"/>
              <a:chExt cx="642" cy="165"/>
            </a:xfrm>
          </p:grpSpPr>
          <p:sp>
            <p:nvSpPr>
              <p:cNvPr id="8383" name="Oval 87"/>
              <p:cNvSpPr>
                <a:spLocks noChangeArrowheads="1"/>
              </p:cNvSpPr>
              <p:nvPr/>
            </p:nvSpPr>
            <p:spPr bwMode="auto">
              <a:xfrm rot="15539945" flipH="1">
                <a:off x="2489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4" name="Oval 88"/>
              <p:cNvSpPr>
                <a:spLocks noChangeArrowheads="1"/>
              </p:cNvSpPr>
              <p:nvPr/>
            </p:nvSpPr>
            <p:spPr bwMode="auto">
              <a:xfrm rot="15539945" flipH="1">
                <a:off x="2637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5" name="Oval 89"/>
              <p:cNvSpPr>
                <a:spLocks noChangeArrowheads="1"/>
              </p:cNvSpPr>
              <p:nvPr/>
            </p:nvSpPr>
            <p:spPr bwMode="auto">
              <a:xfrm rot="16005212" flipH="1">
                <a:off x="2415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6" name="Oval 90"/>
              <p:cNvSpPr>
                <a:spLocks noChangeArrowheads="1"/>
              </p:cNvSpPr>
              <p:nvPr/>
            </p:nvSpPr>
            <p:spPr bwMode="auto">
              <a:xfrm rot="16005212" flipH="1">
                <a:off x="2563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7" name="Oval 91"/>
              <p:cNvSpPr>
                <a:spLocks noChangeArrowheads="1"/>
              </p:cNvSpPr>
              <p:nvPr/>
            </p:nvSpPr>
            <p:spPr bwMode="auto">
              <a:xfrm rot="5391490" flipH="1">
                <a:off x="2760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8" name="Oval 92"/>
              <p:cNvSpPr>
                <a:spLocks noChangeArrowheads="1"/>
              </p:cNvSpPr>
              <p:nvPr/>
            </p:nvSpPr>
            <p:spPr bwMode="auto">
              <a:xfrm rot="5391490" flipH="1">
                <a:off x="2908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9" name="Oval 93"/>
              <p:cNvSpPr>
                <a:spLocks noChangeArrowheads="1"/>
              </p:cNvSpPr>
              <p:nvPr/>
            </p:nvSpPr>
            <p:spPr bwMode="auto">
              <a:xfrm rot="5856756" flipH="1">
                <a:off x="2686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0" name="Oval 94"/>
              <p:cNvSpPr>
                <a:spLocks noChangeArrowheads="1"/>
              </p:cNvSpPr>
              <p:nvPr/>
            </p:nvSpPr>
            <p:spPr bwMode="auto">
              <a:xfrm rot="5856756" flipH="1">
                <a:off x="2834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91" name="Oval 95"/>
              <p:cNvSpPr>
                <a:spLocks noChangeArrowheads="1"/>
              </p:cNvSpPr>
              <p:nvPr/>
            </p:nvSpPr>
            <p:spPr bwMode="auto">
              <a:xfrm rot="5856756" flipH="1">
                <a:off x="2957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  <p:grpSp>
          <p:nvGrpSpPr>
            <p:cNvPr id="8373" name="Group 96"/>
            <p:cNvGrpSpPr>
              <a:grpSpLocks/>
            </p:cNvGrpSpPr>
            <p:nvPr/>
          </p:nvGrpSpPr>
          <p:grpSpPr bwMode="auto">
            <a:xfrm>
              <a:off x="3360" y="3456"/>
              <a:ext cx="642" cy="165"/>
              <a:chOff x="2448" y="843"/>
              <a:chExt cx="642" cy="165"/>
            </a:xfrm>
          </p:grpSpPr>
          <p:sp>
            <p:nvSpPr>
              <p:cNvPr id="8374" name="Oval 97"/>
              <p:cNvSpPr>
                <a:spLocks noChangeArrowheads="1"/>
              </p:cNvSpPr>
              <p:nvPr/>
            </p:nvSpPr>
            <p:spPr bwMode="auto">
              <a:xfrm rot="15539945" flipH="1">
                <a:off x="2489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75" name="Oval 98"/>
              <p:cNvSpPr>
                <a:spLocks noChangeArrowheads="1"/>
              </p:cNvSpPr>
              <p:nvPr/>
            </p:nvSpPr>
            <p:spPr bwMode="auto">
              <a:xfrm rot="15539945" flipH="1">
                <a:off x="2637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76" name="Oval 99"/>
              <p:cNvSpPr>
                <a:spLocks noChangeArrowheads="1"/>
              </p:cNvSpPr>
              <p:nvPr/>
            </p:nvSpPr>
            <p:spPr bwMode="auto">
              <a:xfrm rot="16005212" flipH="1">
                <a:off x="2415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77" name="Oval 100"/>
              <p:cNvSpPr>
                <a:spLocks noChangeArrowheads="1"/>
              </p:cNvSpPr>
              <p:nvPr/>
            </p:nvSpPr>
            <p:spPr bwMode="auto">
              <a:xfrm rot="16005212" flipH="1">
                <a:off x="2563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78" name="Oval 101"/>
              <p:cNvSpPr>
                <a:spLocks noChangeArrowheads="1"/>
              </p:cNvSpPr>
              <p:nvPr/>
            </p:nvSpPr>
            <p:spPr bwMode="auto">
              <a:xfrm rot="5391490" flipH="1">
                <a:off x="2760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79" name="Oval 102"/>
              <p:cNvSpPr>
                <a:spLocks noChangeArrowheads="1"/>
              </p:cNvSpPr>
              <p:nvPr/>
            </p:nvSpPr>
            <p:spPr bwMode="auto">
              <a:xfrm rot="5391490" flipH="1">
                <a:off x="2908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0" name="Oval 103"/>
              <p:cNvSpPr>
                <a:spLocks noChangeArrowheads="1"/>
              </p:cNvSpPr>
              <p:nvPr/>
            </p:nvSpPr>
            <p:spPr bwMode="auto">
              <a:xfrm rot="5856756" flipH="1">
                <a:off x="2686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1" name="Oval 104"/>
              <p:cNvSpPr>
                <a:spLocks noChangeArrowheads="1"/>
              </p:cNvSpPr>
              <p:nvPr/>
            </p:nvSpPr>
            <p:spPr bwMode="auto">
              <a:xfrm rot="5856756" flipH="1">
                <a:off x="2834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8382" name="Oval 105"/>
              <p:cNvSpPr>
                <a:spLocks noChangeArrowheads="1"/>
              </p:cNvSpPr>
              <p:nvPr/>
            </p:nvSpPr>
            <p:spPr bwMode="auto">
              <a:xfrm rot="5856756" flipH="1">
                <a:off x="2957" y="876"/>
                <a:ext cx="165" cy="100"/>
              </a:xfrm>
              <a:prstGeom prst="ellipse">
                <a:avLst/>
              </a:prstGeom>
              <a:gradFill rotWithShape="0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</p:grpSp>
      </p:grpSp>
      <p:sp>
        <p:nvSpPr>
          <p:cNvPr id="8196" name="Rectangle 10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pPr algn="l" rtl="0"/>
            <a:r>
              <a:rPr lang="en-US" altLang="he-IL" sz="2800" smtClean="0"/>
              <a:t>Examples of Host-Organism encounters - 2</a:t>
            </a:r>
          </a:p>
        </p:txBody>
      </p:sp>
      <p:sp>
        <p:nvSpPr>
          <p:cNvPr id="49259" name="Text Box 107"/>
          <p:cNvSpPr txBox="1">
            <a:spLocks noChangeArrowheads="1"/>
          </p:cNvSpPr>
          <p:nvPr/>
        </p:nvSpPr>
        <p:spPr bwMode="auto">
          <a:xfrm>
            <a:off x="4572000" y="1524000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Break in epithelium (trauma, surgery)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Wound infection, gas gangrene, tetanus</a:t>
            </a:r>
            <a:endParaRPr lang="en-US" altLang="he-IL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grpSp>
        <p:nvGrpSpPr>
          <p:cNvPr id="49260" name="Group 108"/>
          <p:cNvGrpSpPr>
            <a:grpSpLocks/>
          </p:cNvGrpSpPr>
          <p:nvPr/>
        </p:nvGrpSpPr>
        <p:grpSpPr bwMode="auto">
          <a:xfrm>
            <a:off x="762000" y="3886200"/>
            <a:ext cx="2362200" cy="2057400"/>
            <a:chOff x="720" y="2496"/>
            <a:chExt cx="960" cy="1248"/>
          </a:xfrm>
        </p:grpSpPr>
        <p:grpSp>
          <p:nvGrpSpPr>
            <p:cNvPr id="8346" name="Group 109"/>
            <p:cNvGrpSpPr>
              <a:grpSpLocks/>
            </p:cNvGrpSpPr>
            <p:nvPr/>
          </p:nvGrpSpPr>
          <p:grpSpPr bwMode="auto">
            <a:xfrm>
              <a:off x="1008" y="2640"/>
              <a:ext cx="528" cy="1104"/>
              <a:chOff x="4416" y="2256"/>
              <a:chExt cx="816" cy="1200"/>
            </a:xfrm>
          </p:grpSpPr>
          <p:sp>
            <p:nvSpPr>
              <p:cNvPr id="8348" name="Freeform 110"/>
              <p:cNvSpPr>
                <a:spLocks/>
              </p:cNvSpPr>
              <p:nvPr/>
            </p:nvSpPr>
            <p:spPr bwMode="auto">
              <a:xfrm>
                <a:off x="4416" y="2256"/>
                <a:ext cx="391" cy="1200"/>
              </a:xfrm>
              <a:custGeom>
                <a:avLst/>
                <a:gdLst>
                  <a:gd name="T0" fmla="*/ 0 w 391"/>
                  <a:gd name="T1" fmla="*/ 0 h 1200"/>
                  <a:gd name="T2" fmla="*/ 240 w 391"/>
                  <a:gd name="T3" fmla="*/ 192 h 1200"/>
                  <a:gd name="T4" fmla="*/ 384 w 391"/>
                  <a:gd name="T5" fmla="*/ 624 h 1200"/>
                  <a:gd name="T6" fmla="*/ 281 w 391"/>
                  <a:gd name="T7" fmla="*/ 1001 h 1200"/>
                  <a:gd name="T8" fmla="*/ 48 w 391"/>
                  <a:gd name="T9" fmla="*/ 1200 h 1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1" h="1200">
                    <a:moveTo>
                      <a:pt x="0" y="0"/>
                    </a:moveTo>
                    <a:cubicBezTo>
                      <a:pt x="88" y="44"/>
                      <a:pt x="176" y="88"/>
                      <a:pt x="240" y="192"/>
                    </a:cubicBezTo>
                    <a:cubicBezTo>
                      <a:pt x="304" y="296"/>
                      <a:pt x="377" y="489"/>
                      <a:pt x="384" y="624"/>
                    </a:cubicBezTo>
                    <a:cubicBezTo>
                      <a:pt x="391" y="759"/>
                      <a:pt x="337" y="905"/>
                      <a:pt x="281" y="1001"/>
                    </a:cubicBezTo>
                    <a:cubicBezTo>
                      <a:pt x="225" y="1097"/>
                      <a:pt x="96" y="1159"/>
                      <a:pt x="48" y="1200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49" name="Freeform 111"/>
              <p:cNvSpPr>
                <a:spLocks/>
              </p:cNvSpPr>
              <p:nvPr/>
            </p:nvSpPr>
            <p:spPr bwMode="auto">
              <a:xfrm>
                <a:off x="4800" y="2880"/>
                <a:ext cx="432" cy="528"/>
              </a:xfrm>
              <a:custGeom>
                <a:avLst/>
                <a:gdLst>
                  <a:gd name="T0" fmla="*/ 0 w 432"/>
                  <a:gd name="T1" fmla="*/ 0 h 528"/>
                  <a:gd name="T2" fmla="*/ 48 w 432"/>
                  <a:gd name="T3" fmla="*/ 240 h 528"/>
                  <a:gd name="T4" fmla="*/ 192 w 432"/>
                  <a:gd name="T5" fmla="*/ 432 h 528"/>
                  <a:gd name="T6" fmla="*/ 432 w 43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528">
                    <a:moveTo>
                      <a:pt x="0" y="0"/>
                    </a:moveTo>
                    <a:cubicBezTo>
                      <a:pt x="8" y="84"/>
                      <a:pt x="16" y="168"/>
                      <a:pt x="48" y="240"/>
                    </a:cubicBezTo>
                    <a:cubicBezTo>
                      <a:pt x="80" y="312"/>
                      <a:pt x="128" y="384"/>
                      <a:pt x="192" y="432"/>
                    </a:cubicBezTo>
                    <a:cubicBezTo>
                      <a:pt x="256" y="480"/>
                      <a:pt x="392" y="512"/>
                      <a:pt x="432" y="528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347" name="Text Box 112"/>
            <p:cNvSpPr txBox="1">
              <a:spLocks noChangeArrowheads="1"/>
            </p:cNvSpPr>
            <p:nvPr/>
          </p:nvSpPr>
          <p:spPr bwMode="auto">
            <a:xfrm>
              <a:off x="720" y="2496"/>
              <a:ext cx="960" cy="31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he-IL" sz="2800" b="1">
                  <a:solidFill>
                    <a:schemeClr val="tx1"/>
                  </a:solidFill>
                  <a:latin typeface="Copperplate Gothic Light" panose="020E0507020206020404" pitchFamily="34" charset="0"/>
                  <a:cs typeface="Times New Roman (Hebrew)" pitchFamily="26" charset="-79"/>
                </a:rPr>
                <a:t>toxins</a:t>
              </a:r>
            </a:p>
          </p:txBody>
        </p:sp>
      </p:grpSp>
      <p:grpSp>
        <p:nvGrpSpPr>
          <p:cNvPr id="49265" name="Group 113"/>
          <p:cNvGrpSpPr>
            <a:grpSpLocks/>
          </p:cNvGrpSpPr>
          <p:nvPr/>
        </p:nvGrpSpPr>
        <p:grpSpPr bwMode="auto">
          <a:xfrm>
            <a:off x="533400" y="4648200"/>
            <a:ext cx="2747963" cy="685800"/>
            <a:chOff x="576" y="1248"/>
            <a:chExt cx="1731" cy="432"/>
          </a:xfrm>
        </p:grpSpPr>
        <p:sp>
          <p:nvSpPr>
            <p:cNvPr id="8320" name="Freeform 114"/>
            <p:cNvSpPr>
              <a:spLocks/>
            </p:cNvSpPr>
            <p:nvPr/>
          </p:nvSpPr>
          <p:spPr bwMode="auto">
            <a:xfrm>
              <a:off x="576" y="1632"/>
              <a:ext cx="1731" cy="48"/>
            </a:xfrm>
            <a:custGeom>
              <a:avLst/>
              <a:gdLst>
                <a:gd name="T0" fmla="*/ 0 w 1731"/>
                <a:gd name="T1" fmla="*/ 23 h 48"/>
                <a:gd name="T2" fmla="*/ 85 w 1731"/>
                <a:gd name="T3" fmla="*/ 41 h 48"/>
                <a:gd name="T4" fmla="*/ 300 w 1731"/>
                <a:gd name="T5" fmla="*/ 6 h 48"/>
                <a:gd name="T6" fmla="*/ 394 w 1731"/>
                <a:gd name="T7" fmla="*/ 15 h 48"/>
                <a:gd name="T8" fmla="*/ 617 w 1731"/>
                <a:gd name="T9" fmla="*/ 6 h 48"/>
                <a:gd name="T10" fmla="*/ 720 w 1731"/>
                <a:gd name="T11" fmla="*/ 15 h 48"/>
                <a:gd name="T12" fmla="*/ 788 w 1731"/>
                <a:gd name="T13" fmla="*/ 6 h 48"/>
                <a:gd name="T14" fmla="*/ 883 w 1731"/>
                <a:gd name="T15" fmla="*/ 15 h 48"/>
                <a:gd name="T16" fmla="*/ 943 w 1731"/>
                <a:gd name="T17" fmla="*/ 15 h 48"/>
                <a:gd name="T18" fmla="*/ 1071 w 1731"/>
                <a:gd name="T19" fmla="*/ 32 h 48"/>
                <a:gd name="T20" fmla="*/ 1165 w 1731"/>
                <a:gd name="T21" fmla="*/ 23 h 48"/>
                <a:gd name="T22" fmla="*/ 1302 w 1731"/>
                <a:gd name="T23" fmla="*/ 6 h 48"/>
                <a:gd name="T24" fmla="*/ 1354 w 1731"/>
                <a:gd name="T25" fmla="*/ 6 h 48"/>
                <a:gd name="T26" fmla="*/ 1397 w 1731"/>
                <a:gd name="T27" fmla="*/ 15 h 48"/>
                <a:gd name="T28" fmla="*/ 1491 w 1731"/>
                <a:gd name="T29" fmla="*/ 6 h 48"/>
                <a:gd name="T30" fmla="*/ 1602 w 1731"/>
                <a:gd name="T31" fmla="*/ 15 h 48"/>
                <a:gd name="T32" fmla="*/ 1731 w 1731"/>
                <a:gd name="T33" fmla="*/ 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1" h="48">
                  <a:moveTo>
                    <a:pt x="0" y="23"/>
                  </a:moveTo>
                  <a:cubicBezTo>
                    <a:pt x="29" y="27"/>
                    <a:pt x="56" y="41"/>
                    <a:pt x="85" y="41"/>
                  </a:cubicBezTo>
                  <a:cubicBezTo>
                    <a:pt x="153" y="41"/>
                    <a:pt x="235" y="28"/>
                    <a:pt x="300" y="6"/>
                  </a:cubicBezTo>
                  <a:cubicBezTo>
                    <a:pt x="341" y="21"/>
                    <a:pt x="348" y="3"/>
                    <a:pt x="394" y="15"/>
                  </a:cubicBezTo>
                  <a:cubicBezTo>
                    <a:pt x="469" y="8"/>
                    <a:pt x="544" y="21"/>
                    <a:pt x="617" y="6"/>
                  </a:cubicBezTo>
                  <a:cubicBezTo>
                    <a:pt x="653" y="18"/>
                    <a:pt x="683" y="26"/>
                    <a:pt x="720" y="15"/>
                  </a:cubicBezTo>
                  <a:cubicBezTo>
                    <a:pt x="826" y="40"/>
                    <a:pt x="678" y="13"/>
                    <a:pt x="788" y="6"/>
                  </a:cubicBezTo>
                  <a:cubicBezTo>
                    <a:pt x="820" y="4"/>
                    <a:pt x="851" y="12"/>
                    <a:pt x="883" y="15"/>
                  </a:cubicBezTo>
                  <a:cubicBezTo>
                    <a:pt x="925" y="0"/>
                    <a:pt x="891" y="7"/>
                    <a:pt x="943" y="15"/>
                  </a:cubicBezTo>
                  <a:cubicBezTo>
                    <a:pt x="986" y="22"/>
                    <a:pt x="1071" y="32"/>
                    <a:pt x="1071" y="32"/>
                  </a:cubicBezTo>
                  <a:cubicBezTo>
                    <a:pt x="1109" y="19"/>
                    <a:pt x="1123" y="34"/>
                    <a:pt x="1165" y="23"/>
                  </a:cubicBezTo>
                  <a:cubicBezTo>
                    <a:pt x="1207" y="38"/>
                    <a:pt x="1258" y="15"/>
                    <a:pt x="1302" y="6"/>
                  </a:cubicBezTo>
                  <a:cubicBezTo>
                    <a:pt x="1371" y="30"/>
                    <a:pt x="1285" y="6"/>
                    <a:pt x="1354" y="6"/>
                  </a:cubicBezTo>
                  <a:cubicBezTo>
                    <a:pt x="1369" y="6"/>
                    <a:pt x="1383" y="12"/>
                    <a:pt x="1397" y="15"/>
                  </a:cubicBezTo>
                  <a:cubicBezTo>
                    <a:pt x="1435" y="5"/>
                    <a:pt x="1453" y="16"/>
                    <a:pt x="1491" y="6"/>
                  </a:cubicBezTo>
                  <a:cubicBezTo>
                    <a:pt x="1529" y="19"/>
                    <a:pt x="1563" y="27"/>
                    <a:pt x="1602" y="15"/>
                  </a:cubicBezTo>
                  <a:cubicBezTo>
                    <a:pt x="1644" y="25"/>
                    <a:pt x="1694" y="48"/>
                    <a:pt x="1731" y="15"/>
                  </a:cubicBezTo>
                </a:path>
              </a:pathLst>
            </a:custGeom>
            <a:noFill/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321" name="Group 115"/>
            <p:cNvGrpSpPr>
              <a:grpSpLocks/>
            </p:cNvGrpSpPr>
            <p:nvPr/>
          </p:nvGrpSpPr>
          <p:grpSpPr bwMode="auto">
            <a:xfrm>
              <a:off x="576" y="1248"/>
              <a:ext cx="1728" cy="384"/>
              <a:chOff x="912" y="2016"/>
              <a:chExt cx="4224" cy="912"/>
            </a:xfrm>
          </p:grpSpPr>
          <p:grpSp>
            <p:nvGrpSpPr>
              <p:cNvPr id="8322" name="Group 116"/>
              <p:cNvGrpSpPr>
                <a:grpSpLocks/>
              </p:cNvGrpSpPr>
              <p:nvPr/>
            </p:nvGrpSpPr>
            <p:grpSpPr bwMode="auto">
              <a:xfrm>
                <a:off x="1440" y="2016"/>
                <a:ext cx="528" cy="912"/>
                <a:chOff x="1344" y="1968"/>
                <a:chExt cx="528" cy="912"/>
              </a:xfrm>
            </p:grpSpPr>
            <p:sp>
              <p:nvSpPr>
                <p:cNvPr id="8344" name="AutoShape 117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45" name="Oval 118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3" name="Group 119"/>
              <p:cNvGrpSpPr>
                <a:grpSpLocks/>
              </p:cNvGrpSpPr>
              <p:nvPr/>
            </p:nvGrpSpPr>
            <p:grpSpPr bwMode="auto">
              <a:xfrm>
                <a:off x="1968" y="2016"/>
                <a:ext cx="528" cy="912"/>
                <a:chOff x="1344" y="1968"/>
                <a:chExt cx="528" cy="912"/>
              </a:xfrm>
            </p:grpSpPr>
            <p:sp>
              <p:nvSpPr>
                <p:cNvPr id="8342" name="AutoShape 120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43" name="Oval 121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4" name="Group 122"/>
              <p:cNvGrpSpPr>
                <a:grpSpLocks/>
              </p:cNvGrpSpPr>
              <p:nvPr/>
            </p:nvGrpSpPr>
            <p:grpSpPr bwMode="auto">
              <a:xfrm>
                <a:off x="4608" y="2016"/>
                <a:ext cx="528" cy="912"/>
                <a:chOff x="1344" y="1968"/>
                <a:chExt cx="528" cy="912"/>
              </a:xfrm>
            </p:grpSpPr>
            <p:sp>
              <p:nvSpPr>
                <p:cNvPr id="8340" name="AutoShape 123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41" name="Oval 124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5" name="Group 125"/>
              <p:cNvGrpSpPr>
                <a:grpSpLocks/>
              </p:cNvGrpSpPr>
              <p:nvPr/>
            </p:nvGrpSpPr>
            <p:grpSpPr bwMode="auto">
              <a:xfrm>
                <a:off x="4080" y="2016"/>
                <a:ext cx="528" cy="912"/>
                <a:chOff x="1344" y="1968"/>
                <a:chExt cx="528" cy="912"/>
              </a:xfrm>
            </p:grpSpPr>
            <p:sp>
              <p:nvSpPr>
                <p:cNvPr id="8338" name="AutoShape 126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39" name="Oval 12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6" name="Group 128"/>
              <p:cNvGrpSpPr>
                <a:grpSpLocks/>
              </p:cNvGrpSpPr>
              <p:nvPr/>
            </p:nvGrpSpPr>
            <p:grpSpPr bwMode="auto">
              <a:xfrm>
                <a:off x="2496" y="2016"/>
                <a:ext cx="528" cy="912"/>
                <a:chOff x="1344" y="1968"/>
                <a:chExt cx="528" cy="912"/>
              </a:xfrm>
            </p:grpSpPr>
            <p:sp>
              <p:nvSpPr>
                <p:cNvPr id="8336" name="AutoShape 129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37" name="Oval 130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7" name="Group 131"/>
              <p:cNvGrpSpPr>
                <a:grpSpLocks/>
              </p:cNvGrpSpPr>
              <p:nvPr/>
            </p:nvGrpSpPr>
            <p:grpSpPr bwMode="auto">
              <a:xfrm>
                <a:off x="3024" y="2016"/>
                <a:ext cx="528" cy="912"/>
                <a:chOff x="1344" y="1968"/>
                <a:chExt cx="528" cy="912"/>
              </a:xfrm>
            </p:grpSpPr>
            <p:sp>
              <p:nvSpPr>
                <p:cNvPr id="8334" name="AutoShape 132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35" name="Oval 133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8" name="Group 134"/>
              <p:cNvGrpSpPr>
                <a:grpSpLocks/>
              </p:cNvGrpSpPr>
              <p:nvPr/>
            </p:nvGrpSpPr>
            <p:grpSpPr bwMode="auto">
              <a:xfrm>
                <a:off x="3552" y="2016"/>
                <a:ext cx="528" cy="912"/>
                <a:chOff x="1344" y="1968"/>
                <a:chExt cx="528" cy="912"/>
              </a:xfrm>
            </p:grpSpPr>
            <p:sp>
              <p:nvSpPr>
                <p:cNvPr id="8332" name="AutoShape 135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33" name="Oval 136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8329" name="Group 137"/>
              <p:cNvGrpSpPr>
                <a:grpSpLocks/>
              </p:cNvGrpSpPr>
              <p:nvPr/>
            </p:nvGrpSpPr>
            <p:grpSpPr bwMode="auto">
              <a:xfrm>
                <a:off x="912" y="2016"/>
                <a:ext cx="528" cy="912"/>
                <a:chOff x="1344" y="1968"/>
                <a:chExt cx="528" cy="912"/>
              </a:xfrm>
            </p:grpSpPr>
            <p:sp>
              <p:nvSpPr>
                <p:cNvPr id="8330" name="AutoShape 138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331" name="Oval 139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</p:grpSp>
      <p:grpSp>
        <p:nvGrpSpPr>
          <p:cNvPr id="49292" name="Group 140"/>
          <p:cNvGrpSpPr>
            <a:grpSpLocks/>
          </p:cNvGrpSpPr>
          <p:nvPr/>
        </p:nvGrpSpPr>
        <p:grpSpPr bwMode="auto">
          <a:xfrm>
            <a:off x="398463" y="914400"/>
            <a:ext cx="3906837" cy="1676400"/>
            <a:chOff x="251" y="576"/>
            <a:chExt cx="2461" cy="1056"/>
          </a:xfrm>
        </p:grpSpPr>
        <p:sp>
          <p:nvSpPr>
            <p:cNvPr id="8226" name="Rectangle 141"/>
            <p:cNvSpPr>
              <a:spLocks noChangeArrowheads="1"/>
            </p:cNvSpPr>
            <p:nvPr/>
          </p:nvSpPr>
          <p:spPr bwMode="auto">
            <a:xfrm>
              <a:off x="1392" y="576"/>
              <a:ext cx="624" cy="105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grpSp>
          <p:nvGrpSpPr>
            <p:cNvPr id="8227" name="Group 142"/>
            <p:cNvGrpSpPr>
              <a:grpSpLocks/>
            </p:cNvGrpSpPr>
            <p:nvPr/>
          </p:nvGrpSpPr>
          <p:grpSpPr bwMode="auto">
            <a:xfrm>
              <a:off x="251" y="816"/>
              <a:ext cx="2461" cy="672"/>
              <a:chOff x="251" y="816"/>
              <a:chExt cx="2461" cy="672"/>
            </a:xfrm>
          </p:grpSpPr>
          <p:grpSp>
            <p:nvGrpSpPr>
              <p:cNvPr id="8228" name="Group 143"/>
              <p:cNvGrpSpPr>
                <a:grpSpLocks/>
              </p:cNvGrpSpPr>
              <p:nvPr/>
            </p:nvGrpSpPr>
            <p:grpSpPr bwMode="auto">
              <a:xfrm>
                <a:off x="264" y="1056"/>
                <a:ext cx="2448" cy="432"/>
                <a:chOff x="264" y="1056"/>
                <a:chExt cx="2448" cy="432"/>
              </a:xfrm>
            </p:grpSpPr>
            <p:sp>
              <p:nvSpPr>
                <p:cNvPr id="8288" name="Freeform 144"/>
                <p:cNvSpPr>
                  <a:spLocks/>
                </p:cNvSpPr>
                <p:nvPr/>
              </p:nvSpPr>
              <p:spPr bwMode="auto">
                <a:xfrm flipV="1">
                  <a:off x="264" y="1392"/>
                  <a:ext cx="1299" cy="48"/>
                </a:xfrm>
                <a:custGeom>
                  <a:avLst/>
                  <a:gdLst>
                    <a:gd name="T0" fmla="*/ 0 w 1731"/>
                    <a:gd name="T1" fmla="*/ 23 h 48"/>
                    <a:gd name="T2" fmla="*/ 48 w 1731"/>
                    <a:gd name="T3" fmla="*/ 41 h 48"/>
                    <a:gd name="T4" fmla="*/ 169 w 1731"/>
                    <a:gd name="T5" fmla="*/ 6 h 48"/>
                    <a:gd name="T6" fmla="*/ 222 w 1731"/>
                    <a:gd name="T7" fmla="*/ 15 h 48"/>
                    <a:gd name="T8" fmla="*/ 347 w 1731"/>
                    <a:gd name="T9" fmla="*/ 6 h 48"/>
                    <a:gd name="T10" fmla="*/ 405 w 1731"/>
                    <a:gd name="T11" fmla="*/ 15 h 48"/>
                    <a:gd name="T12" fmla="*/ 444 w 1731"/>
                    <a:gd name="T13" fmla="*/ 6 h 48"/>
                    <a:gd name="T14" fmla="*/ 498 w 1731"/>
                    <a:gd name="T15" fmla="*/ 15 h 48"/>
                    <a:gd name="T16" fmla="*/ 531 w 1731"/>
                    <a:gd name="T17" fmla="*/ 15 h 48"/>
                    <a:gd name="T18" fmla="*/ 603 w 1731"/>
                    <a:gd name="T19" fmla="*/ 32 h 48"/>
                    <a:gd name="T20" fmla="*/ 656 w 1731"/>
                    <a:gd name="T21" fmla="*/ 23 h 48"/>
                    <a:gd name="T22" fmla="*/ 733 w 1731"/>
                    <a:gd name="T23" fmla="*/ 6 h 48"/>
                    <a:gd name="T24" fmla="*/ 762 w 1731"/>
                    <a:gd name="T25" fmla="*/ 6 h 48"/>
                    <a:gd name="T26" fmla="*/ 786 w 1731"/>
                    <a:gd name="T27" fmla="*/ 15 h 48"/>
                    <a:gd name="T28" fmla="*/ 840 w 1731"/>
                    <a:gd name="T29" fmla="*/ 6 h 48"/>
                    <a:gd name="T30" fmla="*/ 902 w 1731"/>
                    <a:gd name="T31" fmla="*/ 15 h 48"/>
                    <a:gd name="T32" fmla="*/ 975 w 1731"/>
                    <a:gd name="T33" fmla="*/ 1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1" h="48">
                      <a:moveTo>
                        <a:pt x="0" y="23"/>
                      </a:moveTo>
                      <a:cubicBezTo>
                        <a:pt x="29" y="27"/>
                        <a:pt x="56" y="41"/>
                        <a:pt x="85" y="41"/>
                      </a:cubicBezTo>
                      <a:cubicBezTo>
                        <a:pt x="153" y="41"/>
                        <a:pt x="235" y="28"/>
                        <a:pt x="300" y="6"/>
                      </a:cubicBezTo>
                      <a:cubicBezTo>
                        <a:pt x="341" y="21"/>
                        <a:pt x="348" y="3"/>
                        <a:pt x="394" y="15"/>
                      </a:cubicBezTo>
                      <a:cubicBezTo>
                        <a:pt x="469" y="8"/>
                        <a:pt x="544" y="21"/>
                        <a:pt x="617" y="6"/>
                      </a:cubicBezTo>
                      <a:cubicBezTo>
                        <a:pt x="653" y="18"/>
                        <a:pt x="683" y="26"/>
                        <a:pt x="720" y="15"/>
                      </a:cubicBezTo>
                      <a:cubicBezTo>
                        <a:pt x="826" y="40"/>
                        <a:pt x="678" y="13"/>
                        <a:pt x="788" y="6"/>
                      </a:cubicBezTo>
                      <a:cubicBezTo>
                        <a:pt x="820" y="4"/>
                        <a:pt x="851" y="12"/>
                        <a:pt x="883" y="15"/>
                      </a:cubicBezTo>
                      <a:cubicBezTo>
                        <a:pt x="925" y="0"/>
                        <a:pt x="891" y="7"/>
                        <a:pt x="943" y="15"/>
                      </a:cubicBezTo>
                      <a:cubicBezTo>
                        <a:pt x="986" y="22"/>
                        <a:pt x="1071" y="32"/>
                        <a:pt x="1071" y="32"/>
                      </a:cubicBezTo>
                      <a:cubicBezTo>
                        <a:pt x="1109" y="19"/>
                        <a:pt x="1123" y="34"/>
                        <a:pt x="1165" y="23"/>
                      </a:cubicBezTo>
                      <a:cubicBezTo>
                        <a:pt x="1207" y="38"/>
                        <a:pt x="1258" y="15"/>
                        <a:pt x="1302" y="6"/>
                      </a:cubicBezTo>
                      <a:cubicBezTo>
                        <a:pt x="1371" y="30"/>
                        <a:pt x="1285" y="6"/>
                        <a:pt x="1354" y="6"/>
                      </a:cubicBezTo>
                      <a:cubicBezTo>
                        <a:pt x="1369" y="6"/>
                        <a:pt x="1383" y="12"/>
                        <a:pt x="1397" y="15"/>
                      </a:cubicBezTo>
                      <a:cubicBezTo>
                        <a:pt x="1435" y="5"/>
                        <a:pt x="1453" y="16"/>
                        <a:pt x="1491" y="6"/>
                      </a:cubicBezTo>
                      <a:cubicBezTo>
                        <a:pt x="1529" y="19"/>
                        <a:pt x="1563" y="27"/>
                        <a:pt x="1602" y="15"/>
                      </a:cubicBezTo>
                      <a:cubicBezTo>
                        <a:pt x="1644" y="25"/>
                        <a:pt x="1694" y="48"/>
                        <a:pt x="1731" y="15"/>
                      </a:cubicBezTo>
                    </a:path>
                  </a:pathLst>
                </a:custGeom>
                <a:noFill/>
                <a:ln w="76200" cmpd="sng">
                  <a:solidFill>
                    <a:srgbClr val="FFCC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8289" name="Group 145"/>
                <p:cNvGrpSpPr>
                  <a:grpSpLocks/>
                </p:cNvGrpSpPr>
                <p:nvPr/>
              </p:nvGrpSpPr>
              <p:grpSpPr bwMode="auto">
                <a:xfrm>
                  <a:off x="264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1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19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0" name="Group 148"/>
                <p:cNvGrpSpPr>
                  <a:grpSpLocks/>
                </p:cNvGrpSpPr>
                <p:nvPr/>
              </p:nvGrpSpPr>
              <p:grpSpPr bwMode="auto">
                <a:xfrm>
                  <a:off x="1344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16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17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1" name="Group 151"/>
                <p:cNvGrpSpPr>
                  <a:grpSpLocks/>
                </p:cNvGrpSpPr>
                <p:nvPr/>
              </p:nvGrpSpPr>
              <p:grpSpPr bwMode="auto">
                <a:xfrm>
                  <a:off x="1128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14" name="AutoShape 15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15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2" name="Group 154"/>
                <p:cNvGrpSpPr>
                  <a:grpSpLocks/>
                </p:cNvGrpSpPr>
                <p:nvPr/>
              </p:nvGrpSpPr>
              <p:grpSpPr bwMode="auto">
                <a:xfrm>
                  <a:off x="480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12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13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3" name="Group 157"/>
                <p:cNvGrpSpPr>
                  <a:grpSpLocks/>
                </p:cNvGrpSpPr>
                <p:nvPr/>
              </p:nvGrpSpPr>
              <p:grpSpPr bwMode="auto">
                <a:xfrm>
                  <a:off x="696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10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11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4" name="Group 160"/>
                <p:cNvGrpSpPr>
                  <a:grpSpLocks/>
                </p:cNvGrpSpPr>
                <p:nvPr/>
              </p:nvGrpSpPr>
              <p:grpSpPr bwMode="auto">
                <a:xfrm>
                  <a:off x="912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08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09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sp>
              <p:nvSpPr>
                <p:cNvPr id="8295" name="Freeform 163"/>
                <p:cNvSpPr>
                  <a:spLocks/>
                </p:cNvSpPr>
                <p:nvPr/>
              </p:nvSpPr>
              <p:spPr bwMode="auto">
                <a:xfrm>
                  <a:off x="1848" y="1440"/>
                  <a:ext cx="864" cy="48"/>
                </a:xfrm>
                <a:custGeom>
                  <a:avLst/>
                  <a:gdLst>
                    <a:gd name="T0" fmla="*/ 0 w 1731"/>
                    <a:gd name="T1" fmla="*/ 23 h 48"/>
                    <a:gd name="T2" fmla="*/ 21 w 1731"/>
                    <a:gd name="T3" fmla="*/ 41 h 48"/>
                    <a:gd name="T4" fmla="*/ 75 w 1731"/>
                    <a:gd name="T5" fmla="*/ 6 h 48"/>
                    <a:gd name="T6" fmla="*/ 98 w 1731"/>
                    <a:gd name="T7" fmla="*/ 15 h 48"/>
                    <a:gd name="T8" fmla="*/ 154 w 1731"/>
                    <a:gd name="T9" fmla="*/ 6 h 48"/>
                    <a:gd name="T10" fmla="*/ 179 w 1731"/>
                    <a:gd name="T11" fmla="*/ 15 h 48"/>
                    <a:gd name="T12" fmla="*/ 196 w 1731"/>
                    <a:gd name="T13" fmla="*/ 6 h 48"/>
                    <a:gd name="T14" fmla="*/ 220 w 1731"/>
                    <a:gd name="T15" fmla="*/ 15 h 48"/>
                    <a:gd name="T16" fmla="*/ 235 w 1731"/>
                    <a:gd name="T17" fmla="*/ 15 h 48"/>
                    <a:gd name="T18" fmla="*/ 267 w 1731"/>
                    <a:gd name="T19" fmla="*/ 32 h 48"/>
                    <a:gd name="T20" fmla="*/ 290 w 1731"/>
                    <a:gd name="T21" fmla="*/ 23 h 48"/>
                    <a:gd name="T22" fmla="*/ 324 w 1731"/>
                    <a:gd name="T23" fmla="*/ 6 h 48"/>
                    <a:gd name="T24" fmla="*/ 337 w 1731"/>
                    <a:gd name="T25" fmla="*/ 6 h 48"/>
                    <a:gd name="T26" fmla="*/ 348 w 1731"/>
                    <a:gd name="T27" fmla="*/ 15 h 48"/>
                    <a:gd name="T28" fmla="*/ 371 w 1731"/>
                    <a:gd name="T29" fmla="*/ 6 h 48"/>
                    <a:gd name="T30" fmla="*/ 399 w 1731"/>
                    <a:gd name="T31" fmla="*/ 15 h 48"/>
                    <a:gd name="T32" fmla="*/ 431 w 1731"/>
                    <a:gd name="T33" fmla="*/ 15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1" h="48">
                      <a:moveTo>
                        <a:pt x="0" y="23"/>
                      </a:moveTo>
                      <a:cubicBezTo>
                        <a:pt x="29" y="27"/>
                        <a:pt x="56" y="41"/>
                        <a:pt x="85" y="41"/>
                      </a:cubicBezTo>
                      <a:cubicBezTo>
                        <a:pt x="153" y="41"/>
                        <a:pt x="235" y="28"/>
                        <a:pt x="300" y="6"/>
                      </a:cubicBezTo>
                      <a:cubicBezTo>
                        <a:pt x="341" y="21"/>
                        <a:pt x="348" y="3"/>
                        <a:pt x="394" y="15"/>
                      </a:cubicBezTo>
                      <a:cubicBezTo>
                        <a:pt x="469" y="8"/>
                        <a:pt x="544" y="21"/>
                        <a:pt x="617" y="6"/>
                      </a:cubicBezTo>
                      <a:cubicBezTo>
                        <a:pt x="653" y="18"/>
                        <a:pt x="683" y="26"/>
                        <a:pt x="720" y="15"/>
                      </a:cubicBezTo>
                      <a:cubicBezTo>
                        <a:pt x="826" y="40"/>
                        <a:pt x="678" y="13"/>
                        <a:pt x="788" y="6"/>
                      </a:cubicBezTo>
                      <a:cubicBezTo>
                        <a:pt x="820" y="4"/>
                        <a:pt x="851" y="12"/>
                        <a:pt x="883" y="15"/>
                      </a:cubicBezTo>
                      <a:cubicBezTo>
                        <a:pt x="925" y="0"/>
                        <a:pt x="891" y="7"/>
                        <a:pt x="943" y="15"/>
                      </a:cubicBezTo>
                      <a:cubicBezTo>
                        <a:pt x="986" y="22"/>
                        <a:pt x="1071" y="32"/>
                        <a:pt x="1071" y="32"/>
                      </a:cubicBezTo>
                      <a:cubicBezTo>
                        <a:pt x="1109" y="19"/>
                        <a:pt x="1123" y="34"/>
                        <a:pt x="1165" y="23"/>
                      </a:cubicBezTo>
                      <a:cubicBezTo>
                        <a:pt x="1207" y="38"/>
                        <a:pt x="1258" y="15"/>
                        <a:pt x="1302" y="6"/>
                      </a:cubicBezTo>
                      <a:cubicBezTo>
                        <a:pt x="1371" y="30"/>
                        <a:pt x="1285" y="6"/>
                        <a:pt x="1354" y="6"/>
                      </a:cubicBezTo>
                      <a:cubicBezTo>
                        <a:pt x="1369" y="6"/>
                        <a:pt x="1383" y="12"/>
                        <a:pt x="1397" y="15"/>
                      </a:cubicBezTo>
                      <a:cubicBezTo>
                        <a:pt x="1435" y="5"/>
                        <a:pt x="1453" y="16"/>
                        <a:pt x="1491" y="6"/>
                      </a:cubicBezTo>
                      <a:cubicBezTo>
                        <a:pt x="1529" y="19"/>
                        <a:pt x="1563" y="27"/>
                        <a:pt x="1602" y="15"/>
                      </a:cubicBezTo>
                      <a:cubicBezTo>
                        <a:pt x="1644" y="25"/>
                        <a:pt x="1694" y="48"/>
                        <a:pt x="1731" y="15"/>
                      </a:cubicBezTo>
                    </a:path>
                  </a:pathLst>
                </a:custGeom>
                <a:noFill/>
                <a:ln w="76200" cmpd="sng">
                  <a:solidFill>
                    <a:srgbClr val="FFCC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8296" name="Group 164"/>
                <p:cNvGrpSpPr>
                  <a:grpSpLocks/>
                </p:cNvGrpSpPr>
                <p:nvPr/>
              </p:nvGrpSpPr>
              <p:grpSpPr bwMode="auto">
                <a:xfrm>
                  <a:off x="2064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06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07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7" name="Group 167"/>
                <p:cNvGrpSpPr>
                  <a:grpSpLocks/>
                </p:cNvGrpSpPr>
                <p:nvPr/>
              </p:nvGrpSpPr>
              <p:grpSpPr bwMode="auto">
                <a:xfrm>
                  <a:off x="2280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04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05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8" name="Group 170"/>
                <p:cNvGrpSpPr>
                  <a:grpSpLocks/>
                </p:cNvGrpSpPr>
                <p:nvPr/>
              </p:nvGrpSpPr>
              <p:grpSpPr bwMode="auto">
                <a:xfrm>
                  <a:off x="2496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02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0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99" name="Group 173"/>
                <p:cNvGrpSpPr>
                  <a:grpSpLocks/>
                </p:cNvGrpSpPr>
                <p:nvPr/>
              </p:nvGrpSpPr>
              <p:grpSpPr bwMode="auto">
                <a:xfrm>
                  <a:off x="1848" y="1056"/>
                  <a:ext cx="216" cy="384"/>
                  <a:chOff x="1344" y="1968"/>
                  <a:chExt cx="528" cy="912"/>
                </a:xfrm>
              </p:grpSpPr>
              <p:sp>
                <p:nvSpPr>
                  <p:cNvPr id="8300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968"/>
                    <a:ext cx="528" cy="9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CC99">
                      <a:alpha val="50195"/>
                    </a:srgbClr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301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96"/>
                    <a:ext cx="240" cy="38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</p:grpSp>
          <p:grpSp>
            <p:nvGrpSpPr>
              <p:cNvPr id="8229" name="Group 176"/>
              <p:cNvGrpSpPr>
                <a:grpSpLocks/>
              </p:cNvGrpSpPr>
              <p:nvPr/>
            </p:nvGrpSpPr>
            <p:grpSpPr bwMode="auto">
              <a:xfrm>
                <a:off x="251" y="816"/>
                <a:ext cx="2431" cy="261"/>
                <a:chOff x="659" y="768"/>
                <a:chExt cx="2431" cy="261"/>
              </a:xfrm>
            </p:grpSpPr>
            <p:grpSp>
              <p:nvGrpSpPr>
                <p:cNvPr id="8230" name="Group 177"/>
                <p:cNvGrpSpPr>
                  <a:grpSpLocks/>
                </p:cNvGrpSpPr>
                <p:nvPr/>
              </p:nvGrpSpPr>
              <p:grpSpPr bwMode="auto">
                <a:xfrm>
                  <a:off x="720" y="768"/>
                  <a:ext cx="864" cy="240"/>
                  <a:chOff x="2976" y="1488"/>
                  <a:chExt cx="1682" cy="768"/>
                </a:xfrm>
              </p:grpSpPr>
              <p:grpSp>
                <p:nvGrpSpPr>
                  <p:cNvPr id="8266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3600" y="1488"/>
                    <a:ext cx="1010" cy="672"/>
                    <a:chOff x="576" y="2208"/>
                    <a:chExt cx="1010" cy="672"/>
                  </a:xfrm>
                </p:grpSpPr>
                <p:sp>
                  <p:nvSpPr>
                    <p:cNvPr id="8280" name="Oval 179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889" y="237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1" name="Oval 180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985" y="2471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2" name="Oval 181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1129" y="237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3" name="Oval 182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649" y="2471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4" name="Oval 183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745" y="2423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5" name="Oval 184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1225" y="2471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6" name="Oval 185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505" y="2423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87" name="Oval 186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409" y="2519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</p:grpSp>
              <p:grpSp>
                <p:nvGrpSpPr>
                  <p:cNvPr id="826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76" y="1728"/>
                    <a:ext cx="1682" cy="528"/>
                    <a:chOff x="2976" y="1728"/>
                    <a:chExt cx="1682" cy="528"/>
                  </a:xfrm>
                </p:grpSpPr>
                <p:sp>
                  <p:nvSpPr>
                    <p:cNvPr id="8268" name="Oval 188"/>
                    <p:cNvSpPr>
                      <a:spLocks noChangeArrowheads="1"/>
                    </p:cNvSpPr>
                    <p:nvPr/>
                  </p:nvSpPr>
                  <p:spPr bwMode="auto">
                    <a:xfrm rot="6060055">
                      <a:off x="4153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69" name="Oval 189"/>
                    <p:cNvSpPr>
                      <a:spLocks noChangeArrowheads="1"/>
                    </p:cNvSpPr>
                    <p:nvPr/>
                  </p:nvSpPr>
                  <p:spPr bwMode="auto">
                    <a:xfrm rot="6060055">
                      <a:off x="3865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0" name="Oval 190"/>
                    <p:cNvSpPr>
                      <a:spLocks noChangeArrowheads="1"/>
                    </p:cNvSpPr>
                    <p:nvPr/>
                  </p:nvSpPr>
                  <p:spPr bwMode="auto">
                    <a:xfrm rot="5594788">
                      <a:off x="4297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1" name="Oval 191"/>
                    <p:cNvSpPr>
                      <a:spLocks noChangeArrowheads="1"/>
                    </p:cNvSpPr>
                    <p:nvPr/>
                  </p:nvSpPr>
                  <p:spPr bwMode="auto">
                    <a:xfrm rot="5594788">
                      <a:off x="4009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2" name="Oval 192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3625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3" name="Oval 193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3337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4" name="Oval 194"/>
                    <p:cNvSpPr>
                      <a:spLocks noChangeArrowheads="1"/>
                    </p:cNvSpPr>
                    <p:nvPr/>
                  </p:nvSpPr>
                  <p:spPr bwMode="auto">
                    <a:xfrm rot="-5856756">
                      <a:off x="3769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5" name="Oval 195"/>
                    <p:cNvSpPr>
                      <a:spLocks noChangeArrowheads="1"/>
                    </p:cNvSpPr>
                    <p:nvPr/>
                  </p:nvSpPr>
                  <p:spPr bwMode="auto">
                    <a:xfrm rot="-5856756">
                      <a:off x="3481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6" name="Oval 196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3097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7" name="Oval 197"/>
                    <p:cNvSpPr>
                      <a:spLocks noChangeArrowheads="1"/>
                    </p:cNvSpPr>
                    <p:nvPr/>
                  </p:nvSpPr>
                  <p:spPr bwMode="auto">
                    <a:xfrm rot="-5391490">
                      <a:off x="2809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8" name="Oval 198"/>
                    <p:cNvSpPr>
                      <a:spLocks noChangeArrowheads="1"/>
                    </p:cNvSpPr>
                    <p:nvPr/>
                  </p:nvSpPr>
                  <p:spPr bwMode="auto">
                    <a:xfrm rot="-5856756">
                      <a:off x="3241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  <p:sp>
                  <p:nvSpPr>
                    <p:cNvPr id="8279" name="Oval 199"/>
                    <p:cNvSpPr>
                      <a:spLocks noChangeArrowheads="1"/>
                    </p:cNvSpPr>
                    <p:nvPr/>
                  </p:nvSpPr>
                  <p:spPr bwMode="auto">
                    <a:xfrm rot="-5856756">
                      <a:off x="2953" y="1895"/>
                      <a:ext cx="528" cy="1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0099"/>
                        </a:gs>
                        <a:gs pos="100000">
                          <a:srgbClr val="47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rgbClr val="FFFF99"/>
                          </a:solidFill>
                          <a:latin typeface="Arial" panose="020B0604020202020204" pitchFamily="34" charset="0"/>
                          <a:cs typeface="Arial (Hebrew)" pitchFamily="42" charset="-79"/>
                        </a:defRPr>
                      </a:lvl9pPr>
                    </a:lstStyle>
                    <a:p>
                      <a:pPr algn="l" rtl="0">
                        <a:spcBef>
                          <a:spcPct val="0"/>
                        </a:spcBef>
                        <a:buFontTx/>
                        <a:buNone/>
                      </a:pPr>
                      <a:endParaRPr lang="cs-CZ" altLang="cs-CZ" sz="2000">
                        <a:solidFill>
                          <a:schemeClr val="bg1"/>
                        </a:solidFill>
                        <a:cs typeface="Times New Roman (Hebrew)" pitchFamily="26" charset="-79"/>
                      </a:endParaRPr>
                    </a:p>
                  </p:txBody>
                </p:sp>
              </p:grpSp>
            </p:grpSp>
            <p:sp>
              <p:nvSpPr>
                <p:cNvPr id="8231" name="Oval 200"/>
                <p:cNvSpPr>
                  <a:spLocks noChangeArrowheads="1"/>
                </p:cNvSpPr>
                <p:nvPr/>
              </p:nvSpPr>
              <p:spPr bwMode="auto">
                <a:xfrm rot="5391490" flipH="1">
                  <a:off x="700" y="876"/>
                  <a:ext cx="165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232" name="Oval 201"/>
                <p:cNvSpPr>
                  <a:spLocks noChangeArrowheads="1"/>
                </p:cNvSpPr>
                <p:nvPr/>
              </p:nvSpPr>
              <p:spPr bwMode="auto">
                <a:xfrm rot="5856756" flipH="1">
                  <a:off x="626" y="876"/>
                  <a:ext cx="165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233" name="Oval 202"/>
                <p:cNvSpPr>
                  <a:spLocks noChangeArrowheads="1"/>
                </p:cNvSpPr>
                <p:nvPr/>
              </p:nvSpPr>
              <p:spPr bwMode="auto">
                <a:xfrm rot="5391490" flipH="1">
                  <a:off x="823" y="876"/>
                  <a:ext cx="165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234" name="Oval 203"/>
                <p:cNvSpPr>
                  <a:spLocks noChangeArrowheads="1"/>
                </p:cNvSpPr>
                <p:nvPr/>
              </p:nvSpPr>
              <p:spPr bwMode="auto">
                <a:xfrm rot="5391490" flipH="1">
                  <a:off x="971" y="876"/>
                  <a:ext cx="165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235" name="Oval 204"/>
                <p:cNvSpPr>
                  <a:spLocks noChangeArrowheads="1"/>
                </p:cNvSpPr>
                <p:nvPr/>
              </p:nvSpPr>
              <p:spPr bwMode="auto">
                <a:xfrm rot="5856756" flipH="1">
                  <a:off x="749" y="876"/>
                  <a:ext cx="165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8236" name="Oval 205"/>
                <p:cNvSpPr>
                  <a:spLocks noChangeArrowheads="1"/>
                </p:cNvSpPr>
                <p:nvPr/>
              </p:nvSpPr>
              <p:spPr bwMode="auto">
                <a:xfrm rot="5856756" flipH="1">
                  <a:off x="897" y="876"/>
                  <a:ext cx="165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grpSp>
              <p:nvGrpSpPr>
                <p:cNvPr id="8237" name="Group 206"/>
                <p:cNvGrpSpPr>
                  <a:grpSpLocks/>
                </p:cNvGrpSpPr>
                <p:nvPr/>
              </p:nvGrpSpPr>
              <p:grpSpPr bwMode="auto">
                <a:xfrm flipH="1">
                  <a:off x="2473" y="768"/>
                  <a:ext cx="518" cy="210"/>
                  <a:chOff x="576" y="2208"/>
                  <a:chExt cx="1010" cy="672"/>
                </a:xfrm>
              </p:grpSpPr>
              <p:sp>
                <p:nvSpPr>
                  <p:cNvPr id="8258" name="Oval 207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889" y="2375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9" name="Oval 208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985" y="2471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60" name="Oval 209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1129" y="2375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61" name="Oval 210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649" y="2471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62" name="Oval 211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745" y="2423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63" name="Oval 212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1225" y="2471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64" name="Oval 213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505" y="2423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65" name="Oval 214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09" y="2519"/>
                    <a:ext cx="528" cy="19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38" name="Group 215"/>
                <p:cNvGrpSpPr>
                  <a:grpSpLocks/>
                </p:cNvGrpSpPr>
                <p:nvPr/>
              </p:nvGrpSpPr>
              <p:grpSpPr bwMode="auto">
                <a:xfrm>
                  <a:off x="2448" y="843"/>
                  <a:ext cx="642" cy="165"/>
                  <a:chOff x="2448" y="843"/>
                  <a:chExt cx="642" cy="165"/>
                </a:xfrm>
              </p:grpSpPr>
              <p:sp>
                <p:nvSpPr>
                  <p:cNvPr id="8249" name="Oval 216"/>
                  <p:cNvSpPr>
                    <a:spLocks noChangeArrowheads="1"/>
                  </p:cNvSpPr>
                  <p:nvPr/>
                </p:nvSpPr>
                <p:spPr bwMode="auto">
                  <a:xfrm rot="15539945" flipH="1">
                    <a:off x="2489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0" name="Oval 217"/>
                  <p:cNvSpPr>
                    <a:spLocks noChangeArrowheads="1"/>
                  </p:cNvSpPr>
                  <p:nvPr/>
                </p:nvSpPr>
                <p:spPr bwMode="auto">
                  <a:xfrm rot="15539945" flipH="1">
                    <a:off x="2637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1" name="Oval 218"/>
                  <p:cNvSpPr>
                    <a:spLocks noChangeArrowheads="1"/>
                  </p:cNvSpPr>
                  <p:nvPr/>
                </p:nvSpPr>
                <p:spPr bwMode="auto">
                  <a:xfrm rot="16005212" flipH="1">
                    <a:off x="2415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2" name="Oval 219"/>
                  <p:cNvSpPr>
                    <a:spLocks noChangeArrowheads="1"/>
                  </p:cNvSpPr>
                  <p:nvPr/>
                </p:nvSpPr>
                <p:spPr bwMode="auto">
                  <a:xfrm rot="16005212" flipH="1">
                    <a:off x="2563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3" name="Oval 220"/>
                  <p:cNvSpPr>
                    <a:spLocks noChangeArrowheads="1"/>
                  </p:cNvSpPr>
                  <p:nvPr/>
                </p:nvSpPr>
                <p:spPr bwMode="auto">
                  <a:xfrm rot="5391490" flipH="1">
                    <a:off x="2760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4" name="Oval 221"/>
                  <p:cNvSpPr>
                    <a:spLocks noChangeArrowheads="1"/>
                  </p:cNvSpPr>
                  <p:nvPr/>
                </p:nvSpPr>
                <p:spPr bwMode="auto">
                  <a:xfrm rot="5391490" flipH="1">
                    <a:off x="2908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5" name="Oval 222"/>
                  <p:cNvSpPr>
                    <a:spLocks noChangeArrowheads="1"/>
                  </p:cNvSpPr>
                  <p:nvPr/>
                </p:nvSpPr>
                <p:spPr bwMode="auto">
                  <a:xfrm rot="5856756" flipH="1">
                    <a:off x="2686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6" name="Oval 223"/>
                  <p:cNvSpPr>
                    <a:spLocks noChangeArrowheads="1"/>
                  </p:cNvSpPr>
                  <p:nvPr/>
                </p:nvSpPr>
                <p:spPr bwMode="auto">
                  <a:xfrm rot="5856756" flipH="1">
                    <a:off x="2834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57" name="Oval 224"/>
                  <p:cNvSpPr>
                    <a:spLocks noChangeArrowheads="1"/>
                  </p:cNvSpPr>
                  <p:nvPr/>
                </p:nvSpPr>
                <p:spPr bwMode="auto">
                  <a:xfrm rot="5856756" flipH="1">
                    <a:off x="2957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8239" name="Group 225"/>
                <p:cNvGrpSpPr>
                  <a:grpSpLocks/>
                </p:cNvGrpSpPr>
                <p:nvPr/>
              </p:nvGrpSpPr>
              <p:grpSpPr bwMode="auto">
                <a:xfrm>
                  <a:off x="1440" y="864"/>
                  <a:ext cx="642" cy="165"/>
                  <a:chOff x="2448" y="843"/>
                  <a:chExt cx="642" cy="165"/>
                </a:xfrm>
              </p:grpSpPr>
              <p:sp>
                <p:nvSpPr>
                  <p:cNvPr id="8240" name="Oval 226"/>
                  <p:cNvSpPr>
                    <a:spLocks noChangeArrowheads="1"/>
                  </p:cNvSpPr>
                  <p:nvPr/>
                </p:nvSpPr>
                <p:spPr bwMode="auto">
                  <a:xfrm rot="15539945" flipH="1">
                    <a:off x="2489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1" name="Oval 227"/>
                  <p:cNvSpPr>
                    <a:spLocks noChangeArrowheads="1"/>
                  </p:cNvSpPr>
                  <p:nvPr/>
                </p:nvSpPr>
                <p:spPr bwMode="auto">
                  <a:xfrm rot="15539945" flipH="1">
                    <a:off x="2637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2" name="Oval 228"/>
                  <p:cNvSpPr>
                    <a:spLocks noChangeArrowheads="1"/>
                  </p:cNvSpPr>
                  <p:nvPr/>
                </p:nvSpPr>
                <p:spPr bwMode="auto">
                  <a:xfrm rot="16005212" flipH="1">
                    <a:off x="2415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3" name="Oval 229"/>
                  <p:cNvSpPr>
                    <a:spLocks noChangeArrowheads="1"/>
                  </p:cNvSpPr>
                  <p:nvPr/>
                </p:nvSpPr>
                <p:spPr bwMode="auto">
                  <a:xfrm rot="16005212" flipH="1">
                    <a:off x="2563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4" name="Oval 230"/>
                  <p:cNvSpPr>
                    <a:spLocks noChangeArrowheads="1"/>
                  </p:cNvSpPr>
                  <p:nvPr/>
                </p:nvSpPr>
                <p:spPr bwMode="auto">
                  <a:xfrm rot="5391490" flipH="1">
                    <a:off x="2760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5" name="Oval 231"/>
                  <p:cNvSpPr>
                    <a:spLocks noChangeArrowheads="1"/>
                  </p:cNvSpPr>
                  <p:nvPr/>
                </p:nvSpPr>
                <p:spPr bwMode="auto">
                  <a:xfrm rot="5391490" flipH="1">
                    <a:off x="2908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6" name="Oval 232"/>
                  <p:cNvSpPr>
                    <a:spLocks noChangeArrowheads="1"/>
                  </p:cNvSpPr>
                  <p:nvPr/>
                </p:nvSpPr>
                <p:spPr bwMode="auto">
                  <a:xfrm rot="5856756" flipH="1">
                    <a:off x="2686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7" name="Oval 233"/>
                  <p:cNvSpPr>
                    <a:spLocks noChangeArrowheads="1"/>
                  </p:cNvSpPr>
                  <p:nvPr/>
                </p:nvSpPr>
                <p:spPr bwMode="auto">
                  <a:xfrm rot="5856756" flipH="1">
                    <a:off x="2834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8248" name="Oval 234"/>
                  <p:cNvSpPr>
                    <a:spLocks noChangeArrowheads="1"/>
                  </p:cNvSpPr>
                  <p:nvPr/>
                </p:nvSpPr>
                <p:spPr bwMode="auto">
                  <a:xfrm rot="5856756" flipH="1">
                    <a:off x="2957" y="876"/>
                    <a:ext cx="165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</p:grpSp>
        </p:grpSp>
      </p:grpSp>
      <p:grpSp>
        <p:nvGrpSpPr>
          <p:cNvPr id="49387" name="Group 235"/>
          <p:cNvGrpSpPr>
            <a:grpSpLocks/>
          </p:cNvGrpSpPr>
          <p:nvPr/>
        </p:nvGrpSpPr>
        <p:grpSpPr bwMode="auto">
          <a:xfrm>
            <a:off x="2476500" y="1371600"/>
            <a:ext cx="820738" cy="1328738"/>
            <a:chOff x="4464" y="1056"/>
            <a:chExt cx="517" cy="837"/>
          </a:xfrm>
        </p:grpSpPr>
        <p:sp>
          <p:nvSpPr>
            <p:cNvPr id="8210" name="Oval 236"/>
            <p:cNvSpPr>
              <a:spLocks noChangeArrowheads="1"/>
            </p:cNvSpPr>
            <p:nvPr/>
          </p:nvSpPr>
          <p:spPr bwMode="auto">
            <a:xfrm rot="-5391490">
              <a:off x="4725" y="1089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1" name="Oval 237"/>
            <p:cNvSpPr>
              <a:spLocks noChangeArrowheads="1"/>
            </p:cNvSpPr>
            <p:nvPr/>
          </p:nvSpPr>
          <p:spPr bwMode="auto">
            <a:xfrm rot="-5391490">
              <a:off x="4774" y="1119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2" name="Oval 238"/>
            <p:cNvSpPr>
              <a:spLocks noChangeArrowheads="1"/>
            </p:cNvSpPr>
            <p:nvPr/>
          </p:nvSpPr>
          <p:spPr bwMode="auto">
            <a:xfrm rot="-5391490">
              <a:off x="4848" y="1089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3" name="Oval 239"/>
            <p:cNvSpPr>
              <a:spLocks noChangeArrowheads="1"/>
            </p:cNvSpPr>
            <p:nvPr/>
          </p:nvSpPr>
          <p:spPr bwMode="auto">
            <a:xfrm rot="-5391490">
              <a:off x="4602" y="1119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4" name="Oval 240"/>
            <p:cNvSpPr>
              <a:spLocks noChangeArrowheads="1"/>
            </p:cNvSpPr>
            <p:nvPr/>
          </p:nvSpPr>
          <p:spPr bwMode="auto">
            <a:xfrm rot="-5391490">
              <a:off x="4651" y="1104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5" name="Oval 241"/>
            <p:cNvSpPr>
              <a:spLocks noChangeArrowheads="1"/>
            </p:cNvSpPr>
            <p:nvPr/>
          </p:nvSpPr>
          <p:spPr bwMode="auto">
            <a:xfrm rot="-5391490">
              <a:off x="4527" y="1185"/>
              <a:ext cx="165" cy="9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6" name="Oval 242"/>
            <p:cNvSpPr>
              <a:spLocks noChangeArrowheads="1"/>
            </p:cNvSpPr>
            <p:nvPr/>
          </p:nvSpPr>
          <p:spPr bwMode="auto">
            <a:xfrm rot="-5391490">
              <a:off x="4527" y="1281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7" name="Oval 243"/>
            <p:cNvSpPr>
              <a:spLocks noChangeArrowheads="1"/>
            </p:cNvSpPr>
            <p:nvPr/>
          </p:nvSpPr>
          <p:spPr bwMode="auto">
            <a:xfrm rot="-5391490">
              <a:off x="4479" y="1329"/>
              <a:ext cx="165" cy="9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8" name="Oval 244"/>
            <p:cNvSpPr>
              <a:spLocks noChangeArrowheads="1"/>
            </p:cNvSpPr>
            <p:nvPr/>
          </p:nvSpPr>
          <p:spPr bwMode="auto">
            <a:xfrm rot="-5391490">
              <a:off x="4554" y="1359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19" name="Oval 245"/>
            <p:cNvSpPr>
              <a:spLocks noChangeArrowheads="1"/>
            </p:cNvSpPr>
            <p:nvPr/>
          </p:nvSpPr>
          <p:spPr bwMode="auto">
            <a:xfrm rot="-5391490">
              <a:off x="4479" y="1425"/>
              <a:ext cx="165" cy="9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20" name="Oval 246"/>
            <p:cNvSpPr>
              <a:spLocks noChangeArrowheads="1"/>
            </p:cNvSpPr>
            <p:nvPr/>
          </p:nvSpPr>
          <p:spPr bwMode="auto">
            <a:xfrm rot="-5391490">
              <a:off x="4479" y="1521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21" name="Oval 247"/>
            <p:cNvSpPr>
              <a:spLocks noChangeArrowheads="1"/>
            </p:cNvSpPr>
            <p:nvPr/>
          </p:nvSpPr>
          <p:spPr bwMode="auto">
            <a:xfrm rot="-5391490">
              <a:off x="4431" y="1569"/>
              <a:ext cx="165" cy="9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22" name="Oval 248"/>
            <p:cNvSpPr>
              <a:spLocks noChangeArrowheads="1"/>
            </p:cNvSpPr>
            <p:nvPr/>
          </p:nvSpPr>
          <p:spPr bwMode="auto">
            <a:xfrm rot="-5391490">
              <a:off x="4602" y="1551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23" name="Oval 249"/>
            <p:cNvSpPr>
              <a:spLocks noChangeArrowheads="1"/>
            </p:cNvSpPr>
            <p:nvPr/>
          </p:nvSpPr>
          <p:spPr bwMode="auto">
            <a:xfrm rot="-5391490">
              <a:off x="4527" y="1617"/>
              <a:ext cx="165" cy="9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24" name="Oval 250"/>
            <p:cNvSpPr>
              <a:spLocks noChangeArrowheads="1"/>
            </p:cNvSpPr>
            <p:nvPr/>
          </p:nvSpPr>
          <p:spPr bwMode="auto">
            <a:xfrm rot="-5391490">
              <a:off x="4527" y="1713"/>
              <a:ext cx="165" cy="100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8225" name="Oval 251"/>
            <p:cNvSpPr>
              <a:spLocks noChangeArrowheads="1"/>
            </p:cNvSpPr>
            <p:nvPr/>
          </p:nvSpPr>
          <p:spPr bwMode="auto">
            <a:xfrm rot="-5391490">
              <a:off x="4479" y="1761"/>
              <a:ext cx="165" cy="99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sp>
        <p:nvSpPr>
          <p:cNvPr id="49404" name="Text Box 252"/>
          <p:cNvSpPr txBox="1">
            <a:spLocks noChangeArrowheads="1"/>
          </p:cNvSpPr>
          <p:nvPr/>
        </p:nvSpPr>
        <p:spPr bwMode="auto">
          <a:xfrm>
            <a:off x="4572000" y="4419600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Pre-formed toxin; no adherence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Botulism, staphylococcal and clostridial food poisoning</a:t>
            </a:r>
            <a:endParaRPr lang="en-US" altLang="he-IL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49405" name="AutoShape 253"/>
          <p:cNvSpPr>
            <a:spLocks noChangeArrowheads="1"/>
          </p:cNvSpPr>
          <p:nvPr/>
        </p:nvSpPr>
        <p:spPr bwMode="auto">
          <a:xfrm rot="5400000">
            <a:off x="2476500" y="882650"/>
            <a:ext cx="457200" cy="381000"/>
          </a:xfrm>
          <a:prstGeom prst="chevron">
            <a:avLst>
              <a:gd name="adj" fmla="val 45006"/>
            </a:avLst>
          </a:prstGeom>
          <a:solidFill>
            <a:srgbClr val="CC3300"/>
          </a:solidFill>
          <a:ln w="3810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grpSp>
        <p:nvGrpSpPr>
          <p:cNvPr id="49406" name="Group 254"/>
          <p:cNvGrpSpPr>
            <a:grpSpLocks/>
          </p:cNvGrpSpPr>
          <p:nvPr/>
        </p:nvGrpSpPr>
        <p:grpSpPr bwMode="auto">
          <a:xfrm>
            <a:off x="495300" y="2133600"/>
            <a:ext cx="2438400" cy="1066800"/>
            <a:chOff x="2544" y="2736"/>
            <a:chExt cx="1536" cy="672"/>
          </a:xfrm>
        </p:grpSpPr>
        <p:grpSp>
          <p:nvGrpSpPr>
            <p:cNvPr id="8205" name="Group 255"/>
            <p:cNvGrpSpPr>
              <a:grpSpLocks/>
            </p:cNvGrpSpPr>
            <p:nvPr/>
          </p:nvGrpSpPr>
          <p:grpSpPr bwMode="auto">
            <a:xfrm>
              <a:off x="3552" y="3120"/>
              <a:ext cx="528" cy="288"/>
              <a:chOff x="4416" y="2256"/>
              <a:chExt cx="816" cy="1200"/>
            </a:xfrm>
          </p:grpSpPr>
          <p:sp>
            <p:nvSpPr>
              <p:cNvPr id="8208" name="Freeform 256"/>
              <p:cNvSpPr>
                <a:spLocks/>
              </p:cNvSpPr>
              <p:nvPr/>
            </p:nvSpPr>
            <p:spPr bwMode="auto">
              <a:xfrm>
                <a:off x="4416" y="2256"/>
                <a:ext cx="391" cy="1200"/>
              </a:xfrm>
              <a:custGeom>
                <a:avLst/>
                <a:gdLst>
                  <a:gd name="T0" fmla="*/ 0 w 391"/>
                  <a:gd name="T1" fmla="*/ 0 h 1200"/>
                  <a:gd name="T2" fmla="*/ 240 w 391"/>
                  <a:gd name="T3" fmla="*/ 192 h 1200"/>
                  <a:gd name="T4" fmla="*/ 384 w 391"/>
                  <a:gd name="T5" fmla="*/ 624 h 1200"/>
                  <a:gd name="T6" fmla="*/ 281 w 391"/>
                  <a:gd name="T7" fmla="*/ 1001 h 1200"/>
                  <a:gd name="T8" fmla="*/ 48 w 391"/>
                  <a:gd name="T9" fmla="*/ 1200 h 1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1" h="1200">
                    <a:moveTo>
                      <a:pt x="0" y="0"/>
                    </a:moveTo>
                    <a:cubicBezTo>
                      <a:pt x="88" y="44"/>
                      <a:pt x="176" y="88"/>
                      <a:pt x="240" y="192"/>
                    </a:cubicBezTo>
                    <a:cubicBezTo>
                      <a:pt x="304" y="296"/>
                      <a:pt x="377" y="489"/>
                      <a:pt x="384" y="624"/>
                    </a:cubicBezTo>
                    <a:cubicBezTo>
                      <a:pt x="391" y="759"/>
                      <a:pt x="337" y="905"/>
                      <a:pt x="281" y="1001"/>
                    </a:cubicBezTo>
                    <a:cubicBezTo>
                      <a:pt x="225" y="1097"/>
                      <a:pt x="96" y="1159"/>
                      <a:pt x="48" y="1200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09" name="Freeform 257"/>
              <p:cNvSpPr>
                <a:spLocks/>
              </p:cNvSpPr>
              <p:nvPr/>
            </p:nvSpPr>
            <p:spPr bwMode="auto">
              <a:xfrm>
                <a:off x="4800" y="2880"/>
                <a:ext cx="432" cy="528"/>
              </a:xfrm>
              <a:custGeom>
                <a:avLst/>
                <a:gdLst>
                  <a:gd name="T0" fmla="*/ 0 w 432"/>
                  <a:gd name="T1" fmla="*/ 0 h 528"/>
                  <a:gd name="T2" fmla="*/ 48 w 432"/>
                  <a:gd name="T3" fmla="*/ 240 h 528"/>
                  <a:gd name="T4" fmla="*/ 192 w 432"/>
                  <a:gd name="T5" fmla="*/ 432 h 528"/>
                  <a:gd name="T6" fmla="*/ 432 w 43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2" h="528">
                    <a:moveTo>
                      <a:pt x="0" y="0"/>
                    </a:moveTo>
                    <a:cubicBezTo>
                      <a:pt x="8" y="84"/>
                      <a:pt x="16" y="168"/>
                      <a:pt x="48" y="240"/>
                    </a:cubicBezTo>
                    <a:cubicBezTo>
                      <a:pt x="80" y="312"/>
                      <a:pt x="128" y="384"/>
                      <a:pt x="192" y="432"/>
                    </a:cubicBezTo>
                    <a:cubicBezTo>
                      <a:pt x="256" y="480"/>
                      <a:pt x="392" y="512"/>
                      <a:pt x="432" y="528"/>
                    </a:cubicBezTo>
                  </a:path>
                </a:pathLst>
              </a:custGeom>
              <a:noFill/>
              <a:ln w="76200" cmpd="sng">
                <a:solidFill>
                  <a:srgbClr val="FF3300"/>
                </a:solidFill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206" name="Text Box 258"/>
            <p:cNvSpPr txBox="1">
              <a:spLocks noChangeArrowheads="1"/>
            </p:cNvSpPr>
            <p:nvPr/>
          </p:nvSpPr>
          <p:spPr bwMode="auto">
            <a:xfrm>
              <a:off x="2640" y="2928"/>
              <a:ext cx="960" cy="327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he-IL" sz="2800" b="1">
                  <a:solidFill>
                    <a:schemeClr val="tx1"/>
                  </a:solidFill>
                  <a:latin typeface="Copperplate Gothic Light" panose="020E0507020206020404" pitchFamily="34" charset="0"/>
                  <a:cs typeface="Times New Roman (Hebrew)" pitchFamily="26" charset="-79"/>
                </a:rPr>
                <a:t>toxins</a:t>
              </a:r>
            </a:p>
          </p:txBody>
        </p:sp>
        <p:sp>
          <p:nvSpPr>
            <p:cNvPr id="8207" name="Oval 259"/>
            <p:cNvSpPr>
              <a:spLocks noChangeArrowheads="1"/>
            </p:cNvSpPr>
            <p:nvPr/>
          </p:nvSpPr>
          <p:spPr bwMode="auto">
            <a:xfrm>
              <a:off x="2544" y="2736"/>
              <a:ext cx="336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cs-CZ" altLang="en-US" sz="2400" b="1">
                  <a:solidFill>
                    <a:srgbClr val="FFFF00"/>
                  </a:solidFill>
                  <a:cs typeface="Times New Roman (Hebrew)" pitchFamily="26" charset="-79"/>
                </a:rPr>
                <a:t>+/-</a:t>
              </a:r>
              <a:endParaRPr lang="en-US" altLang="en-US" sz="2400" b="1">
                <a:solidFill>
                  <a:srgbClr val="FFFF00"/>
                </a:solidFill>
                <a:cs typeface="Times New Roman (Hebrew)" pitchFamily="26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9" grpId="0" autoUpdateAnimBg="0"/>
      <p:bldP spid="49404" grpId="0" autoUpdateAnimBg="0"/>
      <p:bldP spid="494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B7A9CFAE-8501-4E50-AF50-895DA987B422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he-IL" sz="3200" smtClean="0"/>
              <a:t>Examples of organisms with different expressions of virulence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  <a:defRPr/>
            </a:pPr>
            <a:r>
              <a:rPr lang="en-US" altLang="he-IL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Escherichia coli</a:t>
            </a:r>
            <a:endParaRPr lang="en-US" altLang="he-IL" smtClean="0"/>
          </a:p>
          <a:p>
            <a:pPr algn="l" rtl="0">
              <a:defRPr/>
            </a:pPr>
            <a:endParaRPr lang="en-US" altLang="he-IL" sz="1600" smtClean="0"/>
          </a:p>
          <a:p>
            <a:pPr algn="l" rtl="0">
              <a:defRPr/>
            </a:pPr>
            <a:r>
              <a:rPr lang="en-US" altLang="he-IL" smtClean="0"/>
              <a:t>asymptomatic carriage</a:t>
            </a:r>
          </a:p>
          <a:p>
            <a:pPr algn="l" rtl="0">
              <a:defRPr/>
            </a:pPr>
            <a:r>
              <a:rPr lang="en-US" altLang="he-IL" smtClean="0"/>
              <a:t>urinary tract infection, mild to severe</a:t>
            </a:r>
          </a:p>
          <a:p>
            <a:pPr algn="l" rtl="0">
              <a:defRPr/>
            </a:pPr>
            <a:r>
              <a:rPr lang="en-US" altLang="he-IL" smtClean="0"/>
              <a:t>gastroenteritis, mild to </a:t>
            </a:r>
            <a:r>
              <a:rPr lang="en-US" altLang="he-IL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lethal</a:t>
            </a:r>
            <a:endParaRPr lang="en-US" altLang="he-IL" smtClean="0"/>
          </a:p>
          <a:p>
            <a:pPr marL="819150" lvl="1" algn="l" rtl="0">
              <a:defRPr/>
            </a:pPr>
            <a:r>
              <a:rPr lang="en-US" altLang="he-IL" smtClean="0"/>
              <a:t>invasion</a:t>
            </a:r>
          </a:p>
          <a:p>
            <a:pPr marL="819150" lvl="1" algn="l" rtl="0">
              <a:defRPr/>
            </a:pPr>
            <a:r>
              <a:rPr lang="en-US" altLang="he-IL" smtClean="0"/>
              <a:t>toxins</a:t>
            </a:r>
          </a:p>
        </p:txBody>
      </p:sp>
      <p:grpSp>
        <p:nvGrpSpPr>
          <p:cNvPr id="104452" name="Group 4"/>
          <p:cNvGrpSpPr>
            <a:grpSpLocks/>
          </p:cNvGrpSpPr>
          <p:nvPr/>
        </p:nvGrpSpPr>
        <p:grpSpPr bwMode="auto">
          <a:xfrm>
            <a:off x="5715000" y="2971800"/>
            <a:ext cx="3429000" cy="3322638"/>
            <a:chOff x="2160" y="1776"/>
            <a:chExt cx="2160" cy="2093"/>
          </a:xfrm>
        </p:grpSpPr>
        <p:sp>
          <p:nvSpPr>
            <p:cNvPr id="46087" name="Oval 5"/>
            <p:cNvSpPr>
              <a:spLocks noChangeArrowheads="1"/>
            </p:cNvSpPr>
            <p:nvPr/>
          </p:nvSpPr>
          <p:spPr bwMode="auto">
            <a:xfrm>
              <a:off x="2928" y="3120"/>
              <a:ext cx="528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en-US" sz="6000" b="1">
                  <a:solidFill>
                    <a:schemeClr val="bg1"/>
                  </a:solidFill>
                  <a:latin typeface="Times New Roman (Hebrew)" pitchFamily="26" charset="-79"/>
                  <a:cs typeface="Times New Roman (Hebrew)" pitchFamily="26" charset="-79"/>
                </a:rPr>
                <a:t>+</a:t>
              </a:r>
              <a:endParaRPr lang="en-US" altLang="en-US" sz="6000" b="1">
                <a:solidFill>
                  <a:schemeClr val="bg1"/>
                </a:solidFill>
                <a:latin typeface="Times New Roman (Hebrew)" pitchFamily="26" charset="-79"/>
                <a:cs typeface="Times New Roman (Hebrew)" pitchFamily="26" charset="-79"/>
              </a:endParaRPr>
            </a:p>
          </p:txBody>
        </p:sp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2160" y="3504"/>
              <a:ext cx="2160" cy="3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he-IL" b="1" i="1">
                  <a:solidFill>
                    <a:schemeClr val="bg1"/>
                  </a:solidFill>
                  <a:cs typeface="Times New Roman (Hebrew)" pitchFamily="26" charset="-79"/>
                </a:rPr>
                <a:t>E. coli</a:t>
              </a:r>
              <a:r>
                <a:rPr lang="en-US" altLang="he-IL" b="1">
                  <a:solidFill>
                    <a:schemeClr val="bg1"/>
                  </a:solidFill>
                  <a:cs typeface="Times New Roman (Hebrew)" pitchFamily="26" charset="-79"/>
                </a:rPr>
                <a:t> O157:H7</a:t>
              </a:r>
              <a:endParaRPr lang="en-US" altLang="he-IL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graphicFrame>
          <p:nvGraphicFramePr>
            <p:cNvPr id="46089" name="Object 7"/>
            <p:cNvGraphicFramePr>
              <a:graphicFrameLocks noChangeAspect="1"/>
            </p:cNvGraphicFramePr>
            <p:nvPr/>
          </p:nvGraphicFramePr>
          <p:xfrm>
            <a:off x="2496" y="1776"/>
            <a:ext cx="1428" cy="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1" name="Clip" r:id="rId3" imgW="781144" imgH="809754" progId="MS_ClipArt_Gallery.2">
                    <p:embed/>
                  </p:oleObj>
                </mc:Choice>
                <mc:Fallback>
                  <p:oleObj name="Clip" r:id="rId3" imgW="781144" imgH="809754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776"/>
                          <a:ext cx="1428" cy="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456" name="Text Box 8"/>
          <p:cNvSpPr txBox="1">
            <a:spLocks noChangeArrowheads="1"/>
          </p:cNvSpPr>
          <p:nvPr/>
        </p:nvSpPr>
        <p:spPr bwMode="auto">
          <a:xfrm rot="-1047677">
            <a:off x="4191000" y="4800600"/>
            <a:ext cx="4762500" cy="406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chemeClr val="bg1"/>
                </a:solidFill>
                <a:cs typeface="Times New Roman (Hebrew)" pitchFamily="26" charset="-79"/>
              </a:rPr>
              <a:t>Outbreaks of severe foodborne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BAE48E46-3094-4180-B34D-C45F7E6F2F45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algn="l" rtl="0">
              <a:buFontTx/>
              <a:buNone/>
              <a:defRPr/>
            </a:pPr>
            <a:r>
              <a:rPr lang="en-US" altLang="he-IL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Clostridium perfringens</a:t>
            </a:r>
            <a:endParaRPr lang="en-US" altLang="he-IL" smtClean="0"/>
          </a:p>
          <a:p>
            <a:pPr algn="l" rtl="0">
              <a:defRPr/>
            </a:pPr>
            <a:endParaRPr lang="en-US" altLang="he-IL" sz="1600" smtClean="0"/>
          </a:p>
          <a:p>
            <a:pPr algn="l" rtl="0">
              <a:defRPr/>
            </a:pPr>
            <a:r>
              <a:rPr lang="en-US" altLang="he-IL" smtClean="0"/>
              <a:t>asymptomatic carriage</a:t>
            </a:r>
          </a:p>
          <a:p>
            <a:pPr algn="l" rtl="0">
              <a:defRPr/>
            </a:pPr>
            <a:r>
              <a:rPr lang="en-US" altLang="he-IL" smtClean="0"/>
              <a:t>wound contamination/infection</a:t>
            </a:r>
          </a:p>
          <a:p>
            <a:pPr algn="l" rtl="0">
              <a:defRPr/>
            </a:pPr>
            <a:r>
              <a:rPr lang="en-US" altLang="he-IL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gas-gangrene (Clostridial myonecrosis)</a:t>
            </a:r>
          </a:p>
          <a:p>
            <a:pPr lvl="1" algn="l" rtl="0">
              <a:defRPr/>
            </a:pPr>
            <a:r>
              <a:rPr lang="en-US" altLang="he-IL" smtClean="0"/>
              <a:t>toxins</a:t>
            </a:r>
          </a:p>
          <a:p>
            <a:pPr lvl="1" algn="l" rtl="0">
              <a:defRPr/>
            </a:pPr>
            <a:r>
              <a:rPr lang="en-US" altLang="he-IL" smtClean="0"/>
              <a:t>host factors!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5068888" y="2595563"/>
            <a:ext cx="3998912" cy="4216400"/>
            <a:chOff x="3193" y="1635"/>
            <a:chExt cx="2519" cy="2656"/>
          </a:xfrm>
        </p:grpSpPr>
        <p:pic>
          <p:nvPicPr>
            <p:cNvPr id="47117" name="Picture 4" descr="Clostridial gas gangre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" y="1635"/>
              <a:ext cx="2519" cy="236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8" name="Text Box 5"/>
            <p:cNvSpPr txBox="1">
              <a:spLocks noChangeArrowheads="1"/>
            </p:cNvSpPr>
            <p:nvPr/>
          </p:nvSpPr>
          <p:spPr bwMode="auto">
            <a:xfrm>
              <a:off x="3196" y="4035"/>
              <a:ext cx="2516" cy="256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Clinical picture of gas gangrene</a:t>
              </a:r>
            </a:p>
          </p:txBody>
        </p:sp>
      </p:grpSp>
      <p:sp>
        <p:nvSpPr>
          <p:cNvPr id="471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he-IL" sz="3200" smtClean="0"/>
              <a:t>Examples of organisms with different expressions of virulence</a:t>
            </a:r>
          </a:p>
        </p:txBody>
      </p:sp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6172200" y="228600"/>
            <a:ext cx="2743200" cy="3913188"/>
            <a:chOff x="3888" y="144"/>
            <a:chExt cx="1728" cy="2465"/>
          </a:xfrm>
        </p:grpSpPr>
        <p:pic>
          <p:nvPicPr>
            <p:cNvPr id="47115" name="Picture 8" descr="gas gangrene Xray l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44"/>
              <a:ext cx="1728" cy="24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4150" y="169"/>
              <a:ext cx="1432" cy="44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X-ray showing gas in soft tissues</a:t>
              </a:r>
            </a:p>
          </p:txBody>
        </p:sp>
      </p:grp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7010400" y="1066800"/>
            <a:ext cx="1600200" cy="2133600"/>
          </a:xfrm>
          <a:prstGeom prst="ellipse">
            <a:avLst/>
          </a:prstGeom>
          <a:noFill/>
          <a:ln w="28575">
            <a:solidFill>
              <a:srgbClr val="FF99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grpSp>
        <p:nvGrpSpPr>
          <p:cNvPr id="105483" name="Group 11"/>
          <p:cNvGrpSpPr>
            <a:grpSpLocks/>
          </p:cNvGrpSpPr>
          <p:nvPr/>
        </p:nvGrpSpPr>
        <p:grpSpPr bwMode="auto">
          <a:xfrm>
            <a:off x="533400" y="2765425"/>
            <a:ext cx="6073775" cy="3660775"/>
            <a:chOff x="336" y="1742"/>
            <a:chExt cx="3826" cy="2306"/>
          </a:xfrm>
        </p:grpSpPr>
        <p:pic>
          <p:nvPicPr>
            <p:cNvPr id="47113" name="Picture 12" descr="clostridium perfringens in exud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742"/>
              <a:ext cx="3360" cy="21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4" name="Rectangle 13"/>
            <p:cNvSpPr>
              <a:spLocks noChangeArrowheads="1"/>
            </p:cNvSpPr>
            <p:nvPr/>
          </p:nvSpPr>
          <p:spPr bwMode="auto">
            <a:xfrm>
              <a:off x="432" y="3408"/>
              <a:ext cx="3730" cy="64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2000" i="1">
                  <a:solidFill>
                    <a:schemeClr val="bg1"/>
                  </a:solidFill>
                  <a:cs typeface="Times New Roman (Hebrew)" pitchFamily="26" charset="-79"/>
                </a:rPr>
                <a:t>Clostridium perfringens</a:t>
              </a: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 in fluid from necrotic tissue - Gram stain. Note absence of leukocytes due to effect of </a:t>
              </a: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  <a:sym typeface="Symbol" panose="05050102010706020507" pitchFamily="18" charset="2"/>
                </a:rPr>
                <a:t> </a:t>
              </a:r>
              <a:r>
                <a:rPr lang="en-US" altLang="he-IL" sz="2000">
                  <a:solidFill>
                    <a:schemeClr val="bg1"/>
                  </a:solidFill>
                  <a:cs typeface="Times New Roman (Hebrew)" pitchFamily="26" charset="-79"/>
                </a:rPr>
                <a:t>toxin, also known as phospholipase 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BC6D247C-6CAF-4C57-A8B1-930C9B9D4577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69900" y="1843088"/>
            <a:ext cx="8369300" cy="3665537"/>
            <a:chOff x="296" y="1161"/>
            <a:chExt cx="5272" cy="2309"/>
          </a:xfrm>
        </p:grpSpPr>
        <p:grpSp>
          <p:nvGrpSpPr>
            <p:cNvPr id="48134" name="Group 3"/>
            <p:cNvGrpSpPr>
              <a:grpSpLocks/>
            </p:cNvGrpSpPr>
            <p:nvPr/>
          </p:nvGrpSpPr>
          <p:grpSpPr bwMode="auto">
            <a:xfrm>
              <a:off x="2496" y="2592"/>
              <a:ext cx="840" cy="605"/>
              <a:chOff x="2728" y="2612"/>
              <a:chExt cx="840" cy="605"/>
            </a:xfrm>
          </p:grpSpPr>
          <p:sp>
            <p:nvSpPr>
              <p:cNvPr id="48200" name="Line 4"/>
              <p:cNvSpPr>
                <a:spLocks noChangeShapeType="1"/>
              </p:cNvSpPr>
              <p:nvPr/>
            </p:nvSpPr>
            <p:spPr bwMode="auto">
              <a:xfrm flipH="1">
                <a:off x="2728" y="2612"/>
                <a:ext cx="400" cy="60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201" name="Line 5"/>
              <p:cNvSpPr>
                <a:spLocks noChangeShapeType="1"/>
              </p:cNvSpPr>
              <p:nvPr/>
            </p:nvSpPr>
            <p:spPr bwMode="auto">
              <a:xfrm>
                <a:off x="3128" y="2612"/>
                <a:ext cx="440" cy="60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202" name="Line 6"/>
              <p:cNvSpPr>
                <a:spLocks noChangeShapeType="1"/>
              </p:cNvSpPr>
              <p:nvPr/>
            </p:nvSpPr>
            <p:spPr bwMode="auto">
              <a:xfrm>
                <a:off x="2736" y="3216"/>
                <a:ext cx="832" cy="1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8135" name="Group 7"/>
            <p:cNvGrpSpPr>
              <a:grpSpLocks/>
            </p:cNvGrpSpPr>
            <p:nvPr/>
          </p:nvGrpSpPr>
          <p:grpSpPr bwMode="auto">
            <a:xfrm flipH="1">
              <a:off x="669" y="2121"/>
              <a:ext cx="4840" cy="929"/>
              <a:chOff x="765" y="2121"/>
              <a:chExt cx="4840" cy="929"/>
            </a:xfrm>
          </p:grpSpPr>
          <p:sp>
            <p:nvSpPr>
              <p:cNvPr id="48198" name="Line 8"/>
              <p:cNvSpPr>
                <a:spLocks noChangeShapeType="1"/>
              </p:cNvSpPr>
              <p:nvPr/>
            </p:nvSpPr>
            <p:spPr bwMode="auto">
              <a:xfrm flipV="1">
                <a:off x="1661" y="2121"/>
                <a:ext cx="3944" cy="792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199" name="Line 9"/>
              <p:cNvSpPr>
                <a:spLocks noChangeShapeType="1"/>
              </p:cNvSpPr>
              <p:nvPr/>
            </p:nvSpPr>
            <p:spPr bwMode="auto">
              <a:xfrm flipH="1">
                <a:off x="765" y="2879"/>
                <a:ext cx="1040" cy="171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6506" name="Oval 10"/>
            <p:cNvSpPr>
              <a:spLocks noChangeArrowheads="1"/>
            </p:cNvSpPr>
            <p:nvPr/>
          </p:nvSpPr>
          <p:spPr bwMode="auto">
            <a:xfrm>
              <a:off x="4032" y="2352"/>
              <a:ext cx="1536" cy="57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he-IL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 (Hebrew)" pitchFamily="42" charset="-79"/>
                </a:rPr>
                <a:t>Organism</a:t>
              </a:r>
            </a:p>
            <a:p>
              <a:pPr algn="ctr">
                <a:defRPr/>
              </a:pPr>
              <a:r>
                <a:rPr lang="en-US" altLang="he-IL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 (Hebrew)" pitchFamily="42" charset="-79"/>
                </a:rPr>
                <a:t>factors</a:t>
              </a:r>
            </a:p>
          </p:txBody>
        </p:sp>
        <p:sp>
          <p:nvSpPr>
            <p:cNvPr id="48137" name="Rectangle 11"/>
            <p:cNvSpPr>
              <a:spLocks noChangeArrowheads="1"/>
            </p:cNvSpPr>
            <p:nvPr/>
          </p:nvSpPr>
          <p:spPr bwMode="auto">
            <a:xfrm>
              <a:off x="4128" y="3120"/>
              <a:ext cx="1192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FEC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lang="en-US" altLang="he-IL" sz="1500" b="1">
                  <a:solidFill>
                    <a:srgbClr val="66FFFF"/>
                  </a:solidFill>
                  <a:cs typeface="Times New Roman (Hebrew)" pitchFamily="26" charset="-79"/>
                </a:rPr>
                <a:t>HOST-MEDIATED DAMAGE</a:t>
              </a:r>
            </a:p>
          </p:txBody>
        </p:sp>
        <p:sp>
          <p:nvSpPr>
            <p:cNvPr id="48138" name="Rectangle 12"/>
            <p:cNvSpPr>
              <a:spLocks noChangeArrowheads="1"/>
            </p:cNvSpPr>
            <p:nvPr/>
          </p:nvSpPr>
          <p:spPr bwMode="auto">
            <a:xfrm>
              <a:off x="384" y="2496"/>
              <a:ext cx="113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he-IL" sz="1500" b="1">
                  <a:solidFill>
                    <a:srgbClr val="C0C0C0"/>
                  </a:solidFill>
                  <a:cs typeface="Times New Roman (Hebrew)" pitchFamily="26" charset="-79"/>
                </a:rPr>
                <a:t>HOST FACTORS</a:t>
              </a:r>
            </a:p>
          </p:txBody>
        </p:sp>
        <p:grpSp>
          <p:nvGrpSpPr>
            <p:cNvPr id="48139" name="Group 13"/>
            <p:cNvGrpSpPr>
              <a:grpSpLocks/>
            </p:cNvGrpSpPr>
            <p:nvPr/>
          </p:nvGrpSpPr>
          <p:grpSpPr bwMode="auto">
            <a:xfrm>
              <a:off x="296" y="1161"/>
              <a:ext cx="1139" cy="1074"/>
              <a:chOff x="296" y="1161"/>
              <a:chExt cx="1139" cy="1074"/>
            </a:xfrm>
          </p:grpSpPr>
          <p:sp>
            <p:nvSpPr>
              <p:cNvPr id="48140" name="Freeform 14"/>
              <p:cNvSpPr>
                <a:spLocks/>
              </p:cNvSpPr>
              <p:nvPr/>
            </p:nvSpPr>
            <p:spPr bwMode="auto">
              <a:xfrm>
                <a:off x="308" y="1206"/>
                <a:ext cx="1024" cy="1022"/>
              </a:xfrm>
              <a:custGeom>
                <a:avLst/>
                <a:gdLst>
                  <a:gd name="T0" fmla="*/ 1024 w 1024"/>
                  <a:gd name="T1" fmla="*/ 891 h 1022"/>
                  <a:gd name="T2" fmla="*/ 1021 w 1024"/>
                  <a:gd name="T3" fmla="*/ 918 h 1022"/>
                  <a:gd name="T4" fmla="*/ 1013 w 1024"/>
                  <a:gd name="T5" fmla="*/ 942 h 1022"/>
                  <a:gd name="T6" fmla="*/ 1002 w 1024"/>
                  <a:gd name="T7" fmla="*/ 964 h 1022"/>
                  <a:gd name="T8" fmla="*/ 986 w 1024"/>
                  <a:gd name="T9" fmla="*/ 984 h 1022"/>
                  <a:gd name="T10" fmla="*/ 967 w 1024"/>
                  <a:gd name="T11" fmla="*/ 1000 h 1022"/>
                  <a:gd name="T12" fmla="*/ 944 w 1024"/>
                  <a:gd name="T13" fmla="*/ 1011 h 1022"/>
                  <a:gd name="T14" fmla="*/ 920 w 1024"/>
                  <a:gd name="T15" fmla="*/ 1019 h 1022"/>
                  <a:gd name="T16" fmla="*/ 894 w 1024"/>
                  <a:gd name="T17" fmla="*/ 1022 h 1022"/>
                  <a:gd name="T18" fmla="*/ 131 w 1024"/>
                  <a:gd name="T19" fmla="*/ 1022 h 1022"/>
                  <a:gd name="T20" fmla="*/ 105 w 1024"/>
                  <a:gd name="T21" fmla="*/ 1019 h 1022"/>
                  <a:gd name="T22" fmla="*/ 80 w 1024"/>
                  <a:gd name="T23" fmla="*/ 1011 h 1022"/>
                  <a:gd name="T24" fmla="*/ 57 w 1024"/>
                  <a:gd name="T25" fmla="*/ 1000 h 1022"/>
                  <a:gd name="T26" fmla="*/ 38 w 1024"/>
                  <a:gd name="T27" fmla="*/ 984 h 1022"/>
                  <a:gd name="T28" fmla="*/ 22 w 1024"/>
                  <a:gd name="T29" fmla="*/ 964 h 1022"/>
                  <a:gd name="T30" fmla="*/ 11 w 1024"/>
                  <a:gd name="T31" fmla="*/ 942 h 1022"/>
                  <a:gd name="T32" fmla="*/ 3 w 1024"/>
                  <a:gd name="T33" fmla="*/ 918 h 1022"/>
                  <a:gd name="T34" fmla="*/ 0 w 1024"/>
                  <a:gd name="T35" fmla="*/ 891 h 1022"/>
                  <a:gd name="T36" fmla="*/ 0 w 1024"/>
                  <a:gd name="T37" fmla="*/ 130 h 1022"/>
                  <a:gd name="T38" fmla="*/ 3 w 1024"/>
                  <a:gd name="T39" fmla="*/ 105 h 1022"/>
                  <a:gd name="T40" fmla="*/ 11 w 1024"/>
                  <a:gd name="T41" fmla="*/ 80 h 1022"/>
                  <a:gd name="T42" fmla="*/ 22 w 1024"/>
                  <a:gd name="T43" fmla="*/ 57 h 1022"/>
                  <a:gd name="T44" fmla="*/ 38 w 1024"/>
                  <a:gd name="T45" fmla="*/ 38 h 1022"/>
                  <a:gd name="T46" fmla="*/ 57 w 1024"/>
                  <a:gd name="T47" fmla="*/ 22 h 1022"/>
                  <a:gd name="T48" fmla="*/ 80 w 1024"/>
                  <a:gd name="T49" fmla="*/ 11 h 1022"/>
                  <a:gd name="T50" fmla="*/ 105 w 1024"/>
                  <a:gd name="T51" fmla="*/ 3 h 1022"/>
                  <a:gd name="T52" fmla="*/ 131 w 1024"/>
                  <a:gd name="T53" fmla="*/ 0 h 1022"/>
                  <a:gd name="T54" fmla="*/ 894 w 1024"/>
                  <a:gd name="T55" fmla="*/ 0 h 1022"/>
                  <a:gd name="T56" fmla="*/ 920 w 1024"/>
                  <a:gd name="T57" fmla="*/ 3 h 1022"/>
                  <a:gd name="T58" fmla="*/ 944 w 1024"/>
                  <a:gd name="T59" fmla="*/ 11 h 1022"/>
                  <a:gd name="T60" fmla="*/ 967 w 1024"/>
                  <a:gd name="T61" fmla="*/ 22 h 1022"/>
                  <a:gd name="T62" fmla="*/ 986 w 1024"/>
                  <a:gd name="T63" fmla="*/ 38 h 1022"/>
                  <a:gd name="T64" fmla="*/ 1002 w 1024"/>
                  <a:gd name="T65" fmla="*/ 57 h 1022"/>
                  <a:gd name="T66" fmla="*/ 1013 w 1024"/>
                  <a:gd name="T67" fmla="*/ 80 h 1022"/>
                  <a:gd name="T68" fmla="*/ 1021 w 1024"/>
                  <a:gd name="T69" fmla="*/ 105 h 1022"/>
                  <a:gd name="T70" fmla="*/ 1024 w 1024"/>
                  <a:gd name="T71" fmla="*/ 130 h 1022"/>
                  <a:gd name="T72" fmla="*/ 1024 w 1024"/>
                  <a:gd name="T73" fmla="*/ 891 h 10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24" h="1022">
                    <a:moveTo>
                      <a:pt x="1024" y="891"/>
                    </a:moveTo>
                    <a:lnTo>
                      <a:pt x="1021" y="918"/>
                    </a:lnTo>
                    <a:lnTo>
                      <a:pt x="1013" y="942"/>
                    </a:lnTo>
                    <a:lnTo>
                      <a:pt x="1002" y="964"/>
                    </a:lnTo>
                    <a:lnTo>
                      <a:pt x="986" y="984"/>
                    </a:lnTo>
                    <a:lnTo>
                      <a:pt x="967" y="1000"/>
                    </a:lnTo>
                    <a:lnTo>
                      <a:pt x="944" y="1011"/>
                    </a:lnTo>
                    <a:lnTo>
                      <a:pt x="920" y="1019"/>
                    </a:lnTo>
                    <a:lnTo>
                      <a:pt x="894" y="1022"/>
                    </a:lnTo>
                    <a:lnTo>
                      <a:pt x="131" y="1022"/>
                    </a:lnTo>
                    <a:lnTo>
                      <a:pt x="105" y="1019"/>
                    </a:lnTo>
                    <a:lnTo>
                      <a:pt x="80" y="1011"/>
                    </a:lnTo>
                    <a:lnTo>
                      <a:pt x="57" y="1000"/>
                    </a:lnTo>
                    <a:lnTo>
                      <a:pt x="38" y="984"/>
                    </a:lnTo>
                    <a:lnTo>
                      <a:pt x="22" y="964"/>
                    </a:lnTo>
                    <a:lnTo>
                      <a:pt x="11" y="942"/>
                    </a:lnTo>
                    <a:lnTo>
                      <a:pt x="3" y="918"/>
                    </a:lnTo>
                    <a:lnTo>
                      <a:pt x="0" y="891"/>
                    </a:lnTo>
                    <a:lnTo>
                      <a:pt x="0" y="130"/>
                    </a:lnTo>
                    <a:lnTo>
                      <a:pt x="3" y="105"/>
                    </a:lnTo>
                    <a:lnTo>
                      <a:pt x="11" y="80"/>
                    </a:lnTo>
                    <a:lnTo>
                      <a:pt x="22" y="57"/>
                    </a:lnTo>
                    <a:lnTo>
                      <a:pt x="38" y="38"/>
                    </a:lnTo>
                    <a:lnTo>
                      <a:pt x="57" y="22"/>
                    </a:lnTo>
                    <a:lnTo>
                      <a:pt x="80" y="11"/>
                    </a:lnTo>
                    <a:lnTo>
                      <a:pt x="105" y="3"/>
                    </a:lnTo>
                    <a:lnTo>
                      <a:pt x="131" y="0"/>
                    </a:lnTo>
                    <a:lnTo>
                      <a:pt x="894" y="0"/>
                    </a:lnTo>
                    <a:lnTo>
                      <a:pt x="920" y="3"/>
                    </a:lnTo>
                    <a:lnTo>
                      <a:pt x="944" y="11"/>
                    </a:lnTo>
                    <a:lnTo>
                      <a:pt x="967" y="22"/>
                    </a:lnTo>
                    <a:lnTo>
                      <a:pt x="986" y="38"/>
                    </a:lnTo>
                    <a:lnTo>
                      <a:pt x="1002" y="57"/>
                    </a:lnTo>
                    <a:lnTo>
                      <a:pt x="1013" y="80"/>
                    </a:lnTo>
                    <a:lnTo>
                      <a:pt x="1021" y="105"/>
                    </a:lnTo>
                    <a:lnTo>
                      <a:pt x="1024" y="130"/>
                    </a:lnTo>
                    <a:lnTo>
                      <a:pt x="1024" y="891"/>
                    </a:lnTo>
                    <a:close/>
                  </a:path>
                </a:pathLst>
              </a:custGeom>
              <a:solidFill>
                <a:srgbClr val="72BF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1" name="Freeform 15"/>
              <p:cNvSpPr>
                <a:spLocks/>
              </p:cNvSpPr>
              <p:nvPr/>
            </p:nvSpPr>
            <p:spPr bwMode="auto">
              <a:xfrm>
                <a:off x="308" y="1206"/>
                <a:ext cx="1024" cy="1022"/>
              </a:xfrm>
              <a:custGeom>
                <a:avLst/>
                <a:gdLst>
                  <a:gd name="T0" fmla="*/ 1024 w 1024"/>
                  <a:gd name="T1" fmla="*/ 891 h 1022"/>
                  <a:gd name="T2" fmla="*/ 1024 w 1024"/>
                  <a:gd name="T3" fmla="*/ 891 h 1022"/>
                  <a:gd name="T4" fmla="*/ 1021 w 1024"/>
                  <a:gd name="T5" fmla="*/ 918 h 1022"/>
                  <a:gd name="T6" fmla="*/ 1013 w 1024"/>
                  <a:gd name="T7" fmla="*/ 942 h 1022"/>
                  <a:gd name="T8" fmla="*/ 1002 w 1024"/>
                  <a:gd name="T9" fmla="*/ 964 h 1022"/>
                  <a:gd name="T10" fmla="*/ 986 w 1024"/>
                  <a:gd name="T11" fmla="*/ 984 h 1022"/>
                  <a:gd name="T12" fmla="*/ 967 w 1024"/>
                  <a:gd name="T13" fmla="*/ 1000 h 1022"/>
                  <a:gd name="T14" fmla="*/ 944 w 1024"/>
                  <a:gd name="T15" fmla="*/ 1011 h 1022"/>
                  <a:gd name="T16" fmla="*/ 920 w 1024"/>
                  <a:gd name="T17" fmla="*/ 1019 h 1022"/>
                  <a:gd name="T18" fmla="*/ 894 w 1024"/>
                  <a:gd name="T19" fmla="*/ 1022 h 1022"/>
                  <a:gd name="T20" fmla="*/ 131 w 1024"/>
                  <a:gd name="T21" fmla="*/ 1022 h 1022"/>
                  <a:gd name="T22" fmla="*/ 131 w 1024"/>
                  <a:gd name="T23" fmla="*/ 1022 h 1022"/>
                  <a:gd name="T24" fmla="*/ 105 w 1024"/>
                  <a:gd name="T25" fmla="*/ 1019 h 1022"/>
                  <a:gd name="T26" fmla="*/ 80 w 1024"/>
                  <a:gd name="T27" fmla="*/ 1011 h 1022"/>
                  <a:gd name="T28" fmla="*/ 57 w 1024"/>
                  <a:gd name="T29" fmla="*/ 1000 h 1022"/>
                  <a:gd name="T30" fmla="*/ 38 w 1024"/>
                  <a:gd name="T31" fmla="*/ 984 h 1022"/>
                  <a:gd name="T32" fmla="*/ 22 w 1024"/>
                  <a:gd name="T33" fmla="*/ 964 h 1022"/>
                  <a:gd name="T34" fmla="*/ 11 w 1024"/>
                  <a:gd name="T35" fmla="*/ 942 h 1022"/>
                  <a:gd name="T36" fmla="*/ 3 w 1024"/>
                  <a:gd name="T37" fmla="*/ 918 h 1022"/>
                  <a:gd name="T38" fmla="*/ 0 w 1024"/>
                  <a:gd name="T39" fmla="*/ 891 h 1022"/>
                  <a:gd name="T40" fmla="*/ 0 w 1024"/>
                  <a:gd name="T41" fmla="*/ 130 h 1022"/>
                  <a:gd name="T42" fmla="*/ 0 w 1024"/>
                  <a:gd name="T43" fmla="*/ 130 h 1022"/>
                  <a:gd name="T44" fmla="*/ 3 w 1024"/>
                  <a:gd name="T45" fmla="*/ 105 h 1022"/>
                  <a:gd name="T46" fmla="*/ 11 w 1024"/>
                  <a:gd name="T47" fmla="*/ 80 h 1022"/>
                  <a:gd name="T48" fmla="*/ 22 w 1024"/>
                  <a:gd name="T49" fmla="*/ 57 h 1022"/>
                  <a:gd name="T50" fmla="*/ 38 w 1024"/>
                  <a:gd name="T51" fmla="*/ 38 h 1022"/>
                  <a:gd name="T52" fmla="*/ 57 w 1024"/>
                  <a:gd name="T53" fmla="*/ 22 h 1022"/>
                  <a:gd name="T54" fmla="*/ 80 w 1024"/>
                  <a:gd name="T55" fmla="*/ 11 h 1022"/>
                  <a:gd name="T56" fmla="*/ 105 w 1024"/>
                  <a:gd name="T57" fmla="*/ 3 h 1022"/>
                  <a:gd name="T58" fmla="*/ 131 w 1024"/>
                  <a:gd name="T59" fmla="*/ 0 h 1022"/>
                  <a:gd name="T60" fmla="*/ 894 w 1024"/>
                  <a:gd name="T61" fmla="*/ 0 h 1022"/>
                  <a:gd name="T62" fmla="*/ 894 w 1024"/>
                  <a:gd name="T63" fmla="*/ 0 h 1022"/>
                  <a:gd name="T64" fmla="*/ 920 w 1024"/>
                  <a:gd name="T65" fmla="*/ 3 h 1022"/>
                  <a:gd name="T66" fmla="*/ 944 w 1024"/>
                  <a:gd name="T67" fmla="*/ 11 h 1022"/>
                  <a:gd name="T68" fmla="*/ 967 w 1024"/>
                  <a:gd name="T69" fmla="*/ 22 h 1022"/>
                  <a:gd name="T70" fmla="*/ 986 w 1024"/>
                  <a:gd name="T71" fmla="*/ 38 h 1022"/>
                  <a:gd name="T72" fmla="*/ 1002 w 1024"/>
                  <a:gd name="T73" fmla="*/ 57 h 1022"/>
                  <a:gd name="T74" fmla="*/ 1013 w 1024"/>
                  <a:gd name="T75" fmla="*/ 80 h 1022"/>
                  <a:gd name="T76" fmla="*/ 1021 w 1024"/>
                  <a:gd name="T77" fmla="*/ 105 h 1022"/>
                  <a:gd name="T78" fmla="*/ 1024 w 1024"/>
                  <a:gd name="T79" fmla="*/ 130 h 1022"/>
                  <a:gd name="T80" fmla="*/ 1024 w 1024"/>
                  <a:gd name="T81" fmla="*/ 891 h 10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24" h="1022">
                    <a:moveTo>
                      <a:pt x="1024" y="891"/>
                    </a:moveTo>
                    <a:lnTo>
                      <a:pt x="1024" y="891"/>
                    </a:lnTo>
                    <a:lnTo>
                      <a:pt x="1021" y="918"/>
                    </a:lnTo>
                    <a:lnTo>
                      <a:pt x="1013" y="942"/>
                    </a:lnTo>
                    <a:lnTo>
                      <a:pt x="1002" y="964"/>
                    </a:lnTo>
                    <a:lnTo>
                      <a:pt x="986" y="984"/>
                    </a:lnTo>
                    <a:lnTo>
                      <a:pt x="967" y="1000"/>
                    </a:lnTo>
                    <a:lnTo>
                      <a:pt x="944" y="1011"/>
                    </a:lnTo>
                    <a:lnTo>
                      <a:pt x="920" y="1019"/>
                    </a:lnTo>
                    <a:lnTo>
                      <a:pt x="894" y="1022"/>
                    </a:lnTo>
                    <a:lnTo>
                      <a:pt x="131" y="1022"/>
                    </a:lnTo>
                    <a:lnTo>
                      <a:pt x="105" y="1019"/>
                    </a:lnTo>
                    <a:lnTo>
                      <a:pt x="80" y="1011"/>
                    </a:lnTo>
                    <a:lnTo>
                      <a:pt x="57" y="1000"/>
                    </a:lnTo>
                    <a:lnTo>
                      <a:pt x="38" y="984"/>
                    </a:lnTo>
                    <a:lnTo>
                      <a:pt x="22" y="964"/>
                    </a:lnTo>
                    <a:lnTo>
                      <a:pt x="11" y="942"/>
                    </a:lnTo>
                    <a:lnTo>
                      <a:pt x="3" y="918"/>
                    </a:lnTo>
                    <a:lnTo>
                      <a:pt x="0" y="891"/>
                    </a:lnTo>
                    <a:lnTo>
                      <a:pt x="0" y="130"/>
                    </a:lnTo>
                    <a:lnTo>
                      <a:pt x="3" y="105"/>
                    </a:lnTo>
                    <a:lnTo>
                      <a:pt x="11" y="80"/>
                    </a:lnTo>
                    <a:lnTo>
                      <a:pt x="22" y="57"/>
                    </a:lnTo>
                    <a:lnTo>
                      <a:pt x="38" y="38"/>
                    </a:lnTo>
                    <a:lnTo>
                      <a:pt x="57" y="22"/>
                    </a:lnTo>
                    <a:lnTo>
                      <a:pt x="80" y="11"/>
                    </a:lnTo>
                    <a:lnTo>
                      <a:pt x="105" y="3"/>
                    </a:lnTo>
                    <a:lnTo>
                      <a:pt x="131" y="0"/>
                    </a:lnTo>
                    <a:lnTo>
                      <a:pt x="894" y="0"/>
                    </a:lnTo>
                    <a:lnTo>
                      <a:pt x="920" y="3"/>
                    </a:lnTo>
                    <a:lnTo>
                      <a:pt x="944" y="11"/>
                    </a:lnTo>
                    <a:lnTo>
                      <a:pt x="967" y="22"/>
                    </a:lnTo>
                    <a:lnTo>
                      <a:pt x="986" y="38"/>
                    </a:lnTo>
                    <a:lnTo>
                      <a:pt x="1002" y="57"/>
                    </a:lnTo>
                    <a:lnTo>
                      <a:pt x="1013" y="80"/>
                    </a:lnTo>
                    <a:lnTo>
                      <a:pt x="1021" y="105"/>
                    </a:lnTo>
                    <a:lnTo>
                      <a:pt x="1024" y="130"/>
                    </a:lnTo>
                    <a:lnTo>
                      <a:pt x="1024" y="8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2" name="Freeform 16"/>
              <p:cNvSpPr>
                <a:spLocks/>
              </p:cNvSpPr>
              <p:nvPr/>
            </p:nvSpPr>
            <p:spPr bwMode="auto">
              <a:xfrm>
                <a:off x="1197" y="2097"/>
                <a:ext cx="142" cy="138"/>
              </a:xfrm>
              <a:custGeom>
                <a:avLst/>
                <a:gdLst>
                  <a:gd name="T0" fmla="*/ 5 w 142"/>
                  <a:gd name="T1" fmla="*/ 138 h 138"/>
                  <a:gd name="T2" fmla="*/ 5 w 142"/>
                  <a:gd name="T3" fmla="*/ 138 h 138"/>
                  <a:gd name="T4" fmla="*/ 32 w 142"/>
                  <a:gd name="T5" fmla="*/ 134 h 138"/>
                  <a:gd name="T6" fmla="*/ 56 w 142"/>
                  <a:gd name="T7" fmla="*/ 126 h 138"/>
                  <a:gd name="T8" fmla="*/ 81 w 142"/>
                  <a:gd name="T9" fmla="*/ 115 h 138"/>
                  <a:gd name="T10" fmla="*/ 101 w 142"/>
                  <a:gd name="T11" fmla="*/ 97 h 138"/>
                  <a:gd name="T12" fmla="*/ 119 w 142"/>
                  <a:gd name="T13" fmla="*/ 75 h 138"/>
                  <a:gd name="T14" fmla="*/ 130 w 142"/>
                  <a:gd name="T15" fmla="*/ 52 h 138"/>
                  <a:gd name="T16" fmla="*/ 138 w 142"/>
                  <a:gd name="T17" fmla="*/ 28 h 138"/>
                  <a:gd name="T18" fmla="*/ 142 w 142"/>
                  <a:gd name="T19" fmla="*/ 0 h 138"/>
                  <a:gd name="T20" fmla="*/ 128 w 142"/>
                  <a:gd name="T21" fmla="*/ 0 h 138"/>
                  <a:gd name="T22" fmla="*/ 127 w 142"/>
                  <a:gd name="T23" fmla="*/ 25 h 138"/>
                  <a:gd name="T24" fmla="*/ 119 w 142"/>
                  <a:gd name="T25" fmla="*/ 50 h 138"/>
                  <a:gd name="T26" fmla="*/ 108 w 142"/>
                  <a:gd name="T27" fmla="*/ 70 h 138"/>
                  <a:gd name="T28" fmla="*/ 93 w 142"/>
                  <a:gd name="T29" fmla="*/ 89 h 138"/>
                  <a:gd name="T30" fmla="*/ 75 w 142"/>
                  <a:gd name="T31" fmla="*/ 104 h 138"/>
                  <a:gd name="T32" fmla="*/ 54 w 142"/>
                  <a:gd name="T33" fmla="*/ 115 h 138"/>
                  <a:gd name="T34" fmla="*/ 29 w 142"/>
                  <a:gd name="T35" fmla="*/ 123 h 138"/>
                  <a:gd name="T36" fmla="*/ 5 w 142"/>
                  <a:gd name="T37" fmla="*/ 124 h 138"/>
                  <a:gd name="T38" fmla="*/ 5 w 142"/>
                  <a:gd name="T39" fmla="*/ 124 h 138"/>
                  <a:gd name="T40" fmla="*/ 5 w 142"/>
                  <a:gd name="T41" fmla="*/ 124 h 138"/>
                  <a:gd name="T42" fmla="*/ 1 w 142"/>
                  <a:gd name="T43" fmla="*/ 127 h 138"/>
                  <a:gd name="T44" fmla="*/ 0 w 142"/>
                  <a:gd name="T45" fmla="*/ 131 h 138"/>
                  <a:gd name="T46" fmla="*/ 1 w 142"/>
                  <a:gd name="T47" fmla="*/ 135 h 138"/>
                  <a:gd name="T48" fmla="*/ 5 w 142"/>
                  <a:gd name="T49" fmla="*/ 138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138">
                    <a:moveTo>
                      <a:pt x="5" y="138"/>
                    </a:moveTo>
                    <a:lnTo>
                      <a:pt x="5" y="138"/>
                    </a:lnTo>
                    <a:lnTo>
                      <a:pt x="32" y="134"/>
                    </a:lnTo>
                    <a:lnTo>
                      <a:pt x="56" y="126"/>
                    </a:lnTo>
                    <a:lnTo>
                      <a:pt x="81" y="115"/>
                    </a:lnTo>
                    <a:lnTo>
                      <a:pt x="101" y="97"/>
                    </a:lnTo>
                    <a:lnTo>
                      <a:pt x="119" y="75"/>
                    </a:lnTo>
                    <a:lnTo>
                      <a:pt x="130" y="52"/>
                    </a:lnTo>
                    <a:lnTo>
                      <a:pt x="138" y="28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27" y="25"/>
                    </a:lnTo>
                    <a:lnTo>
                      <a:pt x="119" y="50"/>
                    </a:lnTo>
                    <a:lnTo>
                      <a:pt x="108" y="70"/>
                    </a:lnTo>
                    <a:lnTo>
                      <a:pt x="93" y="89"/>
                    </a:lnTo>
                    <a:lnTo>
                      <a:pt x="75" y="104"/>
                    </a:lnTo>
                    <a:lnTo>
                      <a:pt x="54" y="115"/>
                    </a:lnTo>
                    <a:lnTo>
                      <a:pt x="29" y="123"/>
                    </a:lnTo>
                    <a:lnTo>
                      <a:pt x="5" y="124"/>
                    </a:lnTo>
                    <a:lnTo>
                      <a:pt x="1" y="127"/>
                    </a:lnTo>
                    <a:lnTo>
                      <a:pt x="0" y="131"/>
                    </a:lnTo>
                    <a:lnTo>
                      <a:pt x="1" y="135"/>
                    </a:lnTo>
                    <a:lnTo>
                      <a:pt x="5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3" name="Freeform 17"/>
              <p:cNvSpPr>
                <a:spLocks/>
              </p:cNvSpPr>
              <p:nvPr/>
            </p:nvSpPr>
            <p:spPr bwMode="auto">
              <a:xfrm>
                <a:off x="433" y="2221"/>
                <a:ext cx="769" cy="14"/>
              </a:xfrm>
              <a:custGeom>
                <a:avLst/>
                <a:gdLst>
                  <a:gd name="T0" fmla="*/ 6 w 769"/>
                  <a:gd name="T1" fmla="*/ 14 h 14"/>
                  <a:gd name="T2" fmla="*/ 6 w 769"/>
                  <a:gd name="T3" fmla="*/ 14 h 14"/>
                  <a:gd name="T4" fmla="*/ 769 w 769"/>
                  <a:gd name="T5" fmla="*/ 14 h 14"/>
                  <a:gd name="T6" fmla="*/ 769 w 769"/>
                  <a:gd name="T7" fmla="*/ 0 h 14"/>
                  <a:gd name="T8" fmla="*/ 6 w 769"/>
                  <a:gd name="T9" fmla="*/ 0 h 14"/>
                  <a:gd name="T10" fmla="*/ 6 w 769"/>
                  <a:gd name="T11" fmla="*/ 0 h 14"/>
                  <a:gd name="T12" fmla="*/ 6 w 769"/>
                  <a:gd name="T13" fmla="*/ 0 h 14"/>
                  <a:gd name="T14" fmla="*/ 1 w 769"/>
                  <a:gd name="T15" fmla="*/ 3 h 14"/>
                  <a:gd name="T16" fmla="*/ 0 w 769"/>
                  <a:gd name="T17" fmla="*/ 7 h 14"/>
                  <a:gd name="T18" fmla="*/ 1 w 769"/>
                  <a:gd name="T19" fmla="*/ 11 h 14"/>
                  <a:gd name="T20" fmla="*/ 6 w 769"/>
                  <a:gd name="T21" fmla="*/ 1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9" h="14">
                    <a:moveTo>
                      <a:pt x="6" y="14"/>
                    </a:moveTo>
                    <a:lnTo>
                      <a:pt x="6" y="14"/>
                    </a:lnTo>
                    <a:lnTo>
                      <a:pt x="769" y="14"/>
                    </a:lnTo>
                    <a:lnTo>
                      <a:pt x="769" y="0"/>
                    </a:lnTo>
                    <a:lnTo>
                      <a:pt x="6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4" name="Freeform 18"/>
              <p:cNvSpPr>
                <a:spLocks/>
              </p:cNvSpPr>
              <p:nvPr/>
            </p:nvSpPr>
            <p:spPr bwMode="auto">
              <a:xfrm>
                <a:off x="302" y="2090"/>
                <a:ext cx="137" cy="145"/>
              </a:xfrm>
              <a:custGeom>
                <a:avLst/>
                <a:gdLst>
                  <a:gd name="T0" fmla="*/ 0 w 137"/>
                  <a:gd name="T1" fmla="*/ 7 h 145"/>
                  <a:gd name="T2" fmla="*/ 0 w 137"/>
                  <a:gd name="T3" fmla="*/ 7 h 145"/>
                  <a:gd name="T4" fmla="*/ 4 w 137"/>
                  <a:gd name="T5" fmla="*/ 35 h 145"/>
                  <a:gd name="T6" fmla="*/ 12 w 137"/>
                  <a:gd name="T7" fmla="*/ 59 h 145"/>
                  <a:gd name="T8" fmla="*/ 23 w 137"/>
                  <a:gd name="T9" fmla="*/ 82 h 145"/>
                  <a:gd name="T10" fmla="*/ 40 w 137"/>
                  <a:gd name="T11" fmla="*/ 104 h 145"/>
                  <a:gd name="T12" fmla="*/ 61 w 137"/>
                  <a:gd name="T13" fmla="*/ 122 h 145"/>
                  <a:gd name="T14" fmla="*/ 85 w 137"/>
                  <a:gd name="T15" fmla="*/ 133 h 145"/>
                  <a:gd name="T16" fmla="*/ 109 w 137"/>
                  <a:gd name="T17" fmla="*/ 141 h 145"/>
                  <a:gd name="T18" fmla="*/ 137 w 137"/>
                  <a:gd name="T19" fmla="*/ 145 h 145"/>
                  <a:gd name="T20" fmla="*/ 137 w 137"/>
                  <a:gd name="T21" fmla="*/ 131 h 145"/>
                  <a:gd name="T22" fmla="*/ 112 w 137"/>
                  <a:gd name="T23" fmla="*/ 130 h 145"/>
                  <a:gd name="T24" fmla="*/ 88 w 137"/>
                  <a:gd name="T25" fmla="*/ 122 h 145"/>
                  <a:gd name="T26" fmla="*/ 66 w 137"/>
                  <a:gd name="T27" fmla="*/ 111 h 145"/>
                  <a:gd name="T28" fmla="*/ 48 w 137"/>
                  <a:gd name="T29" fmla="*/ 96 h 145"/>
                  <a:gd name="T30" fmla="*/ 33 w 137"/>
                  <a:gd name="T31" fmla="*/ 77 h 145"/>
                  <a:gd name="T32" fmla="*/ 23 w 137"/>
                  <a:gd name="T33" fmla="*/ 57 h 145"/>
                  <a:gd name="T34" fmla="*/ 14 w 137"/>
                  <a:gd name="T35" fmla="*/ 32 h 145"/>
                  <a:gd name="T36" fmla="*/ 13 w 137"/>
                  <a:gd name="T37" fmla="*/ 7 h 145"/>
                  <a:gd name="T38" fmla="*/ 13 w 137"/>
                  <a:gd name="T39" fmla="*/ 7 h 145"/>
                  <a:gd name="T40" fmla="*/ 13 w 137"/>
                  <a:gd name="T41" fmla="*/ 7 h 145"/>
                  <a:gd name="T42" fmla="*/ 10 w 137"/>
                  <a:gd name="T43" fmla="*/ 2 h 145"/>
                  <a:gd name="T44" fmla="*/ 6 w 137"/>
                  <a:gd name="T45" fmla="*/ 0 h 145"/>
                  <a:gd name="T46" fmla="*/ 2 w 137"/>
                  <a:gd name="T47" fmla="*/ 2 h 145"/>
                  <a:gd name="T48" fmla="*/ 0 w 137"/>
                  <a:gd name="T49" fmla="*/ 7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7" h="145">
                    <a:moveTo>
                      <a:pt x="0" y="7"/>
                    </a:moveTo>
                    <a:lnTo>
                      <a:pt x="0" y="7"/>
                    </a:lnTo>
                    <a:lnTo>
                      <a:pt x="4" y="35"/>
                    </a:lnTo>
                    <a:lnTo>
                      <a:pt x="12" y="59"/>
                    </a:lnTo>
                    <a:lnTo>
                      <a:pt x="23" y="82"/>
                    </a:lnTo>
                    <a:lnTo>
                      <a:pt x="40" y="104"/>
                    </a:lnTo>
                    <a:lnTo>
                      <a:pt x="61" y="122"/>
                    </a:lnTo>
                    <a:lnTo>
                      <a:pt x="85" y="133"/>
                    </a:lnTo>
                    <a:lnTo>
                      <a:pt x="109" y="141"/>
                    </a:lnTo>
                    <a:lnTo>
                      <a:pt x="137" y="145"/>
                    </a:lnTo>
                    <a:lnTo>
                      <a:pt x="137" y="131"/>
                    </a:lnTo>
                    <a:lnTo>
                      <a:pt x="112" y="130"/>
                    </a:lnTo>
                    <a:lnTo>
                      <a:pt x="88" y="122"/>
                    </a:lnTo>
                    <a:lnTo>
                      <a:pt x="66" y="111"/>
                    </a:lnTo>
                    <a:lnTo>
                      <a:pt x="48" y="96"/>
                    </a:lnTo>
                    <a:lnTo>
                      <a:pt x="33" y="77"/>
                    </a:lnTo>
                    <a:lnTo>
                      <a:pt x="23" y="57"/>
                    </a:lnTo>
                    <a:lnTo>
                      <a:pt x="14" y="32"/>
                    </a:lnTo>
                    <a:lnTo>
                      <a:pt x="13" y="7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5" name="Freeform 19"/>
              <p:cNvSpPr>
                <a:spLocks/>
              </p:cNvSpPr>
              <p:nvPr/>
            </p:nvSpPr>
            <p:spPr bwMode="auto">
              <a:xfrm>
                <a:off x="302" y="1330"/>
                <a:ext cx="13" cy="767"/>
              </a:xfrm>
              <a:custGeom>
                <a:avLst/>
                <a:gdLst>
                  <a:gd name="T0" fmla="*/ 0 w 13"/>
                  <a:gd name="T1" fmla="*/ 6 h 767"/>
                  <a:gd name="T2" fmla="*/ 0 w 13"/>
                  <a:gd name="T3" fmla="*/ 6 h 767"/>
                  <a:gd name="T4" fmla="*/ 0 w 13"/>
                  <a:gd name="T5" fmla="*/ 767 h 767"/>
                  <a:gd name="T6" fmla="*/ 13 w 13"/>
                  <a:gd name="T7" fmla="*/ 767 h 767"/>
                  <a:gd name="T8" fmla="*/ 13 w 13"/>
                  <a:gd name="T9" fmla="*/ 6 h 767"/>
                  <a:gd name="T10" fmla="*/ 13 w 13"/>
                  <a:gd name="T11" fmla="*/ 6 h 767"/>
                  <a:gd name="T12" fmla="*/ 13 w 13"/>
                  <a:gd name="T13" fmla="*/ 6 h 767"/>
                  <a:gd name="T14" fmla="*/ 10 w 13"/>
                  <a:gd name="T15" fmla="*/ 2 h 767"/>
                  <a:gd name="T16" fmla="*/ 6 w 13"/>
                  <a:gd name="T17" fmla="*/ 0 h 767"/>
                  <a:gd name="T18" fmla="*/ 2 w 13"/>
                  <a:gd name="T19" fmla="*/ 2 h 767"/>
                  <a:gd name="T20" fmla="*/ 0 w 13"/>
                  <a:gd name="T21" fmla="*/ 6 h 7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767">
                    <a:moveTo>
                      <a:pt x="0" y="6"/>
                    </a:moveTo>
                    <a:lnTo>
                      <a:pt x="0" y="6"/>
                    </a:lnTo>
                    <a:lnTo>
                      <a:pt x="0" y="767"/>
                    </a:lnTo>
                    <a:lnTo>
                      <a:pt x="13" y="767"/>
                    </a:lnTo>
                    <a:lnTo>
                      <a:pt x="13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6" name="Freeform 20"/>
              <p:cNvSpPr>
                <a:spLocks/>
              </p:cNvSpPr>
              <p:nvPr/>
            </p:nvSpPr>
            <p:spPr bwMode="auto">
              <a:xfrm>
                <a:off x="302" y="1199"/>
                <a:ext cx="143" cy="137"/>
              </a:xfrm>
              <a:custGeom>
                <a:avLst/>
                <a:gdLst>
                  <a:gd name="T0" fmla="*/ 137 w 143"/>
                  <a:gd name="T1" fmla="*/ 0 h 137"/>
                  <a:gd name="T2" fmla="*/ 137 w 143"/>
                  <a:gd name="T3" fmla="*/ 0 h 137"/>
                  <a:gd name="T4" fmla="*/ 109 w 143"/>
                  <a:gd name="T5" fmla="*/ 4 h 137"/>
                  <a:gd name="T6" fmla="*/ 85 w 143"/>
                  <a:gd name="T7" fmla="*/ 13 h 137"/>
                  <a:gd name="T8" fmla="*/ 61 w 143"/>
                  <a:gd name="T9" fmla="*/ 23 h 137"/>
                  <a:gd name="T10" fmla="*/ 40 w 143"/>
                  <a:gd name="T11" fmla="*/ 41 h 137"/>
                  <a:gd name="T12" fmla="*/ 23 w 143"/>
                  <a:gd name="T13" fmla="*/ 61 h 137"/>
                  <a:gd name="T14" fmla="*/ 12 w 143"/>
                  <a:gd name="T15" fmla="*/ 86 h 137"/>
                  <a:gd name="T16" fmla="*/ 4 w 143"/>
                  <a:gd name="T17" fmla="*/ 110 h 137"/>
                  <a:gd name="T18" fmla="*/ 0 w 143"/>
                  <a:gd name="T19" fmla="*/ 137 h 137"/>
                  <a:gd name="T20" fmla="*/ 13 w 143"/>
                  <a:gd name="T21" fmla="*/ 137 h 137"/>
                  <a:gd name="T22" fmla="*/ 14 w 143"/>
                  <a:gd name="T23" fmla="*/ 113 h 137"/>
                  <a:gd name="T24" fmla="*/ 23 w 143"/>
                  <a:gd name="T25" fmla="*/ 89 h 137"/>
                  <a:gd name="T26" fmla="*/ 33 w 143"/>
                  <a:gd name="T27" fmla="*/ 67 h 137"/>
                  <a:gd name="T28" fmla="*/ 48 w 143"/>
                  <a:gd name="T29" fmla="*/ 49 h 137"/>
                  <a:gd name="T30" fmla="*/ 66 w 143"/>
                  <a:gd name="T31" fmla="*/ 34 h 137"/>
                  <a:gd name="T32" fmla="*/ 88 w 143"/>
                  <a:gd name="T33" fmla="*/ 23 h 137"/>
                  <a:gd name="T34" fmla="*/ 112 w 143"/>
                  <a:gd name="T35" fmla="*/ 15 h 137"/>
                  <a:gd name="T36" fmla="*/ 137 w 143"/>
                  <a:gd name="T37" fmla="*/ 14 h 137"/>
                  <a:gd name="T38" fmla="*/ 137 w 143"/>
                  <a:gd name="T39" fmla="*/ 14 h 137"/>
                  <a:gd name="T40" fmla="*/ 137 w 143"/>
                  <a:gd name="T41" fmla="*/ 14 h 137"/>
                  <a:gd name="T42" fmla="*/ 141 w 143"/>
                  <a:gd name="T43" fmla="*/ 11 h 137"/>
                  <a:gd name="T44" fmla="*/ 143 w 143"/>
                  <a:gd name="T45" fmla="*/ 7 h 137"/>
                  <a:gd name="T46" fmla="*/ 141 w 143"/>
                  <a:gd name="T47" fmla="*/ 3 h 137"/>
                  <a:gd name="T48" fmla="*/ 137 w 143"/>
                  <a:gd name="T49" fmla="*/ 0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3" h="137">
                    <a:moveTo>
                      <a:pt x="137" y="0"/>
                    </a:moveTo>
                    <a:lnTo>
                      <a:pt x="137" y="0"/>
                    </a:lnTo>
                    <a:lnTo>
                      <a:pt x="109" y="4"/>
                    </a:lnTo>
                    <a:lnTo>
                      <a:pt x="85" y="13"/>
                    </a:lnTo>
                    <a:lnTo>
                      <a:pt x="61" y="23"/>
                    </a:lnTo>
                    <a:lnTo>
                      <a:pt x="40" y="41"/>
                    </a:lnTo>
                    <a:lnTo>
                      <a:pt x="23" y="61"/>
                    </a:lnTo>
                    <a:lnTo>
                      <a:pt x="12" y="86"/>
                    </a:lnTo>
                    <a:lnTo>
                      <a:pt x="4" y="110"/>
                    </a:lnTo>
                    <a:lnTo>
                      <a:pt x="0" y="137"/>
                    </a:lnTo>
                    <a:lnTo>
                      <a:pt x="13" y="137"/>
                    </a:lnTo>
                    <a:lnTo>
                      <a:pt x="14" y="113"/>
                    </a:lnTo>
                    <a:lnTo>
                      <a:pt x="23" y="89"/>
                    </a:lnTo>
                    <a:lnTo>
                      <a:pt x="33" y="67"/>
                    </a:lnTo>
                    <a:lnTo>
                      <a:pt x="48" y="49"/>
                    </a:lnTo>
                    <a:lnTo>
                      <a:pt x="66" y="34"/>
                    </a:lnTo>
                    <a:lnTo>
                      <a:pt x="88" y="23"/>
                    </a:lnTo>
                    <a:lnTo>
                      <a:pt x="112" y="15"/>
                    </a:lnTo>
                    <a:lnTo>
                      <a:pt x="137" y="14"/>
                    </a:lnTo>
                    <a:lnTo>
                      <a:pt x="141" y="11"/>
                    </a:lnTo>
                    <a:lnTo>
                      <a:pt x="143" y="7"/>
                    </a:lnTo>
                    <a:lnTo>
                      <a:pt x="141" y="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7" name="Freeform 21"/>
              <p:cNvSpPr>
                <a:spLocks/>
              </p:cNvSpPr>
              <p:nvPr/>
            </p:nvSpPr>
            <p:spPr bwMode="auto">
              <a:xfrm>
                <a:off x="439" y="1199"/>
                <a:ext cx="770" cy="14"/>
              </a:xfrm>
              <a:custGeom>
                <a:avLst/>
                <a:gdLst>
                  <a:gd name="T0" fmla="*/ 763 w 770"/>
                  <a:gd name="T1" fmla="*/ 0 h 14"/>
                  <a:gd name="T2" fmla="*/ 763 w 770"/>
                  <a:gd name="T3" fmla="*/ 0 h 14"/>
                  <a:gd name="T4" fmla="*/ 0 w 770"/>
                  <a:gd name="T5" fmla="*/ 0 h 14"/>
                  <a:gd name="T6" fmla="*/ 0 w 770"/>
                  <a:gd name="T7" fmla="*/ 14 h 14"/>
                  <a:gd name="T8" fmla="*/ 763 w 770"/>
                  <a:gd name="T9" fmla="*/ 14 h 14"/>
                  <a:gd name="T10" fmla="*/ 763 w 770"/>
                  <a:gd name="T11" fmla="*/ 14 h 14"/>
                  <a:gd name="T12" fmla="*/ 763 w 770"/>
                  <a:gd name="T13" fmla="*/ 14 h 14"/>
                  <a:gd name="T14" fmla="*/ 767 w 770"/>
                  <a:gd name="T15" fmla="*/ 11 h 14"/>
                  <a:gd name="T16" fmla="*/ 770 w 770"/>
                  <a:gd name="T17" fmla="*/ 7 h 14"/>
                  <a:gd name="T18" fmla="*/ 767 w 770"/>
                  <a:gd name="T19" fmla="*/ 3 h 14"/>
                  <a:gd name="T20" fmla="*/ 763 w 770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70" h="14">
                    <a:moveTo>
                      <a:pt x="763" y="0"/>
                    </a:moveTo>
                    <a:lnTo>
                      <a:pt x="76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763" y="14"/>
                    </a:lnTo>
                    <a:lnTo>
                      <a:pt x="767" y="11"/>
                    </a:lnTo>
                    <a:lnTo>
                      <a:pt x="770" y="7"/>
                    </a:lnTo>
                    <a:lnTo>
                      <a:pt x="767" y="3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8" name="Freeform 22"/>
              <p:cNvSpPr>
                <a:spLocks/>
              </p:cNvSpPr>
              <p:nvPr/>
            </p:nvSpPr>
            <p:spPr bwMode="auto">
              <a:xfrm>
                <a:off x="1202" y="1199"/>
                <a:ext cx="137" cy="143"/>
              </a:xfrm>
              <a:custGeom>
                <a:avLst/>
                <a:gdLst>
                  <a:gd name="T0" fmla="*/ 137 w 137"/>
                  <a:gd name="T1" fmla="*/ 137 h 143"/>
                  <a:gd name="T2" fmla="*/ 137 w 137"/>
                  <a:gd name="T3" fmla="*/ 137 h 143"/>
                  <a:gd name="T4" fmla="*/ 133 w 137"/>
                  <a:gd name="T5" fmla="*/ 110 h 143"/>
                  <a:gd name="T6" fmla="*/ 125 w 137"/>
                  <a:gd name="T7" fmla="*/ 86 h 143"/>
                  <a:gd name="T8" fmla="*/ 114 w 137"/>
                  <a:gd name="T9" fmla="*/ 61 h 143"/>
                  <a:gd name="T10" fmla="*/ 96 w 137"/>
                  <a:gd name="T11" fmla="*/ 41 h 143"/>
                  <a:gd name="T12" fmla="*/ 76 w 137"/>
                  <a:gd name="T13" fmla="*/ 23 h 143"/>
                  <a:gd name="T14" fmla="*/ 51 w 137"/>
                  <a:gd name="T15" fmla="*/ 13 h 143"/>
                  <a:gd name="T16" fmla="*/ 27 w 137"/>
                  <a:gd name="T17" fmla="*/ 4 h 143"/>
                  <a:gd name="T18" fmla="*/ 0 w 137"/>
                  <a:gd name="T19" fmla="*/ 0 h 143"/>
                  <a:gd name="T20" fmla="*/ 0 w 137"/>
                  <a:gd name="T21" fmla="*/ 14 h 143"/>
                  <a:gd name="T22" fmla="*/ 24 w 137"/>
                  <a:gd name="T23" fmla="*/ 15 h 143"/>
                  <a:gd name="T24" fmla="*/ 49 w 137"/>
                  <a:gd name="T25" fmla="*/ 23 h 143"/>
                  <a:gd name="T26" fmla="*/ 70 w 137"/>
                  <a:gd name="T27" fmla="*/ 34 h 143"/>
                  <a:gd name="T28" fmla="*/ 88 w 137"/>
                  <a:gd name="T29" fmla="*/ 49 h 143"/>
                  <a:gd name="T30" fmla="*/ 103 w 137"/>
                  <a:gd name="T31" fmla="*/ 67 h 143"/>
                  <a:gd name="T32" fmla="*/ 114 w 137"/>
                  <a:gd name="T33" fmla="*/ 89 h 143"/>
                  <a:gd name="T34" fmla="*/ 122 w 137"/>
                  <a:gd name="T35" fmla="*/ 113 h 143"/>
                  <a:gd name="T36" fmla="*/ 123 w 137"/>
                  <a:gd name="T37" fmla="*/ 137 h 143"/>
                  <a:gd name="T38" fmla="*/ 123 w 137"/>
                  <a:gd name="T39" fmla="*/ 137 h 143"/>
                  <a:gd name="T40" fmla="*/ 123 w 137"/>
                  <a:gd name="T41" fmla="*/ 137 h 143"/>
                  <a:gd name="T42" fmla="*/ 126 w 137"/>
                  <a:gd name="T43" fmla="*/ 141 h 143"/>
                  <a:gd name="T44" fmla="*/ 130 w 137"/>
                  <a:gd name="T45" fmla="*/ 143 h 143"/>
                  <a:gd name="T46" fmla="*/ 134 w 137"/>
                  <a:gd name="T47" fmla="*/ 141 h 143"/>
                  <a:gd name="T48" fmla="*/ 137 w 137"/>
                  <a:gd name="T49" fmla="*/ 137 h 1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7" h="143">
                    <a:moveTo>
                      <a:pt x="137" y="137"/>
                    </a:moveTo>
                    <a:lnTo>
                      <a:pt x="137" y="137"/>
                    </a:lnTo>
                    <a:lnTo>
                      <a:pt x="133" y="110"/>
                    </a:lnTo>
                    <a:lnTo>
                      <a:pt x="125" y="86"/>
                    </a:lnTo>
                    <a:lnTo>
                      <a:pt x="114" y="61"/>
                    </a:lnTo>
                    <a:lnTo>
                      <a:pt x="96" y="41"/>
                    </a:lnTo>
                    <a:lnTo>
                      <a:pt x="76" y="23"/>
                    </a:lnTo>
                    <a:lnTo>
                      <a:pt x="51" y="13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4" y="15"/>
                    </a:lnTo>
                    <a:lnTo>
                      <a:pt x="49" y="23"/>
                    </a:lnTo>
                    <a:lnTo>
                      <a:pt x="70" y="34"/>
                    </a:lnTo>
                    <a:lnTo>
                      <a:pt x="88" y="49"/>
                    </a:lnTo>
                    <a:lnTo>
                      <a:pt x="103" y="67"/>
                    </a:lnTo>
                    <a:lnTo>
                      <a:pt x="114" y="89"/>
                    </a:lnTo>
                    <a:lnTo>
                      <a:pt x="122" y="113"/>
                    </a:lnTo>
                    <a:lnTo>
                      <a:pt x="123" y="137"/>
                    </a:lnTo>
                    <a:lnTo>
                      <a:pt x="126" y="141"/>
                    </a:lnTo>
                    <a:lnTo>
                      <a:pt x="130" y="143"/>
                    </a:lnTo>
                    <a:lnTo>
                      <a:pt x="134" y="141"/>
                    </a:lnTo>
                    <a:lnTo>
                      <a:pt x="137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49" name="Freeform 23"/>
              <p:cNvSpPr>
                <a:spLocks/>
              </p:cNvSpPr>
              <p:nvPr/>
            </p:nvSpPr>
            <p:spPr bwMode="auto">
              <a:xfrm>
                <a:off x="1325" y="1336"/>
                <a:ext cx="14" cy="766"/>
              </a:xfrm>
              <a:custGeom>
                <a:avLst/>
                <a:gdLst>
                  <a:gd name="T0" fmla="*/ 14 w 14"/>
                  <a:gd name="T1" fmla="*/ 761 h 766"/>
                  <a:gd name="T2" fmla="*/ 14 w 14"/>
                  <a:gd name="T3" fmla="*/ 761 h 766"/>
                  <a:gd name="T4" fmla="*/ 14 w 14"/>
                  <a:gd name="T5" fmla="*/ 0 h 766"/>
                  <a:gd name="T6" fmla="*/ 0 w 14"/>
                  <a:gd name="T7" fmla="*/ 0 h 766"/>
                  <a:gd name="T8" fmla="*/ 0 w 14"/>
                  <a:gd name="T9" fmla="*/ 761 h 766"/>
                  <a:gd name="T10" fmla="*/ 0 w 14"/>
                  <a:gd name="T11" fmla="*/ 761 h 766"/>
                  <a:gd name="T12" fmla="*/ 0 w 14"/>
                  <a:gd name="T13" fmla="*/ 761 h 766"/>
                  <a:gd name="T14" fmla="*/ 3 w 14"/>
                  <a:gd name="T15" fmla="*/ 765 h 766"/>
                  <a:gd name="T16" fmla="*/ 7 w 14"/>
                  <a:gd name="T17" fmla="*/ 766 h 766"/>
                  <a:gd name="T18" fmla="*/ 11 w 14"/>
                  <a:gd name="T19" fmla="*/ 765 h 766"/>
                  <a:gd name="T20" fmla="*/ 14 w 14"/>
                  <a:gd name="T21" fmla="*/ 761 h 7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766">
                    <a:moveTo>
                      <a:pt x="14" y="761"/>
                    </a:moveTo>
                    <a:lnTo>
                      <a:pt x="14" y="76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761"/>
                    </a:lnTo>
                    <a:lnTo>
                      <a:pt x="3" y="765"/>
                    </a:lnTo>
                    <a:lnTo>
                      <a:pt x="7" y="766"/>
                    </a:lnTo>
                    <a:lnTo>
                      <a:pt x="11" y="765"/>
                    </a:lnTo>
                    <a:lnTo>
                      <a:pt x="14" y="7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50" name="Freeform 24"/>
              <p:cNvSpPr>
                <a:spLocks/>
              </p:cNvSpPr>
              <p:nvPr/>
            </p:nvSpPr>
            <p:spPr bwMode="auto">
              <a:xfrm>
                <a:off x="308" y="1892"/>
                <a:ext cx="525" cy="336"/>
              </a:xfrm>
              <a:custGeom>
                <a:avLst/>
                <a:gdLst>
                  <a:gd name="T0" fmla="*/ 525 w 525"/>
                  <a:gd name="T1" fmla="*/ 336 h 336"/>
                  <a:gd name="T2" fmla="*/ 131 w 525"/>
                  <a:gd name="T3" fmla="*/ 336 h 336"/>
                  <a:gd name="T4" fmla="*/ 105 w 525"/>
                  <a:gd name="T5" fmla="*/ 333 h 336"/>
                  <a:gd name="T6" fmla="*/ 80 w 525"/>
                  <a:gd name="T7" fmla="*/ 325 h 336"/>
                  <a:gd name="T8" fmla="*/ 57 w 525"/>
                  <a:gd name="T9" fmla="*/ 314 h 336"/>
                  <a:gd name="T10" fmla="*/ 38 w 525"/>
                  <a:gd name="T11" fmla="*/ 298 h 336"/>
                  <a:gd name="T12" fmla="*/ 22 w 525"/>
                  <a:gd name="T13" fmla="*/ 278 h 336"/>
                  <a:gd name="T14" fmla="*/ 11 w 525"/>
                  <a:gd name="T15" fmla="*/ 256 h 336"/>
                  <a:gd name="T16" fmla="*/ 3 w 525"/>
                  <a:gd name="T17" fmla="*/ 232 h 336"/>
                  <a:gd name="T18" fmla="*/ 0 w 525"/>
                  <a:gd name="T19" fmla="*/ 205 h 336"/>
                  <a:gd name="T20" fmla="*/ 0 w 525"/>
                  <a:gd name="T21" fmla="*/ 0 h 336"/>
                  <a:gd name="T22" fmla="*/ 13 w 525"/>
                  <a:gd name="T23" fmla="*/ 0 h 336"/>
                  <a:gd name="T24" fmla="*/ 34 w 525"/>
                  <a:gd name="T25" fmla="*/ 0 h 336"/>
                  <a:gd name="T26" fmla="*/ 64 w 525"/>
                  <a:gd name="T27" fmla="*/ 0 h 336"/>
                  <a:gd name="T28" fmla="*/ 99 w 525"/>
                  <a:gd name="T29" fmla="*/ 0 h 336"/>
                  <a:gd name="T30" fmla="*/ 140 w 525"/>
                  <a:gd name="T31" fmla="*/ 0 h 336"/>
                  <a:gd name="T32" fmla="*/ 185 w 525"/>
                  <a:gd name="T33" fmla="*/ 0 h 336"/>
                  <a:gd name="T34" fmla="*/ 231 w 525"/>
                  <a:gd name="T35" fmla="*/ 0 h 336"/>
                  <a:gd name="T36" fmla="*/ 278 w 525"/>
                  <a:gd name="T37" fmla="*/ 0 h 336"/>
                  <a:gd name="T38" fmla="*/ 324 w 525"/>
                  <a:gd name="T39" fmla="*/ 0 h 336"/>
                  <a:gd name="T40" fmla="*/ 369 w 525"/>
                  <a:gd name="T41" fmla="*/ 0 h 336"/>
                  <a:gd name="T42" fmla="*/ 411 w 525"/>
                  <a:gd name="T43" fmla="*/ 0 h 336"/>
                  <a:gd name="T44" fmla="*/ 449 w 525"/>
                  <a:gd name="T45" fmla="*/ 0 h 336"/>
                  <a:gd name="T46" fmla="*/ 480 w 525"/>
                  <a:gd name="T47" fmla="*/ 0 h 336"/>
                  <a:gd name="T48" fmla="*/ 505 w 525"/>
                  <a:gd name="T49" fmla="*/ 0 h 336"/>
                  <a:gd name="T50" fmla="*/ 520 w 525"/>
                  <a:gd name="T51" fmla="*/ 0 h 336"/>
                  <a:gd name="T52" fmla="*/ 525 w 525"/>
                  <a:gd name="T53" fmla="*/ 0 h 336"/>
                  <a:gd name="T54" fmla="*/ 525 w 525"/>
                  <a:gd name="T55" fmla="*/ 336 h 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25" h="336">
                    <a:moveTo>
                      <a:pt x="525" y="336"/>
                    </a:moveTo>
                    <a:lnTo>
                      <a:pt x="131" y="336"/>
                    </a:lnTo>
                    <a:lnTo>
                      <a:pt x="105" y="333"/>
                    </a:lnTo>
                    <a:lnTo>
                      <a:pt x="80" y="325"/>
                    </a:lnTo>
                    <a:lnTo>
                      <a:pt x="57" y="314"/>
                    </a:lnTo>
                    <a:lnTo>
                      <a:pt x="38" y="298"/>
                    </a:lnTo>
                    <a:lnTo>
                      <a:pt x="22" y="278"/>
                    </a:lnTo>
                    <a:lnTo>
                      <a:pt x="11" y="256"/>
                    </a:lnTo>
                    <a:lnTo>
                      <a:pt x="3" y="23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0"/>
                    </a:lnTo>
                    <a:lnTo>
                      <a:pt x="64" y="0"/>
                    </a:lnTo>
                    <a:lnTo>
                      <a:pt x="99" y="0"/>
                    </a:lnTo>
                    <a:lnTo>
                      <a:pt x="140" y="0"/>
                    </a:lnTo>
                    <a:lnTo>
                      <a:pt x="185" y="0"/>
                    </a:lnTo>
                    <a:lnTo>
                      <a:pt x="231" y="0"/>
                    </a:lnTo>
                    <a:lnTo>
                      <a:pt x="278" y="0"/>
                    </a:lnTo>
                    <a:lnTo>
                      <a:pt x="324" y="0"/>
                    </a:lnTo>
                    <a:lnTo>
                      <a:pt x="369" y="0"/>
                    </a:lnTo>
                    <a:lnTo>
                      <a:pt x="411" y="0"/>
                    </a:lnTo>
                    <a:lnTo>
                      <a:pt x="449" y="0"/>
                    </a:lnTo>
                    <a:lnTo>
                      <a:pt x="480" y="0"/>
                    </a:lnTo>
                    <a:lnTo>
                      <a:pt x="505" y="0"/>
                    </a:lnTo>
                    <a:lnTo>
                      <a:pt x="520" y="0"/>
                    </a:lnTo>
                    <a:lnTo>
                      <a:pt x="525" y="0"/>
                    </a:lnTo>
                    <a:lnTo>
                      <a:pt x="525" y="336"/>
                    </a:lnTo>
                    <a:close/>
                  </a:path>
                </a:pathLst>
              </a:custGeom>
              <a:solidFill>
                <a:srgbClr val="D86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51" name="Freeform 25"/>
              <p:cNvSpPr>
                <a:spLocks/>
              </p:cNvSpPr>
              <p:nvPr/>
            </p:nvSpPr>
            <p:spPr bwMode="auto">
              <a:xfrm>
                <a:off x="308" y="1892"/>
                <a:ext cx="525" cy="336"/>
              </a:xfrm>
              <a:custGeom>
                <a:avLst/>
                <a:gdLst>
                  <a:gd name="T0" fmla="*/ 525 w 525"/>
                  <a:gd name="T1" fmla="*/ 336 h 336"/>
                  <a:gd name="T2" fmla="*/ 131 w 525"/>
                  <a:gd name="T3" fmla="*/ 336 h 336"/>
                  <a:gd name="T4" fmla="*/ 131 w 525"/>
                  <a:gd name="T5" fmla="*/ 336 h 336"/>
                  <a:gd name="T6" fmla="*/ 105 w 525"/>
                  <a:gd name="T7" fmla="*/ 333 h 336"/>
                  <a:gd name="T8" fmla="*/ 80 w 525"/>
                  <a:gd name="T9" fmla="*/ 325 h 336"/>
                  <a:gd name="T10" fmla="*/ 57 w 525"/>
                  <a:gd name="T11" fmla="*/ 314 h 336"/>
                  <a:gd name="T12" fmla="*/ 38 w 525"/>
                  <a:gd name="T13" fmla="*/ 298 h 336"/>
                  <a:gd name="T14" fmla="*/ 22 w 525"/>
                  <a:gd name="T15" fmla="*/ 278 h 336"/>
                  <a:gd name="T16" fmla="*/ 11 w 525"/>
                  <a:gd name="T17" fmla="*/ 256 h 336"/>
                  <a:gd name="T18" fmla="*/ 3 w 525"/>
                  <a:gd name="T19" fmla="*/ 232 h 336"/>
                  <a:gd name="T20" fmla="*/ 0 w 525"/>
                  <a:gd name="T21" fmla="*/ 205 h 336"/>
                  <a:gd name="T22" fmla="*/ 0 w 525"/>
                  <a:gd name="T23" fmla="*/ 0 h 336"/>
                  <a:gd name="T24" fmla="*/ 0 w 525"/>
                  <a:gd name="T25" fmla="*/ 0 h 336"/>
                  <a:gd name="T26" fmla="*/ 13 w 525"/>
                  <a:gd name="T27" fmla="*/ 0 h 336"/>
                  <a:gd name="T28" fmla="*/ 34 w 525"/>
                  <a:gd name="T29" fmla="*/ 0 h 336"/>
                  <a:gd name="T30" fmla="*/ 64 w 525"/>
                  <a:gd name="T31" fmla="*/ 0 h 336"/>
                  <a:gd name="T32" fmla="*/ 99 w 525"/>
                  <a:gd name="T33" fmla="*/ 0 h 336"/>
                  <a:gd name="T34" fmla="*/ 140 w 525"/>
                  <a:gd name="T35" fmla="*/ 0 h 336"/>
                  <a:gd name="T36" fmla="*/ 185 w 525"/>
                  <a:gd name="T37" fmla="*/ 0 h 336"/>
                  <a:gd name="T38" fmla="*/ 231 w 525"/>
                  <a:gd name="T39" fmla="*/ 0 h 336"/>
                  <a:gd name="T40" fmla="*/ 278 w 525"/>
                  <a:gd name="T41" fmla="*/ 0 h 336"/>
                  <a:gd name="T42" fmla="*/ 324 w 525"/>
                  <a:gd name="T43" fmla="*/ 0 h 336"/>
                  <a:gd name="T44" fmla="*/ 369 w 525"/>
                  <a:gd name="T45" fmla="*/ 0 h 336"/>
                  <a:gd name="T46" fmla="*/ 411 w 525"/>
                  <a:gd name="T47" fmla="*/ 0 h 336"/>
                  <a:gd name="T48" fmla="*/ 449 w 525"/>
                  <a:gd name="T49" fmla="*/ 0 h 336"/>
                  <a:gd name="T50" fmla="*/ 480 w 525"/>
                  <a:gd name="T51" fmla="*/ 0 h 336"/>
                  <a:gd name="T52" fmla="*/ 505 w 525"/>
                  <a:gd name="T53" fmla="*/ 0 h 336"/>
                  <a:gd name="T54" fmla="*/ 520 w 525"/>
                  <a:gd name="T55" fmla="*/ 0 h 336"/>
                  <a:gd name="T56" fmla="*/ 525 w 525"/>
                  <a:gd name="T57" fmla="*/ 0 h 336"/>
                  <a:gd name="T58" fmla="*/ 525 w 525"/>
                  <a:gd name="T59" fmla="*/ 336 h 3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25" h="336">
                    <a:moveTo>
                      <a:pt x="525" y="336"/>
                    </a:moveTo>
                    <a:lnTo>
                      <a:pt x="131" y="336"/>
                    </a:lnTo>
                    <a:lnTo>
                      <a:pt x="105" y="333"/>
                    </a:lnTo>
                    <a:lnTo>
                      <a:pt x="80" y="325"/>
                    </a:lnTo>
                    <a:lnTo>
                      <a:pt x="57" y="314"/>
                    </a:lnTo>
                    <a:lnTo>
                      <a:pt x="38" y="298"/>
                    </a:lnTo>
                    <a:lnTo>
                      <a:pt x="22" y="278"/>
                    </a:lnTo>
                    <a:lnTo>
                      <a:pt x="11" y="256"/>
                    </a:lnTo>
                    <a:lnTo>
                      <a:pt x="3" y="23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34" y="0"/>
                    </a:lnTo>
                    <a:lnTo>
                      <a:pt x="64" y="0"/>
                    </a:lnTo>
                    <a:lnTo>
                      <a:pt x="99" y="0"/>
                    </a:lnTo>
                    <a:lnTo>
                      <a:pt x="140" y="0"/>
                    </a:lnTo>
                    <a:lnTo>
                      <a:pt x="185" y="0"/>
                    </a:lnTo>
                    <a:lnTo>
                      <a:pt x="231" y="0"/>
                    </a:lnTo>
                    <a:lnTo>
                      <a:pt x="278" y="0"/>
                    </a:lnTo>
                    <a:lnTo>
                      <a:pt x="324" y="0"/>
                    </a:lnTo>
                    <a:lnTo>
                      <a:pt x="369" y="0"/>
                    </a:lnTo>
                    <a:lnTo>
                      <a:pt x="411" y="0"/>
                    </a:lnTo>
                    <a:lnTo>
                      <a:pt x="449" y="0"/>
                    </a:lnTo>
                    <a:lnTo>
                      <a:pt x="480" y="0"/>
                    </a:lnTo>
                    <a:lnTo>
                      <a:pt x="505" y="0"/>
                    </a:lnTo>
                    <a:lnTo>
                      <a:pt x="520" y="0"/>
                    </a:lnTo>
                    <a:lnTo>
                      <a:pt x="525" y="0"/>
                    </a:lnTo>
                    <a:lnTo>
                      <a:pt x="525" y="3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52" name="Freeform 26"/>
              <p:cNvSpPr>
                <a:spLocks/>
              </p:cNvSpPr>
              <p:nvPr/>
            </p:nvSpPr>
            <p:spPr bwMode="auto">
              <a:xfrm>
                <a:off x="994" y="2097"/>
                <a:ext cx="338" cy="131"/>
              </a:xfrm>
              <a:custGeom>
                <a:avLst/>
                <a:gdLst>
                  <a:gd name="T0" fmla="*/ 0 w 338"/>
                  <a:gd name="T1" fmla="*/ 131 h 131"/>
                  <a:gd name="T2" fmla="*/ 0 w 338"/>
                  <a:gd name="T3" fmla="*/ 98 h 131"/>
                  <a:gd name="T4" fmla="*/ 0 w 338"/>
                  <a:gd name="T5" fmla="*/ 58 h 131"/>
                  <a:gd name="T6" fmla="*/ 0 w 338"/>
                  <a:gd name="T7" fmla="*/ 21 h 131"/>
                  <a:gd name="T8" fmla="*/ 0 w 338"/>
                  <a:gd name="T9" fmla="*/ 6 h 131"/>
                  <a:gd name="T10" fmla="*/ 338 w 338"/>
                  <a:gd name="T11" fmla="*/ 0 h 131"/>
                  <a:gd name="T12" fmla="*/ 335 w 338"/>
                  <a:gd name="T13" fmla="*/ 27 h 131"/>
                  <a:gd name="T14" fmla="*/ 327 w 338"/>
                  <a:gd name="T15" fmla="*/ 51 h 131"/>
                  <a:gd name="T16" fmla="*/ 316 w 338"/>
                  <a:gd name="T17" fmla="*/ 73 h 131"/>
                  <a:gd name="T18" fmla="*/ 300 w 338"/>
                  <a:gd name="T19" fmla="*/ 93 h 131"/>
                  <a:gd name="T20" fmla="*/ 281 w 338"/>
                  <a:gd name="T21" fmla="*/ 109 h 131"/>
                  <a:gd name="T22" fmla="*/ 258 w 338"/>
                  <a:gd name="T23" fmla="*/ 120 h 131"/>
                  <a:gd name="T24" fmla="*/ 234 w 338"/>
                  <a:gd name="T25" fmla="*/ 128 h 131"/>
                  <a:gd name="T26" fmla="*/ 208 w 338"/>
                  <a:gd name="T27" fmla="*/ 131 h 131"/>
                  <a:gd name="T28" fmla="*/ 3 w 338"/>
                  <a:gd name="T29" fmla="*/ 131 h 131"/>
                  <a:gd name="T30" fmla="*/ 0 w 338"/>
                  <a:gd name="T31" fmla="*/ 131 h 1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38" h="131">
                    <a:moveTo>
                      <a:pt x="0" y="131"/>
                    </a:moveTo>
                    <a:lnTo>
                      <a:pt x="0" y="98"/>
                    </a:lnTo>
                    <a:lnTo>
                      <a:pt x="0" y="58"/>
                    </a:lnTo>
                    <a:lnTo>
                      <a:pt x="0" y="21"/>
                    </a:lnTo>
                    <a:lnTo>
                      <a:pt x="0" y="6"/>
                    </a:lnTo>
                    <a:lnTo>
                      <a:pt x="338" y="0"/>
                    </a:lnTo>
                    <a:lnTo>
                      <a:pt x="335" y="27"/>
                    </a:lnTo>
                    <a:lnTo>
                      <a:pt x="327" y="51"/>
                    </a:lnTo>
                    <a:lnTo>
                      <a:pt x="316" y="73"/>
                    </a:lnTo>
                    <a:lnTo>
                      <a:pt x="300" y="93"/>
                    </a:lnTo>
                    <a:lnTo>
                      <a:pt x="281" y="109"/>
                    </a:lnTo>
                    <a:lnTo>
                      <a:pt x="258" y="120"/>
                    </a:lnTo>
                    <a:lnTo>
                      <a:pt x="234" y="128"/>
                    </a:lnTo>
                    <a:lnTo>
                      <a:pt x="208" y="131"/>
                    </a:lnTo>
                    <a:lnTo>
                      <a:pt x="3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53" name="Freeform 27"/>
              <p:cNvSpPr>
                <a:spLocks/>
              </p:cNvSpPr>
              <p:nvPr/>
            </p:nvSpPr>
            <p:spPr bwMode="auto">
              <a:xfrm>
                <a:off x="994" y="2097"/>
                <a:ext cx="338" cy="131"/>
              </a:xfrm>
              <a:custGeom>
                <a:avLst/>
                <a:gdLst>
                  <a:gd name="T0" fmla="*/ 0 w 338"/>
                  <a:gd name="T1" fmla="*/ 131 h 131"/>
                  <a:gd name="T2" fmla="*/ 0 w 338"/>
                  <a:gd name="T3" fmla="*/ 131 h 131"/>
                  <a:gd name="T4" fmla="*/ 0 w 338"/>
                  <a:gd name="T5" fmla="*/ 98 h 131"/>
                  <a:gd name="T6" fmla="*/ 0 w 338"/>
                  <a:gd name="T7" fmla="*/ 58 h 131"/>
                  <a:gd name="T8" fmla="*/ 0 w 338"/>
                  <a:gd name="T9" fmla="*/ 21 h 131"/>
                  <a:gd name="T10" fmla="*/ 0 w 338"/>
                  <a:gd name="T11" fmla="*/ 6 h 131"/>
                  <a:gd name="T12" fmla="*/ 338 w 338"/>
                  <a:gd name="T13" fmla="*/ 0 h 131"/>
                  <a:gd name="T14" fmla="*/ 338 w 338"/>
                  <a:gd name="T15" fmla="*/ 0 h 131"/>
                  <a:gd name="T16" fmla="*/ 335 w 338"/>
                  <a:gd name="T17" fmla="*/ 27 h 131"/>
                  <a:gd name="T18" fmla="*/ 327 w 338"/>
                  <a:gd name="T19" fmla="*/ 51 h 131"/>
                  <a:gd name="T20" fmla="*/ 316 w 338"/>
                  <a:gd name="T21" fmla="*/ 73 h 131"/>
                  <a:gd name="T22" fmla="*/ 300 w 338"/>
                  <a:gd name="T23" fmla="*/ 93 h 131"/>
                  <a:gd name="T24" fmla="*/ 281 w 338"/>
                  <a:gd name="T25" fmla="*/ 109 h 131"/>
                  <a:gd name="T26" fmla="*/ 258 w 338"/>
                  <a:gd name="T27" fmla="*/ 120 h 131"/>
                  <a:gd name="T28" fmla="*/ 234 w 338"/>
                  <a:gd name="T29" fmla="*/ 128 h 131"/>
                  <a:gd name="T30" fmla="*/ 208 w 338"/>
                  <a:gd name="T31" fmla="*/ 131 h 131"/>
                  <a:gd name="T32" fmla="*/ 3 w 338"/>
                  <a:gd name="T33" fmla="*/ 131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8" h="131">
                    <a:moveTo>
                      <a:pt x="0" y="131"/>
                    </a:moveTo>
                    <a:lnTo>
                      <a:pt x="0" y="131"/>
                    </a:lnTo>
                    <a:lnTo>
                      <a:pt x="0" y="98"/>
                    </a:lnTo>
                    <a:lnTo>
                      <a:pt x="0" y="58"/>
                    </a:lnTo>
                    <a:lnTo>
                      <a:pt x="0" y="21"/>
                    </a:lnTo>
                    <a:lnTo>
                      <a:pt x="0" y="6"/>
                    </a:lnTo>
                    <a:lnTo>
                      <a:pt x="338" y="0"/>
                    </a:lnTo>
                    <a:lnTo>
                      <a:pt x="335" y="27"/>
                    </a:lnTo>
                    <a:lnTo>
                      <a:pt x="327" y="51"/>
                    </a:lnTo>
                    <a:lnTo>
                      <a:pt x="316" y="73"/>
                    </a:lnTo>
                    <a:lnTo>
                      <a:pt x="300" y="93"/>
                    </a:lnTo>
                    <a:lnTo>
                      <a:pt x="281" y="109"/>
                    </a:lnTo>
                    <a:lnTo>
                      <a:pt x="258" y="120"/>
                    </a:lnTo>
                    <a:lnTo>
                      <a:pt x="234" y="128"/>
                    </a:lnTo>
                    <a:lnTo>
                      <a:pt x="208" y="131"/>
                    </a:lnTo>
                    <a:lnTo>
                      <a:pt x="3" y="1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54" name="Rectangle 28"/>
              <p:cNvSpPr>
                <a:spLocks noChangeArrowheads="1"/>
              </p:cNvSpPr>
              <p:nvPr/>
            </p:nvSpPr>
            <p:spPr bwMode="auto">
              <a:xfrm>
                <a:off x="833" y="1886"/>
                <a:ext cx="161" cy="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48155" name="Rectangle 29"/>
              <p:cNvSpPr>
                <a:spLocks noChangeArrowheads="1"/>
              </p:cNvSpPr>
              <p:nvPr/>
            </p:nvSpPr>
            <p:spPr bwMode="auto">
              <a:xfrm>
                <a:off x="833" y="1886"/>
                <a:ext cx="161" cy="9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48156" name="Rectangle 30"/>
              <p:cNvSpPr>
                <a:spLocks noChangeArrowheads="1"/>
              </p:cNvSpPr>
              <p:nvPr/>
            </p:nvSpPr>
            <p:spPr bwMode="auto">
              <a:xfrm>
                <a:off x="833" y="2103"/>
                <a:ext cx="161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48157" name="Rectangle 31"/>
              <p:cNvSpPr>
                <a:spLocks noChangeArrowheads="1"/>
              </p:cNvSpPr>
              <p:nvPr/>
            </p:nvSpPr>
            <p:spPr bwMode="auto">
              <a:xfrm>
                <a:off x="833" y="2103"/>
                <a:ext cx="161" cy="12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FFFF99"/>
                    </a:solidFill>
                    <a:latin typeface="Arial" panose="020B0604020202020204" pitchFamily="34" charset="0"/>
                    <a:cs typeface="Arial (Hebrew)" pitchFamily="42" charset="-79"/>
                  </a:defRPr>
                </a:lvl9pPr>
              </a:lstStyle>
              <a:p>
                <a:pPr algn="l" rtl="0">
                  <a:spcBef>
                    <a:spcPct val="0"/>
                  </a:spcBef>
                  <a:buFontTx/>
                  <a:buNone/>
                </a:pPr>
                <a:endParaRPr lang="cs-CZ" altLang="cs-CZ" sz="2000">
                  <a:solidFill>
                    <a:schemeClr val="bg1"/>
                  </a:solidFill>
                  <a:cs typeface="Times New Roman (Hebrew)" pitchFamily="26" charset="-79"/>
                </a:endParaRPr>
              </a:p>
            </p:txBody>
          </p:sp>
          <p:sp>
            <p:nvSpPr>
              <p:cNvPr id="48158" name="Freeform 32"/>
              <p:cNvSpPr>
                <a:spLocks/>
              </p:cNvSpPr>
              <p:nvPr/>
            </p:nvSpPr>
            <p:spPr bwMode="auto">
              <a:xfrm>
                <a:off x="1133" y="1952"/>
                <a:ext cx="302" cy="161"/>
              </a:xfrm>
              <a:custGeom>
                <a:avLst/>
                <a:gdLst>
                  <a:gd name="T0" fmla="*/ 278 w 302"/>
                  <a:gd name="T1" fmla="*/ 24 h 161"/>
                  <a:gd name="T2" fmla="*/ 267 w 302"/>
                  <a:gd name="T3" fmla="*/ 17 h 161"/>
                  <a:gd name="T4" fmla="*/ 255 w 302"/>
                  <a:gd name="T5" fmla="*/ 12 h 161"/>
                  <a:gd name="T6" fmla="*/ 241 w 302"/>
                  <a:gd name="T7" fmla="*/ 6 h 161"/>
                  <a:gd name="T8" fmla="*/ 228 w 302"/>
                  <a:gd name="T9" fmla="*/ 2 h 161"/>
                  <a:gd name="T10" fmla="*/ 213 w 302"/>
                  <a:gd name="T11" fmla="*/ 1 h 161"/>
                  <a:gd name="T12" fmla="*/ 196 w 302"/>
                  <a:gd name="T13" fmla="*/ 0 h 161"/>
                  <a:gd name="T14" fmla="*/ 180 w 302"/>
                  <a:gd name="T15" fmla="*/ 1 h 161"/>
                  <a:gd name="T16" fmla="*/ 162 w 302"/>
                  <a:gd name="T17" fmla="*/ 2 h 161"/>
                  <a:gd name="T18" fmla="*/ 145 w 302"/>
                  <a:gd name="T19" fmla="*/ 8 h 161"/>
                  <a:gd name="T20" fmla="*/ 127 w 302"/>
                  <a:gd name="T21" fmla="*/ 13 h 161"/>
                  <a:gd name="T22" fmla="*/ 110 w 302"/>
                  <a:gd name="T23" fmla="*/ 21 h 161"/>
                  <a:gd name="T24" fmla="*/ 92 w 302"/>
                  <a:gd name="T25" fmla="*/ 32 h 161"/>
                  <a:gd name="T26" fmla="*/ 74 w 302"/>
                  <a:gd name="T27" fmla="*/ 46 h 161"/>
                  <a:gd name="T28" fmla="*/ 55 w 302"/>
                  <a:gd name="T29" fmla="*/ 61 h 161"/>
                  <a:gd name="T30" fmla="*/ 39 w 302"/>
                  <a:gd name="T31" fmla="*/ 78 h 161"/>
                  <a:gd name="T32" fmla="*/ 21 w 302"/>
                  <a:gd name="T33" fmla="*/ 98 h 161"/>
                  <a:gd name="T34" fmla="*/ 12 w 302"/>
                  <a:gd name="T35" fmla="*/ 111 h 161"/>
                  <a:gd name="T36" fmla="*/ 5 w 302"/>
                  <a:gd name="T37" fmla="*/ 119 h 161"/>
                  <a:gd name="T38" fmla="*/ 1 w 302"/>
                  <a:gd name="T39" fmla="*/ 124 h 161"/>
                  <a:gd name="T40" fmla="*/ 0 w 302"/>
                  <a:gd name="T41" fmla="*/ 128 h 161"/>
                  <a:gd name="T42" fmla="*/ 4 w 302"/>
                  <a:gd name="T43" fmla="*/ 131 h 161"/>
                  <a:gd name="T44" fmla="*/ 11 w 302"/>
                  <a:gd name="T45" fmla="*/ 135 h 161"/>
                  <a:gd name="T46" fmla="*/ 21 w 302"/>
                  <a:gd name="T47" fmla="*/ 140 h 161"/>
                  <a:gd name="T48" fmla="*/ 38 w 302"/>
                  <a:gd name="T49" fmla="*/ 149 h 161"/>
                  <a:gd name="T50" fmla="*/ 49 w 302"/>
                  <a:gd name="T51" fmla="*/ 153 h 161"/>
                  <a:gd name="T52" fmla="*/ 61 w 302"/>
                  <a:gd name="T53" fmla="*/ 157 h 161"/>
                  <a:gd name="T54" fmla="*/ 76 w 302"/>
                  <a:gd name="T55" fmla="*/ 159 h 161"/>
                  <a:gd name="T56" fmla="*/ 92 w 302"/>
                  <a:gd name="T57" fmla="*/ 161 h 161"/>
                  <a:gd name="T58" fmla="*/ 110 w 302"/>
                  <a:gd name="T59" fmla="*/ 161 h 161"/>
                  <a:gd name="T60" fmla="*/ 127 w 302"/>
                  <a:gd name="T61" fmla="*/ 161 h 161"/>
                  <a:gd name="T62" fmla="*/ 146 w 302"/>
                  <a:gd name="T63" fmla="*/ 158 h 161"/>
                  <a:gd name="T64" fmla="*/ 167 w 302"/>
                  <a:gd name="T65" fmla="*/ 155 h 161"/>
                  <a:gd name="T66" fmla="*/ 186 w 302"/>
                  <a:gd name="T67" fmla="*/ 150 h 161"/>
                  <a:gd name="T68" fmla="*/ 205 w 302"/>
                  <a:gd name="T69" fmla="*/ 145 h 161"/>
                  <a:gd name="T70" fmla="*/ 222 w 302"/>
                  <a:gd name="T71" fmla="*/ 136 h 161"/>
                  <a:gd name="T72" fmla="*/ 240 w 302"/>
                  <a:gd name="T73" fmla="*/ 127 h 161"/>
                  <a:gd name="T74" fmla="*/ 256 w 302"/>
                  <a:gd name="T75" fmla="*/ 115 h 161"/>
                  <a:gd name="T76" fmla="*/ 271 w 302"/>
                  <a:gd name="T77" fmla="*/ 103 h 161"/>
                  <a:gd name="T78" fmla="*/ 283 w 302"/>
                  <a:gd name="T79" fmla="*/ 88 h 161"/>
                  <a:gd name="T80" fmla="*/ 294 w 302"/>
                  <a:gd name="T81" fmla="*/ 70 h 161"/>
                  <a:gd name="T82" fmla="*/ 302 w 302"/>
                  <a:gd name="T83" fmla="*/ 50 h 161"/>
                  <a:gd name="T84" fmla="*/ 299 w 302"/>
                  <a:gd name="T85" fmla="*/ 39 h 161"/>
                  <a:gd name="T86" fmla="*/ 290 w 302"/>
                  <a:gd name="T87" fmla="*/ 31 h 161"/>
                  <a:gd name="T88" fmla="*/ 278 w 302"/>
                  <a:gd name="T89" fmla="*/ 24 h 1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2" h="161">
                    <a:moveTo>
                      <a:pt x="278" y="24"/>
                    </a:moveTo>
                    <a:lnTo>
                      <a:pt x="267" y="17"/>
                    </a:lnTo>
                    <a:lnTo>
                      <a:pt x="255" y="12"/>
                    </a:lnTo>
                    <a:lnTo>
                      <a:pt x="241" y="6"/>
                    </a:lnTo>
                    <a:lnTo>
                      <a:pt x="228" y="2"/>
                    </a:lnTo>
                    <a:lnTo>
                      <a:pt x="213" y="1"/>
                    </a:lnTo>
                    <a:lnTo>
                      <a:pt x="196" y="0"/>
                    </a:lnTo>
                    <a:lnTo>
                      <a:pt x="180" y="1"/>
                    </a:lnTo>
                    <a:lnTo>
                      <a:pt x="162" y="2"/>
                    </a:lnTo>
                    <a:lnTo>
                      <a:pt x="145" y="8"/>
                    </a:lnTo>
                    <a:lnTo>
                      <a:pt x="127" y="13"/>
                    </a:lnTo>
                    <a:lnTo>
                      <a:pt x="110" y="21"/>
                    </a:lnTo>
                    <a:lnTo>
                      <a:pt x="92" y="32"/>
                    </a:lnTo>
                    <a:lnTo>
                      <a:pt x="74" y="46"/>
                    </a:lnTo>
                    <a:lnTo>
                      <a:pt x="55" y="61"/>
                    </a:lnTo>
                    <a:lnTo>
                      <a:pt x="39" y="78"/>
                    </a:lnTo>
                    <a:lnTo>
                      <a:pt x="21" y="98"/>
                    </a:lnTo>
                    <a:lnTo>
                      <a:pt x="12" y="111"/>
                    </a:lnTo>
                    <a:lnTo>
                      <a:pt x="5" y="119"/>
                    </a:lnTo>
                    <a:lnTo>
                      <a:pt x="1" y="124"/>
                    </a:lnTo>
                    <a:lnTo>
                      <a:pt x="0" y="128"/>
                    </a:lnTo>
                    <a:lnTo>
                      <a:pt x="4" y="131"/>
                    </a:lnTo>
                    <a:lnTo>
                      <a:pt x="11" y="135"/>
                    </a:lnTo>
                    <a:lnTo>
                      <a:pt x="21" y="140"/>
                    </a:lnTo>
                    <a:lnTo>
                      <a:pt x="38" y="149"/>
                    </a:lnTo>
                    <a:lnTo>
                      <a:pt x="49" y="153"/>
                    </a:lnTo>
                    <a:lnTo>
                      <a:pt x="61" y="157"/>
                    </a:lnTo>
                    <a:lnTo>
                      <a:pt x="76" y="159"/>
                    </a:lnTo>
                    <a:lnTo>
                      <a:pt x="92" y="161"/>
                    </a:lnTo>
                    <a:lnTo>
                      <a:pt x="110" y="161"/>
                    </a:lnTo>
                    <a:lnTo>
                      <a:pt x="127" y="161"/>
                    </a:lnTo>
                    <a:lnTo>
                      <a:pt x="146" y="158"/>
                    </a:lnTo>
                    <a:lnTo>
                      <a:pt x="167" y="155"/>
                    </a:lnTo>
                    <a:lnTo>
                      <a:pt x="186" y="150"/>
                    </a:lnTo>
                    <a:lnTo>
                      <a:pt x="205" y="145"/>
                    </a:lnTo>
                    <a:lnTo>
                      <a:pt x="222" y="136"/>
                    </a:lnTo>
                    <a:lnTo>
                      <a:pt x="240" y="127"/>
                    </a:lnTo>
                    <a:lnTo>
                      <a:pt x="256" y="115"/>
                    </a:lnTo>
                    <a:lnTo>
                      <a:pt x="271" y="103"/>
                    </a:lnTo>
                    <a:lnTo>
                      <a:pt x="283" y="88"/>
                    </a:lnTo>
                    <a:lnTo>
                      <a:pt x="294" y="70"/>
                    </a:lnTo>
                    <a:lnTo>
                      <a:pt x="302" y="50"/>
                    </a:lnTo>
                    <a:lnTo>
                      <a:pt x="299" y="39"/>
                    </a:lnTo>
                    <a:lnTo>
                      <a:pt x="290" y="31"/>
                    </a:lnTo>
                    <a:lnTo>
                      <a:pt x="278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59" name="Freeform 33"/>
              <p:cNvSpPr>
                <a:spLocks/>
              </p:cNvSpPr>
              <p:nvPr/>
            </p:nvSpPr>
            <p:spPr bwMode="auto">
              <a:xfrm>
                <a:off x="1133" y="1952"/>
                <a:ext cx="302" cy="161"/>
              </a:xfrm>
              <a:custGeom>
                <a:avLst/>
                <a:gdLst>
                  <a:gd name="T0" fmla="*/ 278 w 302"/>
                  <a:gd name="T1" fmla="*/ 24 h 161"/>
                  <a:gd name="T2" fmla="*/ 278 w 302"/>
                  <a:gd name="T3" fmla="*/ 24 h 161"/>
                  <a:gd name="T4" fmla="*/ 267 w 302"/>
                  <a:gd name="T5" fmla="*/ 17 h 161"/>
                  <a:gd name="T6" fmla="*/ 255 w 302"/>
                  <a:gd name="T7" fmla="*/ 12 h 161"/>
                  <a:gd name="T8" fmla="*/ 241 w 302"/>
                  <a:gd name="T9" fmla="*/ 6 h 161"/>
                  <a:gd name="T10" fmla="*/ 228 w 302"/>
                  <a:gd name="T11" fmla="*/ 2 h 161"/>
                  <a:gd name="T12" fmla="*/ 213 w 302"/>
                  <a:gd name="T13" fmla="*/ 1 h 161"/>
                  <a:gd name="T14" fmla="*/ 196 w 302"/>
                  <a:gd name="T15" fmla="*/ 0 h 161"/>
                  <a:gd name="T16" fmla="*/ 180 w 302"/>
                  <a:gd name="T17" fmla="*/ 1 h 161"/>
                  <a:gd name="T18" fmla="*/ 162 w 302"/>
                  <a:gd name="T19" fmla="*/ 2 h 161"/>
                  <a:gd name="T20" fmla="*/ 145 w 302"/>
                  <a:gd name="T21" fmla="*/ 8 h 161"/>
                  <a:gd name="T22" fmla="*/ 127 w 302"/>
                  <a:gd name="T23" fmla="*/ 13 h 161"/>
                  <a:gd name="T24" fmla="*/ 110 w 302"/>
                  <a:gd name="T25" fmla="*/ 21 h 161"/>
                  <a:gd name="T26" fmla="*/ 92 w 302"/>
                  <a:gd name="T27" fmla="*/ 32 h 161"/>
                  <a:gd name="T28" fmla="*/ 74 w 302"/>
                  <a:gd name="T29" fmla="*/ 46 h 161"/>
                  <a:gd name="T30" fmla="*/ 55 w 302"/>
                  <a:gd name="T31" fmla="*/ 61 h 161"/>
                  <a:gd name="T32" fmla="*/ 39 w 302"/>
                  <a:gd name="T33" fmla="*/ 78 h 161"/>
                  <a:gd name="T34" fmla="*/ 21 w 302"/>
                  <a:gd name="T35" fmla="*/ 98 h 161"/>
                  <a:gd name="T36" fmla="*/ 21 w 302"/>
                  <a:gd name="T37" fmla="*/ 98 h 161"/>
                  <a:gd name="T38" fmla="*/ 12 w 302"/>
                  <a:gd name="T39" fmla="*/ 111 h 161"/>
                  <a:gd name="T40" fmla="*/ 5 w 302"/>
                  <a:gd name="T41" fmla="*/ 119 h 161"/>
                  <a:gd name="T42" fmla="*/ 1 w 302"/>
                  <a:gd name="T43" fmla="*/ 124 h 161"/>
                  <a:gd name="T44" fmla="*/ 0 w 302"/>
                  <a:gd name="T45" fmla="*/ 128 h 161"/>
                  <a:gd name="T46" fmla="*/ 4 w 302"/>
                  <a:gd name="T47" fmla="*/ 131 h 161"/>
                  <a:gd name="T48" fmla="*/ 11 w 302"/>
                  <a:gd name="T49" fmla="*/ 135 h 161"/>
                  <a:gd name="T50" fmla="*/ 21 w 302"/>
                  <a:gd name="T51" fmla="*/ 140 h 161"/>
                  <a:gd name="T52" fmla="*/ 38 w 302"/>
                  <a:gd name="T53" fmla="*/ 149 h 161"/>
                  <a:gd name="T54" fmla="*/ 38 w 302"/>
                  <a:gd name="T55" fmla="*/ 149 h 161"/>
                  <a:gd name="T56" fmla="*/ 49 w 302"/>
                  <a:gd name="T57" fmla="*/ 153 h 161"/>
                  <a:gd name="T58" fmla="*/ 61 w 302"/>
                  <a:gd name="T59" fmla="*/ 157 h 161"/>
                  <a:gd name="T60" fmla="*/ 76 w 302"/>
                  <a:gd name="T61" fmla="*/ 159 h 161"/>
                  <a:gd name="T62" fmla="*/ 92 w 302"/>
                  <a:gd name="T63" fmla="*/ 161 h 161"/>
                  <a:gd name="T64" fmla="*/ 110 w 302"/>
                  <a:gd name="T65" fmla="*/ 161 h 161"/>
                  <a:gd name="T66" fmla="*/ 127 w 302"/>
                  <a:gd name="T67" fmla="*/ 161 h 161"/>
                  <a:gd name="T68" fmla="*/ 146 w 302"/>
                  <a:gd name="T69" fmla="*/ 158 h 161"/>
                  <a:gd name="T70" fmla="*/ 167 w 302"/>
                  <a:gd name="T71" fmla="*/ 155 h 161"/>
                  <a:gd name="T72" fmla="*/ 186 w 302"/>
                  <a:gd name="T73" fmla="*/ 150 h 161"/>
                  <a:gd name="T74" fmla="*/ 205 w 302"/>
                  <a:gd name="T75" fmla="*/ 145 h 161"/>
                  <a:gd name="T76" fmla="*/ 222 w 302"/>
                  <a:gd name="T77" fmla="*/ 136 h 161"/>
                  <a:gd name="T78" fmla="*/ 240 w 302"/>
                  <a:gd name="T79" fmla="*/ 127 h 161"/>
                  <a:gd name="T80" fmla="*/ 256 w 302"/>
                  <a:gd name="T81" fmla="*/ 115 h 161"/>
                  <a:gd name="T82" fmla="*/ 271 w 302"/>
                  <a:gd name="T83" fmla="*/ 103 h 161"/>
                  <a:gd name="T84" fmla="*/ 283 w 302"/>
                  <a:gd name="T85" fmla="*/ 88 h 161"/>
                  <a:gd name="T86" fmla="*/ 294 w 302"/>
                  <a:gd name="T87" fmla="*/ 70 h 161"/>
                  <a:gd name="T88" fmla="*/ 294 w 302"/>
                  <a:gd name="T89" fmla="*/ 70 h 161"/>
                  <a:gd name="T90" fmla="*/ 302 w 302"/>
                  <a:gd name="T91" fmla="*/ 50 h 161"/>
                  <a:gd name="T92" fmla="*/ 299 w 302"/>
                  <a:gd name="T93" fmla="*/ 39 h 161"/>
                  <a:gd name="T94" fmla="*/ 290 w 302"/>
                  <a:gd name="T95" fmla="*/ 31 h 161"/>
                  <a:gd name="T96" fmla="*/ 278 w 302"/>
                  <a:gd name="T97" fmla="*/ 24 h 1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2" h="161">
                    <a:moveTo>
                      <a:pt x="278" y="24"/>
                    </a:moveTo>
                    <a:lnTo>
                      <a:pt x="278" y="24"/>
                    </a:lnTo>
                    <a:lnTo>
                      <a:pt x="267" y="17"/>
                    </a:lnTo>
                    <a:lnTo>
                      <a:pt x="255" y="12"/>
                    </a:lnTo>
                    <a:lnTo>
                      <a:pt x="241" y="6"/>
                    </a:lnTo>
                    <a:lnTo>
                      <a:pt x="228" y="2"/>
                    </a:lnTo>
                    <a:lnTo>
                      <a:pt x="213" y="1"/>
                    </a:lnTo>
                    <a:lnTo>
                      <a:pt x="196" y="0"/>
                    </a:lnTo>
                    <a:lnTo>
                      <a:pt x="180" y="1"/>
                    </a:lnTo>
                    <a:lnTo>
                      <a:pt x="162" y="2"/>
                    </a:lnTo>
                    <a:lnTo>
                      <a:pt x="145" y="8"/>
                    </a:lnTo>
                    <a:lnTo>
                      <a:pt x="127" y="13"/>
                    </a:lnTo>
                    <a:lnTo>
                      <a:pt x="110" y="21"/>
                    </a:lnTo>
                    <a:lnTo>
                      <a:pt x="92" y="32"/>
                    </a:lnTo>
                    <a:lnTo>
                      <a:pt x="74" y="46"/>
                    </a:lnTo>
                    <a:lnTo>
                      <a:pt x="55" y="61"/>
                    </a:lnTo>
                    <a:lnTo>
                      <a:pt x="39" y="78"/>
                    </a:lnTo>
                    <a:lnTo>
                      <a:pt x="21" y="98"/>
                    </a:lnTo>
                    <a:lnTo>
                      <a:pt x="12" y="111"/>
                    </a:lnTo>
                    <a:lnTo>
                      <a:pt x="5" y="119"/>
                    </a:lnTo>
                    <a:lnTo>
                      <a:pt x="1" y="124"/>
                    </a:lnTo>
                    <a:lnTo>
                      <a:pt x="0" y="128"/>
                    </a:lnTo>
                    <a:lnTo>
                      <a:pt x="4" y="131"/>
                    </a:lnTo>
                    <a:lnTo>
                      <a:pt x="11" y="135"/>
                    </a:lnTo>
                    <a:lnTo>
                      <a:pt x="21" y="140"/>
                    </a:lnTo>
                    <a:lnTo>
                      <a:pt x="38" y="149"/>
                    </a:lnTo>
                    <a:lnTo>
                      <a:pt x="49" y="153"/>
                    </a:lnTo>
                    <a:lnTo>
                      <a:pt x="61" y="157"/>
                    </a:lnTo>
                    <a:lnTo>
                      <a:pt x="76" y="159"/>
                    </a:lnTo>
                    <a:lnTo>
                      <a:pt x="92" y="161"/>
                    </a:lnTo>
                    <a:lnTo>
                      <a:pt x="110" y="161"/>
                    </a:lnTo>
                    <a:lnTo>
                      <a:pt x="127" y="161"/>
                    </a:lnTo>
                    <a:lnTo>
                      <a:pt x="146" y="158"/>
                    </a:lnTo>
                    <a:lnTo>
                      <a:pt x="167" y="155"/>
                    </a:lnTo>
                    <a:lnTo>
                      <a:pt x="186" y="150"/>
                    </a:lnTo>
                    <a:lnTo>
                      <a:pt x="205" y="145"/>
                    </a:lnTo>
                    <a:lnTo>
                      <a:pt x="222" y="136"/>
                    </a:lnTo>
                    <a:lnTo>
                      <a:pt x="240" y="127"/>
                    </a:lnTo>
                    <a:lnTo>
                      <a:pt x="256" y="115"/>
                    </a:lnTo>
                    <a:lnTo>
                      <a:pt x="271" y="103"/>
                    </a:lnTo>
                    <a:lnTo>
                      <a:pt x="283" y="88"/>
                    </a:lnTo>
                    <a:lnTo>
                      <a:pt x="294" y="70"/>
                    </a:lnTo>
                    <a:lnTo>
                      <a:pt x="302" y="50"/>
                    </a:lnTo>
                    <a:lnTo>
                      <a:pt x="299" y="39"/>
                    </a:lnTo>
                    <a:lnTo>
                      <a:pt x="290" y="31"/>
                    </a:lnTo>
                    <a:lnTo>
                      <a:pt x="278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0" name="Freeform 34"/>
              <p:cNvSpPr>
                <a:spLocks/>
              </p:cNvSpPr>
              <p:nvPr/>
            </p:nvSpPr>
            <p:spPr bwMode="auto">
              <a:xfrm>
                <a:off x="768" y="1903"/>
                <a:ext cx="381" cy="202"/>
              </a:xfrm>
              <a:custGeom>
                <a:avLst/>
                <a:gdLst>
                  <a:gd name="T0" fmla="*/ 0 w 381"/>
                  <a:gd name="T1" fmla="*/ 200 h 202"/>
                  <a:gd name="T2" fmla="*/ 0 w 381"/>
                  <a:gd name="T3" fmla="*/ 76 h 202"/>
                  <a:gd name="T4" fmla="*/ 7 w 381"/>
                  <a:gd name="T5" fmla="*/ 76 h 202"/>
                  <a:gd name="T6" fmla="*/ 18 w 381"/>
                  <a:gd name="T7" fmla="*/ 76 h 202"/>
                  <a:gd name="T8" fmla="*/ 31 w 381"/>
                  <a:gd name="T9" fmla="*/ 76 h 202"/>
                  <a:gd name="T10" fmla="*/ 47 w 381"/>
                  <a:gd name="T11" fmla="*/ 76 h 202"/>
                  <a:gd name="T12" fmla="*/ 65 w 381"/>
                  <a:gd name="T13" fmla="*/ 76 h 202"/>
                  <a:gd name="T14" fmla="*/ 84 w 381"/>
                  <a:gd name="T15" fmla="*/ 76 h 202"/>
                  <a:gd name="T16" fmla="*/ 103 w 381"/>
                  <a:gd name="T17" fmla="*/ 76 h 202"/>
                  <a:gd name="T18" fmla="*/ 123 w 381"/>
                  <a:gd name="T19" fmla="*/ 76 h 202"/>
                  <a:gd name="T20" fmla="*/ 144 w 381"/>
                  <a:gd name="T21" fmla="*/ 76 h 202"/>
                  <a:gd name="T22" fmla="*/ 161 w 381"/>
                  <a:gd name="T23" fmla="*/ 76 h 202"/>
                  <a:gd name="T24" fmla="*/ 179 w 381"/>
                  <a:gd name="T25" fmla="*/ 76 h 202"/>
                  <a:gd name="T26" fmla="*/ 195 w 381"/>
                  <a:gd name="T27" fmla="*/ 76 h 202"/>
                  <a:gd name="T28" fmla="*/ 207 w 381"/>
                  <a:gd name="T29" fmla="*/ 76 h 202"/>
                  <a:gd name="T30" fmla="*/ 218 w 381"/>
                  <a:gd name="T31" fmla="*/ 76 h 202"/>
                  <a:gd name="T32" fmla="*/ 224 w 381"/>
                  <a:gd name="T33" fmla="*/ 76 h 202"/>
                  <a:gd name="T34" fmla="*/ 226 w 381"/>
                  <a:gd name="T35" fmla="*/ 76 h 202"/>
                  <a:gd name="T36" fmla="*/ 226 w 381"/>
                  <a:gd name="T37" fmla="*/ 0 h 202"/>
                  <a:gd name="T38" fmla="*/ 243 w 381"/>
                  <a:gd name="T39" fmla="*/ 1 h 202"/>
                  <a:gd name="T40" fmla="*/ 263 w 381"/>
                  <a:gd name="T41" fmla="*/ 4 h 202"/>
                  <a:gd name="T42" fmla="*/ 287 w 381"/>
                  <a:gd name="T43" fmla="*/ 11 h 202"/>
                  <a:gd name="T44" fmla="*/ 313 w 381"/>
                  <a:gd name="T45" fmla="*/ 20 h 202"/>
                  <a:gd name="T46" fmla="*/ 338 w 381"/>
                  <a:gd name="T47" fmla="*/ 34 h 202"/>
                  <a:gd name="T48" fmla="*/ 358 w 381"/>
                  <a:gd name="T49" fmla="*/ 54 h 202"/>
                  <a:gd name="T50" fmla="*/ 373 w 381"/>
                  <a:gd name="T51" fmla="*/ 81 h 202"/>
                  <a:gd name="T52" fmla="*/ 381 w 381"/>
                  <a:gd name="T53" fmla="*/ 115 h 202"/>
                  <a:gd name="T54" fmla="*/ 378 w 381"/>
                  <a:gd name="T55" fmla="*/ 149 h 202"/>
                  <a:gd name="T56" fmla="*/ 367 w 381"/>
                  <a:gd name="T57" fmla="*/ 172 h 202"/>
                  <a:gd name="T58" fmla="*/ 350 w 381"/>
                  <a:gd name="T59" fmla="*/ 187 h 202"/>
                  <a:gd name="T60" fmla="*/ 330 w 381"/>
                  <a:gd name="T61" fmla="*/ 196 h 202"/>
                  <a:gd name="T62" fmla="*/ 306 w 381"/>
                  <a:gd name="T63" fmla="*/ 200 h 202"/>
                  <a:gd name="T64" fmla="*/ 286 w 381"/>
                  <a:gd name="T65" fmla="*/ 202 h 202"/>
                  <a:gd name="T66" fmla="*/ 268 w 381"/>
                  <a:gd name="T67" fmla="*/ 200 h 202"/>
                  <a:gd name="T68" fmla="*/ 256 w 381"/>
                  <a:gd name="T69" fmla="*/ 200 h 202"/>
                  <a:gd name="T70" fmla="*/ 250 w 381"/>
                  <a:gd name="T71" fmla="*/ 200 h 202"/>
                  <a:gd name="T72" fmla="*/ 239 w 381"/>
                  <a:gd name="T73" fmla="*/ 200 h 202"/>
                  <a:gd name="T74" fmla="*/ 225 w 381"/>
                  <a:gd name="T75" fmla="*/ 200 h 202"/>
                  <a:gd name="T76" fmla="*/ 207 w 381"/>
                  <a:gd name="T77" fmla="*/ 200 h 202"/>
                  <a:gd name="T78" fmla="*/ 187 w 381"/>
                  <a:gd name="T79" fmla="*/ 200 h 202"/>
                  <a:gd name="T80" fmla="*/ 165 w 381"/>
                  <a:gd name="T81" fmla="*/ 200 h 202"/>
                  <a:gd name="T82" fmla="*/ 142 w 381"/>
                  <a:gd name="T83" fmla="*/ 200 h 202"/>
                  <a:gd name="T84" fmla="*/ 121 w 381"/>
                  <a:gd name="T85" fmla="*/ 200 h 202"/>
                  <a:gd name="T86" fmla="*/ 98 w 381"/>
                  <a:gd name="T87" fmla="*/ 200 h 202"/>
                  <a:gd name="T88" fmla="*/ 76 w 381"/>
                  <a:gd name="T89" fmla="*/ 200 h 202"/>
                  <a:gd name="T90" fmla="*/ 56 w 381"/>
                  <a:gd name="T91" fmla="*/ 200 h 202"/>
                  <a:gd name="T92" fmla="*/ 37 w 381"/>
                  <a:gd name="T93" fmla="*/ 200 h 202"/>
                  <a:gd name="T94" fmla="*/ 22 w 381"/>
                  <a:gd name="T95" fmla="*/ 200 h 202"/>
                  <a:gd name="T96" fmla="*/ 10 w 381"/>
                  <a:gd name="T97" fmla="*/ 200 h 202"/>
                  <a:gd name="T98" fmla="*/ 3 w 381"/>
                  <a:gd name="T99" fmla="*/ 200 h 202"/>
                  <a:gd name="T100" fmla="*/ 0 w 381"/>
                  <a:gd name="T101" fmla="*/ 200 h 2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81" h="202">
                    <a:moveTo>
                      <a:pt x="0" y="200"/>
                    </a:moveTo>
                    <a:lnTo>
                      <a:pt x="0" y="76"/>
                    </a:lnTo>
                    <a:lnTo>
                      <a:pt x="7" y="76"/>
                    </a:lnTo>
                    <a:lnTo>
                      <a:pt x="18" y="76"/>
                    </a:lnTo>
                    <a:lnTo>
                      <a:pt x="31" y="76"/>
                    </a:lnTo>
                    <a:lnTo>
                      <a:pt x="47" y="76"/>
                    </a:lnTo>
                    <a:lnTo>
                      <a:pt x="65" y="76"/>
                    </a:lnTo>
                    <a:lnTo>
                      <a:pt x="84" y="76"/>
                    </a:lnTo>
                    <a:lnTo>
                      <a:pt x="103" y="76"/>
                    </a:lnTo>
                    <a:lnTo>
                      <a:pt x="123" y="76"/>
                    </a:lnTo>
                    <a:lnTo>
                      <a:pt x="144" y="76"/>
                    </a:lnTo>
                    <a:lnTo>
                      <a:pt x="161" y="76"/>
                    </a:lnTo>
                    <a:lnTo>
                      <a:pt x="179" y="76"/>
                    </a:lnTo>
                    <a:lnTo>
                      <a:pt x="195" y="76"/>
                    </a:lnTo>
                    <a:lnTo>
                      <a:pt x="207" y="76"/>
                    </a:lnTo>
                    <a:lnTo>
                      <a:pt x="218" y="76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6" y="0"/>
                    </a:lnTo>
                    <a:lnTo>
                      <a:pt x="243" y="1"/>
                    </a:lnTo>
                    <a:lnTo>
                      <a:pt x="263" y="4"/>
                    </a:lnTo>
                    <a:lnTo>
                      <a:pt x="287" y="11"/>
                    </a:lnTo>
                    <a:lnTo>
                      <a:pt x="313" y="20"/>
                    </a:lnTo>
                    <a:lnTo>
                      <a:pt x="338" y="34"/>
                    </a:lnTo>
                    <a:lnTo>
                      <a:pt x="358" y="54"/>
                    </a:lnTo>
                    <a:lnTo>
                      <a:pt x="373" y="81"/>
                    </a:lnTo>
                    <a:lnTo>
                      <a:pt x="381" y="115"/>
                    </a:lnTo>
                    <a:lnTo>
                      <a:pt x="378" y="149"/>
                    </a:lnTo>
                    <a:lnTo>
                      <a:pt x="367" y="172"/>
                    </a:lnTo>
                    <a:lnTo>
                      <a:pt x="350" y="187"/>
                    </a:lnTo>
                    <a:lnTo>
                      <a:pt x="330" y="196"/>
                    </a:lnTo>
                    <a:lnTo>
                      <a:pt x="306" y="200"/>
                    </a:lnTo>
                    <a:lnTo>
                      <a:pt x="286" y="202"/>
                    </a:lnTo>
                    <a:lnTo>
                      <a:pt x="268" y="200"/>
                    </a:lnTo>
                    <a:lnTo>
                      <a:pt x="256" y="200"/>
                    </a:lnTo>
                    <a:lnTo>
                      <a:pt x="250" y="200"/>
                    </a:lnTo>
                    <a:lnTo>
                      <a:pt x="239" y="200"/>
                    </a:lnTo>
                    <a:lnTo>
                      <a:pt x="225" y="200"/>
                    </a:lnTo>
                    <a:lnTo>
                      <a:pt x="207" y="200"/>
                    </a:lnTo>
                    <a:lnTo>
                      <a:pt x="187" y="200"/>
                    </a:lnTo>
                    <a:lnTo>
                      <a:pt x="165" y="200"/>
                    </a:lnTo>
                    <a:lnTo>
                      <a:pt x="142" y="200"/>
                    </a:lnTo>
                    <a:lnTo>
                      <a:pt x="121" y="200"/>
                    </a:lnTo>
                    <a:lnTo>
                      <a:pt x="98" y="200"/>
                    </a:lnTo>
                    <a:lnTo>
                      <a:pt x="76" y="200"/>
                    </a:lnTo>
                    <a:lnTo>
                      <a:pt x="56" y="200"/>
                    </a:lnTo>
                    <a:lnTo>
                      <a:pt x="37" y="200"/>
                    </a:lnTo>
                    <a:lnTo>
                      <a:pt x="22" y="200"/>
                    </a:lnTo>
                    <a:lnTo>
                      <a:pt x="10" y="200"/>
                    </a:lnTo>
                    <a:lnTo>
                      <a:pt x="3" y="20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1" name="Freeform 35"/>
              <p:cNvSpPr>
                <a:spLocks/>
              </p:cNvSpPr>
              <p:nvPr/>
            </p:nvSpPr>
            <p:spPr bwMode="auto">
              <a:xfrm>
                <a:off x="768" y="1903"/>
                <a:ext cx="381" cy="202"/>
              </a:xfrm>
              <a:custGeom>
                <a:avLst/>
                <a:gdLst>
                  <a:gd name="T0" fmla="*/ 0 w 381"/>
                  <a:gd name="T1" fmla="*/ 200 h 202"/>
                  <a:gd name="T2" fmla="*/ 0 w 381"/>
                  <a:gd name="T3" fmla="*/ 76 h 202"/>
                  <a:gd name="T4" fmla="*/ 0 w 381"/>
                  <a:gd name="T5" fmla="*/ 76 h 202"/>
                  <a:gd name="T6" fmla="*/ 7 w 381"/>
                  <a:gd name="T7" fmla="*/ 76 h 202"/>
                  <a:gd name="T8" fmla="*/ 18 w 381"/>
                  <a:gd name="T9" fmla="*/ 76 h 202"/>
                  <a:gd name="T10" fmla="*/ 31 w 381"/>
                  <a:gd name="T11" fmla="*/ 76 h 202"/>
                  <a:gd name="T12" fmla="*/ 47 w 381"/>
                  <a:gd name="T13" fmla="*/ 76 h 202"/>
                  <a:gd name="T14" fmla="*/ 65 w 381"/>
                  <a:gd name="T15" fmla="*/ 76 h 202"/>
                  <a:gd name="T16" fmla="*/ 84 w 381"/>
                  <a:gd name="T17" fmla="*/ 76 h 202"/>
                  <a:gd name="T18" fmla="*/ 103 w 381"/>
                  <a:gd name="T19" fmla="*/ 76 h 202"/>
                  <a:gd name="T20" fmla="*/ 123 w 381"/>
                  <a:gd name="T21" fmla="*/ 76 h 202"/>
                  <a:gd name="T22" fmla="*/ 144 w 381"/>
                  <a:gd name="T23" fmla="*/ 76 h 202"/>
                  <a:gd name="T24" fmla="*/ 161 w 381"/>
                  <a:gd name="T25" fmla="*/ 76 h 202"/>
                  <a:gd name="T26" fmla="*/ 179 w 381"/>
                  <a:gd name="T27" fmla="*/ 76 h 202"/>
                  <a:gd name="T28" fmla="*/ 195 w 381"/>
                  <a:gd name="T29" fmla="*/ 76 h 202"/>
                  <a:gd name="T30" fmla="*/ 207 w 381"/>
                  <a:gd name="T31" fmla="*/ 76 h 202"/>
                  <a:gd name="T32" fmla="*/ 218 w 381"/>
                  <a:gd name="T33" fmla="*/ 76 h 202"/>
                  <a:gd name="T34" fmla="*/ 224 w 381"/>
                  <a:gd name="T35" fmla="*/ 76 h 202"/>
                  <a:gd name="T36" fmla="*/ 226 w 381"/>
                  <a:gd name="T37" fmla="*/ 76 h 202"/>
                  <a:gd name="T38" fmla="*/ 226 w 381"/>
                  <a:gd name="T39" fmla="*/ 0 h 202"/>
                  <a:gd name="T40" fmla="*/ 226 w 381"/>
                  <a:gd name="T41" fmla="*/ 0 h 202"/>
                  <a:gd name="T42" fmla="*/ 243 w 381"/>
                  <a:gd name="T43" fmla="*/ 1 h 202"/>
                  <a:gd name="T44" fmla="*/ 263 w 381"/>
                  <a:gd name="T45" fmla="*/ 4 h 202"/>
                  <a:gd name="T46" fmla="*/ 287 w 381"/>
                  <a:gd name="T47" fmla="*/ 11 h 202"/>
                  <a:gd name="T48" fmla="*/ 313 w 381"/>
                  <a:gd name="T49" fmla="*/ 20 h 202"/>
                  <a:gd name="T50" fmla="*/ 338 w 381"/>
                  <a:gd name="T51" fmla="*/ 34 h 202"/>
                  <a:gd name="T52" fmla="*/ 358 w 381"/>
                  <a:gd name="T53" fmla="*/ 54 h 202"/>
                  <a:gd name="T54" fmla="*/ 373 w 381"/>
                  <a:gd name="T55" fmla="*/ 81 h 202"/>
                  <a:gd name="T56" fmla="*/ 381 w 381"/>
                  <a:gd name="T57" fmla="*/ 115 h 202"/>
                  <a:gd name="T58" fmla="*/ 381 w 381"/>
                  <a:gd name="T59" fmla="*/ 115 h 202"/>
                  <a:gd name="T60" fmla="*/ 378 w 381"/>
                  <a:gd name="T61" fmla="*/ 149 h 202"/>
                  <a:gd name="T62" fmla="*/ 367 w 381"/>
                  <a:gd name="T63" fmla="*/ 172 h 202"/>
                  <a:gd name="T64" fmla="*/ 350 w 381"/>
                  <a:gd name="T65" fmla="*/ 187 h 202"/>
                  <a:gd name="T66" fmla="*/ 330 w 381"/>
                  <a:gd name="T67" fmla="*/ 196 h 202"/>
                  <a:gd name="T68" fmla="*/ 306 w 381"/>
                  <a:gd name="T69" fmla="*/ 200 h 202"/>
                  <a:gd name="T70" fmla="*/ 286 w 381"/>
                  <a:gd name="T71" fmla="*/ 202 h 202"/>
                  <a:gd name="T72" fmla="*/ 268 w 381"/>
                  <a:gd name="T73" fmla="*/ 200 h 202"/>
                  <a:gd name="T74" fmla="*/ 256 w 381"/>
                  <a:gd name="T75" fmla="*/ 200 h 202"/>
                  <a:gd name="T76" fmla="*/ 256 w 381"/>
                  <a:gd name="T77" fmla="*/ 200 h 202"/>
                  <a:gd name="T78" fmla="*/ 250 w 381"/>
                  <a:gd name="T79" fmla="*/ 200 h 202"/>
                  <a:gd name="T80" fmla="*/ 239 w 381"/>
                  <a:gd name="T81" fmla="*/ 200 h 202"/>
                  <a:gd name="T82" fmla="*/ 225 w 381"/>
                  <a:gd name="T83" fmla="*/ 200 h 202"/>
                  <a:gd name="T84" fmla="*/ 207 w 381"/>
                  <a:gd name="T85" fmla="*/ 200 h 202"/>
                  <a:gd name="T86" fmla="*/ 187 w 381"/>
                  <a:gd name="T87" fmla="*/ 200 h 202"/>
                  <a:gd name="T88" fmla="*/ 165 w 381"/>
                  <a:gd name="T89" fmla="*/ 200 h 202"/>
                  <a:gd name="T90" fmla="*/ 142 w 381"/>
                  <a:gd name="T91" fmla="*/ 200 h 202"/>
                  <a:gd name="T92" fmla="*/ 121 w 381"/>
                  <a:gd name="T93" fmla="*/ 200 h 202"/>
                  <a:gd name="T94" fmla="*/ 98 w 381"/>
                  <a:gd name="T95" fmla="*/ 200 h 202"/>
                  <a:gd name="T96" fmla="*/ 76 w 381"/>
                  <a:gd name="T97" fmla="*/ 200 h 202"/>
                  <a:gd name="T98" fmla="*/ 56 w 381"/>
                  <a:gd name="T99" fmla="*/ 200 h 202"/>
                  <a:gd name="T100" fmla="*/ 37 w 381"/>
                  <a:gd name="T101" fmla="*/ 200 h 202"/>
                  <a:gd name="T102" fmla="*/ 22 w 381"/>
                  <a:gd name="T103" fmla="*/ 200 h 202"/>
                  <a:gd name="T104" fmla="*/ 10 w 381"/>
                  <a:gd name="T105" fmla="*/ 200 h 202"/>
                  <a:gd name="T106" fmla="*/ 3 w 381"/>
                  <a:gd name="T107" fmla="*/ 200 h 202"/>
                  <a:gd name="T108" fmla="*/ 0 w 381"/>
                  <a:gd name="T109" fmla="*/ 200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1" h="202">
                    <a:moveTo>
                      <a:pt x="0" y="200"/>
                    </a:moveTo>
                    <a:lnTo>
                      <a:pt x="0" y="76"/>
                    </a:lnTo>
                    <a:lnTo>
                      <a:pt x="7" y="76"/>
                    </a:lnTo>
                    <a:lnTo>
                      <a:pt x="18" y="76"/>
                    </a:lnTo>
                    <a:lnTo>
                      <a:pt x="31" y="76"/>
                    </a:lnTo>
                    <a:lnTo>
                      <a:pt x="47" y="76"/>
                    </a:lnTo>
                    <a:lnTo>
                      <a:pt x="65" y="76"/>
                    </a:lnTo>
                    <a:lnTo>
                      <a:pt x="84" y="76"/>
                    </a:lnTo>
                    <a:lnTo>
                      <a:pt x="103" y="76"/>
                    </a:lnTo>
                    <a:lnTo>
                      <a:pt x="123" y="76"/>
                    </a:lnTo>
                    <a:lnTo>
                      <a:pt x="144" y="76"/>
                    </a:lnTo>
                    <a:lnTo>
                      <a:pt x="161" y="76"/>
                    </a:lnTo>
                    <a:lnTo>
                      <a:pt x="179" y="76"/>
                    </a:lnTo>
                    <a:lnTo>
                      <a:pt x="195" y="76"/>
                    </a:lnTo>
                    <a:lnTo>
                      <a:pt x="207" y="76"/>
                    </a:lnTo>
                    <a:lnTo>
                      <a:pt x="218" y="76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6" y="0"/>
                    </a:lnTo>
                    <a:lnTo>
                      <a:pt x="243" y="1"/>
                    </a:lnTo>
                    <a:lnTo>
                      <a:pt x="263" y="4"/>
                    </a:lnTo>
                    <a:lnTo>
                      <a:pt x="287" y="11"/>
                    </a:lnTo>
                    <a:lnTo>
                      <a:pt x="313" y="20"/>
                    </a:lnTo>
                    <a:lnTo>
                      <a:pt x="338" y="34"/>
                    </a:lnTo>
                    <a:lnTo>
                      <a:pt x="358" y="54"/>
                    </a:lnTo>
                    <a:lnTo>
                      <a:pt x="373" y="81"/>
                    </a:lnTo>
                    <a:lnTo>
                      <a:pt x="381" y="115"/>
                    </a:lnTo>
                    <a:lnTo>
                      <a:pt x="378" y="149"/>
                    </a:lnTo>
                    <a:lnTo>
                      <a:pt x="367" y="172"/>
                    </a:lnTo>
                    <a:lnTo>
                      <a:pt x="350" y="187"/>
                    </a:lnTo>
                    <a:lnTo>
                      <a:pt x="330" y="196"/>
                    </a:lnTo>
                    <a:lnTo>
                      <a:pt x="306" y="200"/>
                    </a:lnTo>
                    <a:lnTo>
                      <a:pt x="286" y="202"/>
                    </a:lnTo>
                    <a:lnTo>
                      <a:pt x="268" y="200"/>
                    </a:lnTo>
                    <a:lnTo>
                      <a:pt x="256" y="200"/>
                    </a:lnTo>
                    <a:lnTo>
                      <a:pt x="250" y="200"/>
                    </a:lnTo>
                    <a:lnTo>
                      <a:pt x="239" y="200"/>
                    </a:lnTo>
                    <a:lnTo>
                      <a:pt x="225" y="200"/>
                    </a:lnTo>
                    <a:lnTo>
                      <a:pt x="207" y="200"/>
                    </a:lnTo>
                    <a:lnTo>
                      <a:pt x="187" y="200"/>
                    </a:lnTo>
                    <a:lnTo>
                      <a:pt x="165" y="200"/>
                    </a:lnTo>
                    <a:lnTo>
                      <a:pt x="142" y="200"/>
                    </a:lnTo>
                    <a:lnTo>
                      <a:pt x="121" y="200"/>
                    </a:lnTo>
                    <a:lnTo>
                      <a:pt x="98" y="200"/>
                    </a:lnTo>
                    <a:lnTo>
                      <a:pt x="76" y="200"/>
                    </a:lnTo>
                    <a:lnTo>
                      <a:pt x="56" y="200"/>
                    </a:lnTo>
                    <a:lnTo>
                      <a:pt x="37" y="200"/>
                    </a:lnTo>
                    <a:lnTo>
                      <a:pt x="22" y="200"/>
                    </a:lnTo>
                    <a:lnTo>
                      <a:pt x="10" y="200"/>
                    </a:lnTo>
                    <a:lnTo>
                      <a:pt x="3" y="200"/>
                    </a:lnTo>
                    <a:lnTo>
                      <a:pt x="0" y="2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2" name="Freeform 36"/>
              <p:cNvSpPr>
                <a:spLocks/>
              </p:cNvSpPr>
              <p:nvPr/>
            </p:nvSpPr>
            <p:spPr bwMode="auto">
              <a:xfrm>
                <a:off x="628" y="1979"/>
                <a:ext cx="140" cy="124"/>
              </a:xfrm>
              <a:custGeom>
                <a:avLst/>
                <a:gdLst>
                  <a:gd name="T0" fmla="*/ 140 w 140"/>
                  <a:gd name="T1" fmla="*/ 124 h 124"/>
                  <a:gd name="T2" fmla="*/ 140 w 140"/>
                  <a:gd name="T3" fmla="*/ 0 h 124"/>
                  <a:gd name="T4" fmla="*/ 87 w 140"/>
                  <a:gd name="T5" fmla="*/ 0 h 124"/>
                  <a:gd name="T6" fmla="*/ 70 w 140"/>
                  <a:gd name="T7" fmla="*/ 1 h 124"/>
                  <a:gd name="T8" fmla="*/ 53 w 140"/>
                  <a:gd name="T9" fmla="*/ 5 h 124"/>
                  <a:gd name="T10" fmla="*/ 38 w 140"/>
                  <a:gd name="T11" fmla="*/ 10 h 124"/>
                  <a:gd name="T12" fmla="*/ 26 w 140"/>
                  <a:gd name="T13" fmla="*/ 17 h 124"/>
                  <a:gd name="T14" fmla="*/ 15 w 140"/>
                  <a:gd name="T15" fmla="*/ 27 h 124"/>
                  <a:gd name="T16" fmla="*/ 7 w 140"/>
                  <a:gd name="T17" fmla="*/ 38 h 124"/>
                  <a:gd name="T18" fmla="*/ 2 w 140"/>
                  <a:gd name="T19" fmla="*/ 50 h 124"/>
                  <a:gd name="T20" fmla="*/ 0 w 140"/>
                  <a:gd name="T21" fmla="*/ 62 h 124"/>
                  <a:gd name="T22" fmla="*/ 2 w 140"/>
                  <a:gd name="T23" fmla="*/ 74 h 124"/>
                  <a:gd name="T24" fmla="*/ 7 w 140"/>
                  <a:gd name="T25" fmla="*/ 86 h 124"/>
                  <a:gd name="T26" fmla="*/ 15 w 140"/>
                  <a:gd name="T27" fmla="*/ 97 h 124"/>
                  <a:gd name="T28" fmla="*/ 26 w 140"/>
                  <a:gd name="T29" fmla="*/ 105 h 124"/>
                  <a:gd name="T30" fmla="*/ 38 w 140"/>
                  <a:gd name="T31" fmla="*/ 113 h 124"/>
                  <a:gd name="T32" fmla="*/ 53 w 140"/>
                  <a:gd name="T33" fmla="*/ 119 h 124"/>
                  <a:gd name="T34" fmla="*/ 70 w 140"/>
                  <a:gd name="T35" fmla="*/ 123 h 124"/>
                  <a:gd name="T36" fmla="*/ 87 w 140"/>
                  <a:gd name="T37" fmla="*/ 124 h 124"/>
                  <a:gd name="T38" fmla="*/ 140 w 140"/>
                  <a:gd name="T39" fmla="*/ 124 h 1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0" h="124">
                    <a:moveTo>
                      <a:pt x="140" y="124"/>
                    </a:moveTo>
                    <a:lnTo>
                      <a:pt x="140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3" y="5"/>
                    </a:lnTo>
                    <a:lnTo>
                      <a:pt x="38" y="10"/>
                    </a:lnTo>
                    <a:lnTo>
                      <a:pt x="26" y="17"/>
                    </a:lnTo>
                    <a:lnTo>
                      <a:pt x="15" y="27"/>
                    </a:lnTo>
                    <a:lnTo>
                      <a:pt x="7" y="38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2" y="74"/>
                    </a:lnTo>
                    <a:lnTo>
                      <a:pt x="7" y="86"/>
                    </a:lnTo>
                    <a:lnTo>
                      <a:pt x="15" y="97"/>
                    </a:lnTo>
                    <a:lnTo>
                      <a:pt x="26" y="105"/>
                    </a:lnTo>
                    <a:lnTo>
                      <a:pt x="38" y="113"/>
                    </a:lnTo>
                    <a:lnTo>
                      <a:pt x="53" y="119"/>
                    </a:lnTo>
                    <a:lnTo>
                      <a:pt x="70" y="123"/>
                    </a:lnTo>
                    <a:lnTo>
                      <a:pt x="87" y="124"/>
                    </a:lnTo>
                    <a:lnTo>
                      <a:pt x="140" y="124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3" name="Freeform 37"/>
              <p:cNvSpPr>
                <a:spLocks/>
              </p:cNvSpPr>
              <p:nvPr/>
            </p:nvSpPr>
            <p:spPr bwMode="auto">
              <a:xfrm>
                <a:off x="628" y="1979"/>
                <a:ext cx="140" cy="124"/>
              </a:xfrm>
              <a:custGeom>
                <a:avLst/>
                <a:gdLst>
                  <a:gd name="T0" fmla="*/ 140 w 140"/>
                  <a:gd name="T1" fmla="*/ 124 h 124"/>
                  <a:gd name="T2" fmla="*/ 140 w 140"/>
                  <a:gd name="T3" fmla="*/ 0 h 124"/>
                  <a:gd name="T4" fmla="*/ 87 w 140"/>
                  <a:gd name="T5" fmla="*/ 0 h 124"/>
                  <a:gd name="T6" fmla="*/ 87 w 140"/>
                  <a:gd name="T7" fmla="*/ 0 h 124"/>
                  <a:gd name="T8" fmla="*/ 70 w 140"/>
                  <a:gd name="T9" fmla="*/ 1 h 124"/>
                  <a:gd name="T10" fmla="*/ 53 w 140"/>
                  <a:gd name="T11" fmla="*/ 5 h 124"/>
                  <a:gd name="T12" fmla="*/ 38 w 140"/>
                  <a:gd name="T13" fmla="*/ 10 h 124"/>
                  <a:gd name="T14" fmla="*/ 26 w 140"/>
                  <a:gd name="T15" fmla="*/ 17 h 124"/>
                  <a:gd name="T16" fmla="*/ 15 w 140"/>
                  <a:gd name="T17" fmla="*/ 27 h 124"/>
                  <a:gd name="T18" fmla="*/ 7 w 140"/>
                  <a:gd name="T19" fmla="*/ 38 h 124"/>
                  <a:gd name="T20" fmla="*/ 2 w 140"/>
                  <a:gd name="T21" fmla="*/ 50 h 124"/>
                  <a:gd name="T22" fmla="*/ 0 w 140"/>
                  <a:gd name="T23" fmla="*/ 62 h 124"/>
                  <a:gd name="T24" fmla="*/ 0 w 140"/>
                  <a:gd name="T25" fmla="*/ 62 h 124"/>
                  <a:gd name="T26" fmla="*/ 2 w 140"/>
                  <a:gd name="T27" fmla="*/ 74 h 124"/>
                  <a:gd name="T28" fmla="*/ 7 w 140"/>
                  <a:gd name="T29" fmla="*/ 86 h 124"/>
                  <a:gd name="T30" fmla="*/ 15 w 140"/>
                  <a:gd name="T31" fmla="*/ 97 h 124"/>
                  <a:gd name="T32" fmla="*/ 26 w 140"/>
                  <a:gd name="T33" fmla="*/ 105 h 124"/>
                  <a:gd name="T34" fmla="*/ 38 w 140"/>
                  <a:gd name="T35" fmla="*/ 113 h 124"/>
                  <a:gd name="T36" fmla="*/ 53 w 140"/>
                  <a:gd name="T37" fmla="*/ 119 h 124"/>
                  <a:gd name="T38" fmla="*/ 70 w 140"/>
                  <a:gd name="T39" fmla="*/ 123 h 124"/>
                  <a:gd name="T40" fmla="*/ 87 w 140"/>
                  <a:gd name="T41" fmla="*/ 124 h 124"/>
                  <a:gd name="T42" fmla="*/ 140 w 140"/>
                  <a:gd name="T43" fmla="*/ 124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40" h="124">
                    <a:moveTo>
                      <a:pt x="140" y="124"/>
                    </a:moveTo>
                    <a:lnTo>
                      <a:pt x="140" y="0"/>
                    </a:lnTo>
                    <a:lnTo>
                      <a:pt x="87" y="0"/>
                    </a:lnTo>
                    <a:lnTo>
                      <a:pt x="70" y="1"/>
                    </a:lnTo>
                    <a:lnTo>
                      <a:pt x="53" y="5"/>
                    </a:lnTo>
                    <a:lnTo>
                      <a:pt x="38" y="10"/>
                    </a:lnTo>
                    <a:lnTo>
                      <a:pt x="26" y="17"/>
                    </a:lnTo>
                    <a:lnTo>
                      <a:pt x="15" y="27"/>
                    </a:lnTo>
                    <a:lnTo>
                      <a:pt x="7" y="38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2" y="74"/>
                    </a:lnTo>
                    <a:lnTo>
                      <a:pt x="7" y="86"/>
                    </a:lnTo>
                    <a:lnTo>
                      <a:pt x="15" y="97"/>
                    </a:lnTo>
                    <a:lnTo>
                      <a:pt x="26" y="105"/>
                    </a:lnTo>
                    <a:lnTo>
                      <a:pt x="38" y="113"/>
                    </a:lnTo>
                    <a:lnTo>
                      <a:pt x="53" y="119"/>
                    </a:lnTo>
                    <a:lnTo>
                      <a:pt x="70" y="123"/>
                    </a:lnTo>
                    <a:lnTo>
                      <a:pt x="87" y="124"/>
                    </a:lnTo>
                    <a:lnTo>
                      <a:pt x="140" y="1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4" name="Freeform 38"/>
              <p:cNvSpPr>
                <a:spLocks/>
              </p:cNvSpPr>
              <p:nvPr/>
            </p:nvSpPr>
            <p:spPr bwMode="auto">
              <a:xfrm>
                <a:off x="1074" y="1721"/>
                <a:ext cx="291" cy="278"/>
              </a:xfrm>
              <a:custGeom>
                <a:avLst/>
                <a:gdLst>
                  <a:gd name="T0" fmla="*/ 250 w 291"/>
                  <a:gd name="T1" fmla="*/ 197 h 278"/>
                  <a:gd name="T2" fmla="*/ 266 w 291"/>
                  <a:gd name="T3" fmla="*/ 180 h 278"/>
                  <a:gd name="T4" fmla="*/ 278 w 291"/>
                  <a:gd name="T5" fmla="*/ 163 h 278"/>
                  <a:gd name="T6" fmla="*/ 287 w 291"/>
                  <a:gd name="T7" fmla="*/ 142 h 278"/>
                  <a:gd name="T8" fmla="*/ 291 w 291"/>
                  <a:gd name="T9" fmla="*/ 121 h 278"/>
                  <a:gd name="T10" fmla="*/ 289 w 291"/>
                  <a:gd name="T11" fmla="*/ 100 h 278"/>
                  <a:gd name="T12" fmla="*/ 285 w 291"/>
                  <a:gd name="T13" fmla="*/ 79 h 278"/>
                  <a:gd name="T14" fmla="*/ 277 w 291"/>
                  <a:gd name="T15" fmla="*/ 60 h 278"/>
                  <a:gd name="T16" fmla="*/ 265 w 291"/>
                  <a:gd name="T17" fmla="*/ 41 h 278"/>
                  <a:gd name="T18" fmla="*/ 249 w 291"/>
                  <a:gd name="T19" fmla="*/ 25 h 278"/>
                  <a:gd name="T20" fmla="*/ 231 w 291"/>
                  <a:gd name="T21" fmla="*/ 12 h 278"/>
                  <a:gd name="T22" fmla="*/ 211 w 291"/>
                  <a:gd name="T23" fmla="*/ 4 h 278"/>
                  <a:gd name="T24" fmla="*/ 189 w 291"/>
                  <a:gd name="T25" fmla="*/ 0 h 278"/>
                  <a:gd name="T26" fmla="*/ 167 w 291"/>
                  <a:gd name="T27" fmla="*/ 2 h 278"/>
                  <a:gd name="T28" fmla="*/ 147 w 291"/>
                  <a:gd name="T29" fmla="*/ 6 h 278"/>
                  <a:gd name="T30" fmla="*/ 127 w 291"/>
                  <a:gd name="T31" fmla="*/ 14 h 278"/>
                  <a:gd name="T32" fmla="*/ 108 w 291"/>
                  <a:gd name="T33" fmla="*/ 26 h 278"/>
                  <a:gd name="T34" fmla="*/ 40 w 291"/>
                  <a:gd name="T35" fmla="*/ 83 h 278"/>
                  <a:gd name="T36" fmla="*/ 24 w 291"/>
                  <a:gd name="T37" fmla="*/ 99 h 278"/>
                  <a:gd name="T38" fmla="*/ 11 w 291"/>
                  <a:gd name="T39" fmla="*/ 117 h 278"/>
                  <a:gd name="T40" fmla="*/ 3 w 291"/>
                  <a:gd name="T41" fmla="*/ 137 h 278"/>
                  <a:gd name="T42" fmla="*/ 0 w 291"/>
                  <a:gd name="T43" fmla="*/ 159 h 278"/>
                  <a:gd name="T44" fmla="*/ 0 w 291"/>
                  <a:gd name="T45" fmla="*/ 179 h 278"/>
                  <a:gd name="T46" fmla="*/ 5 w 291"/>
                  <a:gd name="T47" fmla="*/ 201 h 278"/>
                  <a:gd name="T48" fmla="*/ 13 w 291"/>
                  <a:gd name="T49" fmla="*/ 220 h 278"/>
                  <a:gd name="T50" fmla="*/ 25 w 291"/>
                  <a:gd name="T51" fmla="*/ 239 h 278"/>
                  <a:gd name="T52" fmla="*/ 41 w 291"/>
                  <a:gd name="T53" fmla="*/ 255 h 278"/>
                  <a:gd name="T54" fmla="*/ 59 w 291"/>
                  <a:gd name="T55" fmla="*/ 267 h 278"/>
                  <a:gd name="T56" fmla="*/ 79 w 291"/>
                  <a:gd name="T57" fmla="*/ 275 h 278"/>
                  <a:gd name="T58" fmla="*/ 101 w 291"/>
                  <a:gd name="T59" fmla="*/ 278 h 278"/>
                  <a:gd name="T60" fmla="*/ 123 w 291"/>
                  <a:gd name="T61" fmla="*/ 278 h 278"/>
                  <a:gd name="T62" fmla="*/ 143 w 291"/>
                  <a:gd name="T63" fmla="*/ 274 h 278"/>
                  <a:gd name="T64" fmla="*/ 163 w 291"/>
                  <a:gd name="T65" fmla="*/ 266 h 278"/>
                  <a:gd name="T66" fmla="*/ 182 w 291"/>
                  <a:gd name="T67" fmla="*/ 254 h 278"/>
                  <a:gd name="T68" fmla="*/ 250 w 291"/>
                  <a:gd name="T69" fmla="*/ 197 h 2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1" h="278">
                    <a:moveTo>
                      <a:pt x="250" y="197"/>
                    </a:moveTo>
                    <a:lnTo>
                      <a:pt x="266" y="180"/>
                    </a:lnTo>
                    <a:lnTo>
                      <a:pt x="278" y="163"/>
                    </a:lnTo>
                    <a:lnTo>
                      <a:pt x="287" y="142"/>
                    </a:lnTo>
                    <a:lnTo>
                      <a:pt x="291" y="121"/>
                    </a:lnTo>
                    <a:lnTo>
                      <a:pt x="289" y="100"/>
                    </a:lnTo>
                    <a:lnTo>
                      <a:pt x="285" y="79"/>
                    </a:lnTo>
                    <a:lnTo>
                      <a:pt x="277" y="60"/>
                    </a:lnTo>
                    <a:lnTo>
                      <a:pt x="265" y="41"/>
                    </a:lnTo>
                    <a:lnTo>
                      <a:pt x="249" y="25"/>
                    </a:lnTo>
                    <a:lnTo>
                      <a:pt x="231" y="12"/>
                    </a:lnTo>
                    <a:lnTo>
                      <a:pt x="211" y="4"/>
                    </a:lnTo>
                    <a:lnTo>
                      <a:pt x="189" y="0"/>
                    </a:lnTo>
                    <a:lnTo>
                      <a:pt x="167" y="2"/>
                    </a:lnTo>
                    <a:lnTo>
                      <a:pt x="147" y="6"/>
                    </a:lnTo>
                    <a:lnTo>
                      <a:pt x="127" y="14"/>
                    </a:lnTo>
                    <a:lnTo>
                      <a:pt x="108" y="26"/>
                    </a:lnTo>
                    <a:lnTo>
                      <a:pt x="40" y="83"/>
                    </a:lnTo>
                    <a:lnTo>
                      <a:pt x="24" y="99"/>
                    </a:lnTo>
                    <a:lnTo>
                      <a:pt x="11" y="117"/>
                    </a:lnTo>
                    <a:lnTo>
                      <a:pt x="3" y="137"/>
                    </a:lnTo>
                    <a:lnTo>
                      <a:pt x="0" y="159"/>
                    </a:lnTo>
                    <a:lnTo>
                      <a:pt x="0" y="179"/>
                    </a:lnTo>
                    <a:lnTo>
                      <a:pt x="5" y="201"/>
                    </a:lnTo>
                    <a:lnTo>
                      <a:pt x="13" y="220"/>
                    </a:lnTo>
                    <a:lnTo>
                      <a:pt x="25" y="239"/>
                    </a:lnTo>
                    <a:lnTo>
                      <a:pt x="41" y="255"/>
                    </a:lnTo>
                    <a:lnTo>
                      <a:pt x="59" y="267"/>
                    </a:lnTo>
                    <a:lnTo>
                      <a:pt x="79" y="275"/>
                    </a:lnTo>
                    <a:lnTo>
                      <a:pt x="101" y="278"/>
                    </a:lnTo>
                    <a:lnTo>
                      <a:pt x="123" y="278"/>
                    </a:lnTo>
                    <a:lnTo>
                      <a:pt x="143" y="274"/>
                    </a:lnTo>
                    <a:lnTo>
                      <a:pt x="163" y="266"/>
                    </a:lnTo>
                    <a:lnTo>
                      <a:pt x="182" y="254"/>
                    </a:lnTo>
                    <a:lnTo>
                      <a:pt x="250" y="197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5" name="Freeform 39"/>
              <p:cNvSpPr>
                <a:spLocks/>
              </p:cNvSpPr>
              <p:nvPr/>
            </p:nvSpPr>
            <p:spPr bwMode="auto">
              <a:xfrm>
                <a:off x="1074" y="1721"/>
                <a:ext cx="291" cy="278"/>
              </a:xfrm>
              <a:custGeom>
                <a:avLst/>
                <a:gdLst>
                  <a:gd name="T0" fmla="*/ 250 w 291"/>
                  <a:gd name="T1" fmla="*/ 197 h 278"/>
                  <a:gd name="T2" fmla="*/ 250 w 291"/>
                  <a:gd name="T3" fmla="*/ 197 h 278"/>
                  <a:gd name="T4" fmla="*/ 266 w 291"/>
                  <a:gd name="T5" fmla="*/ 180 h 278"/>
                  <a:gd name="T6" fmla="*/ 278 w 291"/>
                  <a:gd name="T7" fmla="*/ 163 h 278"/>
                  <a:gd name="T8" fmla="*/ 287 w 291"/>
                  <a:gd name="T9" fmla="*/ 142 h 278"/>
                  <a:gd name="T10" fmla="*/ 291 w 291"/>
                  <a:gd name="T11" fmla="*/ 121 h 278"/>
                  <a:gd name="T12" fmla="*/ 289 w 291"/>
                  <a:gd name="T13" fmla="*/ 100 h 278"/>
                  <a:gd name="T14" fmla="*/ 285 w 291"/>
                  <a:gd name="T15" fmla="*/ 79 h 278"/>
                  <a:gd name="T16" fmla="*/ 277 w 291"/>
                  <a:gd name="T17" fmla="*/ 60 h 278"/>
                  <a:gd name="T18" fmla="*/ 265 w 291"/>
                  <a:gd name="T19" fmla="*/ 41 h 278"/>
                  <a:gd name="T20" fmla="*/ 265 w 291"/>
                  <a:gd name="T21" fmla="*/ 41 h 278"/>
                  <a:gd name="T22" fmla="*/ 249 w 291"/>
                  <a:gd name="T23" fmla="*/ 25 h 278"/>
                  <a:gd name="T24" fmla="*/ 231 w 291"/>
                  <a:gd name="T25" fmla="*/ 12 h 278"/>
                  <a:gd name="T26" fmla="*/ 211 w 291"/>
                  <a:gd name="T27" fmla="*/ 4 h 278"/>
                  <a:gd name="T28" fmla="*/ 189 w 291"/>
                  <a:gd name="T29" fmla="*/ 0 h 278"/>
                  <a:gd name="T30" fmla="*/ 167 w 291"/>
                  <a:gd name="T31" fmla="*/ 2 h 278"/>
                  <a:gd name="T32" fmla="*/ 147 w 291"/>
                  <a:gd name="T33" fmla="*/ 6 h 278"/>
                  <a:gd name="T34" fmla="*/ 127 w 291"/>
                  <a:gd name="T35" fmla="*/ 14 h 278"/>
                  <a:gd name="T36" fmla="*/ 108 w 291"/>
                  <a:gd name="T37" fmla="*/ 26 h 278"/>
                  <a:gd name="T38" fmla="*/ 40 w 291"/>
                  <a:gd name="T39" fmla="*/ 83 h 278"/>
                  <a:gd name="T40" fmla="*/ 40 w 291"/>
                  <a:gd name="T41" fmla="*/ 83 h 278"/>
                  <a:gd name="T42" fmla="*/ 24 w 291"/>
                  <a:gd name="T43" fmla="*/ 99 h 278"/>
                  <a:gd name="T44" fmla="*/ 11 w 291"/>
                  <a:gd name="T45" fmla="*/ 117 h 278"/>
                  <a:gd name="T46" fmla="*/ 3 w 291"/>
                  <a:gd name="T47" fmla="*/ 137 h 278"/>
                  <a:gd name="T48" fmla="*/ 0 w 291"/>
                  <a:gd name="T49" fmla="*/ 159 h 278"/>
                  <a:gd name="T50" fmla="*/ 0 w 291"/>
                  <a:gd name="T51" fmla="*/ 179 h 278"/>
                  <a:gd name="T52" fmla="*/ 5 w 291"/>
                  <a:gd name="T53" fmla="*/ 201 h 278"/>
                  <a:gd name="T54" fmla="*/ 13 w 291"/>
                  <a:gd name="T55" fmla="*/ 220 h 278"/>
                  <a:gd name="T56" fmla="*/ 25 w 291"/>
                  <a:gd name="T57" fmla="*/ 239 h 278"/>
                  <a:gd name="T58" fmla="*/ 25 w 291"/>
                  <a:gd name="T59" fmla="*/ 239 h 278"/>
                  <a:gd name="T60" fmla="*/ 41 w 291"/>
                  <a:gd name="T61" fmla="*/ 255 h 278"/>
                  <a:gd name="T62" fmla="*/ 59 w 291"/>
                  <a:gd name="T63" fmla="*/ 267 h 278"/>
                  <a:gd name="T64" fmla="*/ 79 w 291"/>
                  <a:gd name="T65" fmla="*/ 275 h 278"/>
                  <a:gd name="T66" fmla="*/ 101 w 291"/>
                  <a:gd name="T67" fmla="*/ 278 h 278"/>
                  <a:gd name="T68" fmla="*/ 123 w 291"/>
                  <a:gd name="T69" fmla="*/ 278 h 278"/>
                  <a:gd name="T70" fmla="*/ 143 w 291"/>
                  <a:gd name="T71" fmla="*/ 274 h 278"/>
                  <a:gd name="T72" fmla="*/ 163 w 291"/>
                  <a:gd name="T73" fmla="*/ 266 h 278"/>
                  <a:gd name="T74" fmla="*/ 182 w 291"/>
                  <a:gd name="T75" fmla="*/ 254 h 278"/>
                  <a:gd name="T76" fmla="*/ 250 w 291"/>
                  <a:gd name="T77" fmla="*/ 197 h 2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91" h="278">
                    <a:moveTo>
                      <a:pt x="250" y="197"/>
                    </a:moveTo>
                    <a:lnTo>
                      <a:pt x="250" y="197"/>
                    </a:lnTo>
                    <a:lnTo>
                      <a:pt x="266" y="180"/>
                    </a:lnTo>
                    <a:lnTo>
                      <a:pt x="278" y="163"/>
                    </a:lnTo>
                    <a:lnTo>
                      <a:pt x="287" y="142"/>
                    </a:lnTo>
                    <a:lnTo>
                      <a:pt x="291" y="121"/>
                    </a:lnTo>
                    <a:lnTo>
                      <a:pt x="289" y="100"/>
                    </a:lnTo>
                    <a:lnTo>
                      <a:pt x="285" y="79"/>
                    </a:lnTo>
                    <a:lnTo>
                      <a:pt x="277" y="60"/>
                    </a:lnTo>
                    <a:lnTo>
                      <a:pt x="265" y="41"/>
                    </a:lnTo>
                    <a:lnTo>
                      <a:pt x="249" y="25"/>
                    </a:lnTo>
                    <a:lnTo>
                      <a:pt x="231" y="12"/>
                    </a:lnTo>
                    <a:lnTo>
                      <a:pt x="211" y="4"/>
                    </a:lnTo>
                    <a:lnTo>
                      <a:pt x="189" y="0"/>
                    </a:lnTo>
                    <a:lnTo>
                      <a:pt x="167" y="2"/>
                    </a:lnTo>
                    <a:lnTo>
                      <a:pt x="147" y="6"/>
                    </a:lnTo>
                    <a:lnTo>
                      <a:pt x="127" y="14"/>
                    </a:lnTo>
                    <a:lnTo>
                      <a:pt x="108" y="26"/>
                    </a:lnTo>
                    <a:lnTo>
                      <a:pt x="40" y="83"/>
                    </a:lnTo>
                    <a:lnTo>
                      <a:pt x="24" y="99"/>
                    </a:lnTo>
                    <a:lnTo>
                      <a:pt x="11" y="117"/>
                    </a:lnTo>
                    <a:lnTo>
                      <a:pt x="3" y="137"/>
                    </a:lnTo>
                    <a:lnTo>
                      <a:pt x="0" y="159"/>
                    </a:lnTo>
                    <a:lnTo>
                      <a:pt x="0" y="179"/>
                    </a:lnTo>
                    <a:lnTo>
                      <a:pt x="5" y="201"/>
                    </a:lnTo>
                    <a:lnTo>
                      <a:pt x="13" y="220"/>
                    </a:lnTo>
                    <a:lnTo>
                      <a:pt x="25" y="239"/>
                    </a:lnTo>
                    <a:lnTo>
                      <a:pt x="41" y="255"/>
                    </a:lnTo>
                    <a:lnTo>
                      <a:pt x="59" y="267"/>
                    </a:lnTo>
                    <a:lnTo>
                      <a:pt x="79" y="275"/>
                    </a:lnTo>
                    <a:lnTo>
                      <a:pt x="101" y="278"/>
                    </a:lnTo>
                    <a:lnTo>
                      <a:pt x="123" y="278"/>
                    </a:lnTo>
                    <a:lnTo>
                      <a:pt x="143" y="274"/>
                    </a:lnTo>
                    <a:lnTo>
                      <a:pt x="163" y="266"/>
                    </a:lnTo>
                    <a:lnTo>
                      <a:pt x="182" y="254"/>
                    </a:lnTo>
                    <a:lnTo>
                      <a:pt x="250" y="1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6" name="Freeform 40"/>
              <p:cNvSpPr>
                <a:spLocks/>
              </p:cNvSpPr>
              <p:nvPr/>
            </p:nvSpPr>
            <p:spPr bwMode="auto">
              <a:xfrm>
                <a:off x="955" y="1246"/>
                <a:ext cx="236" cy="640"/>
              </a:xfrm>
              <a:custGeom>
                <a:avLst/>
                <a:gdLst>
                  <a:gd name="T0" fmla="*/ 0 w 236"/>
                  <a:gd name="T1" fmla="*/ 640 h 640"/>
                  <a:gd name="T2" fmla="*/ 39 w 236"/>
                  <a:gd name="T3" fmla="*/ 640 h 640"/>
                  <a:gd name="T4" fmla="*/ 39 w 236"/>
                  <a:gd name="T5" fmla="*/ 40 h 640"/>
                  <a:gd name="T6" fmla="*/ 236 w 236"/>
                  <a:gd name="T7" fmla="*/ 40 h 640"/>
                  <a:gd name="T8" fmla="*/ 236 w 236"/>
                  <a:gd name="T9" fmla="*/ 0 h 640"/>
                  <a:gd name="T10" fmla="*/ 0 w 236"/>
                  <a:gd name="T11" fmla="*/ 0 h 640"/>
                  <a:gd name="T12" fmla="*/ 0 w 236"/>
                  <a:gd name="T13" fmla="*/ 640 h 6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640">
                    <a:moveTo>
                      <a:pt x="0" y="640"/>
                    </a:moveTo>
                    <a:lnTo>
                      <a:pt x="39" y="640"/>
                    </a:lnTo>
                    <a:lnTo>
                      <a:pt x="39" y="40"/>
                    </a:lnTo>
                    <a:lnTo>
                      <a:pt x="236" y="4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640"/>
                    </a:lnTo>
                    <a:close/>
                  </a:path>
                </a:pathLst>
              </a:custGeom>
              <a:solidFill>
                <a:srgbClr val="BF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7" name="Freeform 41"/>
              <p:cNvSpPr>
                <a:spLocks/>
              </p:cNvSpPr>
              <p:nvPr/>
            </p:nvSpPr>
            <p:spPr bwMode="auto">
              <a:xfrm>
                <a:off x="955" y="1246"/>
                <a:ext cx="236" cy="640"/>
              </a:xfrm>
              <a:custGeom>
                <a:avLst/>
                <a:gdLst>
                  <a:gd name="T0" fmla="*/ 0 w 236"/>
                  <a:gd name="T1" fmla="*/ 640 h 640"/>
                  <a:gd name="T2" fmla="*/ 39 w 236"/>
                  <a:gd name="T3" fmla="*/ 640 h 640"/>
                  <a:gd name="T4" fmla="*/ 39 w 236"/>
                  <a:gd name="T5" fmla="*/ 40 h 640"/>
                  <a:gd name="T6" fmla="*/ 236 w 236"/>
                  <a:gd name="T7" fmla="*/ 40 h 640"/>
                  <a:gd name="T8" fmla="*/ 236 w 236"/>
                  <a:gd name="T9" fmla="*/ 0 h 640"/>
                  <a:gd name="T10" fmla="*/ 0 w 236"/>
                  <a:gd name="T11" fmla="*/ 0 h 640"/>
                  <a:gd name="T12" fmla="*/ 0 w 236"/>
                  <a:gd name="T13" fmla="*/ 640 h 6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640">
                    <a:moveTo>
                      <a:pt x="0" y="640"/>
                    </a:moveTo>
                    <a:lnTo>
                      <a:pt x="39" y="640"/>
                    </a:lnTo>
                    <a:lnTo>
                      <a:pt x="39" y="40"/>
                    </a:lnTo>
                    <a:lnTo>
                      <a:pt x="236" y="4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6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8" name="Freeform 42"/>
              <p:cNvSpPr>
                <a:spLocks/>
              </p:cNvSpPr>
              <p:nvPr/>
            </p:nvSpPr>
            <p:spPr bwMode="auto">
              <a:xfrm>
                <a:off x="308" y="1483"/>
                <a:ext cx="234" cy="561"/>
              </a:xfrm>
              <a:custGeom>
                <a:avLst/>
                <a:gdLst>
                  <a:gd name="T0" fmla="*/ 0 w 234"/>
                  <a:gd name="T1" fmla="*/ 554 h 561"/>
                  <a:gd name="T2" fmla="*/ 0 w 234"/>
                  <a:gd name="T3" fmla="*/ 191 h 561"/>
                  <a:gd name="T4" fmla="*/ 13 w 234"/>
                  <a:gd name="T5" fmla="*/ 172 h 561"/>
                  <a:gd name="T6" fmla="*/ 25 w 234"/>
                  <a:gd name="T7" fmla="*/ 151 h 561"/>
                  <a:gd name="T8" fmla="*/ 37 w 234"/>
                  <a:gd name="T9" fmla="*/ 131 h 561"/>
                  <a:gd name="T10" fmla="*/ 49 w 234"/>
                  <a:gd name="T11" fmla="*/ 111 h 561"/>
                  <a:gd name="T12" fmla="*/ 61 w 234"/>
                  <a:gd name="T13" fmla="*/ 92 h 561"/>
                  <a:gd name="T14" fmla="*/ 72 w 234"/>
                  <a:gd name="T15" fmla="*/ 74 h 561"/>
                  <a:gd name="T16" fmla="*/ 82 w 234"/>
                  <a:gd name="T17" fmla="*/ 59 h 561"/>
                  <a:gd name="T18" fmla="*/ 91 w 234"/>
                  <a:gd name="T19" fmla="*/ 47 h 561"/>
                  <a:gd name="T20" fmla="*/ 97 w 234"/>
                  <a:gd name="T21" fmla="*/ 39 h 561"/>
                  <a:gd name="T22" fmla="*/ 106 w 234"/>
                  <a:gd name="T23" fmla="*/ 32 h 561"/>
                  <a:gd name="T24" fmla="*/ 118 w 234"/>
                  <a:gd name="T25" fmla="*/ 24 h 561"/>
                  <a:gd name="T26" fmla="*/ 131 w 234"/>
                  <a:gd name="T27" fmla="*/ 16 h 561"/>
                  <a:gd name="T28" fmla="*/ 141 w 234"/>
                  <a:gd name="T29" fmla="*/ 9 h 561"/>
                  <a:gd name="T30" fmla="*/ 151 w 234"/>
                  <a:gd name="T31" fmla="*/ 4 h 561"/>
                  <a:gd name="T32" fmla="*/ 158 w 234"/>
                  <a:gd name="T33" fmla="*/ 1 h 561"/>
                  <a:gd name="T34" fmla="*/ 160 w 234"/>
                  <a:gd name="T35" fmla="*/ 0 h 561"/>
                  <a:gd name="T36" fmla="*/ 168 w 234"/>
                  <a:gd name="T37" fmla="*/ 4 h 561"/>
                  <a:gd name="T38" fmla="*/ 178 w 234"/>
                  <a:gd name="T39" fmla="*/ 9 h 561"/>
                  <a:gd name="T40" fmla="*/ 189 w 234"/>
                  <a:gd name="T41" fmla="*/ 15 h 561"/>
                  <a:gd name="T42" fmla="*/ 198 w 234"/>
                  <a:gd name="T43" fmla="*/ 20 h 561"/>
                  <a:gd name="T44" fmla="*/ 208 w 234"/>
                  <a:gd name="T45" fmla="*/ 25 h 561"/>
                  <a:gd name="T46" fmla="*/ 217 w 234"/>
                  <a:gd name="T47" fmla="*/ 31 h 561"/>
                  <a:gd name="T48" fmla="*/ 225 w 234"/>
                  <a:gd name="T49" fmla="*/ 35 h 561"/>
                  <a:gd name="T50" fmla="*/ 232 w 234"/>
                  <a:gd name="T51" fmla="*/ 39 h 561"/>
                  <a:gd name="T52" fmla="*/ 234 w 234"/>
                  <a:gd name="T53" fmla="*/ 67 h 561"/>
                  <a:gd name="T54" fmla="*/ 227 w 234"/>
                  <a:gd name="T55" fmla="*/ 100 h 561"/>
                  <a:gd name="T56" fmla="*/ 217 w 234"/>
                  <a:gd name="T57" fmla="*/ 134 h 561"/>
                  <a:gd name="T58" fmla="*/ 205 w 234"/>
                  <a:gd name="T59" fmla="*/ 161 h 561"/>
                  <a:gd name="T60" fmla="*/ 190 w 234"/>
                  <a:gd name="T61" fmla="*/ 200 h 561"/>
                  <a:gd name="T62" fmla="*/ 179 w 234"/>
                  <a:gd name="T63" fmla="*/ 245 h 561"/>
                  <a:gd name="T64" fmla="*/ 170 w 234"/>
                  <a:gd name="T65" fmla="*/ 295 h 561"/>
                  <a:gd name="T66" fmla="*/ 164 w 234"/>
                  <a:gd name="T67" fmla="*/ 349 h 561"/>
                  <a:gd name="T68" fmla="*/ 159 w 234"/>
                  <a:gd name="T69" fmla="*/ 405 h 561"/>
                  <a:gd name="T70" fmla="*/ 156 w 234"/>
                  <a:gd name="T71" fmla="*/ 459 h 561"/>
                  <a:gd name="T72" fmla="*/ 155 w 234"/>
                  <a:gd name="T73" fmla="*/ 512 h 561"/>
                  <a:gd name="T74" fmla="*/ 155 w 234"/>
                  <a:gd name="T75" fmla="*/ 561 h 561"/>
                  <a:gd name="T76" fmla="*/ 141 w 234"/>
                  <a:gd name="T77" fmla="*/ 561 h 561"/>
                  <a:gd name="T78" fmla="*/ 121 w 234"/>
                  <a:gd name="T79" fmla="*/ 559 h 561"/>
                  <a:gd name="T80" fmla="*/ 95 w 234"/>
                  <a:gd name="T81" fmla="*/ 558 h 561"/>
                  <a:gd name="T82" fmla="*/ 68 w 234"/>
                  <a:gd name="T83" fmla="*/ 557 h 561"/>
                  <a:gd name="T84" fmla="*/ 42 w 234"/>
                  <a:gd name="T85" fmla="*/ 557 h 561"/>
                  <a:gd name="T86" fmla="*/ 21 w 234"/>
                  <a:gd name="T87" fmla="*/ 555 h 561"/>
                  <a:gd name="T88" fmla="*/ 6 w 234"/>
                  <a:gd name="T89" fmla="*/ 554 h 561"/>
                  <a:gd name="T90" fmla="*/ 0 w 234"/>
                  <a:gd name="T91" fmla="*/ 554 h 5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4" h="561">
                    <a:moveTo>
                      <a:pt x="0" y="554"/>
                    </a:moveTo>
                    <a:lnTo>
                      <a:pt x="0" y="191"/>
                    </a:lnTo>
                    <a:lnTo>
                      <a:pt x="13" y="172"/>
                    </a:lnTo>
                    <a:lnTo>
                      <a:pt x="25" y="151"/>
                    </a:lnTo>
                    <a:lnTo>
                      <a:pt x="37" y="131"/>
                    </a:lnTo>
                    <a:lnTo>
                      <a:pt x="49" y="111"/>
                    </a:lnTo>
                    <a:lnTo>
                      <a:pt x="61" y="92"/>
                    </a:lnTo>
                    <a:lnTo>
                      <a:pt x="72" y="74"/>
                    </a:lnTo>
                    <a:lnTo>
                      <a:pt x="82" y="59"/>
                    </a:lnTo>
                    <a:lnTo>
                      <a:pt x="91" y="47"/>
                    </a:lnTo>
                    <a:lnTo>
                      <a:pt x="97" y="39"/>
                    </a:lnTo>
                    <a:lnTo>
                      <a:pt x="106" y="32"/>
                    </a:lnTo>
                    <a:lnTo>
                      <a:pt x="118" y="24"/>
                    </a:lnTo>
                    <a:lnTo>
                      <a:pt x="131" y="16"/>
                    </a:lnTo>
                    <a:lnTo>
                      <a:pt x="141" y="9"/>
                    </a:lnTo>
                    <a:lnTo>
                      <a:pt x="151" y="4"/>
                    </a:lnTo>
                    <a:lnTo>
                      <a:pt x="158" y="1"/>
                    </a:lnTo>
                    <a:lnTo>
                      <a:pt x="160" y="0"/>
                    </a:lnTo>
                    <a:lnTo>
                      <a:pt x="168" y="4"/>
                    </a:lnTo>
                    <a:lnTo>
                      <a:pt x="178" y="9"/>
                    </a:lnTo>
                    <a:lnTo>
                      <a:pt x="189" y="15"/>
                    </a:lnTo>
                    <a:lnTo>
                      <a:pt x="198" y="20"/>
                    </a:lnTo>
                    <a:lnTo>
                      <a:pt x="208" y="25"/>
                    </a:lnTo>
                    <a:lnTo>
                      <a:pt x="217" y="31"/>
                    </a:lnTo>
                    <a:lnTo>
                      <a:pt x="225" y="35"/>
                    </a:lnTo>
                    <a:lnTo>
                      <a:pt x="232" y="39"/>
                    </a:lnTo>
                    <a:lnTo>
                      <a:pt x="234" y="67"/>
                    </a:lnTo>
                    <a:lnTo>
                      <a:pt x="227" y="100"/>
                    </a:lnTo>
                    <a:lnTo>
                      <a:pt x="217" y="134"/>
                    </a:lnTo>
                    <a:lnTo>
                      <a:pt x="205" y="161"/>
                    </a:lnTo>
                    <a:lnTo>
                      <a:pt x="190" y="200"/>
                    </a:lnTo>
                    <a:lnTo>
                      <a:pt x="179" y="245"/>
                    </a:lnTo>
                    <a:lnTo>
                      <a:pt x="170" y="295"/>
                    </a:lnTo>
                    <a:lnTo>
                      <a:pt x="164" y="349"/>
                    </a:lnTo>
                    <a:lnTo>
                      <a:pt x="159" y="405"/>
                    </a:lnTo>
                    <a:lnTo>
                      <a:pt x="156" y="459"/>
                    </a:lnTo>
                    <a:lnTo>
                      <a:pt x="155" y="512"/>
                    </a:lnTo>
                    <a:lnTo>
                      <a:pt x="155" y="561"/>
                    </a:lnTo>
                    <a:lnTo>
                      <a:pt x="141" y="561"/>
                    </a:lnTo>
                    <a:lnTo>
                      <a:pt x="121" y="559"/>
                    </a:lnTo>
                    <a:lnTo>
                      <a:pt x="95" y="558"/>
                    </a:lnTo>
                    <a:lnTo>
                      <a:pt x="68" y="557"/>
                    </a:lnTo>
                    <a:lnTo>
                      <a:pt x="42" y="557"/>
                    </a:lnTo>
                    <a:lnTo>
                      <a:pt x="21" y="555"/>
                    </a:lnTo>
                    <a:lnTo>
                      <a:pt x="6" y="554"/>
                    </a:lnTo>
                    <a:lnTo>
                      <a:pt x="0" y="554"/>
                    </a:lnTo>
                    <a:close/>
                  </a:path>
                </a:pathLst>
              </a:custGeom>
              <a:solidFill>
                <a:srgbClr val="1E9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69" name="Freeform 43"/>
              <p:cNvSpPr>
                <a:spLocks/>
              </p:cNvSpPr>
              <p:nvPr/>
            </p:nvSpPr>
            <p:spPr bwMode="auto">
              <a:xfrm>
                <a:off x="308" y="1483"/>
                <a:ext cx="234" cy="561"/>
              </a:xfrm>
              <a:custGeom>
                <a:avLst/>
                <a:gdLst>
                  <a:gd name="T0" fmla="*/ 0 w 234"/>
                  <a:gd name="T1" fmla="*/ 554 h 561"/>
                  <a:gd name="T2" fmla="*/ 0 w 234"/>
                  <a:gd name="T3" fmla="*/ 191 h 561"/>
                  <a:gd name="T4" fmla="*/ 0 w 234"/>
                  <a:gd name="T5" fmla="*/ 191 h 561"/>
                  <a:gd name="T6" fmla="*/ 13 w 234"/>
                  <a:gd name="T7" fmla="*/ 172 h 561"/>
                  <a:gd name="T8" fmla="*/ 25 w 234"/>
                  <a:gd name="T9" fmla="*/ 151 h 561"/>
                  <a:gd name="T10" fmla="*/ 37 w 234"/>
                  <a:gd name="T11" fmla="*/ 131 h 561"/>
                  <a:gd name="T12" fmla="*/ 49 w 234"/>
                  <a:gd name="T13" fmla="*/ 111 h 561"/>
                  <a:gd name="T14" fmla="*/ 61 w 234"/>
                  <a:gd name="T15" fmla="*/ 92 h 561"/>
                  <a:gd name="T16" fmla="*/ 72 w 234"/>
                  <a:gd name="T17" fmla="*/ 74 h 561"/>
                  <a:gd name="T18" fmla="*/ 82 w 234"/>
                  <a:gd name="T19" fmla="*/ 59 h 561"/>
                  <a:gd name="T20" fmla="*/ 91 w 234"/>
                  <a:gd name="T21" fmla="*/ 47 h 561"/>
                  <a:gd name="T22" fmla="*/ 91 w 234"/>
                  <a:gd name="T23" fmla="*/ 47 h 561"/>
                  <a:gd name="T24" fmla="*/ 97 w 234"/>
                  <a:gd name="T25" fmla="*/ 39 h 561"/>
                  <a:gd name="T26" fmla="*/ 106 w 234"/>
                  <a:gd name="T27" fmla="*/ 32 h 561"/>
                  <a:gd name="T28" fmla="*/ 118 w 234"/>
                  <a:gd name="T29" fmla="*/ 24 h 561"/>
                  <a:gd name="T30" fmla="*/ 131 w 234"/>
                  <a:gd name="T31" fmla="*/ 16 h 561"/>
                  <a:gd name="T32" fmla="*/ 141 w 234"/>
                  <a:gd name="T33" fmla="*/ 9 h 561"/>
                  <a:gd name="T34" fmla="*/ 151 w 234"/>
                  <a:gd name="T35" fmla="*/ 4 h 561"/>
                  <a:gd name="T36" fmla="*/ 158 w 234"/>
                  <a:gd name="T37" fmla="*/ 1 h 561"/>
                  <a:gd name="T38" fmla="*/ 160 w 234"/>
                  <a:gd name="T39" fmla="*/ 0 h 561"/>
                  <a:gd name="T40" fmla="*/ 160 w 234"/>
                  <a:gd name="T41" fmla="*/ 0 h 561"/>
                  <a:gd name="T42" fmla="*/ 168 w 234"/>
                  <a:gd name="T43" fmla="*/ 4 h 561"/>
                  <a:gd name="T44" fmla="*/ 178 w 234"/>
                  <a:gd name="T45" fmla="*/ 9 h 561"/>
                  <a:gd name="T46" fmla="*/ 189 w 234"/>
                  <a:gd name="T47" fmla="*/ 15 h 561"/>
                  <a:gd name="T48" fmla="*/ 198 w 234"/>
                  <a:gd name="T49" fmla="*/ 20 h 561"/>
                  <a:gd name="T50" fmla="*/ 208 w 234"/>
                  <a:gd name="T51" fmla="*/ 25 h 561"/>
                  <a:gd name="T52" fmla="*/ 217 w 234"/>
                  <a:gd name="T53" fmla="*/ 31 h 561"/>
                  <a:gd name="T54" fmla="*/ 225 w 234"/>
                  <a:gd name="T55" fmla="*/ 35 h 561"/>
                  <a:gd name="T56" fmla="*/ 232 w 234"/>
                  <a:gd name="T57" fmla="*/ 39 h 561"/>
                  <a:gd name="T58" fmla="*/ 232 w 234"/>
                  <a:gd name="T59" fmla="*/ 39 h 561"/>
                  <a:gd name="T60" fmla="*/ 234 w 234"/>
                  <a:gd name="T61" fmla="*/ 67 h 561"/>
                  <a:gd name="T62" fmla="*/ 227 w 234"/>
                  <a:gd name="T63" fmla="*/ 100 h 561"/>
                  <a:gd name="T64" fmla="*/ 217 w 234"/>
                  <a:gd name="T65" fmla="*/ 134 h 561"/>
                  <a:gd name="T66" fmla="*/ 205 w 234"/>
                  <a:gd name="T67" fmla="*/ 161 h 561"/>
                  <a:gd name="T68" fmla="*/ 205 w 234"/>
                  <a:gd name="T69" fmla="*/ 161 h 561"/>
                  <a:gd name="T70" fmla="*/ 190 w 234"/>
                  <a:gd name="T71" fmla="*/ 200 h 561"/>
                  <a:gd name="T72" fmla="*/ 179 w 234"/>
                  <a:gd name="T73" fmla="*/ 245 h 561"/>
                  <a:gd name="T74" fmla="*/ 170 w 234"/>
                  <a:gd name="T75" fmla="*/ 295 h 561"/>
                  <a:gd name="T76" fmla="*/ 164 w 234"/>
                  <a:gd name="T77" fmla="*/ 349 h 561"/>
                  <a:gd name="T78" fmla="*/ 159 w 234"/>
                  <a:gd name="T79" fmla="*/ 405 h 561"/>
                  <a:gd name="T80" fmla="*/ 156 w 234"/>
                  <a:gd name="T81" fmla="*/ 459 h 561"/>
                  <a:gd name="T82" fmla="*/ 155 w 234"/>
                  <a:gd name="T83" fmla="*/ 512 h 561"/>
                  <a:gd name="T84" fmla="*/ 155 w 234"/>
                  <a:gd name="T85" fmla="*/ 561 h 561"/>
                  <a:gd name="T86" fmla="*/ 155 w 234"/>
                  <a:gd name="T87" fmla="*/ 561 h 561"/>
                  <a:gd name="T88" fmla="*/ 141 w 234"/>
                  <a:gd name="T89" fmla="*/ 561 h 561"/>
                  <a:gd name="T90" fmla="*/ 121 w 234"/>
                  <a:gd name="T91" fmla="*/ 559 h 561"/>
                  <a:gd name="T92" fmla="*/ 95 w 234"/>
                  <a:gd name="T93" fmla="*/ 558 h 561"/>
                  <a:gd name="T94" fmla="*/ 68 w 234"/>
                  <a:gd name="T95" fmla="*/ 557 h 561"/>
                  <a:gd name="T96" fmla="*/ 42 w 234"/>
                  <a:gd name="T97" fmla="*/ 557 h 561"/>
                  <a:gd name="T98" fmla="*/ 21 w 234"/>
                  <a:gd name="T99" fmla="*/ 555 h 561"/>
                  <a:gd name="T100" fmla="*/ 6 w 234"/>
                  <a:gd name="T101" fmla="*/ 554 h 561"/>
                  <a:gd name="T102" fmla="*/ 0 w 234"/>
                  <a:gd name="T103" fmla="*/ 554 h 5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4" h="561">
                    <a:moveTo>
                      <a:pt x="0" y="554"/>
                    </a:moveTo>
                    <a:lnTo>
                      <a:pt x="0" y="191"/>
                    </a:lnTo>
                    <a:lnTo>
                      <a:pt x="13" y="172"/>
                    </a:lnTo>
                    <a:lnTo>
                      <a:pt x="25" y="151"/>
                    </a:lnTo>
                    <a:lnTo>
                      <a:pt x="37" y="131"/>
                    </a:lnTo>
                    <a:lnTo>
                      <a:pt x="49" y="111"/>
                    </a:lnTo>
                    <a:lnTo>
                      <a:pt x="61" y="92"/>
                    </a:lnTo>
                    <a:lnTo>
                      <a:pt x="72" y="74"/>
                    </a:lnTo>
                    <a:lnTo>
                      <a:pt x="82" y="59"/>
                    </a:lnTo>
                    <a:lnTo>
                      <a:pt x="91" y="47"/>
                    </a:lnTo>
                    <a:lnTo>
                      <a:pt x="97" y="39"/>
                    </a:lnTo>
                    <a:lnTo>
                      <a:pt x="106" y="32"/>
                    </a:lnTo>
                    <a:lnTo>
                      <a:pt x="118" y="24"/>
                    </a:lnTo>
                    <a:lnTo>
                      <a:pt x="131" y="16"/>
                    </a:lnTo>
                    <a:lnTo>
                      <a:pt x="141" y="9"/>
                    </a:lnTo>
                    <a:lnTo>
                      <a:pt x="151" y="4"/>
                    </a:lnTo>
                    <a:lnTo>
                      <a:pt x="158" y="1"/>
                    </a:lnTo>
                    <a:lnTo>
                      <a:pt x="160" y="0"/>
                    </a:lnTo>
                    <a:lnTo>
                      <a:pt x="168" y="4"/>
                    </a:lnTo>
                    <a:lnTo>
                      <a:pt x="178" y="9"/>
                    </a:lnTo>
                    <a:lnTo>
                      <a:pt x="189" y="15"/>
                    </a:lnTo>
                    <a:lnTo>
                      <a:pt x="198" y="20"/>
                    </a:lnTo>
                    <a:lnTo>
                      <a:pt x="208" y="25"/>
                    </a:lnTo>
                    <a:lnTo>
                      <a:pt x="217" y="31"/>
                    </a:lnTo>
                    <a:lnTo>
                      <a:pt x="225" y="35"/>
                    </a:lnTo>
                    <a:lnTo>
                      <a:pt x="232" y="39"/>
                    </a:lnTo>
                    <a:lnTo>
                      <a:pt x="234" y="67"/>
                    </a:lnTo>
                    <a:lnTo>
                      <a:pt x="227" y="100"/>
                    </a:lnTo>
                    <a:lnTo>
                      <a:pt x="217" y="134"/>
                    </a:lnTo>
                    <a:lnTo>
                      <a:pt x="205" y="161"/>
                    </a:lnTo>
                    <a:lnTo>
                      <a:pt x="190" y="200"/>
                    </a:lnTo>
                    <a:lnTo>
                      <a:pt x="179" y="245"/>
                    </a:lnTo>
                    <a:lnTo>
                      <a:pt x="170" y="295"/>
                    </a:lnTo>
                    <a:lnTo>
                      <a:pt x="164" y="349"/>
                    </a:lnTo>
                    <a:lnTo>
                      <a:pt x="159" y="405"/>
                    </a:lnTo>
                    <a:lnTo>
                      <a:pt x="156" y="459"/>
                    </a:lnTo>
                    <a:lnTo>
                      <a:pt x="155" y="512"/>
                    </a:lnTo>
                    <a:lnTo>
                      <a:pt x="155" y="561"/>
                    </a:lnTo>
                    <a:lnTo>
                      <a:pt x="141" y="561"/>
                    </a:lnTo>
                    <a:lnTo>
                      <a:pt x="121" y="559"/>
                    </a:lnTo>
                    <a:lnTo>
                      <a:pt x="95" y="558"/>
                    </a:lnTo>
                    <a:lnTo>
                      <a:pt x="68" y="557"/>
                    </a:lnTo>
                    <a:lnTo>
                      <a:pt x="42" y="557"/>
                    </a:lnTo>
                    <a:lnTo>
                      <a:pt x="21" y="555"/>
                    </a:lnTo>
                    <a:lnTo>
                      <a:pt x="6" y="554"/>
                    </a:lnTo>
                    <a:lnTo>
                      <a:pt x="0" y="5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0" name="Freeform 44"/>
              <p:cNvSpPr>
                <a:spLocks/>
              </p:cNvSpPr>
              <p:nvPr/>
            </p:nvSpPr>
            <p:spPr bwMode="auto">
              <a:xfrm>
                <a:off x="508" y="1517"/>
                <a:ext cx="187" cy="536"/>
              </a:xfrm>
              <a:custGeom>
                <a:avLst/>
                <a:gdLst>
                  <a:gd name="T0" fmla="*/ 162 w 187"/>
                  <a:gd name="T1" fmla="*/ 37 h 536"/>
                  <a:gd name="T2" fmla="*/ 173 w 187"/>
                  <a:gd name="T3" fmla="*/ 78 h 536"/>
                  <a:gd name="T4" fmla="*/ 181 w 187"/>
                  <a:gd name="T5" fmla="*/ 107 h 536"/>
                  <a:gd name="T6" fmla="*/ 184 w 187"/>
                  <a:gd name="T7" fmla="*/ 130 h 536"/>
                  <a:gd name="T8" fmla="*/ 187 w 187"/>
                  <a:gd name="T9" fmla="*/ 154 h 536"/>
                  <a:gd name="T10" fmla="*/ 183 w 187"/>
                  <a:gd name="T11" fmla="*/ 181 h 536"/>
                  <a:gd name="T12" fmla="*/ 173 w 187"/>
                  <a:gd name="T13" fmla="*/ 224 h 536"/>
                  <a:gd name="T14" fmla="*/ 157 w 187"/>
                  <a:gd name="T15" fmla="*/ 280 h 536"/>
                  <a:gd name="T16" fmla="*/ 139 w 187"/>
                  <a:gd name="T17" fmla="*/ 340 h 536"/>
                  <a:gd name="T18" fmla="*/ 122 w 187"/>
                  <a:gd name="T19" fmla="*/ 402 h 536"/>
                  <a:gd name="T20" fmla="*/ 107 w 187"/>
                  <a:gd name="T21" fmla="*/ 458 h 536"/>
                  <a:gd name="T22" fmla="*/ 97 w 187"/>
                  <a:gd name="T23" fmla="*/ 505 h 536"/>
                  <a:gd name="T24" fmla="*/ 96 w 187"/>
                  <a:gd name="T25" fmla="*/ 535 h 536"/>
                  <a:gd name="T26" fmla="*/ 91 w 187"/>
                  <a:gd name="T27" fmla="*/ 536 h 536"/>
                  <a:gd name="T28" fmla="*/ 82 w 187"/>
                  <a:gd name="T29" fmla="*/ 536 h 536"/>
                  <a:gd name="T30" fmla="*/ 74 w 187"/>
                  <a:gd name="T31" fmla="*/ 536 h 536"/>
                  <a:gd name="T32" fmla="*/ 66 w 187"/>
                  <a:gd name="T33" fmla="*/ 536 h 536"/>
                  <a:gd name="T34" fmla="*/ 58 w 187"/>
                  <a:gd name="T35" fmla="*/ 536 h 536"/>
                  <a:gd name="T36" fmla="*/ 51 w 187"/>
                  <a:gd name="T37" fmla="*/ 535 h 536"/>
                  <a:gd name="T38" fmla="*/ 47 w 187"/>
                  <a:gd name="T39" fmla="*/ 535 h 536"/>
                  <a:gd name="T40" fmla="*/ 46 w 187"/>
                  <a:gd name="T41" fmla="*/ 535 h 536"/>
                  <a:gd name="T42" fmla="*/ 38 w 187"/>
                  <a:gd name="T43" fmla="*/ 504 h 536"/>
                  <a:gd name="T44" fmla="*/ 31 w 187"/>
                  <a:gd name="T45" fmla="*/ 474 h 536"/>
                  <a:gd name="T46" fmla="*/ 24 w 187"/>
                  <a:gd name="T47" fmla="*/ 445 h 536"/>
                  <a:gd name="T48" fmla="*/ 17 w 187"/>
                  <a:gd name="T49" fmla="*/ 420 h 536"/>
                  <a:gd name="T50" fmla="*/ 12 w 187"/>
                  <a:gd name="T51" fmla="*/ 397 h 536"/>
                  <a:gd name="T52" fmla="*/ 6 w 187"/>
                  <a:gd name="T53" fmla="*/ 376 h 536"/>
                  <a:gd name="T54" fmla="*/ 2 w 187"/>
                  <a:gd name="T55" fmla="*/ 363 h 536"/>
                  <a:gd name="T56" fmla="*/ 0 w 187"/>
                  <a:gd name="T57" fmla="*/ 353 h 536"/>
                  <a:gd name="T58" fmla="*/ 4 w 187"/>
                  <a:gd name="T59" fmla="*/ 348 h 536"/>
                  <a:gd name="T60" fmla="*/ 15 w 187"/>
                  <a:gd name="T61" fmla="*/ 336 h 536"/>
                  <a:gd name="T62" fmla="*/ 29 w 187"/>
                  <a:gd name="T63" fmla="*/ 317 h 536"/>
                  <a:gd name="T64" fmla="*/ 47 w 187"/>
                  <a:gd name="T65" fmla="*/ 295 h 536"/>
                  <a:gd name="T66" fmla="*/ 66 w 187"/>
                  <a:gd name="T67" fmla="*/ 272 h 536"/>
                  <a:gd name="T68" fmla="*/ 84 w 187"/>
                  <a:gd name="T69" fmla="*/ 252 h 536"/>
                  <a:gd name="T70" fmla="*/ 97 w 187"/>
                  <a:gd name="T71" fmla="*/ 235 h 536"/>
                  <a:gd name="T72" fmla="*/ 107 w 187"/>
                  <a:gd name="T73" fmla="*/ 226 h 536"/>
                  <a:gd name="T74" fmla="*/ 112 w 187"/>
                  <a:gd name="T75" fmla="*/ 219 h 536"/>
                  <a:gd name="T76" fmla="*/ 119 w 187"/>
                  <a:gd name="T77" fmla="*/ 211 h 536"/>
                  <a:gd name="T78" fmla="*/ 126 w 187"/>
                  <a:gd name="T79" fmla="*/ 200 h 536"/>
                  <a:gd name="T80" fmla="*/ 131 w 187"/>
                  <a:gd name="T81" fmla="*/ 187 h 536"/>
                  <a:gd name="T82" fmla="*/ 135 w 187"/>
                  <a:gd name="T83" fmla="*/ 174 h 536"/>
                  <a:gd name="T84" fmla="*/ 138 w 187"/>
                  <a:gd name="T85" fmla="*/ 159 h 536"/>
                  <a:gd name="T86" fmla="*/ 137 w 187"/>
                  <a:gd name="T87" fmla="*/ 146 h 536"/>
                  <a:gd name="T88" fmla="*/ 133 w 187"/>
                  <a:gd name="T89" fmla="*/ 132 h 536"/>
                  <a:gd name="T90" fmla="*/ 123 w 187"/>
                  <a:gd name="T91" fmla="*/ 103 h 536"/>
                  <a:gd name="T92" fmla="*/ 115 w 187"/>
                  <a:gd name="T93" fmla="*/ 66 h 536"/>
                  <a:gd name="T94" fmla="*/ 108 w 187"/>
                  <a:gd name="T95" fmla="*/ 31 h 536"/>
                  <a:gd name="T96" fmla="*/ 101 w 187"/>
                  <a:gd name="T97" fmla="*/ 0 h 536"/>
                  <a:gd name="T98" fmla="*/ 108 w 187"/>
                  <a:gd name="T99" fmla="*/ 2 h 536"/>
                  <a:gd name="T100" fmla="*/ 115 w 187"/>
                  <a:gd name="T101" fmla="*/ 5 h 536"/>
                  <a:gd name="T102" fmla="*/ 122 w 187"/>
                  <a:gd name="T103" fmla="*/ 6 h 536"/>
                  <a:gd name="T104" fmla="*/ 128 w 187"/>
                  <a:gd name="T105" fmla="*/ 8 h 536"/>
                  <a:gd name="T106" fmla="*/ 134 w 187"/>
                  <a:gd name="T107" fmla="*/ 9 h 536"/>
                  <a:gd name="T108" fmla="*/ 141 w 187"/>
                  <a:gd name="T109" fmla="*/ 9 h 536"/>
                  <a:gd name="T110" fmla="*/ 147 w 187"/>
                  <a:gd name="T111" fmla="*/ 9 h 536"/>
                  <a:gd name="T112" fmla="*/ 154 w 187"/>
                  <a:gd name="T113" fmla="*/ 9 h 536"/>
                  <a:gd name="T114" fmla="*/ 156 w 187"/>
                  <a:gd name="T115" fmla="*/ 16 h 536"/>
                  <a:gd name="T116" fmla="*/ 158 w 187"/>
                  <a:gd name="T117" fmla="*/ 23 h 536"/>
                  <a:gd name="T118" fmla="*/ 161 w 187"/>
                  <a:gd name="T119" fmla="*/ 31 h 536"/>
                  <a:gd name="T120" fmla="*/ 162 w 187"/>
                  <a:gd name="T121" fmla="*/ 37 h 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7" h="536">
                    <a:moveTo>
                      <a:pt x="162" y="37"/>
                    </a:moveTo>
                    <a:lnTo>
                      <a:pt x="173" y="78"/>
                    </a:lnTo>
                    <a:lnTo>
                      <a:pt x="181" y="107"/>
                    </a:lnTo>
                    <a:lnTo>
                      <a:pt x="184" y="130"/>
                    </a:lnTo>
                    <a:lnTo>
                      <a:pt x="187" y="154"/>
                    </a:lnTo>
                    <a:lnTo>
                      <a:pt x="183" y="181"/>
                    </a:lnTo>
                    <a:lnTo>
                      <a:pt x="173" y="224"/>
                    </a:lnTo>
                    <a:lnTo>
                      <a:pt x="157" y="280"/>
                    </a:lnTo>
                    <a:lnTo>
                      <a:pt x="139" y="340"/>
                    </a:lnTo>
                    <a:lnTo>
                      <a:pt x="122" y="402"/>
                    </a:lnTo>
                    <a:lnTo>
                      <a:pt x="107" y="458"/>
                    </a:lnTo>
                    <a:lnTo>
                      <a:pt x="97" y="505"/>
                    </a:lnTo>
                    <a:lnTo>
                      <a:pt x="96" y="535"/>
                    </a:lnTo>
                    <a:lnTo>
                      <a:pt x="91" y="536"/>
                    </a:lnTo>
                    <a:lnTo>
                      <a:pt x="82" y="536"/>
                    </a:lnTo>
                    <a:lnTo>
                      <a:pt x="74" y="536"/>
                    </a:lnTo>
                    <a:lnTo>
                      <a:pt x="66" y="536"/>
                    </a:lnTo>
                    <a:lnTo>
                      <a:pt x="58" y="536"/>
                    </a:lnTo>
                    <a:lnTo>
                      <a:pt x="51" y="535"/>
                    </a:lnTo>
                    <a:lnTo>
                      <a:pt x="47" y="535"/>
                    </a:lnTo>
                    <a:lnTo>
                      <a:pt x="46" y="535"/>
                    </a:lnTo>
                    <a:lnTo>
                      <a:pt x="38" y="504"/>
                    </a:lnTo>
                    <a:lnTo>
                      <a:pt x="31" y="474"/>
                    </a:lnTo>
                    <a:lnTo>
                      <a:pt x="24" y="445"/>
                    </a:lnTo>
                    <a:lnTo>
                      <a:pt x="17" y="420"/>
                    </a:lnTo>
                    <a:lnTo>
                      <a:pt x="12" y="397"/>
                    </a:lnTo>
                    <a:lnTo>
                      <a:pt x="6" y="376"/>
                    </a:lnTo>
                    <a:lnTo>
                      <a:pt x="2" y="363"/>
                    </a:lnTo>
                    <a:lnTo>
                      <a:pt x="0" y="353"/>
                    </a:lnTo>
                    <a:lnTo>
                      <a:pt x="4" y="348"/>
                    </a:lnTo>
                    <a:lnTo>
                      <a:pt x="15" y="336"/>
                    </a:lnTo>
                    <a:lnTo>
                      <a:pt x="29" y="317"/>
                    </a:lnTo>
                    <a:lnTo>
                      <a:pt x="47" y="295"/>
                    </a:lnTo>
                    <a:lnTo>
                      <a:pt x="66" y="272"/>
                    </a:lnTo>
                    <a:lnTo>
                      <a:pt x="84" y="252"/>
                    </a:lnTo>
                    <a:lnTo>
                      <a:pt x="97" y="235"/>
                    </a:lnTo>
                    <a:lnTo>
                      <a:pt x="107" y="226"/>
                    </a:lnTo>
                    <a:lnTo>
                      <a:pt x="112" y="219"/>
                    </a:lnTo>
                    <a:lnTo>
                      <a:pt x="119" y="211"/>
                    </a:lnTo>
                    <a:lnTo>
                      <a:pt x="126" y="200"/>
                    </a:lnTo>
                    <a:lnTo>
                      <a:pt x="131" y="187"/>
                    </a:lnTo>
                    <a:lnTo>
                      <a:pt x="135" y="174"/>
                    </a:lnTo>
                    <a:lnTo>
                      <a:pt x="138" y="159"/>
                    </a:lnTo>
                    <a:lnTo>
                      <a:pt x="137" y="146"/>
                    </a:lnTo>
                    <a:lnTo>
                      <a:pt x="133" y="132"/>
                    </a:lnTo>
                    <a:lnTo>
                      <a:pt x="123" y="103"/>
                    </a:lnTo>
                    <a:lnTo>
                      <a:pt x="115" y="66"/>
                    </a:lnTo>
                    <a:lnTo>
                      <a:pt x="108" y="31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5"/>
                    </a:lnTo>
                    <a:lnTo>
                      <a:pt x="122" y="6"/>
                    </a:lnTo>
                    <a:lnTo>
                      <a:pt x="128" y="8"/>
                    </a:lnTo>
                    <a:lnTo>
                      <a:pt x="134" y="9"/>
                    </a:lnTo>
                    <a:lnTo>
                      <a:pt x="141" y="9"/>
                    </a:lnTo>
                    <a:lnTo>
                      <a:pt x="147" y="9"/>
                    </a:lnTo>
                    <a:lnTo>
                      <a:pt x="154" y="9"/>
                    </a:lnTo>
                    <a:lnTo>
                      <a:pt x="156" y="16"/>
                    </a:lnTo>
                    <a:lnTo>
                      <a:pt x="158" y="23"/>
                    </a:lnTo>
                    <a:lnTo>
                      <a:pt x="161" y="31"/>
                    </a:lnTo>
                    <a:lnTo>
                      <a:pt x="162" y="37"/>
                    </a:lnTo>
                    <a:close/>
                  </a:path>
                </a:pathLst>
              </a:custGeom>
              <a:solidFill>
                <a:srgbClr val="1E9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1" name="Freeform 45"/>
              <p:cNvSpPr>
                <a:spLocks/>
              </p:cNvSpPr>
              <p:nvPr/>
            </p:nvSpPr>
            <p:spPr bwMode="auto">
              <a:xfrm>
                <a:off x="508" y="1517"/>
                <a:ext cx="187" cy="536"/>
              </a:xfrm>
              <a:custGeom>
                <a:avLst/>
                <a:gdLst>
                  <a:gd name="T0" fmla="*/ 162 w 187"/>
                  <a:gd name="T1" fmla="*/ 37 h 536"/>
                  <a:gd name="T2" fmla="*/ 181 w 187"/>
                  <a:gd name="T3" fmla="*/ 107 h 536"/>
                  <a:gd name="T4" fmla="*/ 187 w 187"/>
                  <a:gd name="T5" fmla="*/ 154 h 536"/>
                  <a:gd name="T6" fmla="*/ 183 w 187"/>
                  <a:gd name="T7" fmla="*/ 181 h 536"/>
                  <a:gd name="T8" fmla="*/ 157 w 187"/>
                  <a:gd name="T9" fmla="*/ 280 h 536"/>
                  <a:gd name="T10" fmla="*/ 122 w 187"/>
                  <a:gd name="T11" fmla="*/ 402 h 536"/>
                  <a:gd name="T12" fmla="*/ 97 w 187"/>
                  <a:gd name="T13" fmla="*/ 505 h 536"/>
                  <a:gd name="T14" fmla="*/ 96 w 187"/>
                  <a:gd name="T15" fmla="*/ 535 h 536"/>
                  <a:gd name="T16" fmla="*/ 82 w 187"/>
                  <a:gd name="T17" fmla="*/ 536 h 536"/>
                  <a:gd name="T18" fmla="*/ 66 w 187"/>
                  <a:gd name="T19" fmla="*/ 536 h 536"/>
                  <a:gd name="T20" fmla="*/ 51 w 187"/>
                  <a:gd name="T21" fmla="*/ 535 h 536"/>
                  <a:gd name="T22" fmla="*/ 46 w 187"/>
                  <a:gd name="T23" fmla="*/ 535 h 536"/>
                  <a:gd name="T24" fmla="*/ 38 w 187"/>
                  <a:gd name="T25" fmla="*/ 504 h 536"/>
                  <a:gd name="T26" fmla="*/ 24 w 187"/>
                  <a:gd name="T27" fmla="*/ 445 h 536"/>
                  <a:gd name="T28" fmla="*/ 12 w 187"/>
                  <a:gd name="T29" fmla="*/ 397 h 536"/>
                  <a:gd name="T30" fmla="*/ 2 w 187"/>
                  <a:gd name="T31" fmla="*/ 363 h 536"/>
                  <a:gd name="T32" fmla="*/ 0 w 187"/>
                  <a:gd name="T33" fmla="*/ 353 h 536"/>
                  <a:gd name="T34" fmla="*/ 15 w 187"/>
                  <a:gd name="T35" fmla="*/ 336 h 536"/>
                  <a:gd name="T36" fmla="*/ 47 w 187"/>
                  <a:gd name="T37" fmla="*/ 295 h 536"/>
                  <a:gd name="T38" fmla="*/ 84 w 187"/>
                  <a:gd name="T39" fmla="*/ 252 h 536"/>
                  <a:gd name="T40" fmla="*/ 107 w 187"/>
                  <a:gd name="T41" fmla="*/ 226 h 536"/>
                  <a:gd name="T42" fmla="*/ 112 w 187"/>
                  <a:gd name="T43" fmla="*/ 219 h 536"/>
                  <a:gd name="T44" fmla="*/ 126 w 187"/>
                  <a:gd name="T45" fmla="*/ 200 h 536"/>
                  <a:gd name="T46" fmla="*/ 135 w 187"/>
                  <a:gd name="T47" fmla="*/ 174 h 536"/>
                  <a:gd name="T48" fmla="*/ 137 w 187"/>
                  <a:gd name="T49" fmla="*/ 146 h 536"/>
                  <a:gd name="T50" fmla="*/ 133 w 187"/>
                  <a:gd name="T51" fmla="*/ 132 h 536"/>
                  <a:gd name="T52" fmla="*/ 115 w 187"/>
                  <a:gd name="T53" fmla="*/ 66 h 536"/>
                  <a:gd name="T54" fmla="*/ 101 w 187"/>
                  <a:gd name="T55" fmla="*/ 0 h 536"/>
                  <a:gd name="T56" fmla="*/ 108 w 187"/>
                  <a:gd name="T57" fmla="*/ 2 h 536"/>
                  <a:gd name="T58" fmla="*/ 122 w 187"/>
                  <a:gd name="T59" fmla="*/ 6 h 536"/>
                  <a:gd name="T60" fmla="*/ 134 w 187"/>
                  <a:gd name="T61" fmla="*/ 9 h 536"/>
                  <a:gd name="T62" fmla="*/ 147 w 187"/>
                  <a:gd name="T63" fmla="*/ 9 h 536"/>
                  <a:gd name="T64" fmla="*/ 154 w 187"/>
                  <a:gd name="T65" fmla="*/ 9 h 536"/>
                  <a:gd name="T66" fmla="*/ 158 w 187"/>
                  <a:gd name="T67" fmla="*/ 23 h 536"/>
                  <a:gd name="T68" fmla="*/ 162 w 187"/>
                  <a:gd name="T69" fmla="*/ 37 h 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7" h="536">
                    <a:moveTo>
                      <a:pt x="162" y="37"/>
                    </a:moveTo>
                    <a:lnTo>
                      <a:pt x="162" y="37"/>
                    </a:lnTo>
                    <a:lnTo>
                      <a:pt x="173" y="78"/>
                    </a:lnTo>
                    <a:lnTo>
                      <a:pt x="181" y="107"/>
                    </a:lnTo>
                    <a:lnTo>
                      <a:pt x="184" y="130"/>
                    </a:lnTo>
                    <a:lnTo>
                      <a:pt x="187" y="154"/>
                    </a:lnTo>
                    <a:lnTo>
                      <a:pt x="183" y="181"/>
                    </a:lnTo>
                    <a:lnTo>
                      <a:pt x="173" y="224"/>
                    </a:lnTo>
                    <a:lnTo>
                      <a:pt x="157" y="280"/>
                    </a:lnTo>
                    <a:lnTo>
                      <a:pt x="139" y="340"/>
                    </a:lnTo>
                    <a:lnTo>
                      <a:pt x="122" y="402"/>
                    </a:lnTo>
                    <a:lnTo>
                      <a:pt x="107" y="458"/>
                    </a:lnTo>
                    <a:lnTo>
                      <a:pt x="97" y="505"/>
                    </a:lnTo>
                    <a:lnTo>
                      <a:pt x="96" y="535"/>
                    </a:lnTo>
                    <a:lnTo>
                      <a:pt x="91" y="536"/>
                    </a:lnTo>
                    <a:lnTo>
                      <a:pt x="82" y="536"/>
                    </a:lnTo>
                    <a:lnTo>
                      <a:pt x="74" y="536"/>
                    </a:lnTo>
                    <a:lnTo>
                      <a:pt x="66" y="536"/>
                    </a:lnTo>
                    <a:lnTo>
                      <a:pt x="58" y="536"/>
                    </a:lnTo>
                    <a:lnTo>
                      <a:pt x="51" y="535"/>
                    </a:lnTo>
                    <a:lnTo>
                      <a:pt x="47" y="535"/>
                    </a:lnTo>
                    <a:lnTo>
                      <a:pt x="46" y="535"/>
                    </a:lnTo>
                    <a:lnTo>
                      <a:pt x="38" y="504"/>
                    </a:lnTo>
                    <a:lnTo>
                      <a:pt x="31" y="474"/>
                    </a:lnTo>
                    <a:lnTo>
                      <a:pt x="24" y="445"/>
                    </a:lnTo>
                    <a:lnTo>
                      <a:pt x="17" y="420"/>
                    </a:lnTo>
                    <a:lnTo>
                      <a:pt x="12" y="397"/>
                    </a:lnTo>
                    <a:lnTo>
                      <a:pt x="6" y="376"/>
                    </a:lnTo>
                    <a:lnTo>
                      <a:pt x="2" y="363"/>
                    </a:lnTo>
                    <a:lnTo>
                      <a:pt x="0" y="353"/>
                    </a:lnTo>
                    <a:lnTo>
                      <a:pt x="4" y="348"/>
                    </a:lnTo>
                    <a:lnTo>
                      <a:pt x="15" y="336"/>
                    </a:lnTo>
                    <a:lnTo>
                      <a:pt x="29" y="317"/>
                    </a:lnTo>
                    <a:lnTo>
                      <a:pt x="47" y="295"/>
                    </a:lnTo>
                    <a:lnTo>
                      <a:pt x="66" y="272"/>
                    </a:lnTo>
                    <a:lnTo>
                      <a:pt x="84" y="252"/>
                    </a:lnTo>
                    <a:lnTo>
                      <a:pt x="97" y="235"/>
                    </a:lnTo>
                    <a:lnTo>
                      <a:pt x="107" y="226"/>
                    </a:lnTo>
                    <a:lnTo>
                      <a:pt x="112" y="219"/>
                    </a:lnTo>
                    <a:lnTo>
                      <a:pt x="119" y="211"/>
                    </a:lnTo>
                    <a:lnTo>
                      <a:pt x="126" y="200"/>
                    </a:lnTo>
                    <a:lnTo>
                      <a:pt x="131" y="187"/>
                    </a:lnTo>
                    <a:lnTo>
                      <a:pt x="135" y="174"/>
                    </a:lnTo>
                    <a:lnTo>
                      <a:pt x="138" y="159"/>
                    </a:lnTo>
                    <a:lnTo>
                      <a:pt x="137" y="146"/>
                    </a:lnTo>
                    <a:lnTo>
                      <a:pt x="133" y="132"/>
                    </a:lnTo>
                    <a:lnTo>
                      <a:pt x="123" y="103"/>
                    </a:lnTo>
                    <a:lnTo>
                      <a:pt x="115" y="66"/>
                    </a:lnTo>
                    <a:lnTo>
                      <a:pt x="108" y="31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5"/>
                    </a:lnTo>
                    <a:lnTo>
                      <a:pt x="122" y="6"/>
                    </a:lnTo>
                    <a:lnTo>
                      <a:pt x="128" y="8"/>
                    </a:lnTo>
                    <a:lnTo>
                      <a:pt x="134" y="9"/>
                    </a:lnTo>
                    <a:lnTo>
                      <a:pt x="141" y="9"/>
                    </a:lnTo>
                    <a:lnTo>
                      <a:pt x="147" y="9"/>
                    </a:lnTo>
                    <a:lnTo>
                      <a:pt x="154" y="9"/>
                    </a:lnTo>
                    <a:lnTo>
                      <a:pt x="156" y="16"/>
                    </a:lnTo>
                    <a:lnTo>
                      <a:pt x="158" y="23"/>
                    </a:lnTo>
                    <a:lnTo>
                      <a:pt x="161" y="31"/>
                    </a:lnTo>
                    <a:lnTo>
                      <a:pt x="162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2" name="Freeform 46"/>
              <p:cNvSpPr>
                <a:spLocks/>
              </p:cNvSpPr>
              <p:nvPr/>
            </p:nvSpPr>
            <p:spPr bwMode="auto">
              <a:xfrm>
                <a:off x="308" y="1868"/>
                <a:ext cx="282" cy="360"/>
              </a:xfrm>
              <a:custGeom>
                <a:avLst/>
                <a:gdLst>
                  <a:gd name="T0" fmla="*/ 200 w 282"/>
                  <a:gd name="T1" fmla="*/ 2 h 360"/>
                  <a:gd name="T2" fmla="*/ 202 w 282"/>
                  <a:gd name="T3" fmla="*/ 12 h 360"/>
                  <a:gd name="T4" fmla="*/ 206 w 282"/>
                  <a:gd name="T5" fmla="*/ 25 h 360"/>
                  <a:gd name="T6" fmla="*/ 212 w 282"/>
                  <a:gd name="T7" fmla="*/ 46 h 360"/>
                  <a:gd name="T8" fmla="*/ 217 w 282"/>
                  <a:gd name="T9" fmla="*/ 69 h 360"/>
                  <a:gd name="T10" fmla="*/ 224 w 282"/>
                  <a:gd name="T11" fmla="*/ 94 h 360"/>
                  <a:gd name="T12" fmla="*/ 231 w 282"/>
                  <a:gd name="T13" fmla="*/ 123 h 360"/>
                  <a:gd name="T14" fmla="*/ 238 w 282"/>
                  <a:gd name="T15" fmla="*/ 153 h 360"/>
                  <a:gd name="T16" fmla="*/ 246 w 282"/>
                  <a:gd name="T17" fmla="*/ 184 h 360"/>
                  <a:gd name="T18" fmla="*/ 259 w 282"/>
                  <a:gd name="T19" fmla="*/ 245 h 360"/>
                  <a:gd name="T20" fmla="*/ 272 w 282"/>
                  <a:gd name="T21" fmla="*/ 299 h 360"/>
                  <a:gd name="T22" fmla="*/ 280 w 282"/>
                  <a:gd name="T23" fmla="*/ 340 h 360"/>
                  <a:gd name="T24" fmla="*/ 282 w 282"/>
                  <a:gd name="T25" fmla="*/ 360 h 360"/>
                  <a:gd name="T26" fmla="*/ 131 w 282"/>
                  <a:gd name="T27" fmla="*/ 360 h 360"/>
                  <a:gd name="T28" fmla="*/ 105 w 282"/>
                  <a:gd name="T29" fmla="*/ 357 h 360"/>
                  <a:gd name="T30" fmla="*/ 80 w 282"/>
                  <a:gd name="T31" fmla="*/ 349 h 360"/>
                  <a:gd name="T32" fmla="*/ 57 w 282"/>
                  <a:gd name="T33" fmla="*/ 338 h 360"/>
                  <a:gd name="T34" fmla="*/ 38 w 282"/>
                  <a:gd name="T35" fmla="*/ 322 h 360"/>
                  <a:gd name="T36" fmla="*/ 22 w 282"/>
                  <a:gd name="T37" fmla="*/ 302 h 360"/>
                  <a:gd name="T38" fmla="*/ 11 w 282"/>
                  <a:gd name="T39" fmla="*/ 280 h 360"/>
                  <a:gd name="T40" fmla="*/ 3 w 282"/>
                  <a:gd name="T41" fmla="*/ 256 h 360"/>
                  <a:gd name="T42" fmla="*/ 0 w 282"/>
                  <a:gd name="T43" fmla="*/ 229 h 360"/>
                  <a:gd name="T44" fmla="*/ 0 w 282"/>
                  <a:gd name="T45" fmla="*/ 169 h 360"/>
                  <a:gd name="T46" fmla="*/ 0 w 282"/>
                  <a:gd name="T47" fmla="*/ 169 h 360"/>
                  <a:gd name="T48" fmla="*/ 6 w 282"/>
                  <a:gd name="T49" fmla="*/ 169 h 360"/>
                  <a:gd name="T50" fmla="*/ 21 w 282"/>
                  <a:gd name="T51" fmla="*/ 170 h 360"/>
                  <a:gd name="T52" fmla="*/ 42 w 282"/>
                  <a:gd name="T53" fmla="*/ 172 h 360"/>
                  <a:gd name="T54" fmla="*/ 68 w 282"/>
                  <a:gd name="T55" fmla="*/ 172 h 360"/>
                  <a:gd name="T56" fmla="*/ 95 w 282"/>
                  <a:gd name="T57" fmla="*/ 173 h 360"/>
                  <a:gd name="T58" fmla="*/ 121 w 282"/>
                  <a:gd name="T59" fmla="*/ 174 h 360"/>
                  <a:gd name="T60" fmla="*/ 141 w 282"/>
                  <a:gd name="T61" fmla="*/ 176 h 360"/>
                  <a:gd name="T62" fmla="*/ 155 w 282"/>
                  <a:gd name="T63" fmla="*/ 176 h 360"/>
                  <a:gd name="T64" fmla="*/ 155 w 282"/>
                  <a:gd name="T65" fmla="*/ 126 h 360"/>
                  <a:gd name="T66" fmla="*/ 156 w 282"/>
                  <a:gd name="T67" fmla="*/ 79 h 360"/>
                  <a:gd name="T68" fmla="*/ 158 w 282"/>
                  <a:gd name="T69" fmla="*/ 37 h 360"/>
                  <a:gd name="T70" fmla="*/ 160 w 282"/>
                  <a:gd name="T71" fmla="*/ 0 h 360"/>
                  <a:gd name="T72" fmla="*/ 200 w 282"/>
                  <a:gd name="T73" fmla="*/ 2 h 3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2" h="360">
                    <a:moveTo>
                      <a:pt x="200" y="2"/>
                    </a:moveTo>
                    <a:lnTo>
                      <a:pt x="202" y="12"/>
                    </a:lnTo>
                    <a:lnTo>
                      <a:pt x="206" y="25"/>
                    </a:lnTo>
                    <a:lnTo>
                      <a:pt x="212" y="46"/>
                    </a:lnTo>
                    <a:lnTo>
                      <a:pt x="217" y="69"/>
                    </a:lnTo>
                    <a:lnTo>
                      <a:pt x="224" y="94"/>
                    </a:lnTo>
                    <a:lnTo>
                      <a:pt x="231" y="123"/>
                    </a:lnTo>
                    <a:lnTo>
                      <a:pt x="238" y="153"/>
                    </a:lnTo>
                    <a:lnTo>
                      <a:pt x="246" y="184"/>
                    </a:lnTo>
                    <a:lnTo>
                      <a:pt x="259" y="245"/>
                    </a:lnTo>
                    <a:lnTo>
                      <a:pt x="272" y="299"/>
                    </a:lnTo>
                    <a:lnTo>
                      <a:pt x="280" y="340"/>
                    </a:lnTo>
                    <a:lnTo>
                      <a:pt x="282" y="360"/>
                    </a:lnTo>
                    <a:lnTo>
                      <a:pt x="131" y="360"/>
                    </a:lnTo>
                    <a:lnTo>
                      <a:pt x="105" y="357"/>
                    </a:lnTo>
                    <a:lnTo>
                      <a:pt x="80" y="349"/>
                    </a:lnTo>
                    <a:lnTo>
                      <a:pt x="57" y="338"/>
                    </a:lnTo>
                    <a:lnTo>
                      <a:pt x="38" y="322"/>
                    </a:lnTo>
                    <a:lnTo>
                      <a:pt x="22" y="302"/>
                    </a:lnTo>
                    <a:lnTo>
                      <a:pt x="11" y="280"/>
                    </a:lnTo>
                    <a:lnTo>
                      <a:pt x="3" y="256"/>
                    </a:lnTo>
                    <a:lnTo>
                      <a:pt x="0" y="229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21" y="170"/>
                    </a:lnTo>
                    <a:lnTo>
                      <a:pt x="42" y="172"/>
                    </a:lnTo>
                    <a:lnTo>
                      <a:pt x="68" y="172"/>
                    </a:lnTo>
                    <a:lnTo>
                      <a:pt x="95" y="173"/>
                    </a:lnTo>
                    <a:lnTo>
                      <a:pt x="121" y="174"/>
                    </a:lnTo>
                    <a:lnTo>
                      <a:pt x="141" y="176"/>
                    </a:lnTo>
                    <a:lnTo>
                      <a:pt x="155" y="176"/>
                    </a:lnTo>
                    <a:lnTo>
                      <a:pt x="155" y="126"/>
                    </a:lnTo>
                    <a:lnTo>
                      <a:pt x="156" y="79"/>
                    </a:lnTo>
                    <a:lnTo>
                      <a:pt x="158" y="37"/>
                    </a:lnTo>
                    <a:lnTo>
                      <a:pt x="160" y="0"/>
                    </a:lnTo>
                    <a:lnTo>
                      <a:pt x="200" y="2"/>
                    </a:lnTo>
                    <a:close/>
                  </a:path>
                </a:pathLst>
              </a:custGeom>
              <a:solidFill>
                <a:srgbClr val="004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3" name="Freeform 47"/>
              <p:cNvSpPr>
                <a:spLocks/>
              </p:cNvSpPr>
              <p:nvPr/>
            </p:nvSpPr>
            <p:spPr bwMode="auto">
              <a:xfrm>
                <a:off x="308" y="1868"/>
                <a:ext cx="282" cy="360"/>
              </a:xfrm>
              <a:custGeom>
                <a:avLst/>
                <a:gdLst>
                  <a:gd name="T0" fmla="*/ 200 w 282"/>
                  <a:gd name="T1" fmla="*/ 2 h 360"/>
                  <a:gd name="T2" fmla="*/ 200 w 282"/>
                  <a:gd name="T3" fmla="*/ 2 h 360"/>
                  <a:gd name="T4" fmla="*/ 202 w 282"/>
                  <a:gd name="T5" fmla="*/ 12 h 360"/>
                  <a:gd name="T6" fmla="*/ 206 w 282"/>
                  <a:gd name="T7" fmla="*/ 25 h 360"/>
                  <a:gd name="T8" fmla="*/ 212 w 282"/>
                  <a:gd name="T9" fmla="*/ 46 h 360"/>
                  <a:gd name="T10" fmla="*/ 217 w 282"/>
                  <a:gd name="T11" fmla="*/ 69 h 360"/>
                  <a:gd name="T12" fmla="*/ 224 w 282"/>
                  <a:gd name="T13" fmla="*/ 94 h 360"/>
                  <a:gd name="T14" fmla="*/ 231 w 282"/>
                  <a:gd name="T15" fmla="*/ 123 h 360"/>
                  <a:gd name="T16" fmla="*/ 238 w 282"/>
                  <a:gd name="T17" fmla="*/ 153 h 360"/>
                  <a:gd name="T18" fmla="*/ 246 w 282"/>
                  <a:gd name="T19" fmla="*/ 184 h 360"/>
                  <a:gd name="T20" fmla="*/ 246 w 282"/>
                  <a:gd name="T21" fmla="*/ 184 h 360"/>
                  <a:gd name="T22" fmla="*/ 259 w 282"/>
                  <a:gd name="T23" fmla="*/ 245 h 360"/>
                  <a:gd name="T24" fmla="*/ 272 w 282"/>
                  <a:gd name="T25" fmla="*/ 299 h 360"/>
                  <a:gd name="T26" fmla="*/ 280 w 282"/>
                  <a:gd name="T27" fmla="*/ 340 h 360"/>
                  <a:gd name="T28" fmla="*/ 282 w 282"/>
                  <a:gd name="T29" fmla="*/ 360 h 360"/>
                  <a:gd name="T30" fmla="*/ 131 w 282"/>
                  <a:gd name="T31" fmla="*/ 360 h 360"/>
                  <a:gd name="T32" fmla="*/ 131 w 282"/>
                  <a:gd name="T33" fmla="*/ 360 h 360"/>
                  <a:gd name="T34" fmla="*/ 105 w 282"/>
                  <a:gd name="T35" fmla="*/ 357 h 360"/>
                  <a:gd name="T36" fmla="*/ 80 w 282"/>
                  <a:gd name="T37" fmla="*/ 349 h 360"/>
                  <a:gd name="T38" fmla="*/ 57 w 282"/>
                  <a:gd name="T39" fmla="*/ 338 h 360"/>
                  <a:gd name="T40" fmla="*/ 38 w 282"/>
                  <a:gd name="T41" fmla="*/ 322 h 360"/>
                  <a:gd name="T42" fmla="*/ 22 w 282"/>
                  <a:gd name="T43" fmla="*/ 302 h 360"/>
                  <a:gd name="T44" fmla="*/ 11 w 282"/>
                  <a:gd name="T45" fmla="*/ 280 h 360"/>
                  <a:gd name="T46" fmla="*/ 3 w 282"/>
                  <a:gd name="T47" fmla="*/ 256 h 360"/>
                  <a:gd name="T48" fmla="*/ 0 w 282"/>
                  <a:gd name="T49" fmla="*/ 229 h 360"/>
                  <a:gd name="T50" fmla="*/ 0 w 282"/>
                  <a:gd name="T51" fmla="*/ 169 h 360"/>
                  <a:gd name="T52" fmla="*/ 0 w 282"/>
                  <a:gd name="T53" fmla="*/ 169 h 360"/>
                  <a:gd name="T54" fmla="*/ 0 w 282"/>
                  <a:gd name="T55" fmla="*/ 169 h 360"/>
                  <a:gd name="T56" fmla="*/ 6 w 282"/>
                  <a:gd name="T57" fmla="*/ 169 h 360"/>
                  <a:gd name="T58" fmla="*/ 21 w 282"/>
                  <a:gd name="T59" fmla="*/ 170 h 360"/>
                  <a:gd name="T60" fmla="*/ 42 w 282"/>
                  <a:gd name="T61" fmla="*/ 172 h 360"/>
                  <a:gd name="T62" fmla="*/ 68 w 282"/>
                  <a:gd name="T63" fmla="*/ 172 h 360"/>
                  <a:gd name="T64" fmla="*/ 95 w 282"/>
                  <a:gd name="T65" fmla="*/ 173 h 360"/>
                  <a:gd name="T66" fmla="*/ 121 w 282"/>
                  <a:gd name="T67" fmla="*/ 174 h 360"/>
                  <a:gd name="T68" fmla="*/ 141 w 282"/>
                  <a:gd name="T69" fmla="*/ 176 h 360"/>
                  <a:gd name="T70" fmla="*/ 155 w 282"/>
                  <a:gd name="T71" fmla="*/ 176 h 360"/>
                  <a:gd name="T72" fmla="*/ 155 w 282"/>
                  <a:gd name="T73" fmla="*/ 176 h 360"/>
                  <a:gd name="T74" fmla="*/ 155 w 282"/>
                  <a:gd name="T75" fmla="*/ 126 h 360"/>
                  <a:gd name="T76" fmla="*/ 156 w 282"/>
                  <a:gd name="T77" fmla="*/ 79 h 360"/>
                  <a:gd name="T78" fmla="*/ 158 w 282"/>
                  <a:gd name="T79" fmla="*/ 37 h 360"/>
                  <a:gd name="T80" fmla="*/ 160 w 282"/>
                  <a:gd name="T81" fmla="*/ 0 h 360"/>
                  <a:gd name="T82" fmla="*/ 200 w 282"/>
                  <a:gd name="T83" fmla="*/ 2 h 3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82" h="360">
                    <a:moveTo>
                      <a:pt x="200" y="2"/>
                    </a:moveTo>
                    <a:lnTo>
                      <a:pt x="200" y="2"/>
                    </a:lnTo>
                    <a:lnTo>
                      <a:pt x="202" y="12"/>
                    </a:lnTo>
                    <a:lnTo>
                      <a:pt x="206" y="25"/>
                    </a:lnTo>
                    <a:lnTo>
                      <a:pt x="212" y="46"/>
                    </a:lnTo>
                    <a:lnTo>
                      <a:pt x="217" y="69"/>
                    </a:lnTo>
                    <a:lnTo>
                      <a:pt x="224" y="94"/>
                    </a:lnTo>
                    <a:lnTo>
                      <a:pt x="231" y="123"/>
                    </a:lnTo>
                    <a:lnTo>
                      <a:pt x="238" y="153"/>
                    </a:lnTo>
                    <a:lnTo>
                      <a:pt x="246" y="184"/>
                    </a:lnTo>
                    <a:lnTo>
                      <a:pt x="259" y="245"/>
                    </a:lnTo>
                    <a:lnTo>
                      <a:pt x="272" y="299"/>
                    </a:lnTo>
                    <a:lnTo>
                      <a:pt x="280" y="340"/>
                    </a:lnTo>
                    <a:lnTo>
                      <a:pt x="282" y="360"/>
                    </a:lnTo>
                    <a:lnTo>
                      <a:pt x="131" y="360"/>
                    </a:lnTo>
                    <a:lnTo>
                      <a:pt x="105" y="357"/>
                    </a:lnTo>
                    <a:lnTo>
                      <a:pt x="80" y="349"/>
                    </a:lnTo>
                    <a:lnTo>
                      <a:pt x="57" y="338"/>
                    </a:lnTo>
                    <a:lnTo>
                      <a:pt x="38" y="322"/>
                    </a:lnTo>
                    <a:lnTo>
                      <a:pt x="22" y="302"/>
                    </a:lnTo>
                    <a:lnTo>
                      <a:pt x="11" y="280"/>
                    </a:lnTo>
                    <a:lnTo>
                      <a:pt x="3" y="256"/>
                    </a:lnTo>
                    <a:lnTo>
                      <a:pt x="0" y="229"/>
                    </a:lnTo>
                    <a:lnTo>
                      <a:pt x="0" y="169"/>
                    </a:lnTo>
                    <a:lnTo>
                      <a:pt x="6" y="169"/>
                    </a:lnTo>
                    <a:lnTo>
                      <a:pt x="21" y="170"/>
                    </a:lnTo>
                    <a:lnTo>
                      <a:pt x="42" y="172"/>
                    </a:lnTo>
                    <a:lnTo>
                      <a:pt x="68" y="172"/>
                    </a:lnTo>
                    <a:lnTo>
                      <a:pt x="95" y="173"/>
                    </a:lnTo>
                    <a:lnTo>
                      <a:pt x="121" y="174"/>
                    </a:lnTo>
                    <a:lnTo>
                      <a:pt x="141" y="176"/>
                    </a:lnTo>
                    <a:lnTo>
                      <a:pt x="155" y="176"/>
                    </a:lnTo>
                    <a:lnTo>
                      <a:pt x="155" y="126"/>
                    </a:lnTo>
                    <a:lnTo>
                      <a:pt x="156" y="79"/>
                    </a:lnTo>
                    <a:lnTo>
                      <a:pt x="158" y="37"/>
                    </a:lnTo>
                    <a:lnTo>
                      <a:pt x="160" y="0"/>
                    </a:lnTo>
                    <a:lnTo>
                      <a:pt x="20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4" name="Freeform 48"/>
              <p:cNvSpPr>
                <a:spLocks/>
              </p:cNvSpPr>
              <p:nvPr/>
            </p:nvSpPr>
            <p:spPr bwMode="auto">
              <a:xfrm>
                <a:off x="468" y="1500"/>
                <a:ext cx="178" cy="370"/>
              </a:xfrm>
              <a:custGeom>
                <a:avLst/>
                <a:gdLst>
                  <a:gd name="T0" fmla="*/ 0 w 178"/>
                  <a:gd name="T1" fmla="*/ 368 h 370"/>
                  <a:gd name="T2" fmla="*/ 4 w 178"/>
                  <a:gd name="T3" fmla="*/ 319 h 370"/>
                  <a:gd name="T4" fmla="*/ 11 w 178"/>
                  <a:gd name="T5" fmla="*/ 277 h 370"/>
                  <a:gd name="T6" fmla="*/ 17 w 178"/>
                  <a:gd name="T7" fmla="*/ 241 h 370"/>
                  <a:gd name="T8" fmla="*/ 23 w 178"/>
                  <a:gd name="T9" fmla="*/ 213 h 370"/>
                  <a:gd name="T10" fmla="*/ 30 w 178"/>
                  <a:gd name="T11" fmla="*/ 189 h 370"/>
                  <a:gd name="T12" fmla="*/ 36 w 178"/>
                  <a:gd name="T13" fmla="*/ 170 h 370"/>
                  <a:gd name="T14" fmla="*/ 41 w 178"/>
                  <a:gd name="T15" fmla="*/ 155 h 370"/>
                  <a:gd name="T16" fmla="*/ 45 w 178"/>
                  <a:gd name="T17" fmla="*/ 144 h 370"/>
                  <a:gd name="T18" fmla="*/ 56 w 178"/>
                  <a:gd name="T19" fmla="*/ 117 h 370"/>
                  <a:gd name="T20" fmla="*/ 67 w 178"/>
                  <a:gd name="T21" fmla="*/ 83 h 370"/>
                  <a:gd name="T22" fmla="*/ 74 w 178"/>
                  <a:gd name="T23" fmla="*/ 50 h 370"/>
                  <a:gd name="T24" fmla="*/ 72 w 178"/>
                  <a:gd name="T25" fmla="*/ 22 h 370"/>
                  <a:gd name="T26" fmla="*/ 106 w 178"/>
                  <a:gd name="T27" fmla="*/ 33 h 370"/>
                  <a:gd name="T28" fmla="*/ 106 w 178"/>
                  <a:gd name="T29" fmla="*/ 30 h 370"/>
                  <a:gd name="T30" fmla="*/ 109 w 178"/>
                  <a:gd name="T31" fmla="*/ 22 h 370"/>
                  <a:gd name="T32" fmla="*/ 112 w 178"/>
                  <a:gd name="T33" fmla="*/ 12 h 370"/>
                  <a:gd name="T34" fmla="*/ 116 w 178"/>
                  <a:gd name="T35" fmla="*/ 0 h 370"/>
                  <a:gd name="T36" fmla="*/ 122 w 178"/>
                  <a:gd name="T37" fmla="*/ 6 h 370"/>
                  <a:gd name="T38" fmla="*/ 128 w 178"/>
                  <a:gd name="T39" fmla="*/ 10 h 370"/>
                  <a:gd name="T40" fmla="*/ 135 w 178"/>
                  <a:gd name="T41" fmla="*/ 14 h 370"/>
                  <a:gd name="T42" fmla="*/ 141 w 178"/>
                  <a:gd name="T43" fmla="*/ 17 h 370"/>
                  <a:gd name="T44" fmla="*/ 148 w 178"/>
                  <a:gd name="T45" fmla="*/ 48 h 370"/>
                  <a:gd name="T46" fmla="*/ 155 w 178"/>
                  <a:gd name="T47" fmla="*/ 83 h 370"/>
                  <a:gd name="T48" fmla="*/ 163 w 178"/>
                  <a:gd name="T49" fmla="*/ 120 h 370"/>
                  <a:gd name="T50" fmla="*/ 173 w 178"/>
                  <a:gd name="T51" fmla="*/ 149 h 370"/>
                  <a:gd name="T52" fmla="*/ 177 w 178"/>
                  <a:gd name="T53" fmla="*/ 163 h 370"/>
                  <a:gd name="T54" fmla="*/ 178 w 178"/>
                  <a:gd name="T55" fmla="*/ 176 h 370"/>
                  <a:gd name="T56" fmla="*/ 175 w 178"/>
                  <a:gd name="T57" fmla="*/ 191 h 370"/>
                  <a:gd name="T58" fmla="*/ 171 w 178"/>
                  <a:gd name="T59" fmla="*/ 204 h 370"/>
                  <a:gd name="T60" fmla="*/ 166 w 178"/>
                  <a:gd name="T61" fmla="*/ 217 h 370"/>
                  <a:gd name="T62" fmla="*/ 159 w 178"/>
                  <a:gd name="T63" fmla="*/ 228 h 370"/>
                  <a:gd name="T64" fmla="*/ 152 w 178"/>
                  <a:gd name="T65" fmla="*/ 236 h 370"/>
                  <a:gd name="T66" fmla="*/ 147 w 178"/>
                  <a:gd name="T67" fmla="*/ 243 h 370"/>
                  <a:gd name="T68" fmla="*/ 137 w 178"/>
                  <a:gd name="T69" fmla="*/ 252 h 370"/>
                  <a:gd name="T70" fmla="*/ 124 w 178"/>
                  <a:gd name="T71" fmla="*/ 269 h 370"/>
                  <a:gd name="T72" fmla="*/ 106 w 178"/>
                  <a:gd name="T73" fmla="*/ 289 h 370"/>
                  <a:gd name="T74" fmla="*/ 87 w 178"/>
                  <a:gd name="T75" fmla="*/ 312 h 370"/>
                  <a:gd name="T76" fmla="*/ 69 w 178"/>
                  <a:gd name="T77" fmla="*/ 334 h 370"/>
                  <a:gd name="T78" fmla="*/ 55 w 178"/>
                  <a:gd name="T79" fmla="*/ 353 h 370"/>
                  <a:gd name="T80" fmla="*/ 44 w 178"/>
                  <a:gd name="T81" fmla="*/ 365 h 370"/>
                  <a:gd name="T82" fmla="*/ 40 w 178"/>
                  <a:gd name="T83" fmla="*/ 370 h 370"/>
                  <a:gd name="T84" fmla="*/ 0 w 178"/>
                  <a:gd name="T85" fmla="*/ 368 h 3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8" h="370">
                    <a:moveTo>
                      <a:pt x="0" y="368"/>
                    </a:moveTo>
                    <a:lnTo>
                      <a:pt x="4" y="319"/>
                    </a:lnTo>
                    <a:lnTo>
                      <a:pt x="11" y="277"/>
                    </a:lnTo>
                    <a:lnTo>
                      <a:pt x="17" y="241"/>
                    </a:lnTo>
                    <a:lnTo>
                      <a:pt x="23" y="213"/>
                    </a:lnTo>
                    <a:lnTo>
                      <a:pt x="30" y="189"/>
                    </a:lnTo>
                    <a:lnTo>
                      <a:pt x="36" y="170"/>
                    </a:lnTo>
                    <a:lnTo>
                      <a:pt x="41" y="155"/>
                    </a:lnTo>
                    <a:lnTo>
                      <a:pt x="45" y="144"/>
                    </a:lnTo>
                    <a:lnTo>
                      <a:pt x="56" y="117"/>
                    </a:lnTo>
                    <a:lnTo>
                      <a:pt x="67" y="83"/>
                    </a:lnTo>
                    <a:lnTo>
                      <a:pt x="74" y="50"/>
                    </a:lnTo>
                    <a:lnTo>
                      <a:pt x="72" y="22"/>
                    </a:lnTo>
                    <a:lnTo>
                      <a:pt x="106" y="33"/>
                    </a:lnTo>
                    <a:lnTo>
                      <a:pt x="106" y="30"/>
                    </a:lnTo>
                    <a:lnTo>
                      <a:pt x="109" y="22"/>
                    </a:lnTo>
                    <a:lnTo>
                      <a:pt x="112" y="12"/>
                    </a:lnTo>
                    <a:lnTo>
                      <a:pt x="116" y="0"/>
                    </a:lnTo>
                    <a:lnTo>
                      <a:pt x="122" y="6"/>
                    </a:lnTo>
                    <a:lnTo>
                      <a:pt x="128" y="10"/>
                    </a:lnTo>
                    <a:lnTo>
                      <a:pt x="135" y="14"/>
                    </a:lnTo>
                    <a:lnTo>
                      <a:pt x="141" y="17"/>
                    </a:lnTo>
                    <a:lnTo>
                      <a:pt x="148" y="48"/>
                    </a:lnTo>
                    <a:lnTo>
                      <a:pt x="155" y="83"/>
                    </a:lnTo>
                    <a:lnTo>
                      <a:pt x="163" y="120"/>
                    </a:lnTo>
                    <a:lnTo>
                      <a:pt x="173" y="149"/>
                    </a:lnTo>
                    <a:lnTo>
                      <a:pt x="177" y="163"/>
                    </a:lnTo>
                    <a:lnTo>
                      <a:pt x="178" y="176"/>
                    </a:lnTo>
                    <a:lnTo>
                      <a:pt x="175" y="191"/>
                    </a:lnTo>
                    <a:lnTo>
                      <a:pt x="171" y="204"/>
                    </a:lnTo>
                    <a:lnTo>
                      <a:pt x="166" y="217"/>
                    </a:lnTo>
                    <a:lnTo>
                      <a:pt x="159" y="228"/>
                    </a:lnTo>
                    <a:lnTo>
                      <a:pt x="152" y="236"/>
                    </a:lnTo>
                    <a:lnTo>
                      <a:pt x="147" y="243"/>
                    </a:lnTo>
                    <a:lnTo>
                      <a:pt x="137" y="252"/>
                    </a:lnTo>
                    <a:lnTo>
                      <a:pt x="124" y="269"/>
                    </a:lnTo>
                    <a:lnTo>
                      <a:pt x="106" y="289"/>
                    </a:lnTo>
                    <a:lnTo>
                      <a:pt x="87" y="312"/>
                    </a:lnTo>
                    <a:lnTo>
                      <a:pt x="69" y="334"/>
                    </a:lnTo>
                    <a:lnTo>
                      <a:pt x="55" y="353"/>
                    </a:lnTo>
                    <a:lnTo>
                      <a:pt x="44" y="365"/>
                    </a:lnTo>
                    <a:lnTo>
                      <a:pt x="40" y="370"/>
                    </a:lnTo>
                    <a:lnTo>
                      <a:pt x="0" y="3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5" name="Freeform 49"/>
              <p:cNvSpPr>
                <a:spLocks/>
              </p:cNvSpPr>
              <p:nvPr/>
            </p:nvSpPr>
            <p:spPr bwMode="auto">
              <a:xfrm>
                <a:off x="468" y="1500"/>
                <a:ext cx="178" cy="370"/>
              </a:xfrm>
              <a:custGeom>
                <a:avLst/>
                <a:gdLst>
                  <a:gd name="T0" fmla="*/ 0 w 178"/>
                  <a:gd name="T1" fmla="*/ 368 h 370"/>
                  <a:gd name="T2" fmla="*/ 0 w 178"/>
                  <a:gd name="T3" fmla="*/ 368 h 370"/>
                  <a:gd name="T4" fmla="*/ 4 w 178"/>
                  <a:gd name="T5" fmla="*/ 319 h 370"/>
                  <a:gd name="T6" fmla="*/ 11 w 178"/>
                  <a:gd name="T7" fmla="*/ 277 h 370"/>
                  <a:gd name="T8" fmla="*/ 17 w 178"/>
                  <a:gd name="T9" fmla="*/ 241 h 370"/>
                  <a:gd name="T10" fmla="*/ 23 w 178"/>
                  <a:gd name="T11" fmla="*/ 213 h 370"/>
                  <a:gd name="T12" fmla="*/ 30 w 178"/>
                  <a:gd name="T13" fmla="*/ 189 h 370"/>
                  <a:gd name="T14" fmla="*/ 36 w 178"/>
                  <a:gd name="T15" fmla="*/ 170 h 370"/>
                  <a:gd name="T16" fmla="*/ 41 w 178"/>
                  <a:gd name="T17" fmla="*/ 155 h 370"/>
                  <a:gd name="T18" fmla="*/ 45 w 178"/>
                  <a:gd name="T19" fmla="*/ 144 h 370"/>
                  <a:gd name="T20" fmla="*/ 45 w 178"/>
                  <a:gd name="T21" fmla="*/ 144 h 370"/>
                  <a:gd name="T22" fmla="*/ 56 w 178"/>
                  <a:gd name="T23" fmla="*/ 117 h 370"/>
                  <a:gd name="T24" fmla="*/ 67 w 178"/>
                  <a:gd name="T25" fmla="*/ 83 h 370"/>
                  <a:gd name="T26" fmla="*/ 74 w 178"/>
                  <a:gd name="T27" fmla="*/ 50 h 370"/>
                  <a:gd name="T28" fmla="*/ 72 w 178"/>
                  <a:gd name="T29" fmla="*/ 22 h 370"/>
                  <a:gd name="T30" fmla="*/ 106 w 178"/>
                  <a:gd name="T31" fmla="*/ 33 h 370"/>
                  <a:gd name="T32" fmla="*/ 106 w 178"/>
                  <a:gd name="T33" fmla="*/ 33 h 370"/>
                  <a:gd name="T34" fmla="*/ 106 w 178"/>
                  <a:gd name="T35" fmla="*/ 30 h 370"/>
                  <a:gd name="T36" fmla="*/ 109 w 178"/>
                  <a:gd name="T37" fmla="*/ 22 h 370"/>
                  <a:gd name="T38" fmla="*/ 112 w 178"/>
                  <a:gd name="T39" fmla="*/ 12 h 370"/>
                  <a:gd name="T40" fmla="*/ 116 w 178"/>
                  <a:gd name="T41" fmla="*/ 0 h 370"/>
                  <a:gd name="T42" fmla="*/ 116 w 178"/>
                  <a:gd name="T43" fmla="*/ 0 h 370"/>
                  <a:gd name="T44" fmla="*/ 122 w 178"/>
                  <a:gd name="T45" fmla="*/ 6 h 370"/>
                  <a:gd name="T46" fmla="*/ 128 w 178"/>
                  <a:gd name="T47" fmla="*/ 10 h 370"/>
                  <a:gd name="T48" fmla="*/ 135 w 178"/>
                  <a:gd name="T49" fmla="*/ 14 h 370"/>
                  <a:gd name="T50" fmla="*/ 141 w 178"/>
                  <a:gd name="T51" fmla="*/ 17 h 370"/>
                  <a:gd name="T52" fmla="*/ 141 w 178"/>
                  <a:gd name="T53" fmla="*/ 17 h 370"/>
                  <a:gd name="T54" fmla="*/ 148 w 178"/>
                  <a:gd name="T55" fmla="*/ 48 h 370"/>
                  <a:gd name="T56" fmla="*/ 155 w 178"/>
                  <a:gd name="T57" fmla="*/ 83 h 370"/>
                  <a:gd name="T58" fmla="*/ 163 w 178"/>
                  <a:gd name="T59" fmla="*/ 120 h 370"/>
                  <a:gd name="T60" fmla="*/ 173 w 178"/>
                  <a:gd name="T61" fmla="*/ 149 h 370"/>
                  <a:gd name="T62" fmla="*/ 173 w 178"/>
                  <a:gd name="T63" fmla="*/ 149 h 370"/>
                  <a:gd name="T64" fmla="*/ 177 w 178"/>
                  <a:gd name="T65" fmla="*/ 163 h 370"/>
                  <a:gd name="T66" fmla="*/ 178 w 178"/>
                  <a:gd name="T67" fmla="*/ 176 h 370"/>
                  <a:gd name="T68" fmla="*/ 175 w 178"/>
                  <a:gd name="T69" fmla="*/ 191 h 370"/>
                  <a:gd name="T70" fmla="*/ 171 w 178"/>
                  <a:gd name="T71" fmla="*/ 204 h 370"/>
                  <a:gd name="T72" fmla="*/ 166 w 178"/>
                  <a:gd name="T73" fmla="*/ 217 h 370"/>
                  <a:gd name="T74" fmla="*/ 159 w 178"/>
                  <a:gd name="T75" fmla="*/ 228 h 370"/>
                  <a:gd name="T76" fmla="*/ 152 w 178"/>
                  <a:gd name="T77" fmla="*/ 236 h 370"/>
                  <a:gd name="T78" fmla="*/ 147 w 178"/>
                  <a:gd name="T79" fmla="*/ 243 h 370"/>
                  <a:gd name="T80" fmla="*/ 147 w 178"/>
                  <a:gd name="T81" fmla="*/ 243 h 370"/>
                  <a:gd name="T82" fmla="*/ 137 w 178"/>
                  <a:gd name="T83" fmla="*/ 252 h 370"/>
                  <a:gd name="T84" fmla="*/ 124 w 178"/>
                  <a:gd name="T85" fmla="*/ 269 h 370"/>
                  <a:gd name="T86" fmla="*/ 106 w 178"/>
                  <a:gd name="T87" fmla="*/ 289 h 370"/>
                  <a:gd name="T88" fmla="*/ 87 w 178"/>
                  <a:gd name="T89" fmla="*/ 312 h 370"/>
                  <a:gd name="T90" fmla="*/ 69 w 178"/>
                  <a:gd name="T91" fmla="*/ 334 h 370"/>
                  <a:gd name="T92" fmla="*/ 55 w 178"/>
                  <a:gd name="T93" fmla="*/ 353 h 370"/>
                  <a:gd name="T94" fmla="*/ 44 w 178"/>
                  <a:gd name="T95" fmla="*/ 365 h 370"/>
                  <a:gd name="T96" fmla="*/ 40 w 178"/>
                  <a:gd name="T97" fmla="*/ 370 h 370"/>
                  <a:gd name="T98" fmla="*/ 0 w 178"/>
                  <a:gd name="T99" fmla="*/ 368 h 3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8" h="370">
                    <a:moveTo>
                      <a:pt x="0" y="368"/>
                    </a:moveTo>
                    <a:lnTo>
                      <a:pt x="0" y="368"/>
                    </a:lnTo>
                    <a:lnTo>
                      <a:pt x="4" y="319"/>
                    </a:lnTo>
                    <a:lnTo>
                      <a:pt x="11" y="277"/>
                    </a:lnTo>
                    <a:lnTo>
                      <a:pt x="17" y="241"/>
                    </a:lnTo>
                    <a:lnTo>
                      <a:pt x="23" y="213"/>
                    </a:lnTo>
                    <a:lnTo>
                      <a:pt x="30" y="189"/>
                    </a:lnTo>
                    <a:lnTo>
                      <a:pt x="36" y="170"/>
                    </a:lnTo>
                    <a:lnTo>
                      <a:pt x="41" y="155"/>
                    </a:lnTo>
                    <a:lnTo>
                      <a:pt x="45" y="144"/>
                    </a:lnTo>
                    <a:lnTo>
                      <a:pt x="56" y="117"/>
                    </a:lnTo>
                    <a:lnTo>
                      <a:pt x="67" y="83"/>
                    </a:lnTo>
                    <a:lnTo>
                      <a:pt x="74" y="50"/>
                    </a:lnTo>
                    <a:lnTo>
                      <a:pt x="72" y="22"/>
                    </a:lnTo>
                    <a:lnTo>
                      <a:pt x="106" y="33"/>
                    </a:lnTo>
                    <a:lnTo>
                      <a:pt x="106" y="30"/>
                    </a:lnTo>
                    <a:lnTo>
                      <a:pt x="109" y="22"/>
                    </a:lnTo>
                    <a:lnTo>
                      <a:pt x="112" y="12"/>
                    </a:lnTo>
                    <a:lnTo>
                      <a:pt x="116" y="0"/>
                    </a:lnTo>
                    <a:lnTo>
                      <a:pt x="122" y="6"/>
                    </a:lnTo>
                    <a:lnTo>
                      <a:pt x="128" y="10"/>
                    </a:lnTo>
                    <a:lnTo>
                      <a:pt x="135" y="14"/>
                    </a:lnTo>
                    <a:lnTo>
                      <a:pt x="141" y="17"/>
                    </a:lnTo>
                    <a:lnTo>
                      <a:pt x="148" y="48"/>
                    </a:lnTo>
                    <a:lnTo>
                      <a:pt x="155" y="83"/>
                    </a:lnTo>
                    <a:lnTo>
                      <a:pt x="163" y="120"/>
                    </a:lnTo>
                    <a:lnTo>
                      <a:pt x="173" y="149"/>
                    </a:lnTo>
                    <a:lnTo>
                      <a:pt x="177" y="163"/>
                    </a:lnTo>
                    <a:lnTo>
                      <a:pt x="178" y="176"/>
                    </a:lnTo>
                    <a:lnTo>
                      <a:pt x="175" y="191"/>
                    </a:lnTo>
                    <a:lnTo>
                      <a:pt x="171" y="204"/>
                    </a:lnTo>
                    <a:lnTo>
                      <a:pt x="166" y="217"/>
                    </a:lnTo>
                    <a:lnTo>
                      <a:pt x="159" y="228"/>
                    </a:lnTo>
                    <a:lnTo>
                      <a:pt x="152" y="236"/>
                    </a:lnTo>
                    <a:lnTo>
                      <a:pt x="147" y="243"/>
                    </a:lnTo>
                    <a:lnTo>
                      <a:pt x="137" y="252"/>
                    </a:lnTo>
                    <a:lnTo>
                      <a:pt x="124" y="269"/>
                    </a:lnTo>
                    <a:lnTo>
                      <a:pt x="106" y="289"/>
                    </a:lnTo>
                    <a:lnTo>
                      <a:pt x="87" y="312"/>
                    </a:lnTo>
                    <a:lnTo>
                      <a:pt x="69" y="334"/>
                    </a:lnTo>
                    <a:lnTo>
                      <a:pt x="55" y="353"/>
                    </a:lnTo>
                    <a:lnTo>
                      <a:pt x="44" y="365"/>
                    </a:lnTo>
                    <a:lnTo>
                      <a:pt x="40" y="370"/>
                    </a:lnTo>
                    <a:lnTo>
                      <a:pt x="0" y="3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6" name="Freeform 50"/>
              <p:cNvSpPr>
                <a:spLocks/>
              </p:cNvSpPr>
              <p:nvPr/>
            </p:nvSpPr>
            <p:spPr bwMode="auto">
              <a:xfrm>
                <a:off x="670" y="1485"/>
                <a:ext cx="354" cy="186"/>
              </a:xfrm>
              <a:custGeom>
                <a:avLst/>
                <a:gdLst>
                  <a:gd name="T0" fmla="*/ 354 w 354"/>
                  <a:gd name="T1" fmla="*/ 86 h 186"/>
                  <a:gd name="T2" fmla="*/ 338 w 354"/>
                  <a:gd name="T3" fmla="*/ 101 h 186"/>
                  <a:gd name="T4" fmla="*/ 320 w 354"/>
                  <a:gd name="T5" fmla="*/ 117 h 186"/>
                  <a:gd name="T6" fmla="*/ 300 w 354"/>
                  <a:gd name="T7" fmla="*/ 133 h 186"/>
                  <a:gd name="T8" fmla="*/ 281 w 354"/>
                  <a:gd name="T9" fmla="*/ 149 h 186"/>
                  <a:gd name="T10" fmla="*/ 263 w 354"/>
                  <a:gd name="T11" fmla="*/ 164 h 186"/>
                  <a:gd name="T12" fmla="*/ 250 w 354"/>
                  <a:gd name="T13" fmla="*/ 175 h 186"/>
                  <a:gd name="T14" fmla="*/ 240 w 354"/>
                  <a:gd name="T15" fmla="*/ 183 h 186"/>
                  <a:gd name="T16" fmla="*/ 236 w 354"/>
                  <a:gd name="T17" fmla="*/ 186 h 186"/>
                  <a:gd name="T18" fmla="*/ 25 w 354"/>
                  <a:gd name="T19" fmla="*/ 186 h 186"/>
                  <a:gd name="T20" fmla="*/ 22 w 354"/>
                  <a:gd name="T21" fmla="*/ 162 h 186"/>
                  <a:gd name="T22" fmla="*/ 19 w 354"/>
                  <a:gd name="T23" fmla="*/ 139 h 186"/>
                  <a:gd name="T24" fmla="*/ 11 w 354"/>
                  <a:gd name="T25" fmla="*/ 110 h 186"/>
                  <a:gd name="T26" fmla="*/ 0 w 354"/>
                  <a:gd name="T27" fmla="*/ 69 h 186"/>
                  <a:gd name="T28" fmla="*/ 15 w 354"/>
                  <a:gd name="T29" fmla="*/ 69 h 186"/>
                  <a:gd name="T30" fmla="*/ 40 w 354"/>
                  <a:gd name="T31" fmla="*/ 69 h 186"/>
                  <a:gd name="T32" fmla="*/ 71 w 354"/>
                  <a:gd name="T33" fmla="*/ 69 h 186"/>
                  <a:gd name="T34" fmla="*/ 103 w 354"/>
                  <a:gd name="T35" fmla="*/ 69 h 186"/>
                  <a:gd name="T36" fmla="*/ 136 w 354"/>
                  <a:gd name="T37" fmla="*/ 69 h 186"/>
                  <a:gd name="T38" fmla="*/ 163 w 354"/>
                  <a:gd name="T39" fmla="*/ 69 h 186"/>
                  <a:gd name="T40" fmla="*/ 182 w 354"/>
                  <a:gd name="T41" fmla="*/ 69 h 186"/>
                  <a:gd name="T42" fmla="*/ 189 w 354"/>
                  <a:gd name="T43" fmla="*/ 69 h 186"/>
                  <a:gd name="T44" fmla="*/ 192 w 354"/>
                  <a:gd name="T45" fmla="*/ 67 h 186"/>
                  <a:gd name="T46" fmla="*/ 198 w 354"/>
                  <a:gd name="T47" fmla="*/ 61 h 186"/>
                  <a:gd name="T48" fmla="*/ 209 w 354"/>
                  <a:gd name="T49" fmla="*/ 52 h 186"/>
                  <a:gd name="T50" fmla="*/ 221 w 354"/>
                  <a:gd name="T51" fmla="*/ 41 h 186"/>
                  <a:gd name="T52" fmla="*/ 235 w 354"/>
                  <a:gd name="T53" fmla="*/ 29 h 186"/>
                  <a:gd name="T54" fmla="*/ 247 w 354"/>
                  <a:gd name="T55" fmla="*/ 18 h 186"/>
                  <a:gd name="T56" fmla="*/ 258 w 354"/>
                  <a:gd name="T57" fmla="*/ 9 h 186"/>
                  <a:gd name="T58" fmla="*/ 266 w 354"/>
                  <a:gd name="T59" fmla="*/ 0 h 186"/>
                  <a:gd name="T60" fmla="*/ 354 w 354"/>
                  <a:gd name="T61" fmla="*/ 86 h 1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54" h="186">
                    <a:moveTo>
                      <a:pt x="354" y="86"/>
                    </a:moveTo>
                    <a:lnTo>
                      <a:pt x="338" y="101"/>
                    </a:lnTo>
                    <a:lnTo>
                      <a:pt x="320" y="117"/>
                    </a:lnTo>
                    <a:lnTo>
                      <a:pt x="300" y="133"/>
                    </a:lnTo>
                    <a:lnTo>
                      <a:pt x="281" y="149"/>
                    </a:lnTo>
                    <a:lnTo>
                      <a:pt x="263" y="164"/>
                    </a:lnTo>
                    <a:lnTo>
                      <a:pt x="250" y="175"/>
                    </a:lnTo>
                    <a:lnTo>
                      <a:pt x="240" y="183"/>
                    </a:lnTo>
                    <a:lnTo>
                      <a:pt x="236" y="186"/>
                    </a:lnTo>
                    <a:lnTo>
                      <a:pt x="25" y="186"/>
                    </a:lnTo>
                    <a:lnTo>
                      <a:pt x="22" y="162"/>
                    </a:lnTo>
                    <a:lnTo>
                      <a:pt x="19" y="139"/>
                    </a:lnTo>
                    <a:lnTo>
                      <a:pt x="11" y="110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40" y="69"/>
                    </a:lnTo>
                    <a:lnTo>
                      <a:pt x="71" y="69"/>
                    </a:lnTo>
                    <a:lnTo>
                      <a:pt x="103" y="69"/>
                    </a:lnTo>
                    <a:lnTo>
                      <a:pt x="136" y="69"/>
                    </a:lnTo>
                    <a:lnTo>
                      <a:pt x="163" y="69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2" y="67"/>
                    </a:lnTo>
                    <a:lnTo>
                      <a:pt x="198" y="61"/>
                    </a:lnTo>
                    <a:lnTo>
                      <a:pt x="209" y="52"/>
                    </a:lnTo>
                    <a:lnTo>
                      <a:pt x="221" y="41"/>
                    </a:lnTo>
                    <a:lnTo>
                      <a:pt x="235" y="29"/>
                    </a:lnTo>
                    <a:lnTo>
                      <a:pt x="247" y="18"/>
                    </a:lnTo>
                    <a:lnTo>
                      <a:pt x="258" y="9"/>
                    </a:lnTo>
                    <a:lnTo>
                      <a:pt x="266" y="0"/>
                    </a:lnTo>
                    <a:lnTo>
                      <a:pt x="354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7" name="Freeform 51"/>
              <p:cNvSpPr>
                <a:spLocks/>
              </p:cNvSpPr>
              <p:nvPr/>
            </p:nvSpPr>
            <p:spPr bwMode="auto">
              <a:xfrm>
                <a:off x="670" y="1485"/>
                <a:ext cx="354" cy="186"/>
              </a:xfrm>
              <a:custGeom>
                <a:avLst/>
                <a:gdLst>
                  <a:gd name="T0" fmla="*/ 354 w 354"/>
                  <a:gd name="T1" fmla="*/ 86 h 186"/>
                  <a:gd name="T2" fmla="*/ 354 w 354"/>
                  <a:gd name="T3" fmla="*/ 86 h 186"/>
                  <a:gd name="T4" fmla="*/ 338 w 354"/>
                  <a:gd name="T5" fmla="*/ 101 h 186"/>
                  <a:gd name="T6" fmla="*/ 320 w 354"/>
                  <a:gd name="T7" fmla="*/ 117 h 186"/>
                  <a:gd name="T8" fmla="*/ 300 w 354"/>
                  <a:gd name="T9" fmla="*/ 133 h 186"/>
                  <a:gd name="T10" fmla="*/ 281 w 354"/>
                  <a:gd name="T11" fmla="*/ 149 h 186"/>
                  <a:gd name="T12" fmla="*/ 263 w 354"/>
                  <a:gd name="T13" fmla="*/ 164 h 186"/>
                  <a:gd name="T14" fmla="*/ 250 w 354"/>
                  <a:gd name="T15" fmla="*/ 175 h 186"/>
                  <a:gd name="T16" fmla="*/ 240 w 354"/>
                  <a:gd name="T17" fmla="*/ 183 h 186"/>
                  <a:gd name="T18" fmla="*/ 236 w 354"/>
                  <a:gd name="T19" fmla="*/ 186 h 186"/>
                  <a:gd name="T20" fmla="*/ 25 w 354"/>
                  <a:gd name="T21" fmla="*/ 186 h 186"/>
                  <a:gd name="T22" fmla="*/ 25 w 354"/>
                  <a:gd name="T23" fmla="*/ 186 h 186"/>
                  <a:gd name="T24" fmla="*/ 22 w 354"/>
                  <a:gd name="T25" fmla="*/ 162 h 186"/>
                  <a:gd name="T26" fmla="*/ 19 w 354"/>
                  <a:gd name="T27" fmla="*/ 139 h 186"/>
                  <a:gd name="T28" fmla="*/ 11 w 354"/>
                  <a:gd name="T29" fmla="*/ 110 h 186"/>
                  <a:gd name="T30" fmla="*/ 0 w 354"/>
                  <a:gd name="T31" fmla="*/ 69 h 186"/>
                  <a:gd name="T32" fmla="*/ 0 w 354"/>
                  <a:gd name="T33" fmla="*/ 69 h 186"/>
                  <a:gd name="T34" fmla="*/ 15 w 354"/>
                  <a:gd name="T35" fmla="*/ 69 h 186"/>
                  <a:gd name="T36" fmla="*/ 40 w 354"/>
                  <a:gd name="T37" fmla="*/ 69 h 186"/>
                  <a:gd name="T38" fmla="*/ 71 w 354"/>
                  <a:gd name="T39" fmla="*/ 69 h 186"/>
                  <a:gd name="T40" fmla="*/ 103 w 354"/>
                  <a:gd name="T41" fmla="*/ 69 h 186"/>
                  <a:gd name="T42" fmla="*/ 136 w 354"/>
                  <a:gd name="T43" fmla="*/ 69 h 186"/>
                  <a:gd name="T44" fmla="*/ 163 w 354"/>
                  <a:gd name="T45" fmla="*/ 69 h 186"/>
                  <a:gd name="T46" fmla="*/ 182 w 354"/>
                  <a:gd name="T47" fmla="*/ 69 h 186"/>
                  <a:gd name="T48" fmla="*/ 189 w 354"/>
                  <a:gd name="T49" fmla="*/ 69 h 186"/>
                  <a:gd name="T50" fmla="*/ 189 w 354"/>
                  <a:gd name="T51" fmla="*/ 69 h 186"/>
                  <a:gd name="T52" fmla="*/ 192 w 354"/>
                  <a:gd name="T53" fmla="*/ 67 h 186"/>
                  <a:gd name="T54" fmla="*/ 198 w 354"/>
                  <a:gd name="T55" fmla="*/ 61 h 186"/>
                  <a:gd name="T56" fmla="*/ 209 w 354"/>
                  <a:gd name="T57" fmla="*/ 52 h 186"/>
                  <a:gd name="T58" fmla="*/ 221 w 354"/>
                  <a:gd name="T59" fmla="*/ 41 h 186"/>
                  <a:gd name="T60" fmla="*/ 235 w 354"/>
                  <a:gd name="T61" fmla="*/ 29 h 186"/>
                  <a:gd name="T62" fmla="*/ 247 w 354"/>
                  <a:gd name="T63" fmla="*/ 18 h 186"/>
                  <a:gd name="T64" fmla="*/ 258 w 354"/>
                  <a:gd name="T65" fmla="*/ 9 h 186"/>
                  <a:gd name="T66" fmla="*/ 266 w 354"/>
                  <a:gd name="T67" fmla="*/ 0 h 186"/>
                  <a:gd name="T68" fmla="*/ 354 w 354"/>
                  <a:gd name="T69" fmla="*/ 86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4" h="186">
                    <a:moveTo>
                      <a:pt x="354" y="86"/>
                    </a:moveTo>
                    <a:lnTo>
                      <a:pt x="354" y="86"/>
                    </a:lnTo>
                    <a:lnTo>
                      <a:pt x="338" y="101"/>
                    </a:lnTo>
                    <a:lnTo>
                      <a:pt x="320" y="117"/>
                    </a:lnTo>
                    <a:lnTo>
                      <a:pt x="300" y="133"/>
                    </a:lnTo>
                    <a:lnTo>
                      <a:pt x="281" y="149"/>
                    </a:lnTo>
                    <a:lnTo>
                      <a:pt x="263" y="164"/>
                    </a:lnTo>
                    <a:lnTo>
                      <a:pt x="250" y="175"/>
                    </a:lnTo>
                    <a:lnTo>
                      <a:pt x="240" y="183"/>
                    </a:lnTo>
                    <a:lnTo>
                      <a:pt x="236" y="186"/>
                    </a:lnTo>
                    <a:lnTo>
                      <a:pt x="25" y="186"/>
                    </a:lnTo>
                    <a:lnTo>
                      <a:pt x="22" y="162"/>
                    </a:lnTo>
                    <a:lnTo>
                      <a:pt x="19" y="139"/>
                    </a:lnTo>
                    <a:lnTo>
                      <a:pt x="11" y="110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40" y="69"/>
                    </a:lnTo>
                    <a:lnTo>
                      <a:pt x="71" y="69"/>
                    </a:lnTo>
                    <a:lnTo>
                      <a:pt x="103" y="69"/>
                    </a:lnTo>
                    <a:lnTo>
                      <a:pt x="136" y="69"/>
                    </a:lnTo>
                    <a:lnTo>
                      <a:pt x="163" y="69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2" y="67"/>
                    </a:lnTo>
                    <a:lnTo>
                      <a:pt x="198" y="61"/>
                    </a:lnTo>
                    <a:lnTo>
                      <a:pt x="209" y="52"/>
                    </a:lnTo>
                    <a:lnTo>
                      <a:pt x="221" y="41"/>
                    </a:lnTo>
                    <a:lnTo>
                      <a:pt x="235" y="29"/>
                    </a:lnTo>
                    <a:lnTo>
                      <a:pt x="247" y="18"/>
                    </a:lnTo>
                    <a:lnTo>
                      <a:pt x="258" y="9"/>
                    </a:lnTo>
                    <a:lnTo>
                      <a:pt x="266" y="0"/>
                    </a:lnTo>
                    <a:lnTo>
                      <a:pt x="354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8" name="Freeform 52"/>
              <p:cNvSpPr>
                <a:spLocks/>
              </p:cNvSpPr>
              <p:nvPr/>
            </p:nvSpPr>
            <p:spPr bwMode="auto">
              <a:xfrm>
                <a:off x="296" y="1545"/>
                <a:ext cx="206" cy="389"/>
              </a:xfrm>
              <a:custGeom>
                <a:avLst/>
                <a:gdLst>
                  <a:gd name="T0" fmla="*/ 206 w 206"/>
                  <a:gd name="T1" fmla="*/ 286 h 389"/>
                  <a:gd name="T2" fmla="*/ 198 w 206"/>
                  <a:gd name="T3" fmla="*/ 279 h 389"/>
                  <a:gd name="T4" fmla="*/ 186 w 206"/>
                  <a:gd name="T5" fmla="*/ 272 h 389"/>
                  <a:gd name="T6" fmla="*/ 172 w 206"/>
                  <a:gd name="T7" fmla="*/ 264 h 389"/>
                  <a:gd name="T8" fmla="*/ 159 w 206"/>
                  <a:gd name="T9" fmla="*/ 255 h 389"/>
                  <a:gd name="T10" fmla="*/ 147 w 206"/>
                  <a:gd name="T11" fmla="*/ 247 h 389"/>
                  <a:gd name="T12" fmla="*/ 136 w 206"/>
                  <a:gd name="T13" fmla="*/ 241 h 389"/>
                  <a:gd name="T14" fmla="*/ 128 w 206"/>
                  <a:gd name="T15" fmla="*/ 236 h 389"/>
                  <a:gd name="T16" fmla="*/ 125 w 206"/>
                  <a:gd name="T17" fmla="*/ 234 h 389"/>
                  <a:gd name="T18" fmla="*/ 126 w 206"/>
                  <a:gd name="T19" fmla="*/ 229 h 389"/>
                  <a:gd name="T20" fmla="*/ 132 w 206"/>
                  <a:gd name="T21" fmla="*/ 217 h 389"/>
                  <a:gd name="T22" fmla="*/ 140 w 206"/>
                  <a:gd name="T23" fmla="*/ 196 h 389"/>
                  <a:gd name="T24" fmla="*/ 148 w 206"/>
                  <a:gd name="T25" fmla="*/ 175 h 389"/>
                  <a:gd name="T26" fmla="*/ 157 w 206"/>
                  <a:gd name="T27" fmla="*/ 150 h 389"/>
                  <a:gd name="T28" fmla="*/ 167 w 206"/>
                  <a:gd name="T29" fmla="*/ 129 h 389"/>
                  <a:gd name="T30" fmla="*/ 175 w 206"/>
                  <a:gd name="T31" fmla="*/ 110 h 389"/>
                  <a:gd name="T32" fmla="*/ 180 w 206"/>
                  <a:gd name="T33" fmla="*/ 96 h 389"/>
                  <a:gd name="T34" fmla="*/ 186 w 206"/>
                  <a:gd name="T35" fmla="*/ 84 h 389"/>
                  <a:gd name="T36" fmla="*/ 189 w 206"/>
                  <a:gd name="T37" fmla="*/ 70 h 389"/>
                  <a:gd name="T38" fmla="*/ 189 w 206"/>
                  <a:gd name="T39" fmla="*/ 57 h 389"/>
                  <a:gd name="T40" fmla="*/ 186 w 206"/>
                  <a:gd name="T41" fmla="*/ 43 h 389"/>
                  <a:gd name="T42" fmla="*/ 182 w 206"/>
                  <a:gd name="T43" fmla="*/ 31 h 389"/>
                  <a:gd name="T44" fmla="*/ 175 w 206"/>
                  <a:gd name="T45" fmla="*/ 20 h 389"/>
                  <a:gd name="T46" fmla="*/ 166 w 206"/>
                  <a:gd name="T47" fmla="*/ 11 h 389"/>
                  <a:gd name="T48" fmla="*/ 153 w 206"/>
                  <a:gd name="T49" fmla="*/ 4 h 389"/>
                  <a:gd name="T50" fmla="*/ 138 w 206"/>
                  <a:gd name="T51" fmla="*/ 0 h 389"/>
                  <a:gd name="T52" fmla="*/ 125 w 206"/>
                  <a:gd name="T53" fmla="*/ 0 h 389"/>
                  <a:gd name="T54" fmla="*/ 113 w 206"/>
                  <a:gd name="T55" fmla="*/ 4 h 389"/>
                  <a:gd name="T56" fmla="*/ 102 w 206"/>
                  <a:gd name="T57" fmla="*/ 11 h 389"/>
                  <a:gd name="T58" fmla="*/ 92 w 206"/>
                  <a:gd name="T59" fmla="*/ 19 h 389"/>
                  <a:gd name="T60" fmla="*/ 84 w 206"/>
                  <a:gd name="T61" fmla="*/ 28 h 389"/>
                  <a:gd name="T62" fmla="*/ 76 w 206"/>
                  <a:gd name="T63" fmla="*/ 39 h 389"/>
                  <a:gd name="T64" fmla="*/ 71 w 206"/>
                  <a:gd name="T65" fmla="*/ 49 h 389"/>
                  <a:gd name="T66" fmla="*/ 65 w 206"/>
                  <a:gd name="T67" fmla="*/ 64 h 389"/>
                  <a:gd name="T68" fmla="*/ 57 w 206"/>
                  <a:gd name="T69" fmla="*/ 85 h 389"/>
                  <a:gd name="T70" fmla="*/ 48 w 206"/>
                  <a:gd name="T71" fmla="*/ 111 h 389"/>
                  <a:gd name="T72" fmla="*/ 38 w 206"/>
                  <a:gd name="T73" fmla="*/ 140 h 389"/>
                  <a:gd name="T74" fmla="*/ 29 w 206"/>
                  <a:gd name="T75" fmla="*/ 168 h 389"/>
                  <a:gd name="T76" fmla="*/ 19 w 206"/>
                  <a:gd name="T77" fmla="*/ 195 h 389"/>
                  <a:gd name="T78" fmla="*/ 12 w 206"/>
                  <a:gd name="T79" fmla="*/ 217 h 389"/>
                  <a:gd name="T80" fmla="*/ 7 w 206"/>
                  <a:gd name="T81" fmla="*/ 232 h 389"/>
                  <a:gd name="T82" fmla="*/ 3 w 206"/>
                  <a:gd name="T83" fmla="*/ 244 h 389"/>
                  <a:gd name="T84" fmla="*/ 0 w 206"/>
                  <a:gd name="T85" fmla="*/ 257 h 389"/>
                  <a:gd name="T86" fmla="*/ 0 w 206"/>
                  <a:gd name="T87" fmla="*/ 271 h 389"/>
                  <a:gd name="T88" fmla="*/ 0 w 206"/>
                  <a:gd name="T89" fmla="*/ 285 h 389"/>
                  <a:gd name="T90" fmla="*/ 4 w 206"/>
                  <a:gd name="T91" fmla="*/ 299 h 389"/>
                  <a:gd name="T92" fmla="*/ 11 w 206"/>
                  <a:gd name="T93" fmla="*/ 312 h 389"/>
                  <a:gd name="T94" fmla="*/ 20 w 206"/>
                  <a:gd name="T95" fmla="*/ 323 h 389"/>
                  <a:gd name="T96" fmla="*/ 34 w 206"/>
                  <a:gd name="T97" fmla="*/ 331 h 389"/>
                  <a:gd name="T98" fmla="*/ 50 w 206"/>
                  <a:gd name="T99" fmla="*/ 337 h 389"/>
                  <a:gd name="T100" fmla="*/ 67 w 206"/>
                  <a:gd name="T101" fmla="*/ 346 h 389"/>
                  <a:gd name="T102" fmla="*/ 83 w 206"/>
                  <a:gd name="T103" fmla="*/ 354 h 389"/>
                  <a:gd name="T104" fmla="*/ 99 w 206"/>
                  <a:gd name="T105" fmla="*/ 360 h 389"/>
                  <a:gd name="T106" fmla="*/ 114 w 206"/>
                  <a:gd name="T107" fmla="*/ 369 h 389"/>
                  <a:gd name="T108" fmla="*/ 128 w 206"/>
                  <a:gd name="T109" fmla="*/ 375 h 389"/>
                  <a:gd name="T110" fmla="*/ 138 w 206"/>
                  <a:gd name="T111" fmla="*/ 382 h 389"/>
                  <a:gd name="T112" fmla="*/ 148 w 206"/>
                  <a:gd name="T113" fmla="*/ 389 h 389"/>
                  <a:gd name="T114" fmla="*/ 206 w 206"/>
                  <a:gd name="T115" fmla="*/ 286 h 3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6" h="389">
                    <a:moveTo>
                      <a:pt x="206" y="286"/>
                    </a:moveTo>
                    <a:lnTo>
                      <a:pt x="198" y="279"/>
                    </a:lnTo>
                    <a:lnTo>
                      <a:pt x="186" y="272"/>
                    </a:lnTo>
                    <a:lnTo>
                      <a:pt x="172" y="264"/>
                    </a:lnTo>
                    <a:lnTo>
                      <a:pt x="159" y="255"/>
                    </a:lnTo>
                    <a:lnTo>
                      <a:pt x="147" y="247"/>
                    </a:lnTo>
                    <a:lnTo>
                      <a:pt x="136" y="241"/>
                    </a:lnTo>
                    <a:lnTo>
                      <a:pt x="128" y="236"/>
                    </a:lnTo>
                    <a:lnTo>
                      <a:pt x="125" y="234"/>
                    </a:lnTo>
                    <a:lnTo>
                      <a:pt x="126" y="229"/>
                    </a:lnTo>
                    <a:lnTo>
                      <a:pt x="132" y="217"/>
                    </a:lnTo>
                    <a:lnTo>
                      <a:pt x="140" y="196"/>
                    </a:lnTo>
                    <a:lnTo>
                      <a:pt x="148" y="175"/>
                    </a:lnTo>
                    <a:lnTo>
                      <a:pt x="157" y="150"/>
                    </a:lnTo>
                    <a:lnTo>
                      <a:pt x="167" y="129"/>
                    </a:lnTo>
                    <a:lnTo>
                      <a:pt x="175" y="110"/>
                    </a:lnTo>
                    <a:lnTo>
                      <a:pt x="180" y="96"/>
                    </a:lnTo>
                    <a:lnTo>
                      <a:pt x="186" y="84"/>
                    </a:lnTo>
                    <a:lnTo>
                      <a:pt x="189" y="70"/>
                    </a:lnTo>
                    <a:lnTo>
                      <a:pt x="189" y="57"/>
                    </a:lnTo>
                    <a:lnTo>
                      <a:pt x="186" y="43"/>
                    </a:lnTo>
                    <a:lnTo>
                      <a:pt x="182" y="31"/>
                    </a:lnTo>
                    <a:lnTo>
                      <a:pt x="175" y="20"/>
                    </a:lnTo>
                    <a:lnTo>
                      <a:pt x="166" y="11"/>
                    </a:lnTo>
                    <a:lnTo>
                      <a:pt x="153" y="4"/>
                    </a:lnTo>
                    <a:lnTo>
                      <a:pt x="138" y="0"/>
                    </a:lnTo>
                    <a:lnTo>
                      <a:pt x="125" y="0"/>
                    </a:lnTo>
                    <a:lnTo>
                      <a:pt x="113" y="4"/>
                    </a:lnTo>
                    <a:lnTo>
                      <a:pt x="102" y="11"/>
                    </a:lnTo>
                    <a:lnTo>
                      <a:pt x="92" y="19"/>
                    </a:lnTo>
                    <a:lnTo>
                      <a:pt x="84" y="28"/>
                    </a:lnTo>
                    <a:lnTo>
                      <a:pt x="76" y="39"/>
                    </a:lnTo>
                    <a:lnTo>
                      <a:pt x="71" y="49"/>
                    </a:lnTo>
                    <a:lnTo>
                      <a:pt x="65" y="64"/>
                    </a:lnTo>
                    <a:lnTo>
                      <a:pt x="57" y="85"/>
                    </a:lnTo>
                    <a:lnTo>
                      <a:pt x="48" y="111"/>
                    </a:lnTo>
                    <a:lnTo>
                      <a:pt x="38" y="140"/>
                    </a:lnTo>
                    <a:lnTo>
                      <a:pt x="29" y="168"/>
                    </a:lnTo>
                    <a:lnTo>
                      <a:pt x="19" y="195"/>
                    </a:lnTo>
                    <a:lnTo>
                      <a:pt x="12" y="217"/>
                    </a:lnTo>
                    <a:lnTo>
                      <a:pt x="7" y="232"/>
                    </a:lnTo>
                    <a:lnTo>
                      <a:pt x="3" y="244"/>
                    </a:lnTo>
                    <a:lnTo>
                      <a:pt x="0" y="257"/>
                    </a:lnTo>
                    <a:lnTo>
                      <a:pt x="0" y="271"/>
                    </a:lnTo>
                    <a:lnTo>
                      <a:pt x="0" y="285"/>
                    </a:lnTo>
                    <a:lnTo>
                      <a:pt x="4" y="299"/>
                    </a:lnTo>
                    <a:lnTo>
                      <a:pt x="11" y="312"/>
                    </a:lnTo>
                    <a:lnTo>
                      <a:pt x="20" y="323"/>
                    </a:lnTo>
                    <a:lnTo>
                      <a:pt x="34" y="331"/>
                    </a:lnTo>
                    <a:lnTo>
                      <a:pt x="50" y="337"/>
                    </a:lnTo>
                    <a:lnTo>
                      <a:pt x="67" y="346"/>
                    </a:lnTo>
                    <a:lnTo>
                      <a:pt x="83" y="354"/>
                    </a:lnTo>
                    <a:lnTo>
                      <a:pt x="99" y="360"/>
                    </a:lnTo>
                    <a:lnTo>
                      <a:pt x="114" y="369"/>
                    </a:lnTo>
                    <a:lnTo>
                      <a:pt x="128" y="375"/>
                    </a:lnTo>
                    <a:lnTo>
                      <a:pt x="138" y="382"/>
                    </a:lnTo>
                    <a:lnTo>
                      <a:pt x="148" y="389"/>
                    </a:lnTo>
                    <a:lnTo>
                      <a:pt x="206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79" name="Freeform 53"/>
              <p:cNvSpPr>
                <a:spLocks/>
              </p:cNvSpPr>
              <p:nvPr/>
            </p:nvSpPr>
            <p:spPr bwMode="auto">
              <a:xfrm>
                <a:off x="296" y="1545"/>
                <a:ext cx="206" cy="389"/>
              </a:xfrm>
              <a:custGeom>
                <a:avLst/>
                <a:gdLst>
                  <a:gd name="T0" fmla="*/ 206 w 206"/>
                  <a:gd name="T1" fmla="*/ 286 h 389"/>
                  <a:gd name="T2" fmla="*/ 186 w 206"/>
                  <a:gd name="T3" fmla="*/ 272 h 389"/>
                  <a:gd name="T4" fmla="*/ 159 w 206"/>
                  <a:gd name="T5" fmla="*/ 255 h 389"/>
                  <a:gd name="T6" fmla="*/ 136 w 206"/>
                  <a:gd name="T7" fmla="*/ 241 h 389"/>
                  <a:gd name="T8" fmla="*/ 125 w 206"/>
                  <a:gd name="T9" fmla="*/ 234 h 389"/>
                  <a:gd name="T10" fmla="*/ 126 w 206"/>
                  <a:gd name="T11" fmla="*/ 229 h 389"/>
                  <a:gd name="T12" fmla="*/ 140 w 206"/>
                  <a:gd name="T13" fmla="*/ 196 h 389"/>
                  <a:gd name="T14" fmla="*/ 157 w 206"/>
                  <a:gd name="T15" fmla="*/ 150 h 389"/>
                  <a:gd name="T16" fmla="*/ 175 w 206"/>
                  <a:gd name="T17" fmla="*/ 110 h 389"/>
                  <a:gd name="T18" fmla="*/ 180 w 206"/>
                  <a:gd name="T19" fmla="*/ 96 h 389"/>
                  <a:gd name="T20" fmla="*/ 189 w 206"/>
                  <a:gd name="T21" fmla="*/ 70 h 389"/>
                  <a:gd name="T22" fmla="*/ 186 w 206"/>
                  <a:gd name="T23" fmla="*/ 43 h 389"/>
                  <a:gd name="T24" fmla="*/ 175 w 206"/>
                  <a:gd name="T25" fmla="*/ 20 h 389"/>
                  <a:gd name="T26" fmla="*/ 153 w 206"/>
                  <a:gd name="T27" fmla="*/ 4 h 389"/>
                  <a:gd name="T28" fmla="*/ 138 w 206"/>
                  <a:gd name="T29" fmla="*/ 0 h 389"/>
                  <a:gd name="T30" fmla="*/ 113 w 206"/>
                  <a:gd name="T31" fmla="*/ 4 h 389"/>
                  <a:gd name="T32" fmla="*/ 92 w 206"/>
                  <a:gd name="T33" fmla="*/ 19 h 389"/>
                  <a:gd name="T34" fmla="*/ 76 w 206"/>
                  <a:gd name="T35" fmla="*/ 39 h 389"/>
                  <a:gd name="T36" fmla="*/ 71 w 206"/>
                  <a:gd name="T37" fmla="*/ 49 h 389"/>
                  <a:gd name="T38" fmla="*/ 57 w 206"/>
                  <a:gd name="T39" fmla="*/ 85 h 389"/>
                  <a:gd name="T40" fmla="*/ 38 w 206"/>
                  <a:gd name="T41" fmla="*/ 140 h 389"/>
                  <a:gd name="T42" fmla="*/ 19 w 206"/>
                  <a:gd name="T43" fmla="*/ 195 h 389"/>
                  <a:gd name="T44" fmla="*/ 7 w 206"/>
                  <a:gd name="T45" fmla="*/ 232 h 389"/>
                  <a:gd name="T46" fmla="*/ 3 w 206"/>
                  <a:gd name="T47" fmla="*/ 244 h 389"/>
                  <a:gd name="T48" fmla="*/ 0 w 206"/>
                  <a:gd name="T49" fmla="*/ 271 h 389"/>
                  <a:gd name="T50" fmla="*/ 4 w 206"/>
                  <a:gd name="T51" fmla="*/ 299 h 389"/>
                  <a:gd name="T52" fmla="*/ 20 w 206"/>
                  <a:gd name="T53" fmla="*/ 323 h 389"/>
                  <a:gd name="T54" fmla="*/ 34 w 206"/>
                  <a:gd name="T55" fmla="*/ 331 h 389"/>
                  <a:gd name="T56" fmla="*/ 67 w 206"/>
                  <a:gd name="T57" fmla="*/ 346 h 389"/>
                  <a:gd name="T58" fmla="*/ 99 w 206"/>
                  <a:gd name="T59" fmla="*/ 360 h 389"/>
                  <a:gd name="T60" fmla="*/ 128 w 206"/>
                  <a:gd name="T61" fmla="*/ 375 h 389"/>
                  <a:gd name="T62" fmla="*/ 148 w 206"/>
                  <a:gd name="T63" fmla="*/ 389 h 3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06" h="389">
                    <a:moveTo>
                      <a:pt x="206" y="286"/>
                    </a:moveTo>
                    <a:lnTo>
                      <a:pt x="206" y="286"/>
                    </a:lnTo>
                    <a:lnTo>
                      <a:pt x="198" y="279"/>
                    </a:lnTo>
                    <a:lnTo>
                      <a:pt x="186" y="272"/>
                    </a:lnTo>
                    <a:lnTo>
                      <a:pt x="172" y="264"/>
                    </a:lnTo>
                    <a:lnTo>
                      <a:pt x="159" y="255"/>
                    </a:lnTo>
                    <a:lnTo>
                      <a:pt x="147" y="247"/>
                    </a:lnTo>
                    <a:lnTo>
                      <a:pt x="136" y="241"/>
                    </a:lnTo>
                    <a:lnTo>
                      <a:pt x="128" y="236"/>
                    </a:lnTo>
                    <a:lnTo>
                      <a:pt x="125" y="234"/>
                    </a:lnTo>
                    <a:lnTo>
                      <a:pt x="126" y="229"/>
                    </a:lnTo>
                    <a:lnTo>
                      <a:pt x="132" y="217"/>
                    </a:lnTo>
                    <a:lnTo>
                      <a:pt x="140" y="196"/>
                    </a:lnTo>
                    <a:lnTo>
                      <a:pt x="148" y="175"/>
                    </a:lnTo>
                    <a:lnTo>
                      <a:pt x="157" y="150"/>
                    </a:lnTo>
                    <a:lnTo>
                      <a:pt x="167" y="129"/>
                    </a:lnTo>
                    <a:lnTo>
                      <a:pt x="175" y="110"/>
                    </a:lnTo>
                    <a:lnTo>
                      <a:pt x="180" y="96"/>
                    </a:lnTo>
                    <a:lnTo>
                      <a:pt x="186" y="84"/>
                    </a:lnTo>
                    <a:lnTo>
                      <a:pt x="189" y="70"/>
                    </a:lnTo>
                    <a:lnTo>
                      <a:pt x="189" y="57"/>
                    </a:lnTo>
                    <a:lnTo>
                      <a:pt x="186" y="43"/>
                    </a:lnTo>
                    <a:lnTo>
                      <a:pt x="182" y="31"/>
                    </a:lnTo>
                    <a:lnTo>
                      <a:pt x="175" y="20"/>
                    </a:lnTo>
                    <a:lnTo>
                      <a:pt x="166" y="11"/>
                    </a:lnTo>
                    <a:lnTo>
                      <a:pt x="153" y="4"/>
                    </a:lnTo>
                    <a:lnTo>
                      <a:pt x="138" y="0"/>
                    </a:lnTo>
                    <a:lnTo>
                      <a:pt x="125" y="0"/>
                    </a:lnTo>
                    <a:lnTo>
                      <a:pt x="113" y="4"/>
                    </a:lnTo>
                    <a:lnTo>
                      <a:pt x="102" y="11"/>
                    </a:lnTo>
                    <a:lnTo>
                      <a:pt x="92" y="19"/>
                    </a:lnTo>
                    <a:lnTo>
                      <a:pt x="84" y="28"/>
                    </a:lnTo>
                    <a:lnTo>
                      <a:pt x="76" y="39"/>
                    </a:lnTo>
                    <a:lnTo>
                      <a:pt x="71" y="49"/>
                    </a:lnTo>
                    <a:lnTo>
                      <a:pt x="65" y="64"/>
                    </a:lnTo>
                    <a:lnTo>
                      <a:pt x="57" y="85"/>
                    </a:lnTo>
                    <a:lnTo>
                      <a:pt x="48" y="111"/>
                    </a:lnTo>
                    <a:lnTo>
                      <a:pt x="38" y="140"/>
                    </a:lnTo>
                    <a:lnTo>
                      <a:pt x="29" y="168"/>
                    </a:lnTo>
                    <a:lnTo>
                      <a:pt x="19" y="195"/>
                    </a:lnTo>
                    <a:lnTo>
                      <a:pt x="12" y="217"/>
                    </a:lnTo>
                    <a:lnTo>
                      <a:pt x="7" y="232"/>
                    </a:lnTo>
                    <a:lnTo>
                      <a:pt x="3" y="244"/>
                    </a:lnTo>
                    <a:lnTo>
                      <a:pt x="0" y="257"/>
                    </a:lnTo>
                    <a:lnTo>
                      <a:pt x="0" y="271"/>
                    </a:lnTo>
                    <a:lnTo>
                      <a:pt x="0" y="285"/>
                    </a:lnTo>
                    <a:lnTo>
                      <a:pt x="4" y="299"/>
                    </a:lnTo>
                    <a:lnTo>
                      <a:pt x="11" y="312"/>
                    </a:lnTo>
                    <a:lnTo>
                      <a:pt x="20" y="323"/>
                    </a:lnTo>
                    <a:lnTo>
                      <a:pt x="34" y="331"/>
                    </a:lnTo>
                    <a:lnTo>
                      <a:pt x="50" y="337"/>
                    </a:lnTo>
                    <a:lnTo>
                      <a:pt x="67" y="346"/>
                    </a:lnTo>
                    <a:lnTo>
                      <a:pt x="83" y="354"/>
                    </a:lnTo>
                    <a:lnTo>
                      <a:pt x="99" y="360"/>
                    </a:lnTo>
                    <a:lnTo>
                      <a:pt x="114" y="369"/>
                    </a:lnTo>
                    <a:lnTo>
                      <a:pt x="128" y="375"/>
                    </a:lnTo>
                    <a:lnTo>
                      <a:pt x="138" y="382"/>
                    </a:lnTo>
                    <a:lnTo>
                      <a:pt x="148" y="389"/>
                    </a:lnTo>
                    <a:lnTo>
                      <a:pt x="206" y="2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0" name="Freeform 54"/>
              <p:cNvSpPr>
                <a:spLocks/>
              </p:cNvSpPr>
              <p:nvPr/>
            </p:nvSpPr>
            <p:spPr bwMode="auto">
              <a:xfrm>
                <a:off x="444" y="1732"/>
                <a:ext cx="260" cy="308"/>
              </a:xfrm>
              <a:custGeom>
                <a:avLst/>
                <a:gdLst>
                  <a:gd name="T0" fmla="*/ 145 w 260"/>
                  <a:gd name="T1" fmla="*/ 308 h 308"/>
                  <a:gd name="T2" fmla="*/ 260 w 260"/>
                  <a:gd name="T3" fmla="*/ 70 h 308"/>
                  <a:gd name="T4" fmla="*/ 115 w 260"/>
                  <a:gd name="T5" fmla="*/ 0 h 308"/>
                  <a:gd name="T6" fmla="*/ 0 w 260"/>
                  <a:gd name="T7" fmla="*/ 239 h 308"/>
                  <a:gd name="T8" fmla="*/ 145 w 260"/>
                  <a:gd name="T9" fmla="*/ 308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0" h="308">
                    <a:moveTo>
                      <a:pt x="145" y="308"/>
                    </a:moveTo>
                    <a:lnTo>
                      <a:pt x="260" y="70"/>
                    </a:lnTo>
                    <a:lnTo>
                      <a:pt x="115" y="0"/>
                    </a:lnTo>
                    <a:lnTo>
                      <a:pt x="0" y="239"/>
                    </a:lnTo>
                    <a:lnTo>
                      <a:pt x="145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1" name="Freeform 55"/>
              <p:cNvSpPr>
                <a:spLocks/>
              </p:cNvSpPr>
              <p:nvPr/>
            </p:nvSpPr>
            <p:spPr bwMode="auto">
              <a:xfrm>
                <a:off x="444" y="1732"/>
                <a:ext cx="260" cy="308"/>
              </a:xfrm>
              <a:custGeom>
                <a:avLst/>
                <a:gdLst>
                  <a:gd name="T0" fmla="*/ 145 w 260"/>
                  <a:gd name="T1" fmla="*/ 308 h 308"/>
                  <a:gd name="T2" fmla="*/ 260 w 260"/>
                  <a:gd name="T3" fmla="*/ 70 h 308"/>
                  <a:gd name="T4" fmla="*/ 115 w 260"/>
                  <a:gd name="T5" fmla="*/ 0 h 308"/>
                  <a:gd name="T6" fmla="*/ 0 w 260"/>
                  <a:gd name="T7" fmla="*/ 239 h 308"/>
                  <a:gd name="T8" fmla="*/ 145 w 260"/>
                  <a:gd name="T9" fmla="*/ 308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0" h="308">
                    <a:moveTo>
                      <a:pt x="145" y="308"/>
                    </a:moveTo>
                    <a:lnTo>
                      <a:pt x="260" y="70"/>
                    </a:lnTo>
                    <a:lnTo>
                      <a:pt x="115" y="0"/>
                    </a:lnTo>
                    <a:lnTo>
                      <a:pt x="0" y="239"/>
                    </a:lnTo>
                    <a:lnTo>
                      <a:pt x="145" y="3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2" name="Freeform 56"/>
              <p:cNvSpPr>
                <a:spLocks/>
              </p:cNvSpPr>
              <p:nvPr/>
            </p:nvSpPr>
            <p:spPr bwMode="auto">
              <a:xfrm>
                <a:off x="936" y="1416"/>
                <a:ext cx="153" cy="155"/>
              </a:xfrm>
              <a:custGeom>
                <a:avLst/>
                <a:gdLst>
                  <a:gd name="T0" fmla="*/ 0 w 153"/>
                  <a:gd name="T1" fmla="*/ 69 h 155"/>
                  <a:gd name="T2" fmla="*/ 8 w 153"/>
                  <a:gd name="T3" fmla="*/ 60 h 155"/>
                  <a:gd name="T4" fmla="*/ 19 w 153"/>
                  <a:gd name="T5" fmla="*/ 48 h 155"/>
                  <a:gd name="T6" fmla="*/ 33 w 153"/>
                  <a:gd name="T7" fmla="*/ 33 h 155"/>
                  <a:gd name="T8" fmla="*/ 49 w 153"/>
                  <a:gd name="T9" fmla="*/ 19 h 155"/>
                  <a:gd name="T10" fmla="*/ 68 w 153"/>
                  <a:gd name="T11" fmla="*/ 7 h 155"/>
                  <a:gd name="T12" fmla="*/ 88 w 153"/>
                  <a:gd name="T13" fmla="*/ 0 h 155"/>
                  <a:gd name="T14" fmla="*/ 109 w 153"/>
                  <a:gd name="T15" fmla="*/ 2 h 155"/>
                  <a:gd name="T16" fmla="*/ 130 w 153"/>
                  <a:gd name="T17" fmla="*/ 11 h 155"/>
                  <a:gd name="T18" fmla="*/ 147 w 153"/>
                  <a:gd name="T19" fmla="*/ 27 h 155"/>
                  <a:gd name="T20" fmla="*/ 153 w 153"/>
                  <a:gd name="T21" fmla="*/ 45 h 155"/>
                  <a:gd name="T22" fmla="*/ 152 w 153"/>
                  <a:gd name="T23" fmla="*/ 64 h 155"/>
                  <a:gd name="T24" fmla="*/ 145 w 153"/>
                  <a:gd name="T25" fmla="*/ 83 h 155"/>
                  <a:gd name="T26" fmla="*/ 133 w 153"/>
                  <a:gd name="T27" fmla="*/ 103 h 155"/>
                  <a:gd name="T28" fmla="*/ 118 w 153"/>
                  <a:gd name="T29" fmla="*/ 122 h 155"/>
                  <a:gd name="T30" fmla="*/ 103 w 153"/>
                  <a:gd name="T31" fmla="*/ 140 h 155"/>
                  <a:gd name="T32" fmla="*/ 88 w 153"/>
                  <a:gd name="T33" fmla="*/ 155 h 155"/>
                  <a:gd name="T34" fmla="*/ 0 w 153"/>
                  <a:gd name="T35" fmla="*/ 69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3" h="155">
                    <a:moveTo>
                      <a:pt x="0" y="69"/>
                    </a:moveTo>
                    <a:lnTo>
                      <a:pt x="8" y="60"/>
                    </a:lnTo>
                    <a:lnTo>
                      <a:pt x="19" y="48"/>
                    </a:lnTo>
                    <a:lnTo>
                      <a:pt x="33" y="33"/>
                    </a:lnTo>
                    <a:lnTo>
                      <a:pt x="49" y="19"/>
                    </a:lnTo>
                    <a:lnTo>
                      <a:pt x="68" y="7"/>
                    </a:lnTo>
                    <a:lnTo>
                      <a:pt x="88" y="0"/>
                    </a:lnTo>
                    <a:lnTo>
                      <a:pt x="109" y="2"/>
                    </a:lnTo>
                    <a:lnTo>
                      <a:pt x="130" y="11"/>
                    </a:lnTo>
                    <a:lnTo>
                      <a:pt x="147" y="27"/>
                    </a:lnTo>
                    <a:lnTo>
                      <a:pt x="153" y="45"/>
                    </a:lnTo>
                    <a:lnTo>
                      <a:pt x="152" y="64"/>
                    </a:lnTo>
                    <a:lnTo>
                      <a:pt x="145" y="83"/>
                    </a:lnTo>
                    <a:lnTo>
                      <a:pt x="133" y="103"/>
                    </a:lnTo>
                    <a:lnTo>
                      <a:pt x="118" y="122"/>
                    </a:lnTo>
                    <a:lnTo>
                      <a:pt x="103" y="140"/>
                    </a:lnTo>
                    <a:lnTo>
                      <a:pt x="88" y="15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2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3" name="Freeform 57"/>
              <p:cNvSpPr>
                <a:spLocks/>
              </p:cNvSpPr>
              <p:nvPr/>
            </p:nvSpPr>
            <p:spPr bwMode="auto">
              <a:xfrm>
                <a:off x="936" y="1416"/>
                <a:ext cx="153" cy="155"/>
              </a:xfrm>
              <a:custGeom>
                <a:avLst/>
                <a:gdLst>
                  <a:gd name="T0" fmla="*/ 0 w 153"/>
                  <a:gd name="T1" fmla="*/ 69 h 155"/>
                  <a:gd name="T2" fmla="*/ 0 w 153"/>
                  <a:gd name="T3" fmla="*/ 69 h 155"/>
                  <a:gd name="T4" fmla="*/ 8 w 153"/>
                  <a:gd name="T5" fmla="*/ 60 h 155"/>
                  <a:gd name="T6" fmla="*/ 19 w 153"/>
                  <a:gd name="T7" fmla="*/ 48 h 155"/>
                  <a:gd name="T8" fmla="*/ 33 w 153"/>
                  <a:gd name="T9" fmla="*/ 33 h 155"/>
                  <a:gd name="T10" fmla="*/ 49 w 153"/>
                  <a:gd name="T11" fmla="*/ 19 h 155"/>
                  <a:gd name="T12" fmla="*/ 68 w 153"/>
                  <a:gd name="T13" fmla="*/ 7 h 155"/>
                  <a:gd name="T14" fmla="*/ 88 w 153"/>
                  <a:gd name="T15" fmla="*/ 0 h 155"/>
                  <a:gd name="T16" fmla="*/ 109 w 153"/>
                  <a:gd name="T17" fmla="*/ 2 h 155"/>
                  <a:gd name="T18" fmla="*/ 130 w 153"/>
                  <a:gd name="T19" fmla="*/ 11 h 155"/>
                  <a:gd name="T20" fmla="*/ 130 w 153"/>
                  <a:gd name="T21" fmla="*/ 11 h 155"/>
                  <a:gd name="T22" fmla="*/ 147 w 153"/>
                  <a:gd name="T23" fmla="*/ 27 h 155"/>
                  <a:gd name="T24" fmla="*/ 153 w 153"/>
                  <a:gd name="T25" fmla="*/ 45 h 155"/>
                  <a:gd name="T26" fmla="*/ 152 w 153"/>
                  <a:gd name="T27" fmla="*/ 64 h 155"/>
                  <a:gd name="T28" fmla="*/ 145 w 153"/>
                  <a:gd name="T29" fmla="*/ 83 h 155"/>
                  <a:gd name="T30" fmla="*/ 133 w 153"/>
                  <a:gd name="T31" fmla="*/ 103 h 155"/>
                  <a:gd name="T32" fmla="*/ 118 w 153"/>
                  <a:gd name="T33" fmla="*/ 122 h 155"/>
                  <a:gd name="T34" fmla="*/ 103 w 153"/>
                  <a:gd name="T35" fmla="*/ 140 h 155"/>
                  <a:gd name="T36" fmla="*/ 88 w 153"/>
                  <a:gd name="T37" fmla="*/ 155 h 155"/>
                  <a:gd name="T38" fmla="*/ 0 w 153"/>
                  <a:gd name="T39" fmla="*/ 69 h 15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3" h="155">
                    <a:moveTo>
                      <a:pt x="0" y="69"/>
                    </a:moveTo>
                    <a:lnTo>
                      <a:pt x="0" y="69"/>
                    </a:lnTo>
                    <a:lnTo>
                      <a:pt x="8" y="60"/>
                    </a:lnTo>
                    <a:lnTo>
                      <a:pt x="19" y="48"/>
                    </a:lnTo>
                    <a:lnTo>
                      <a:pt x="33" y="33"/>
                    </a:lnTo>
                    <a:lnTo>
                      <a:pt x="49" y="19"/>
                    </a:lnTo>
                    <a:lnTo>
                      <a:pt x="68" y="7"/>
                    </a:lnTo>
                    <a:lnTo>
                      <a:pt x="88" y="0"/>
                    </a:lnTo>
                    <a:lnTo>
                      <a:pt x="109" y="2"/>
                    </a:lnTo>
                    <a:lnTo>
                      <a:pt x="130" y="11"/>
                    </a:lnTo>
                    <a:lnTo>
                      <a:pt x="147" y="27"/>
                    </a:lnTo>
                    <a:lnTo>
                      <a:pt x="153" y="45"/>
                    </a:lnTo>
                    <a:lnTo>
                      <a:pt x="152" y="64"/>
                    </a:lnTo>
                    <a:lnTo>
                      <a:pt x="145" y="83"/>
                    </a:lnTo>
                    <a:lnTo>
                      <a:pt x="133" y="103"/>
                    </a:lnTo>
                    <a:lnTo>
                      <a:pt x="118" y="122"/>
                    </a:lnTo>
                    <a:lnTo>
                      <a:pt x="103" y="140"/>
                    </a:lnTo>
                    <a:lnTo>
                      <a:pt x="88" y="155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4" name="Freeform 58"/>
              <p:cNvSpPr>
                <a:spLocks/>
              </p:cNvSpPr>
              <p:nvPr/>
            </p:nvSpPr>
            <p:spPr bwMode="auto">
              <a:xfrm>
                <a:off x="584" y="1294"/>
                <a:ext cx="204" cy="232"/>
              </a:xfrm>
              <a:custGeom>
                <a:avLst/>
                <a:gdLst>
                  <a:gd name="T0" fmla="*/ 78 w 204"/>
                  <a:gd name="T1" fmla="*/ 232 h 232"/>
                  <a:gd name="T2" fmla="*/ 71 w 204"/>
                  <a:gd name="T3" fmla="*/ 232 h 232"/>
                  <a:gd name="T4" fmla="*/ 65 w 204"/>
                  <a:gd name="T5" fmla="*/ 232 h 232"/>
                  <a:gd name="T6" fmla="*/ 58 w 204"/>
                  <a:gd name="T7" fmla="*/ 232 h 232"/>
                  <a:gd name="T8" fmla="*/ 52 w 204"/>
                  <a:gd name="T9" fmla="*/ 231 h 232"/>
                  <a:gd name="T10" fmla="*/ 46 w 204"/>
                  <a:gd name="T11" fmla="*/ 229 h 232"/>
                  <a:gd name="T12" fmla="*/ 39 w 204"/>
                  <a:gd name="T13" fmla="*/ 228 h 232"/>
                  <a:gd name="T14" fmla="*/ 32 w 204"/>
                  <a:gd name="T15" fmla="*/ 225 h 232"/>
                  <a:gd name="T16" fmla="*/ 25 w 204"/>
                  <a:gd name="T17" fmla="*/ 223 h 232"/>
                  <a:gd name="T18" fmla="*/ 19 w 204"/>
                  <a:gd name="T19" fmla="*/ 220 h 232"/>
                  <a:gd name="T20" fmla="*/ 12 w 204"/>
                  <a:gd name="T21" fmla="*/ 216 h 232"/>
                  <a:gd name="T22" fmla="*/ 6 w 204"/>
                  <a:gd name="T23" fmla="*/ 212 h 232"/>
                  <a:gd name="T24" fmla="*/ 0 w 204"/>
                  <a:gd name="T25" fmla="*/ 206 h 232"/>
                  <a:gd name="T26" fmla="*/ 4 w 204"/>
                  <a:gd name="T27" fmla="*/ 191 h 232"/>
                  <a:gd name="T28" fmla="*/ 9 w 204"/>
                  <a:gd name="T29" fmla="*/ 170 h 232"/>
                  <a:gd name="T30" fmla="*/ 19 w 204"/>
                  <a:gd name="T31" fmla="*/ 141 h 232"/>
                  <a:gd name="T32" fmla="*/ 29 w 204"/>
                  <a:gd name="T33" fmla="*/ 111 h 232"/>
                  <a:gd name="T34" fmla="*/ 42 w 204"/>
                  <a:gd name="T35" fmla="*/ 80 h 232"/>
                  <a:gd name="T36" fmla="*/ 55 w 204"/>
                  <a:gd name="T37" fmla="*/ 49 h 232"/>
                  <a:gd name="T38" fmla="*/ 70 w 204"/>
                  <a:gd name="T39" fmla="*/ 22 h 232"/>
                  <a:gd name="T40" fmla="*/ 86 w 204"/>
                  <a:gd name="T41" fmla="*/ 0 h 232"/>
                  <a:gd name="T42" fmla="*/ 97 w 204"/>
                  <a:gd name="T43" fmla="*/ 7 h 232"/>
                  <a:gd name="T44" fmla="*/ 111 w 204"/>
                  <a:gd name="T45" fmla="*/ 15 h 232"/>
                  <a:gd name="T46" fmla="*/ 126 w 204"/>
                  <a:gd name="T47" fmla="*/ 22 h 232"/>
                  <a:gd name="T48" fmla="*/ 142 w 204"/>
                  <a:gd name="T49" fmla="*/ 29 h 232"/>
                  <a:gd name="T50" fmla="*/ 158 w 204"/>
                  <a:gd name="T51" fmla="*/ 33 h 232"/>
                  <a:gd name="T52" fmla="*/ 175 w 204"/>
                  <a:gd name="T53" fmla="*/ 36 h 232"/>
                  <a:gd name="T54" fmla="*/ 189 w 204"/>
                  <a:gd name="T55" fmla="*/ 36 h 232"/>
                  <a:gd name="T56" fmla="*/ 202 w 204"/>
                  <a:gd name="T57" fmla="*/ 31 h 232"/>
                  <a:gd name="T58" fmla="*/ 204 w 204"/>
                  <a:gd name="T59" fmla="*/ 49 h 232"/>
                  <a:gd name="T60" fmla="*/ 204 w 204"/>
                  <a:gd name="T61" fmla="*/ 65 h 232"/>
                  <a:gd name="T62" fmla="*/ 202 w 204"/>
                  <a:gd name="T63" fmla="*/ 83 h 232"/>
                  <a:gd name="T64" fmla="*/ 195 w 204"/>
                  <a:gd name="T65" fmla="*/ 101 h 232"/>
                  <a:gd name="T66" fmla="*/ 161 w 204"/>
                  <a:gd name="T67" fmla="*/ 174 h 232"/>
                  <a:gd name="T68" fmla="*/ 154 w 204"/>
                  <a:gd name="T69" fmla="*/ 186 h 232"/>
                  <a:gd name="T70" fmla="*/ 146 w 204"/>
                  <a:gd name="T71" fmla="*/ 197 h 232"/>
                  <a:gd name="T72" fmla="*/ 137 w 204"/>
                  <a:gd name="T73" fmla="*/ 206 h 232"/>
                  <a:gd name="T74" fmla="*/ 126 w 204"/>
                  <a:gd name="T75" fmla="*/ 214 h 232"/>
                  <a:gd name="T76" fmla="*/ 115 w 204"/>
                  <a:gd name="T77" fmla="*/ 221 h 232"/>
                  <a:gd name="T78" fmla="*/ 103 w 204"/>
                  <a:gd name="T79" fmla="*/ 227 h 232"/>
                  <a:gd name="T80" fmla="*/ 90 w 204"/>
                  <a:gd name="T81" fmla="*/ 231 h 232"/>
                  <a:gd name="T82" fmla="*/ 78 w 204"/>
                  <a:gd name="T83" fmla="*/ 232 h 2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04" h="232">
                    <a:moveTo>
                      <a:pt x="78" y="232"/>
                    </a:moveTo>
                    <a:lnTo>
                      <a:pt x="71" y="232"/>
                    </a:lnTo>
                    <a:lnTo>
                      <a:pt x="65" y="232"/>
                    </a:lnTo>
                    <a:lnTo>
                      <a:pt x="58" y="232"/>
                    </a:lnTo>
                    <a:lnTo>
                      <a:pt x="52" y="231"/>
                    </a:lnTo>
                    <a:lnTo>
                      <a:pt x="46" y="229"/>
                    </a:lnTo>
                    <a:lnTo>
                      <a:pt x="39" y="228"/>
                    </a:lnTo>
                    <a:lnTo>
                      <a:pt x="32" y="225"/>
                    </a:lnTo>
                    <a:lnTo>
                      <a:pt x="25" y="223"/>
                    </a:lnTo>
                    <a:lnTo>
                      <a:pt x="19" y="220"/>
                    </a:lnTo>
                    <a:lnTo>
                      <a:pt x="12" y="216"/>
                    </a:lnTo>
                    <a:lnTo>
                      <a:pt x="6" y="212"/>
                    </a:lnTo>
                    <a:lnTo>
                      <a:pt x="0" y="206"/>
                    </a:lnTo>
                    <a:lnTo>
                      <a:pt x="4" y="191"/>
                    </a:lnTo>
                    <a:lnTo>
                      <a:pt x="9" y="170"/>
                    </a:lnTo>
                    <a:lnTo>
                      <a:pt x="19" y="141"/>
                    </a:lnTo>
                    <a:lnTo>
                      <a:pt x="29" y="111"/>
                    </a:lnTo>
                    <a:lnTo>
                      <a:pt x="42" y="80"/>
                    </a:lnTo>
                    <a:lnTo>
                      <a:pt x="55" y="49"/>
                    </a:lnTo>
                    <a:lnTo>
                      <a:pt x="70" y="22"/>
                    </a:lnTo>
                    <a:lnTo>
                      <a:pt x="86" y="0"/>
                    </a:lnTo>
                    <a:lnTo>
                      <a:pt x="97" y="7"/>
                    </a:lnTo>
                    <a:lnTo>
                      <a:pt x="111" y="15"/>
                    </a:lnTo>
                    <a:lnTo>
                      <a:pt x="126" y="22"/>
                    </a:lnTo>
                    <a:lnTo>
                      <a:pt x="142" y="29"/>
                    </a:lnTo>
                    <a:lnTo>
                      <a:pt x="158" y="33"/>
                    </a:lnTo>
                    <a:lnTo>
                      <a:pt x="175" y="36"/>
                    </a:lnTo>
                    <a:lnTo>
                      <a:pt x="189" y="36"/>
                    </a:lnTo>
                    <a:lnTo>
                      <a:pt x="202" y="31"/>
                    </a:lnTo>
                    <a:lnTo>
                      <a:pt x="204" y="49"/>
                    </a:lnTo>
                    <a:lnTo>
                      <a:pt x="204" y="65"/>
                    </a:lnTo>
                    <a:lnTo>
                      <a:pt x="202" y="83"/>
                    </a:lnTo>
                    <a:lnTo>
                      <a:pt x="195" y="101"/>
                    </a:lnTo>
                    <a:lnTo>
                      <a:pt x="161" y="174"/>
                    </a:lnTo>
                    <a:lnTo>
                      <a:pt x="154" y="186"/>
                    </a:lnTo>
                    <a:lnTo>
                      <a:pt x="146" y="197"/>
                    </a:lnTo>
                    <a:lnTo>
                      <a:pt x="137" y="206"/>
                    </a:lnTo>
                    <a:lnTo>
                      <a:pt x="126" y="214"/>
                    </a:lnTo>
                    <a:lnTo>
                      <a:pt x="115" y="221"/>
                    </a:lnTo>
                    <a:lnTo>
                      <a:pt x="103" y="227"/>
                    </a:lnTo>
                    <a:lnTo>
                      <a:pt x="90" y="231"/>
                    </a:lnTo>
                    <a:lnTo>
                      <a:pt x="78" y="232"/>
                    </a:lnTo>
                    <a:close/>
                  </a:path>
                </a:pathLst>
              </a:custGeom>
              <a:solidFill>
                <a:srgbClr val="F2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5" name="Freeform 59"/>
              <p:cNvSpPr>
                <a:spLocks/>
              </p:cNvSpPr>
              <p:nvPr/>
            </p:nvSpPr>
            <p:spPr bwMode="auto">
              <a:xfrm>
                <a:off x="584" y="1294"/>
                <a:ext cx="204" cy="232"/>
              </a:xfrm>
              <a:custGeom>
                <a:avLst/>
                <a:gdLst>
                  <a:gd name="T0" fmla="*/ 78 w 204"/>
                  <a:gd name="T1" fmla="*/ 232 h 232"/>
                  <a:gd name="T2" fmla="*/ 78 w 204"/>
                  <a:gd name="T3" fmla="*/ 232 h 232"/>
                  <a:gd name="T4" fmla="*/ 71 w 204"/>
                  <a:gd name="T5" fmla="*/ 232 h 232"/>
                  <a:gd name="T6" fmla="*/ 65 w 204"/>
                  <a:gd name="T7" fmla="*/ 232 h 232"/>
                  <a:gd name="T8" fmla="*/ 58 w 204"/>
                  <a:gd name="T9" fmla="*/ 232 h 232"/>
                  <a:gd name="T10" fmla="*/ 52 w 204"/>
                  <a:gd name="T11" fmla="*/ 231 h 232"/>
                  <a:gd name="T12" fmla="*/ 46 w 204"/>
                  <a:gd name="T13" fmla="*/ 229 h 232"/>
                  <a:gd name="T14" fmla="*/ 39 w 204"/>
                  <a:gd name="T15" fmla="*/ 228 h 232"/>
                  <a:gd name="T16" fmla="*/ 32 w 204"/>
                  <a:gd name="T17" fmla="*/ 225 h 232"/>
                  <a:gd name="T18" fmla="*/ 25 w 204"/>
                  <a:gd name="T19" fmla="*/ 223 h 232"/>
                  <a:gd name="T20" fmla="*/ 25 w 204"/>
                  <a:gd name="T21" fmla="*/ 223 h 232"/>
                  <a:gd name="T22" fmla="*/ 19 w 204"/>
                  <a:gd name="T23" fmla="*/ 220 h 232"/>
                  <a:gd name="T24" fmla="*/ 12 w 204"/>
                  <a:gd name="T25" fmla="*/ 216 h 232"/>
                  <a:gd name="T26" fmla="*/ 6 w 204"/>
                  <a:gd name="T27" fmla="*/ 212 h 232"/>
                  <a:gd name="T28" fmla="*/ 0 w 204"/>
                  <a:gd name="T29" fmla="*/ 206 h 232"/>
                  <a:gd name="T30" fmla="*/ 0 w 204"/>
                  <a:gd name="T31" fmla="*/ 206 h 232"/>
                  <a:gd name="T32" fmla="*/ 4 w 204"/>
                  <a:gd name="T33" fmla="*/ 191 h 232"/>
                  <a:gd name="T34" fmla="*/ 9 w 204"/>
                  <a:gd name="T35" fmla="*/ 170 h 232"/>
                  <a:gd name="T36" fmla="*/ 19 w 204"/>
                  <a:gd name="T37" fmla="*/ 141 h 232"/>
                  <a:gd name="T38" fmla="*/ 29 w 204"/>
                  <a:gd name="T39" fmla="*/ 111 h 232"/>
                  <a:gd name="T40" fmla="*/ 42 w 204"/>
                  <a:gd name="T41" fmla="*/ 80 h 232"/>
                  <a:gd name="T42" fmla="*/ 55 w 204"/>
                  <a:gd name="T43" fmla="*/ 49 h 232"/>
                  <a:gd name="T44" fmla="*/ 70 w 204"/>
                  <a:gd name="T45" fmla="*/ 22 h 232"/>
                  <a:gd name="T46" fmla="*/ 86 w 204"/>
                  <a:gd name="T47" fmla="*/ 0 h 232"/>
                  <a:gd name="T48" fmla="*/ 86 w 204"/>
                  <a:gd name="T49" fmla="*/ 0 h 232"/>
                  <a:gd name="T50" fmla="*/ 97 w 204"/>
                  <a:gd name="T51" fmla="*/ 7 h 232"/>
                  <a:gd name="T52" fmla="*/ 111 w 204"/>
                  <a:gd name="T53" fmla="*/ 15 h 232"/>
                  <a:gd name="T54" fmla="*/ 126 w 204"/>
                  <a:gd name="T55" fmla="*/ 22 h 232"/>
                  <a:gd name="T56" fmla="*/ 142 w 204"/>
                  <a:gd name="T57" fmla="*/ 29 h 232"/>
                  <a:gd name="T58" fmla="*/ 158 w 204"/>
                  <a:gd name="T59" fmla="*/ 33 h 232"/>
                  <a:gd name="T60" fmla="*/ 175 w 204"/>
                  <a:gd name="T61" fmla="*/ 36 h 232"/>
                  <a:gd name="T62" fmla="*/ 189 w 204"/>
                  <a:gd name="T63" fmla="*/ 36 h 232"/>
                  <a:gd name="T64" fmla="*/ 202 w 204"/>
                  <a:gd name="T65" fmla="*/ 31 h 232"/>
                  <a:gd name="T66" fmla="*/ 202 w 204"/>
                  <a:gd name="T67" fmla="*/ 31 h 232"/>
                  <a:gd name="T68" fmla="*/ 204 w 204"/>
                  <a:gd name="T69" fmla="*/ 49 h 232"/>
                  <a:gd name="T70" fmla="*/ 204 w 204"/>
                  <a:gd name="T71" fmla="*/ 65 h 232"/>
                  <a:gd name="T72" fmla="*/ 202 w 204"/>
                  <a:gd name="T73" fmla="*/ 83 h 232"/>
                  <a:gd name="T74" fmla="*/ 195 w 204"/>
                  <a:gd name="T75" fmla="*/ 101 h 232"/>
                  <a:gd name="T76" fmla="*/ 161 w 204"/>
                  <a:gd name="T77" fmla="*/ 174 h 232"/>
                  <a:gd name="T78" fmla="*/ 161 w 204"/>
                  <a:gd name="T79" fmla="*/ 174 h 232"/>
                  <a:gd name="T80" fmla="*/ 154 w 204"/>
                  <a:gd name="T81" fmla="*/ 186 h 232"/>
                  <a:gd name="T82" fmla="*/ 146 w 204"/>
                  <a:gd name="T83" fmla="*/ 197 h 232"/>
                  <a:gd name="T84" fmla="*/ 137 w 204"/>
                  <a:gd name="T85" fmla="*/ 206 h 232"/>
                  <a:gd name="T86" fmla="*/ 126 w 204"/>
                  <a:gd name="T87" fmla="*/ 214 h 232"/>
                  <a:gd name="T88" fmla="*/ 115 w 204"/>
                  <a:gd name="T89" fmla="*/ 221 h 232"/>
                  <a:gd name="T90" fmla="*/ 103 w 204"/>
                  <a:gd name="T91" fmla="*/ 227 h 232"/>
                  <a:gd name="T92" fmla="*/ 90 w 204"/>
                  <a:gd name="T93" fmla="*/ 231 h 232"/>
                  <a:gd name="T94" fmla="*/ 78 w 204"/>
                  <a:gd name="T95" fmla="*/ 232 h 2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4" h="232">
                    <a:moveTo>
                      <a:pt x="78" y="232"/>
                    </a:moveTo>
                    <a:lnTo>
                      <a:pt x="78" y="232"/>
                    </a:lnTo>
                    <a:lnTo>
                      <a:pt x="71" y="232"/>
                    </a:lnTo>
                    <a:lnTo>
                      <a:pt x="65" y="232"/>
                    </a:lnTo>
                    <a:lnTo>
                      <a:pt x="58" y="232"/>
                    </a:lnTo>
                    <a:lnTo>
                      <a:pt x="52" y="231"/>
                    </a:lnTo>
                    <a:lnTo>
                      <a:pt x="46" y="229"/>
                    </a:lnTo>
                    <a:lnTo>
                      <a:pt x="39" y="228"/>
                    </a:lnTo>
                    <a:lnTo>
                      <a:pt x="32" y="225"/>
                    </a:lnTo>
                    <a:lnTo>
                      <a:pt x="25" y="223"/>
                    </a:lnTo>
                    <a:lnTo>
                      <a:pt x="19" y="220"/>
                    </a:lnTo>
                    <a:lnTo>
                      <a:pt x="12" y="216"/>
                    </a:lnTo>
                    <a:lnTo>
                      <a:pt x="6" y="212"/>
                    </a:lnTo>
                    <a:lnTo>
                      <a:pt x="0" y="206"/>
                    </a:lnTo>
                    <a:lnTo>
                      <a:pt x="4" y="191"/>
                    </a:lnTo>
                    <a:lnTo>
                      <a:pt x="9" y="170"/>
                    </a:lnTo>
                    <a:lnTo>
                      <a:pt x="19" y="141"/>
                    </a:lnTo>
                    <a:lnTo>
                      <a:pt x="29" y="111"/>
                    </a:lnTo>
                    <a:lnTo>
                      <a:pt x="42" y="80"/>
                    </a:lnTo>
                    <a:lnTo>
                      <a:pt x="55" y="49"/>
                    </a:lnTo>
                    <a:lnTo>
                      <a:pt x="70" y="22"/>
                    </a:lnTo>
                    <a:lnTo>
                      <a:pt x="86" y="0"/>
                    </a:lnTo>
                    <a:lnTo>
                      <a:pt x="97" y="7"/>
                    </a:lnTo>
                    <a:lnTo>
                      <a:pt x="111" y="15"/>
                    </a:lnTo>
                    <a:lnTo>
                      <a:pt x="126" y="22"/>
                    </a:lnTo>
                    <a:lnTo>
                      <a:pt x="142" y="29"/>
                    </a:lnTo>
                    <a:lnTo>
                      <a:pt x="158" y="33"/>
                    </a:lnTo>
                    <a:lnTo>
                      <a:pt x="175" y="36"/>
                    </a:lnTo>
                    <a:lnTo>
                      <a:pt x="189" y="36"/>
                    </a:lnTo>
                    <a:lnTo>
                      <a:pt x="202" y="31"/>
                    </a:lnTo>
                    <a:lnTo>
                      <a:pt x="204" y="49"/>
                    </a:lnTo>
                    <a:lnTo>
                      <a:pt x="204" y="65"/>
                    </a:lnTo>
                    <a:lnTo>
                      <a:pt x="202" y="83"/>
                    </a:lnTo>
                    <a:lnTo>
                      <a:pt x="195" y="101"/>
                    </a:lnTo>
                    <a:lnTo>
                      <a:pt x="161" y="174"/>
                    </a:lnTo>
                    <a:lnTo>
                      <a:pt x="154" y="186"/>
                    </a:lnTo>
                    <a:lnTo>
                      <a:pt x="146" y="197"/>
                    </a:lnTo>
                    <a:lnTo>
                      <a:pt x="137" y="206"/>
                    </a:lnTo>
                    <a:lnTo>
                      <a:pt x="126" y="214"/>
                    </a:lnTo>
                    <a:lnTo>
                      <a:pt x="115" y="221"/>
                    </a:lnTo>
                    <a:lnTo>
                      <a:pt x="103" y="227"/>
                    </a:lnTo>
                    <a:lnTo>
                      <a:pt x="90" y="231"/>
                    </a:lnTo>
                    <a:lnTo>
                      <a:pt x="78" y="2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6" name="Freeform 60"/>
              <p:cNvSpPr>
                <a:spLocks/>
              </p:cNvSpPr>
              <p:nvPr/>
            </p:nvSpPr>
            <p:spPr bwMode="auto">
              <a:xfrm>
                <a:off x="444" y="1831"/>
                <a:ext cx="130" cy="131"/>
              </a:xfrm>
              <a:custGeom>
                <a:avLst/>
                <a:gdLst>
                  <a:gd name="T0" fmla="*/ 0 w 130"/>
                  <a:gd name="T1" fmla="*/ 103 h 131"/>
                  <a:gd name="T2" fmla="*/ 11 w 130"/>
                  <a:gd name="T3" fmla="*/ 110 h 131"/>
                  <a:gd name="T4" fmla="*/ 26 w 130"/>
                  <a:gd name="T5" fmla="*/ 116 h 131"/>
                  <a:gd name="T6" fmla="*/ 43 w 130"/>
                  <a:gd name="T7" fmla="*/ 123 h 131"/>
                  <a:gd name="T8" fmla="*/ 62 w 130"/>
                  <a:gd name="T9" fmla="*/ 129 h 131"/>
                  <a:gd name="T10" fmla="*/ 81 w 130"/>
                  <a:gd name="T11" fmla="*/ 131 h 131"/>
                  <a:gd name="T12" fmla="*/ 99 w 130"/>
                  <a:gd name="T13" fmla="*/ 129 h 131"/>
                  <a:gd name="T14" fmla="*/ 114 w 130"/>
                  <a:gd name="T15" fmla="*/ 121 h 131"/>
                  <a:gd name="T16" fmla="*/ 125 w 130"/>
                  <a:gd name="T17" fmla="*/ 106 h 131"/>
                  <a:gd name="T18" fmla="*/ 130 w 130"/>
                  <a:gd name="T19" fmla="*/ 87 h 131"/>
                  <a:gd name="T20" fmla="*/ 127 w 130"/>
                  <a:gd name="T21" fmla="*/ 69 h 131"/>
                  <a:gd name="T22" fmla="*/ 119 w 130"/>
                  <a:gd name="T23" fmla="*/ 53 h 131"/>
                  <a:gd name="T24" fmla="*/ 108 w 130"/>
                  <a:gd name="T25" fmla="*/ 38 h 131"/>
                  <a:gd name="T26" fmla="*/ 93 w 130"/>
                  <a:gd name="T27" fmla="*/ 24 h 131"/>
                  <a:gd name="T28" fmla="*/ 80 w 130"/>
                  <a:gd name="T29" fmla="*/ 13 h 131"/>
                  <a:gd name="T30" fmla="*/ 68 w 130"/>
                  <a:gd name="T31" fmla="*/ 5 h 131"/>
                  <a:gd name="T32" fmla="*/ 58 w 130"/>
                  <a:gd name="T33" fmla="*/ 0 h 131"/>
                  <a:gd name="T34" fmla="*/ 0 w 130"/>
                  <a:gd name="T35" fmla="*/ 103 h 1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0" h="131">
                    <a:moveTo>
                      <a:pt x="0" y="103"/>
                    </a:moveTo>
                    <a:lnTo>
                      <a:pt x="11" y="110"/>
                    </a:lnTo>
                    <a:lnTo>
                      <a:pt x="26" y="116"/>
                    </a:lnTo>
                    <a:lnTo>
                      <a:pt x="43" y="123"/>
                    </a:lnTo>
                    <a:lnTo>
                      <a:pt x="62" y="129"/>
                    </a:lnTo>
                    <a:lnTo>
                      <a:pt x="81" y="131"/>
                    </a:lnTo>
                    <a:lnTo>
                      <a:pt x="99" y="129"/>
                    </a:lnTo>
                    <a:lnTo>
                      <a:pt x="114" y="121"/>
                    </a:lnTo>
                    <a:lnTo>
                      <a:pt x="125" y="106"/>
                    </a:lnTo>
                    <a:lnTo>
                      <a:pt x="130" y="87"/>
                    </a:lnTo>
                    <a:lnTo>
                      <a:pt x="127" y="69"/>
                    </a:lnTo>
                    <a:lnTo>
                      <a:pt x="119" y="53"/>
                    </a:lnTo>
                    <a:lnTo>
                      <a:pt x="108" y="38"/>
                    </a:lnTo>
                    <a:lnTo>
                      <a:pt x="93" y="24"/>
                    </a:lnTo>
                    <a:lnTo>
                      <a:pt x="80" y="13"/>
                    </a:lnTo>
                    <a:lnTo>
                      <a:pt x="68" y="5"/>
                    </a:lnTo>
                    <a:lnTo>
                      <a:pt x="58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2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7" name="Freeform 61"/>
              <p:cNvSpPr>
                <a:spLocks/>
              </p:cNvSpPr>
              <p:nvPr/>
            </p:nvSpPr>
            <p:spPr bwMode="auto">
              <a:xfrm>
                <a:off x="444" y="1831"/>
                <a:ext cx="130" cy="131"/>
              </a:xfrm>
              <a:custGeom>
                <a:avLst/>
                <a:gdLst>
                  <a:gd name="T0" fmla="*/ 0 w 130"/>
                  <a:gd name="T1" fmla="*/ 103 h 131"/>
                  <a:gd name="T2" fmla="*/ 0 w 130"/>
                  <a:gd name="T3" fmla="*/ 103 h 131"/>
                  <a:gd name="T4" fmla="*/ 11 w 130"/>
                  <a:gd name="T5" fmla="*/ 110 h 131"/>
                  <a:gd name="T6" fmla="*/ 26 w 130"/>
                  <a:gd name="T7" fmla="*/ 116 h 131"/>
                  <a:gd name="T8" fmla="*/ 43 w 130"/>
                  <a:gd name="T9" fmla="*/ 123 h 131"/>
                  <a:gd name="T10" fmla="*/ 62 w 130"/>
                  <a:gd name="T11" fmla="*/ 129 h 131"/>
                  <a:gd name="T12" fmla="*/ 81 w 130"/>
                  <a:gd name="T13" fmla="*/ 131 h 131"/>
                  <a:gd name="T14" fmla="*/ 99 w 130"/>
                  <a:gd name="T15" fmla="*/ 129 h 131"/>
                  <a:gd name="T16" fmla="*/ 114 w 130"/>
                  <a:gd name="T17" fmla="*/ 121 h 131"/>
                  <a:gd name="T18" fmla="*/ 125 w 130"/>
                  <a:gd name="T19" fmla="*/ 106 h 131"/>
                  <a:gd name="T20" fmla="*/ 125 w 130"/>
                  <a:gd name="T21" fmla="*/ 106 h 131"/>
                  <a:gd name="T22" fmla="*/ 130 w 130"/>
                  <a:gd name="T23" fmla="*/ 87 h 131"/>
                  <a:gd name="T24" fmla="*/ 127 w 130"/>
                  <a:gd name="T25" fmla="*/ 69 h 131"/>
                  <a:gd name="T26" fmla="*/ 119 w 130"/>
                  <a:gd name="T27" fmla="*/ 53 h 131"/>
                  <a:gd name="T28" fmla="*/ 108 w 130"/>
                  <a:gd name="T29" fmla="*/ 38 h 131"/>
                  <a:gd name="T30" fmla="*/ 93 w 130"/>
                  <a:gd name="T31" fmla="*/ 24 h 131"/>
                  <a:gd name="T32" fmla="*/ 80 w 130"/>
                  <a:gd name="T33" fmla="*/ 13 h 131"/>
                  <a:gd name="T34" fmla="*/ 68 w 130"/>
                  <a:gd name="T35" fmla="*/ 5 h 131"/>
                  <a:gd name="T36" fmla="*/ 58 w 130"/>
                  <a:gd name="T37" fmla="*/ 0 h 131"/>
                  <a:gd name="T38" fmla="*/ 0 w 130"/>
                  <a:gd name="T39" fmla="*/ 103 h 1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0" h="131">
                    <a:moveTo>
                      <a:pt x="0" y="103"/>
                    </a:moveTo>
                    <a:lnTo>
                      <a:pt x="0" y="103"/>
                    </a:lnTo>
                    <a:lnTo>
                      <a:pt x="11" y="110"/>
                    </a:lnTo>
                    <a:lnTo>
                      <a:pt x="26" y="116"/>
                    </a:lnTo>
                    <a:lnTo>
                      <a:pt x="43" y="123"/>
                    </a:lnTo>
                    <a:lnTo>
                      <a:pt x="62" y="129"/>
                    </a:lnTo>
                    <a:lnTo>
                      <a:pt x="81" y="131"/>
                    </a:lnTo>
                    <a:lnTo>
                      <a:pt x="99" y="129"/>
                    </a:lnTo>
                    <a:lnTo>
                      <a:pt x="114" y="121"/>
                    </a:lnTo>
                    <a:lnTo>
                      <a:pt x="125" y="106"/>
                    </a:lnTo>
                    <a:lnTo>
                      <a:pt x="130" y="87"/>
                    </a:lnTo>
                    <a:lnTo>
                      <a:pt x="127" y="69"/>
                    </a:lnTo>
                    <a:lnTo>
                      <a:pt x="119" y="53"/>
                    </a:lnTo>
                    <a:lnTo>
                      <a:pt x="108" y="38"/>
                    </a:lnTo>
                    <a:lnTo>
                      <a:pt x="93" y="24"/>
                    </a:lnTo>
                    <a:lnTo>
                      <a:pt x="80" y="13"/>
                    </a:lnTo>
                    <a:lnTo>
                      <a:pt x="68" y="5"/>
                    </a:lnTo>
                    <a:lnTo>
                      <a:pt x="58" y="0"/>
                    </a:lnTo>
                    <a:lnTo>
                      <a:pt x="0" y="10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8" name="Freeform 62"/>
              <p:cNvSpPr>
                <a:spLocks/>
              </p:cNvSpPr>
              <p:nvPr/>
            </p:nvSpPr>
            <p:spPr bwMode="auto">
              <a:xfrm>
                <a:off x="410" y="1190"/>
                <a:ext cx="407" cy="343"/>
              </a:xfrm>
              <a:custGeom>
                <a:avLst/>
                <a:gdLst>
                  <a:gd name="T0" fmla="*/ 58 w 407"/>
                  <a:gd name="T1" fmla="*/ 293 h 343"/>
                  <a:gd name="T2" fmla="*/ 52 w 407"/>
                  <a:gd name="T3" fmla="*/ 289 h 343"/>
                  <a:gd name="T4" fmla="*/ 43 w 407"/>
                  <a:gd name="T5" fmla="*/ 282 h 343"/>
                  <a:gd name="T6" fmla="*/ 34 w 407"/>
                  <a:gd name="T7" fmla="*/ 274 h 343"/>
                  <a:gd name="T8" fmla="*/ 26 w 407"/>
                  <a:gd name="T9" fmla="*/ 264 h 343"/>
                  <a:gd name="T10" fmla="*/ 16 w 407"/>
                  <a:gd name="T11" fmla="*/ 255 h 343"/>
                  <a:gd name="T12" fmla="*/ 10 w 407"/>
                  <a:gd name="T13" fmla="*/ 245 h 343"/>
                  <a:gd name="T14" fmla="*/ 4 w 407"/>
                  <a:gd name="T15" fmla="*/ 236 h 343"/>
                  <a:gd name="T16" fmla="*/ 0 w 407"/>
                  <a:gd name="T17" fmla="*/ 229 h 343"/>
                  <a:gd name="T18" fmla="*/ 16 w 407"/>
                  <a:gd name="T19" fmla="*/ 211 h 343"/>
                  <a:gd name="T20" fmla="*/ 38 w 407"/>
                  <a:gd name="T21" fmla="*/ 187 h 343"/>
                  <a:gd name="T22" fmla="*/ 65 w 407"/>
                  <a:gd name="T23" fmla="*/ 158 h 343"/>
                  <a:gd name="T24" fmla="*/ 94 w 407"/>
                  <a:gd name="T25" fmla="*/ 129 h 343"/>
                  <a:gd name="T26" fmla="*/ 122 w 407"/>
                  <a:gd name="T27" fmla="*/ 100 h 343"/>
                  <a:gd name="T28" fmla="*/ 148 w 407"/>
                  <a:gd name="T29" fmla="*/ 74 h 343"/>
                  <a:gd name="T30" fmla="*/ 168 w 407"/>
                  <a:gd name="T31" fmla="*/ 54 h 343"/>
                  <a:gd name="T32" fmla="*/ 180 w 407"/>
                  <a:gd name="T33" fmla="*/ 42 h 343"/>
                  <a:gd name="T34" fmla="*/ 191 w 407"/>
                  <a:gd name="T35" fmla="*/ 32 h 343"/>
                  <a:gd name="T36" fmla="*/ 206 w 407"/>
                  <a:gd name="T37" fmla="*/ 22 h 343"/>
                  <a:gd name="T38" fmla="*/ 226 w 407"/>
                  <a:gd name="T39" fmla="*/ 12 h 343"/>
                  <a:gd name="T40" fmla="*/ 250 w 407"/>
                  <a:gd name="T41" fmla="*/ 4 h 343"/>
                  <a:gd name="T42" fmla="*/ 277 w 407"/>
                  <a:gd name="T43" fmla="*/ 0 h 343"/>
                  <a:gd name="T44" fmla="*/ 308 w 407"/>
                  <a:gd name="T45" fmla="*/ 4 h 343"/>
                  <a:gd name="T46" fmla="*/ 340 w 407"/>
                  <a:gd name="T47" fmla="*/ 15 h 343"/>
                  <a:gd name="T48" fmla="*/ 377 w 407"/>
                  <a:gd name="T49" fmla="*/ 38 h 343"/>
                  <a:gd name="T50" fmla="*/ 393 w 407"/>
                  <a:gd name="T51" fmla="*/ 54 h 343"/>
                  <a:gd name="T52" fmla="*/ 404 w 407"/>
                  <a:gd name="T53" fmla="*/ 70 h 343"/>
                  <a:gd name="T54" fmla="*/ 407 w 407"/>
                  <a:gd name="T55" fmla="*/ 87 h 343"/>
                  <a:gd name="T56" fmla="*/ 405 w 407"/>
                  <a:gd name="T57" fmla="*/ 103 h 343"/>
                  <a:gd name="T58" fmla="*/ 401 w 407"/>
                  <a:gd name="T59" fmla="*/ 115 h 343"/>
                  <a:gd name="T60" fmla="*/ 393 w 407"/>
                  <a:gd name="T61" fmla="*/ 126 h 343"/>
                  <a:gd name="T62" fmla="*/ 385 w 407"/>
                  <a:gd name="T63" fmla="*/ 133 h 343"/>
                  <a:gd name="T64" fmla="*/ 376 w 407"/>
                  <a:gd name="T65" fmla="*/ 135 h 343"/>
                  <a:gd name="T66" fmla="*/ 363 w 407"/>
                  <a:gd name="T67" fmla="*/ 140 h 343"/>
                  <a:gd name="T68" fmla="*/ 349 w 407"/>
                  <a:gd name="T69" fmla="*/ 140 h 343"/>
                  <a:gd name="T70" fmla="*/ 332 w 407"/>
                  <a:gd name="T71" fmla="*/ 137 h 343"/>
                  <a:gd name="T72" fmla="*/ 316 w 407"/>
                  <a:gd name="T73" fmla="*/ 133 h 343"/>
                  <a:gd name="T74" fmla="*/ 300 w 407"/>
                  <a:gd name="T75" fmla="*/ 126 h 343"/>
                  <a:gd name="T76" fmla="*/ 285 w 407"/>
                  <a:gd name="T77" fmla="*/ 119 h 343"/>
                  <a:gd name="T78" fmla="*/ 271 w 407"/>
                  <a:gd name="T79" fmla="*/ 111 h 343"/>
                  <a:gd name="T80" fmla="*/ 260 w 407"/>
                  <a:gd name="T81" fmla="*/ 104 h 343"/>
                  <a:gd name="T82" fmla="*/ 244 w 407"/>
                  <a:gd name="T83" fmla="*/ 126 h 343"/>
                  <a:gd name="T84" fmla="*/ 229 w 407"/>
                  <a:gd name="T85" fmla="*/ 153 h 343"/>
                  <a:gd name="T86" fmla="*/ 216 w 407"/>
                  <a:gd name="T87" fmla="*/ 184 h 343"/>
                  <a:gd name="T88" fmla="*/ 203 w 407"/>
                  <a:gd name="T89" fmla="*/ 215 h 343"/>
                  <a:gd name="T90" fmla="*/ 193 w 407"/>
                  <a:gd name="T91" fmla="*/ 245 h 343"/>
                  <a:gd name="T92" fmla="*/ 183 w 407"/>
                  <a:gd name="T93" fmla="*/ 274 h 343"/>
                  <a:gd name="T94" fmla="*/ 178 w 407"/>
                  <a:gd name="T95" fmla="*/ 295 h 343"/>
                  <a:gd name="T96" fmla="*/ 174 w 407"/>
                  <a:gd name="T97" fmla="*/ 310 h 343"/>
                  <a:gd name="T98" fmla="*/ 170 w 407"/>
                  <a:gd name="T99" fmla="*/ 322 h 343"/>
                  <a:gd name="T100" fmla="*/ 167 w 407"/>
                  <a:gd name="T101" fmla="*/ 332 h 343"/>
                  <a:gd name="T102" fmla="*/ 164 w 407"/>
                  <a:gd name="T103" fmla="*/ 340 h 343"/>
                  <a:gd name="T104" fmla="*/ 164 w 407"/>
                  <a:gd name="T105" fmla="*/ 343 h 343"/>
                  <a:gd name="T106" fmla="*/ 130 w 407"/>
                  <a:gd name="T107" fmla="*/ 332 h 343"/>
                  <a:gd name="T108" fmla="*/ 123 w 407"/>
                  <a:gd name="T109" fmla="*/ 328 h 343"/>
                  <a:gd name="T110" fmla="*/ 115 w 407"/>
                  <a:gd name="T111" fmla="*/ 324 h 343"/>
                  <a:gd name="T112" fmla="*/ 106 w 407"/>
                  <a:gd name="T113" fmla="*/ 318 h 343"/>
                  <a:gd name="T114" fmla="*/ 96 w 407"/>
                  <a:gd name="T115" fmla="*/ 313 h 343"/>
                  <a:gd name="T116" fmla="*/ 87 w 407"/>
                  <a:gd name="T117" fmla="*/ 308 h 343"/>
                  <a:gd name="T118" fmla="*/ 76 w 407"/>
                  <a:gd name="T119" fmla="*/ 302 h 343"/>
                  <a:gd name="T120" fmla="*/ 66 w 407"/>
                  <a:gd name="T121" fmla="*/ 297 h 343"/>
                  <a:gd name="T122" fmla="*/ 58 w 407"/>
                  <a:gd name="T123" fmla="*/ 293 h 34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07" h="343">
                    <a:moveTo>
                      <a:pt x="58" y="293"/>
                    </a:moveTo>
                    <a:lnTo>
                      <a:pt x="52" y="289"/>
                    </a:lnTo>
                    <a:lnTo>
                      <a:pt x="43" y="282"/>
                    </a:lnTo>
                    <a:lnTo>
                      <a:pt x="34" y="274"/>
                    </a:lnTo>
                    <a:lnTo>
                      <a:pt x="26" y="264"/>
                    </a:lnTo>
                    <a:lnTo>
                      <a:pt x="16" y="255"/>
                    </a:lnTo>
                    <a:lnTo>
                      <a:pt x="10" y="245"/>
                    </a:lnTo>
                    <a:lnTo>
                      <a:pt x="4" y="236"/>
                    </a:lnTo>
                    <a:lnTo>
                      <a:pt x="0" y="229"/>
                    </a:lnTo>
                    <a:lnTo>
                      <a:pt x="16" y="211"/>
                    </a:lnTo>
                    <a:lnTo>
                      <a:pt x="38" y="187"/>
                    </a:lnTo>
                    <a:lnTo>
                      <a:pt x="65" y="158"/>
                    </a:lnTo>
                    <a:lnTo>
                      <a:pt x="94" y="129"/>
                    </a:lnTo>
                    <a:lnTo>
                      <a:pt x="122" y="100"/>
                    </a:lnTo>
                    <a:lnTo>
                      <a:pt x="148" y="74"/>
                    </a:lnTo>
                    <a:lnTo>
                      <a:pt x="168" y="54"/>
                    </a:lnTo>
                    <a:lnTo>
                      <a:pt x="180" y="42"/>
                    </a:lnTo>
                    <a:lnTo>
                      <a:pt x="191" y="32"/>
                    </a:lnTo>
                    <a:lnTo>
                      <a:pt x="206" y="22"/>
                    </a:lnTo>
                    <a:lnTo>
                      <a:pt x="226" y="12"/>
                    </a:lnTo>
                    <a:lnTo>
                      <a:pt x="250" y="4"/>
                    </a:lnTo>
                    <a:lnTo>
                      <a:pt x="277" y="0"/>
                    </a:lnTo>
                    <a:lnTo>
                      <a:pt x="308" y="4"/>
                    </a:lnTo>
                    <a:lnTo>
                      <a:pt x="340" y="15"/>
                    </a:lnTo>
                    <a:lnTo>
                      <a:pt x="377" y="38"/>
                    </a:lnTo>
                    <a:lnTo>
                      <a:pt x="393" y="54"/>
                    </a:lnTo>
                    <a:lnTo>
                      <a:pt x="404" y="70"/>
                    </a:lnTo>
                    <a:lnTo>
                      <a:pt x="407" y="87"/>
                    </a:lnTo>
                    <a:lnTo>
                      <a:pt x="405" y="103"/>
                    </a:lnTo>
                    <a:lnTo>
                      <a:pt x="401" y="115"/>
                    </a:lnTo>
                    <a:lnTo>
                      <a:pt x="393" y="126"/>
                    </a:lnTo>
                    <a:lnTo>
                      <a:pt x="385" y="133"/>
                    </a:lnTo>
                    <a:lnTo>
                      <a:pt x="376" y="135"/>
                    </a:lnTo>
                    <a:lnTo>
                      <a:pt x="363" y="140"/>
                    </a:lnTo>
                    <a:lnTo>
                      <a:pt x="349" y="140"/>
                    </a:lnTo>
                    <a:lnTo>
                      <a:pt x="332" y="137"/>
                    </a:lnTo>
                    <a:lnTo>
                      <a:pt x="316" y="133"/>
                    </a:lnTo>
                    <a:lnTo>
                      <a:pt x="300" y="126"/>
                    </a:lnTo>
                    <a:lnTo>
                      <a:pt x="285" y="119"/>
                    </a:lnTo>
                    <a:lnTo>
                      <a:pt x="271" y="111"/>
                    </a:lnTo>
                    <a:lnTo>
                      <a:pt x="260" y="104"/>
                    </a:lnTo>
                    <a:lnTo>
                      <a:pt x="244" y="126"/>
                    </a:lnTo>
                    <a:lnTo>
                      <a:pt x="229" y="153"/>
                    </a:lnTo>
                    <a:lnTo>
                      <a:pt x="216" y="184"/>
                    </a:lnTo>
                    <a:lnTo>
                      <a:pt x="203" y="215"/>
                    </a:lnTo>
                    <a:lnTo>
                      <a:pt x="193" y="245"/>
                    </a:lnTo>
                    <a:lnTo>
                      <a:pt x="183" y="274"/>
                    </a:lnTo>
                    <a:lnTo>
                      <a:pt x="178" y="295"/>
                    </a:lnTo>
                    <a:lnTo>
                      <a:pt x="174" y="310"/>
                    </a:lnTo>
                    <a:lnTo>
                      <a:pt x="170" y="322"/>
                    </a:lnTo>
                    <a:lnTo>
                      <a:pt x="167" y="332"/>
                    </a:lnTo>
                    <a:lnTo>
                      <a:pt x="164" y="340"/>
                    </a:lnTo>
                    <a:lnTo>
                      <a:pt x="164" y="343"/>
                    </a:lnTo>
                    <a:lnTo>
                      <a:pt x="130" y="332"/>
                    </a:lnTo>
                    <a:lnTo>
                      <a:pt x="123" y="328"/>
                    </a:lnTo>
                    <a:lnTo>
                      <a:pt x="115" y="324"/>
                    </a:lnTo>
                    <a:lnTo>
                      <a:pt x="106" y="318"/>
                    </a:lnTo>
                    <a:lnTo>
                      <a:pt x="96" y="313"/>
                    </a:lnTo>
                    <a:lnTo>
                      <a:pt x="87" y="308"/>
                    </a:lnTo>
                    <a:lnTo>
                      <a:pt x="76" y="302"/>
                    </a:lnTo>
                    <a:lnTo>
                      <a:pt x="66" y="297"/>
                    </a:lnTo>
                    <a:lnTo>
                      <a:pt x="58" y="293"/>
                    </a:lnTo>
                    <a:close/>
                  </a:path>
                </a:pathLst>
              </a:custGeom>
              <a:solidFill>
                <a:srgbClr val="9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89" name="Freeform 63"/>
              <p:cNvSpPr>
                <a:spLocks/>
              </p:cNvSpPr>
              <p:nvPr/>
            </p:nvSpPr>
            <p:spPr bwMode="auto">
              <a:xfrm>
                <a:off x="410" y="1190"/>
                <a:ext cx="407" cy="343"/>
              </a:xfrm>
              <a:custGeom>
                <a:avLst/>
                <a:gdLst>
                  <a:gd name="T0" fmla="*/ 58 w 407"/>
                  <a:gd name="T1" fmla="*/ 293 h 343"/>
                  <a:gd name="T2" fmla="*/ 43 w 407"/>
                  <a:gd name="T3" fmla="*/ 282 h 343"/>
                  <a:gd name="T4" fmla="*/ 26 w 407"/>
                  <a:gd name="T5" fmla="*/ 264 h 343"/>
                  <a:gd name="T6" fmla="*/ 10 w 407"/>
                  <a:gd name="T7" fmla="*/ 245 h 343"/>
                  <a:gd name="T8" fmla="*/ 0 w 407"/>
                  <a:gd name="T9" fmla="*/ 229 h 343"/>
                  <a:gd name="T10" fmla="*/ 16 w 407"/>
                  <a:gd name="T11" fmla="*/ 211 h 343"/>
                  <a:gd name="T12" fmla="*/ 65 w 407"/>
                  <a:gd name="T13" fmla="*/ 158 h 343"/>
                  <a:gd name="T14" fmla="*/ 122 w 407"/>
                  <a:gd name="T15" fmla="*/ 100 h 343"/>
                  <a:gd name="T16" fmla="*/ 168 w 407"/>
                  <a:gd name="T17" fmla="*/ 54 h 343"/>
                  <a:gd name="T18" fmla="*/ 180 w 407"/>
                  <a:gd name="T19" fmla="*/ 42 h 343"/>
                  <a:gd name="T20" fmla="*/ 206 w 407"/>
                  <a:gd name="T21" fmla="*/ 22 h 343"/>
                  <a:gd name="T22" fmla="*/ 250 w 407"/>
                  <a:gd name="T23" fmla="*/ 4 h 343"/>
                  <a:gd name="T24" fmla="*/ 308 w 407"/>
                  <a:gd name="T25" fmla="*/ 4 h 343"/>
                  <a:gd name="T26" fmla="*/ 377 w 407"/>
                  <a:gd name="T27" fmla="*/ 38 h 343"/>
                  <a:gd name="T28" fmla="*/ 393 w 407"/>
                  <a:gd name="T29" fmla="*/ 54 h 343"/>
                  <a:gd name="T30" fmla="*/ 407 w 407"/>
                  <a:gd name="T31" fmla="*/ 87 h 343"/>
                  <a:gd name="T32" fmla="*/ 401 w 407"/>
                  <a:gd name="T33" fmla="*/ 115 h 343"/>
                  <a:gd name="T34" fmla="*/ 385 w 407"/>
                  <a:gd name="T35" fmla="*/ 133 h 343"/>
                  <a:gd name="T36" fmla="*/ 376 w 407"/>
                  <a:gd name="T37" fmla="*/ 135 h 343"/>
                  <a:gd name="T38" fmla="*/ 349 w 407"/>
                  <a:gd name="T39" fmla="*/ 140 h 343"/>
                  <a:gd name="T40" fmla="*/ 316 w 407"/>
                  <a:gd name="T41" fmla="*/ 133 h 343"/>
                  <a:gd name="T42" fmla="*/ 285 w 407"/>
                  <a:gd name="T43" fmla="*/ 119 h 343"/>
                  <a:gd name="T44" fmla="*/ 260 w 407"/>
                  <a:gd name="T45" fmla="*/ 104 h 343"/>
                  <a:gd name="T46" fmla="*/ 244 w 407"/>
                  <a:gd name="T47" fmla="*/ 126 h 343"/>
                  <a:gd name="T48" fmla="*/ 216 w 407"/>
                  <a:gd name="T49" fmla="*/ 184 h 343"/>
                  <a:gd name="T50" fmla="*/ 193 w 407"/>
                  <a:gd name="T51" fmla="*/ 245 h 343"/>
                  <a:gd name="T52" fmla="*/ 178 w 407"/>
                  <a:gd name="T53" fmla="*/ 295 h 343"/>
                  <a:gd name="T54" fmla="*/ 174 w 407"/>
                  <a:gd name="T55" fmla="*/ 310 h 343"/>
                  <a:gd name="T56" fmla="*/ 167 w 407"/>
                  <a:gd name="T57" fmla="*/ 332 h 343"/>
                  <a:gd name="T58" fmla="*/ 164 w 407"/>
                  <a:gd name="T59" fmla="*/ 343 h 343"/>
                  <a:gd name="T60" fmla="*/ 130 w 407"/>
                  <a:gd name="T61" fmla="*/ 332 h 343"/>
                  <a:gd name="T62" fmla="*/ 115 w 407"/>
                  <a:gd name="T63" fmla="*/ 324 h 343"/>
                  <a:gd name="T64" fmla="*/ 96 w 407"/>
                  <a:gd name="T65" fmla="*/ 313 h 343"/>
                  <a:gd name="T66" fmla="*/ 76 w 407"/>
                  <a:gd name="T67" fmla="*/ 302 h 343"/>
                  <a:gd name="T68" fmla="*/ 58 w 407"/>
                  <a:gd name="T69" fmla="*/ 293 h 3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07" h="343">
                    <a:moveTo>
                      <a:pt x="58" y="293"/>
                    </a:moveTo>
                    <a:lnTo>
                      <a:pt x="58" y="293"/>
                    </a:lnTo>
                    <a:lnTo>
                      <a:pt x="52" y="289"/>
                    </a:lnTo>
                    <a:lnTo>
                      <a:pt x="43" y="282"/>
                    </a:lnTo>
                    <a:lnTo>
                      <a:pt x="34" y="274"/>
                    </a:lnTo>
                    <a:lnTo>
                      <a:pt x="26" y="264"/>
                    </a:lnTo>
                    <a:lnTo>
                      <a:pt x="16" y="255"/>
                    </a:lnTo>
                    <a:lnTo>
                      <a:pt x="10" y="245"/>
                    </a:lnTo>
                    <a:lnTo>
                      <a:pt x="4" y="236"/>
                    </a:lnTo>
                    <a:lnTo>
                      <a:pt x="0" y="229"/>
                    </a:lnTo>
                    <a:lnTo>
                      <a:pt x="16" y="211"/>
                    </a:lnTo>
                    <a:lnTo>
                      <a:pt x="38" y="187"/>
                    </a:lnTo>
                    <a:lnTo>
                      <a:pt x="65" y="158"/>
                    </a:lnTo>
                    <a:lnTo>
                      <a:pt x="94" y="129"/>
                    </a:lnTo>
                    <a:lnTo>
                      <a:pt x="122" y="100"/>
                    </a:lnTo>
                    <a:lnTo>
                      <a:pt x="148" y="74"/>
                    </a:lnTo>
                    <a:lnTo>
                      <a:pt x="168" y="54"/>
                    </a:lnTo>
                    <a:lnTo>
                      <a:pt x="180" y="42"/>
                    </a:lnTo>
                    <a:lnTo>
                      <a:pt x="191" y="32"/>
                    </a:lnTo>
                    <a:lnTo>
                      <a:pt x="206" y="22"/>
                    </a:lnTo>
                    <a:lnTo>
                      <a:pt x="226" y="12"/>
                    </a:lnTo>
                    <a:lnTo>
                      <a:pt x="250" y="4"/>
                    </a:lnTo>
                    <a:lnTo>
                      <a:pt x="277" y="0"/>
                    </a:lnTo>
                    <a:lnTo>
                      <a:pt x="308" y="4"/>
                    </a:lnTo>
                    <a:lnTo>
                      <a:pt x="340" y="15"/>
                    </a:lnTo>
                    <a:lnTo>
                      <a:pt x="377" y="38"/>
                    </a:lnTo>
                    <a:lnTo>
                      <a:pt x="393" y="54"/>
                    </a:lnTo>
                    <a:lnTo>
                      <a:pt x="404" y="70"/>
                    </a:lnTo>
                    <a:lnTo>
                      <a:pt x="407" y="87"/>
                    </a:lnTo>
                    <a:lnTo>
                      <a:pt x="405" y="103"/>
                    </a:lnTo>
                    <a:lnTo>
                      <a:pt x="401" y="115"/>
                    </a:lnTo>
                    <a:lnTo>
                      <a:pt x="393" y="126"/>
                    </a:lnTo>
                    <a:lnTo>
                      <a:pt x="385" y="133"/>
                    </a:lnTo>
                    <a:lnTo>
                      <a:pt x="376" y="135"/>
                    </a:lnTo>
                    <a:lnTo>
                      <a:pt x="363" y="140"/>
                    </a:lnTo>
                    <a:lnTo>
                      <a:pt x="349" y="140"/>
                    </a:lnTo>
                    <a:lnTo>
                      <a:pt x="332" y="137"/>
                    </a:lnTo>
                    <a:lnTo>
                      <a:pt x="316" y="133"/>
                    </a:lnTo>
                    <a:lnTo>
                      <a:pt x="300" y="126"/>
                    </a:lnTo>
                    <a:lnTo>
                      <a:pt x="285" y="119"/>
                    </a:lnTo>
                    <a:lnTo>
                      <a:pt x="271" y="111"/>
                    </a:lnTo>
                    <a:lnTo>
                      <a:pt x="260" y="104"/>
                    </a:lnTo>
                    <a:lnTo>
                      <a:pt x="244" y="126"/>
                    </a:lnTo>
                    <a:lnTo>
                      <a:pt x="229" y="153"/>
                    </a:lnTo>
                    <a:lnTo>
                      <a:pt x="216" y="184"/>
                    </a:lnTo>
                    <a:lnTo>
                      <a:pt x="203" y="215"/>
                    </a:lnTo>
                    <a:lnTo>
                      <a:pt x="193" y="245"/>
                    </a:lnTo>
                    <a:lnTo>
                      <a:pt x="183" y="274"/>
                    </a:lnTo>
                    <a:lnTo>
                      <a:pt x="178" y="295"/>
                    </a:lnTo>
                    <a:lnTo>
                      <a:pt x="174" y="310"/>
                    </a:lnTo>
                    <a:lnTo>
                      <a:pt x="170" y="322"/>
                    </a:lnTo>
                    <a:lnTo>
                      <a:pt x="167" y="332"/>
                    </a:lnTo>
                    <a:lnTo>
                      <a:pt x="164" y="340"/>
                    </a:lnTo>
                    <a:lnTo>
                      <a:pt x="164" y="343"/>
                    </a:lnTo>
                    <a:lnTo>
                      <a:pt x="130" y="332"/>
                    </a:lnTo>
                    <a:lnTo>
                      <a:pt x="123" y="328"/>
                    </a:lnTo>
                    <a:lnTo>
                      <a:pt x="115" y="324"/>
                    </a:lnTo>
                    <a:lnTo>
                      <a:pt x="106" y="318"/>
                    </a:lnTo>
                    <a:lnTo>
                      <a:pt x="96" y="313"/>
                    </a:lnTo>
                    <a:lnTo>
                      <a:pt x="87" y="308"/>
                    </a:lnTo>
                    <a:lnTo>
                      <a:pt x="76" y="302"/>
                    </a:lnTo>
                    <a:lnTo>
                      <a:pt x="66" y="297"/>
                    </a:lnTo>
                    <a:lnTo>
                      <a:pt x="58" y="29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0" name="Freeform 64"/>
              <p:cNvSpPr>
                <a:spLocks/>
              </p:cNvSpPr>
              <p:nvPr/>
            </p:nvSpPr>
            <p:spPr bwMode="auto">
              <a:xfrm>
                <a:off x="1016" y="1161"/>
                <a:ext cx="170" cy="85"/>
              </a:xfrm>
              <a:custGeom>
                <a:avLst/>
                <a:gdLst>
                  <a:gd name="T0" fmla="*/ 170 w 170"/>
                  <a:gd name="T1" fmla="*/ 85 h 85"/>
                  <a:gd name="T2" fmla="*/ 168 w 170"/>
                  <a:gd name="T3" fmla="*/ 68 h 85"/>
                  <a:gd name="T4" fmla="*/ 163 w 170"/>
                  <a:gd name="T5" fmla="*/ 52 h 85"/>
                  <a:gd name="T6" fmla="*/ 155 w 170"/>
                  <a:gd name="T7" fmla="*/ 37 h 85"/>
                  <a:gd name="T8" fmla="*/ 145 w 170"/>
                  <a:gd name="T9" fmla="*/ 25 h 85"/>
                  <a:gd name="T10" fmla="*/ 133 w 170"/>
                  <a:gd name="T11" fmla="*/ 15 h 85"/>
                  <a:gd name="T12" fmla="*/ 118 w 170"/>
                  <a:gd name="T13" fmla="*/ 7 h 85"/>
                  <a:gd name="T14" fmla="*/ 102 w 170"/>
                  <a:gd name="T15" fmla="*/ 2 h 85"/>
                  <a:gd name="T16" fmla="*/ 86 w 170"/>
                  <a:gd name="T17" fmla="*/ 0 h 85"/>
                  <a:gd name="T18" fmla="*/ 68 w 170"/>
                  <a:gd name="T19" fmla="*/ 2 h 85"/>
                  <a:gd name="T20" fmla="*/ 52 w 170"/>
                  <a:gd name="T21" fmla="*/ 7 h 85"/>
                  <a:gd name="T22" fmla="*/ 38 w 170"/>
                  <a:gd name="T23" fmla="*/ 15 h 85"/>
                  <a:gd name="T24" fmla="*/ 25 w 170"/>
                  <a:gd name="T25" fmla="*/ 25 h 85"/>
                  <a:gd name="T26" fmla="*/ 15 w 170"/>
                  <a:gd name="T27" fmla="*/ 37 h 85"/>
                  <a:gd name="T28" fmla="*/ 7 w 170"/>
                  <a:gd name="T29" fmla="*/ 52 h 85"/>
                  <a:gd name="T30" fmla="*/ 2 w 170"/>
                  <a:gd name="T31" fmla="*/ 68 h 85"/>
                  <a:gd name="T32" fmla="*/ 0 w 170"/>
                  <a:gd name="T33" fmla="*/ 85 h 85"/>
                  <a:gd name="T34" fmla="*/ 170 w 170"/>
                  <a:gd name="T35" fmla="*/ 85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0" h="85">
                    <a:moveTo>
                      <a:pt x="170" y="85"/>
                    </a:moveTo>
                    <a:lnTo>
                      <a:pt x="168" y="68"/>
                    </a:lnTo>
                    <a:lnTo>
                      <a:pt x="163" y="52"/>
                    </a:lnTo>
                    <a:lnTo>
                      <a:pt x="155" y="37"/>
                    </a:lnTo>
                    <a:lnTo>
                      <a:pt x="145" y="25"/>
                    </a:lnTo>
                    <a:lnTo>
                      <a:pt x="133" y="15"/>
                    </a:lnTo>
                    <a:lnTo>
                      <a:pt x="118" y="7"/>
                    </a:lnTo>
                    <a:lnTo>
                      <a:pt x="102" y="2"/>
                    </a:lnTo>
                    <a:lnTo>
                      <a:pt x="86" y="0"/>
                    </a:lnTo>
                    <a:lnTo>
                      <a:pt x="68" y="2"/>
                    </a:lnTo>
                    <a:lnTo>
                      <a:pt x="52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37"/>
                    </a:lnTo>
                    <a:lnTo>
                      <a:pt x="7" y="52"/>
                    </a:lnTo>
                    <a:lnTo>
                      <a:pt x="2" y="68"/>
                    </a:lnTo>
                    <a:lnTo>
                      <a:pt x="0" y="85"/>
                    </a:lnTo>
                    <a:lnTo>
                      <a:pt x="17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1" name="Freeform 65"/>
              <p:cNvSpPr>
                <a:spLocks/>
              </p:cNvSpPr>
              <p:nvPr/>
            </p:nvSpPr>
            <p:spPr bwMode="auto">
              <a:xfrm>
                <a:off x="1016" y="1161"/>
                <a:ext cx="170" cy="85"/>
              </a:xfrm>
              <a:custGeom>
                <a:avLst/>
                <a:gdLst>
                  <a:gd name="T0" fmla="*/ 170 w 170"/>
                  <a:gd name="T1" fmla="*/ 85 h 85"/>
                  <a:gd name="T2" fmla="*/ 170 w 170"/>
                  <a:gd name="T3" fmla="*/ 85 h 85"/>
                  <a:gd name="T4" fmla="*/ 168 w 170"/>
                  <a:gd name="T5" fmla="*/ 68 h 85"/>
                  <a:gd name="T6" fmla="*/ 163 w 170"/>
                  <a:gd name="T7" fmla="*/ 52 h 85"/>
                  <a:gd name="T8" fmla="*/ 155 w 170"/>
                  <a:gd name="T9" fmla="*/ 37 h 85"/>
                  <a:gd name="T10" fmla="*/ 145 w 170"/>
                  <a:gd name="T11" fmla="*/ 25 h 85"/>
                  <a:gd name="T12" fmla="*/ 133 w 170"/>
                  <a:gd name="T13" fmla="*/ 15 h 85"/>
                  <a:gd name="T14" fmla="*/ 118 w 170"/>
                  <a:gd name="T15" fmla="*/ 7 h 85"/>
                  <a:gd name="T16" fmla="*/ 102 w 170"/>
                  <a:gd name="T17" fmla="*/ 2 h 85"/>
                  <a:gd name="T18" fmla="*/ 86 w 170"/>
                  <a:gd name="T19" fmla="*/ 0 h 85"/>
                  <a:gd name="T20" fmla="*/ 86 w 170"/>
                  <a:gd name="T21" fmla="*/ 0 h 85"/>
                  <a:gd name="T22" fmla="*/ 68 w 170"/>
                  <a:gd name="T23" fmla="*/ 2 h 85"/>
                  <a:gd name="T24" fmla="*/ 52 w 170"/>
                  <a:gd name="T25" fmla="*/ 7 h 85"/>
                  <a:gd name="T26" fmla="*/ 38 w 170"/>
                  <a:gd name="T27" fmla="*/ 15 h 85"/>
                  <a:gd name="T28" fmla="*/ 25 w 170"/>
                  <a:gd name="T29" fmla="*/ 25 h 85"/>
                  <a:gd name="T30" fmla="*/ 15 w 170"/>
                  <a:gd name="T31" fmla="*/ 37 h 85"/>
                  <a:gd name="T32" fmla="*/ 7 w 170"/>
                  <a:gd name="T33" fmla="*/ 52 h 85"/>
                  <a:gd name="T34" fmla="*/ 2 w 170"/>
                  <a:gd name="T35" fmla="*/ 68 h 85"/>
                  <a:gd name="T36" fmla="*/ 0 w 170"/>
                  <a:gd name="T37" fmla="*/ 85 h 85"/>
                  <a:gd name="T38" fmla="*/ 170 w 170"/>
                  <a:gd name="T39" fmla="*/ 85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0" h="85">
                    <a:moveTo>
                      <a:pt x="170" y="85"/>
                    </a:moveTo>
                    <a:lnTo>
                      <a:pt x="170" y="85"/>
                    </a:lnTo>
                    <a:lnTo>
                      <a:pt x="168" y="68"/>
                    </a:lnTo>
                    <a:lnTo>
                      <a:pt x="163" y="52"/>
                    </a:lnTo>
                    <a:lnTo>
                      <a:pt x="155" y="37"/>
                    </a:lnTo>
                    <a:lnTo>
                      <a:pt x="145" y="25"/>
                    </a:lnTo>
                    <a:lnTo>
                      <a:pt x="133" y="15"/>
                    </a:lnTo>
                    <a:lnTo>
                      <a:pt x="118" y="7"/>
                    </a:lnTo>
                    <a:lnTo>
                      <a:pt x="102" y="2"/>
                    </a:lnTo>
                    <a:lnTo>
                      <a:pt x="86" y="0"/>
                    </a:lnTo>
                    <a:lnTo>
                      <a:pt x="68" y="2"/>
                    </a:lnTo>
                    <a:lnTo>
                      <a:pt x="52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37"/>
                    </a:lnTo>
                    <a:lnTo>
                      <a:pt x="7" y="52"/>
                    </a:lnTo>
                    <a:lnTo>
                      <a:pt x="2" y="68"/>
                    </a:lnTo>
                    <a:lnTo>
                      <a:pt x="0" y="85"/>
                    </a:lnTo>
                    <a:lnTo>
                      <a:pt x="170" y="8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2" name="Freeform 66"/>
              <p:cNvSpPr>
                <a:spLocks/>
              </p:cNvSpPr>
              <p:nvPr/>
            </p:nvSpPr>
            <p:spPr bwMode="auto">
              <a:xfrm>
                <a:off x="1016" y="1286"/>
                <a:ext cx="170" cy="183"/>
              </a:xfrm>
              <a:custGeom>
                <a:avLst/>
                <a:gdLst>
                  <a:gd name="T0" fmla="*/ 170 w 170"/>
                  <a:gd name="T1" fmla="*/ 99 h 183"/>
                  <a:gd name="T2" fmla="*/ 168 w 170"/>
                  <a:gd name="T3" fmla="*/ 115 h 183"/>
                  <a:gd name="T4" fmla="*/ 163 w 170"/>
                  <a:gd name="T5" fmla="*/ 132 h 183"/>
                  <a:gd name="T6" fmla="*/ 155 w 170"/>
                  <a:gd name="T7" fmla="*/ 147 h 183"/>
                  <a:gd name="T8" fmla="*/ 145 w 170"/>
                  <a:gd name="T9" fmla="*/ 159 h 183"/>
                  <a:gd name="T10" fmla="*/ 133 w 170"/>
                  <a:gd name="T11" fmla="*/ 168 h 183"/>
                  <a:gd name="T12" fmla="*/ 118 w 170"/>
                  <a:gd name="T13" fmla="*/ 176 h 183"/>
                  <a:gd name="T14" fmla="*/ 102 w 170"/>
                  <a:gd name="T15" fmla="*/ 182 h 183"/>
                  <a:gd name="T16" fmla="*/ 86 w 170"/>
                  <a:gd name="T17" fmla="*/ 183 h 183"/>
                  <a:gd name="T18" fmla="*/ 68 w 170"/>
                  <a:gd name="T19" fmla="*/ 182 h 183"/>
                  <a:gd name="T20" fmla="*/ 52 w 170"/>
                  <a:gd name="T21" fmla="*/ 176 h 183"/>
                  <a:gd name="T22" fmla="*/ 38 w 170"/>
                  <a:gd name="T23" fmla="*/ 168 h 183"/>
                  <a:gd name="T24" fmla="*/ 25 w 170"/>
                  <a:gd name="T25" fmla="*/ 159 h 183"/>
                  <a:gd name="T26" fmla="*/ 15 w 170"/>
                  <a:gd name="T27" fmla="*/ 147 h 183"/>
                  <a:gd name="T28" fmla="*/ 7 w 170"/>
                  <a:gd name="T29" fmla="*/ 132 h 183"/>
                  <a:gd name="T30" fmla="*/ 2 w 170"/>
                  <a:gd name="T31" fmla="*/ 115 h 183"/>
                  <a:gd name="T32" fmla="*/ 0 w 170"/>
                  <a:gd name="T33" fmla="*/ 99 h 183"/>
                  <a:gd name="T34" fmla="*/ 0 w 170"/>
                  <a:gd name="T35" fmla="*/ 73 h 183"/>
                  <a:gd name="T36" fmla="*/ 0 w 170"/>
                  <a:gd name="T37" fmla="*/ 41 h 183"/>
                  <a:gd name="T38" fmla="*/ 0 w 170"/>
                  <a:gd name="T39" fmla="*/ 12 h 183"/>
                  <a:gd name="T40" fmla="*/ 0 w 170"/>
                  <a:gd name="T41" fmla="*/ 0 h 183"/>
                  <a:gd name="T42" fmla="*/ 170 w 170"/>
                  <a:gd name="T43" fmla="*/ 0 h 183"/>
                  <a:gd name="T44" fmla="*/ 170 w 170"/>
                  <a:gd name="T45" fmla="*/ 99 h 18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0" h="183">
                    <a:moveTo>
                      <a:pt x="170" y="99"/>
                    </a:moveTo>
                    <a:lnTo>
                      <a:pt x="168" y="115"/>
                    </a:lnTo>
                    <a:lnTo>
                      <a:pt x="163" y="132"/>
                    </a:lnTo>
                    <a:lnTo>
                      <a:pt x="155" y="147"/>
                    </a:lnTo>
                    <a:lnTo>
                      <a:pt x="145" y="159"/>
                    </a:lnTo>
                    <a:lnTo>
                      <a:pt x="133" y="168"/>
                    </a:lnTo>
                    <a:lnTo>
                      <a:pt x="118" y="176"/>
                    </a:lnTo>
                    <a:lnTo>
                      <a:pt x="102" y="182"/>
                    </a:lnTo>
                    <a:lnTo>
                      <a:pt x="86" y="183"/>
                    </a:lnTo>
                    <a:lnTo>
                      <a:pt x="68" y="182"/>
                    </a:lnTo>
                    <a:lnTo>
                      <a:pt x="52" y="176"/>
                    </a:lnTo>
                    <a:lnTo>
                      <a:pt x="38" y="168"/>
                    </a:lnTo>
                    <a:lnTo>
                      <a:pt x="25" y="159"/>
                    </a:lnTo>
                    <a:lnTo>
                      <a:pt x="15" y="147"/>
                    </a:lnTo>
                    <a:lnTo>
                      <a:pt x="7" y="132"/>
                    </a:lnTo>
                    <a:lnTo>
                      <a:pt x="2" y="115"/>
                    </a:lnTo>
                    <a:lnTo>
                      <a:pt x="0" y="99"/>
                    </a:lnTo>
                    <a:lnTo>
                      <a:pt x="0" y="73"/>
                    </a:lnTo>
                    <a:lnTo>
                      <a:pt x="0" y="4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170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3" name="Freeform 67"/>
              <p:cNvSpPr>
                <a:spLocks/>
              </p:cNvSpPr>
              <p:nvPr/>
            </p:nvSpPr>
            <p:spPr bwMode="auto">
              <a:xfrm>
                <a:off x="1016" y="1286"/>
                <a:ext cx="170" cy="183"/>
              </a:xfrm>
              <a:custGeom>
                <a:avLst/>
                <a:gdLst>
                  <a:gd name="T0" fmla="*/ 170 w 170"/>
                  <a:gd name="T1" fmla="*/ 99 h 183"/>
                  <a:gd name="T2" fmla="*/ 170 w 170"/>
                  <a:gd name="T3" fmla="*/ 99 h 183"/>
                  <a:gd name="T4" fmla="*/ 168 w 170"/>
                  <a:gd name="T5" fmla="*/ 115 h 183"/>
                  <a:gd name="T6" fmla="*/ 163 w 170"/>
                  <a:gd name="T7" fmla="*/ 132 h 183"/>
                  <a:gd name="T8" fmla="*/ 155 w 170"/>
                  <a:gd name="T9" fmla="*/ 147 h 183"/>
                  <a:gd name="T10" fmla="*/ 145 w 170"/>
                  <a:gd name="T11" fmla="*/ 159 h 183"/>
                  <a:gd name="T12" fmla="*/ 133 w 170"/>
                  <a:gd name="T13" fmla="*/ 168 h 183"/>
                  <a:gd name="T14" fmla="*/ 118 w 170"/>
                  <a:gd name="T15" fmla="*/ 176 h 183"/>
                  <a:gd name="T16" fmla="*/ 102 w 170"/>
                  <a:gd name="T17" fmla="*/ 182 h 183"/>
                  <a:gd name="T18" fmla="*/ 86 w 170"/>
                  <a:gd name="T19" fmla="*/ 183 h 183"/>
                  <a:gd name="T20" fmla="*/ 86 w 170"/>
                  <a:gd name="T21" fmla="*/ 183 h 183"/>
                  <a:gd name="T22" fmla="*/ 68 w 170"/>
                  <a:gd name="T23" fmla="*/ 182 h 183"/>
                  <a:gd name="T24" fmla="*/ 52 w 170"/>
                  <a:gd name="T25" fmla="*/ 176 h 183"/>
                  <a:gd name="T26" fmla="*/ 38 w 170"/>
                  <a:gd name="T27" fmla="*/ 168 h 183"/>
                  <a:gd name="T28" fmla="*/ 25 w 170"/>
                  <a:gd name="T29" fmla="*/ 159 h 183"/>
                  <a:gd name="T30" fmla="*/ 15 w 170"/>
                  <a:gd name="T31" fmla="*/ 147 h 183"/>
                  <a:gd name="T32" fmla="*/ 7 w 170"/>
                  <a:gd name="T33" fmla="*/ 132 h 183"/>
                  <a:gd name="T34" fmla="*/ 2 w 170"/>
                  <a:gd name="T35" fmla="*/ 115 h 183"/>
                  <a:gd name="T36" fmla="*/ 0 w 170"/>
                  <a:gd name="T37" fmla="*/ 99 h 183"/>
                  <a:gd name="T38" fmla="*/ 0 w 170"/>
                  <a:gd name="T39" fmla="*/ 99 h 183"/>
                  <a:gd name="T40" fmla="*/ 0 w 170"/>
                  <a:gd name="T41" fmla="*/ 73 h 183"/>
                  <a:gd name="T42" fmla="*/ 0 w 170"/>
                  <a:gd name="T43" fmla="*/ 41 h 183"/>
                  <a:gd name="T44" fmla="*/ 0 w 170"/>
                  <a:gd name="T45" fmla="*/ 12 h 183"/>
                  <a:gd name="T46" fmla="*/ 0 w 170"/>
                  <a:gd name="T47" fmla="*/ 0 h 183"/>
                  <a:gd name="T48" fmla="*/ 170 w 170"/>
                  <a:gd name="T49" fmla="*/ 0 h 183"/>
                  <a:gd name="T50" fmla="*/ 170 w 170"/>
                  <a:gd name="T51" fmla="*/ 99 h 1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0" h="183">
                    <a:moveTo>
                      <a:pt x="170" y="99"/>
                    </a:moveTo>
                    <a:lnTo>
                      <a:pt x="170" y="99"/>
                    </a:lnTo>
                    <a:lnTo>
                      <a:pt x="168" y="115"/>
                    </a:lnTo>
                    <a:lnTo>
                      <a:pt x="163" y="132"/>
                    </a:lnTo>
                    <a:lnTo>
                      <a:pt x="155" y="147"/>
                    </a:lnTo>
                    <a:lnTo>
                      <a:pt x="145" y="159"/>
                    </a:lnTo>
                    <a:lnTo>
                      <a:pt x="133" y="168"/>
                    </a:lnTo>
                    <a:lnTo>
                      <a:pt x="118" y="176"/>
                    </a:lnTo>
                    <a:lnTo>
                      <a:pt x="102" y="182"/>
                    </a:lnTo>
                    <a:lnTo>
                      <a:pt x="86" y="183"/>
                    </a:lnTo>
                    <a:lnTo>
                      <a:pt x="68" y="182"/>
                    </a:lnTo>
                    <a:lnTo>
                      <a:pt x="52" y="176"/>
                    </a:lnTo>
                    <a:lnTo>
                      <a:pt x="38" y="168"/>
                    </a:lnTo>
                    <a:lnTo>
                      <a:pt x="25" y="159"/>
                    </a:lnTo>
                    <a:lnTo>
                      <a:pt x="15" y="147"/>
                    </a:lnTo>
                    <a:lnTo>
                      <a:pt x="7" y="132"/>
                    </a:lnTo>
                    <a:lnTo>
                      <a:pt x="2" y="115"/>
                    </a:lnTo>
                    <a:lnTo>
                      <a:pt x="0" y="99"/>
                    </a:lnTo>
                    <a:lnTo>
                      <a:pt x="0" y="73"/>
                    </a:lnTo>
                    <a:lnTo>
                      <a:pt x="0" y="41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70" y="0"/>
                    </a:lnTo>
                    <a:lnTo>
                      <a:pt x="170" y="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4" name="Freeform 68"/>
              <p:cNvSpPr>
                <a:spLocks/>
              </p:cNvSpPr>
              <p:nvPr/>
            </p:nvSpPr>
            <p:spPr bwMode="auto">
              <a:xfrm>
                <a:off x="994" y="1469"/>
                <a:ext cx="118" cy="434"/>
              </a:xfrm>
              <a:custGeom>
                <a:avLst/>
                <a:gdLst>
                  <a:gd name="T0" fmla="*/ 0 w 118"/>
                  <a:gd name="T1" fmla="*/ 434 h 434"/>
                  <a:gd name="T2" fmla="*/ 47 w 118"/>
                  <a:gd name="T3" fmla="*/ 413 h 434"/>
                  <a:gd name="T4" fmla="*/ 78 w 118"/>
                  <a:gd name="T5" fmla="*/ 380 h 434"/>
                  <a:gd name="T6" fmla="*/ 99 w 118"/>
                  <a:gd name="T7" fmla="*/ 332 h 434"/>
                  <a:gd name="T8" fmla="*/ 112 w 118"/>
                  <a:gd name="T9" fmla="*/ 277 h 434"/>
                  <a:gd name="T10" fmla="*/ 117 w 118"/>
                  <a:gd name="T11" fmla="*/ 213 h 434"/>
                  <a:gd name="T12" fmla="*/ 118 w 118"/>
                  <a:gd name="T13" fmla="*/ 144 h 434"/>
                  <a:gd name="T14" fmla="*/ 118 w 118"/>
                  <a:gd name="T15" fmla="*/ 72 h 434"/>
                  <a:gd name="T16" fmla="*/ 117 w 118"/>
                  <a:gd name="T17" fmla="*/ 0 h 434"/>
                  <a:gd name="T18" fmla="*/ 99 w 118"/>
                  <a:gd name="T19" fmla="*/ 3 h 434"/>
                  <a:gd name="T20" fmla="*/ 101 w 118"/>
                  <a:gd name="T21" fmla="*/ 38 h 434"/>
                  <a:gd name="T22" fmla="*/ 104 w 118"/>
                  <a:gd name="T23" fmla="*/ 91 h 434"/>
                  <a:gd name="T24" fmla="*/ 105 w 118"/>
                  <a:gd name="T25" fmla="*/ 155 h 434"/>
                  <a:gd name="T26" fmla="*/ 104 w 118"/>
                  <a:gd name="T27" fmla="*/ 222 h 434"/>
                  <a:gd name="T28" fmla="*/ 94 w 118"/>
                  <a:gd name="T29" fmla="*/ 290 h 434"/>
                  <a:gd name="T30" fmla="*/ 75 w 118"/>
                  <a:gd name="T31" fmla="*/ 348 h 434"/>
                  <a:gd name="T32" fmla="*/ 45 w 118"/>
                  <a:gd name="T33" fmla="*/ 393 h 434"/>
                  <a:gd name="T34" fmla="*/ 0 w 118"/>
                  <a:gd name="T35" fmla="*/ 417 h 434"/>
                  <a:gd name="T36" fmla="*/ 0 w 118"/>
                  <a:gd name="T37" fmla="*/ 434 h 4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8" h="434">
                    <a:moveTo>
                      <a:pt x="0" y="434"/>
                    </a:moveTo>
                    <a:lnTo>
                      <a:pt x="47" y="413"/>
                    </a:lnTo>
                    <a:lnTo>
                      <a:pt x="78" y="380"/>
                    </a:lnTo>
                    <a:lnTo>
                      <a:pt x="99" y="332"/>
                    </a:lnTo>
                    <a:lnTo>
                      <a:pt x="112" y="277"/>
                    </a:lnTo>
                    <a:lnTo>
                      <a:pt x="117" y="213"/>
                    </a:lnTo>
                    <a:lnTo>
                      <a:pt x="118" y="144"/>
                    </a:lnTo>
                    <a:lnTo>
                      <a:pt x="118" y="72"/>
                    </a:lnTo>
                    <a:lnTo>
                      <a:pt x="117" y="0"/>
                    </a:lnTo>
                    <a:lnTo>
                      <a:pt x="99" y="3"/>
                    </a:lnTo>
                    <a:lnTo>
                      <a:pt x="101" y="38"/>
                    </a:lnTo>
                    <a:lnTo>
                      <a:pt x="104" y="91"/>
                    </a:lnTo>
                    <a:lnTo>
                      <a:pt x="105" y="155"/>
                    </a:lnTo>
                    <a:lnTo>
                      <a:pt x="104" y="222"/>
                    </a:lnTo>
                    <a:lnTo>
                      <a:pt x="94" y="290"/>
                    </a:lnTo>
                    <a:lnTo>
                      <a:pt x="75" y="348"/>
                    </a:lnTo>
                    <a:lnTo>
                      <a:pt x="45" y="393"/>
                    </a:lnTo>
                    <a:lnTo>
                      <a:pt x="0" y="417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5" name="Freeform 69"/>
              <p:cNvSpPr>
                <a:spLocks/>
              </p:cNvSpPr>
              <p:nvPr/>
            </p:nvSpPr>
            <p:spPr bwMode="auto">
              <a:xfrm>
                <a:off x="994" y="1469"/>
                <a:ext cx="118" cy="434"/>
              </a:xfrm>
              <a:custGeom>
                <a:avLst/>
                <a:gdLst>
                  <a:gd name="T0" fmla="*/ 0 w 118"/>
                  <a:gd name="T1" fmla="*/ 434 h 434"/>
                  <a:gd name="T2" fmla="*/ 0 w 118"/>
                  <a:gd name="T3" fmla="*/ 434 h 434"/>
                  <a:gd name="T4" fmla="*/ 47 w 118"/>
                  <a:gd name="T5" fmla="*/ 413 h 434"/>
                  <a:gd name="T6" fmla="*/ 78 w 118"/>
                  <a:gd name="T7" fmla="*/ 380 h 434"/>
                  <a:gd name="T8" fmla="*/ 99 w 118"/>
                  <a:gd name="T9" fmla="*/ 332 h 434"/>
                  <a:gd name="T10" fmla="*/ 112 w 118"/>
                  <a:gd name="T11" fmla="*/ 277 h 434"/>
                  <a:gd name="T12" fmla="*/ 117 w 118"/>
                  <a:gd name="T13" fmla="*/ 213 h 434"/>
                  <a:gd name="T14" fmla="*/ 118 w 118"/>
                  <a:gd name="T15" fmla="*/ 144 h 434"/>
                  <a:gd name="T16" fmla="*/ 118 w 118"/>
                  <a:gd name="T17" fmla="*/ 72 h 434"/>
                  <a:gd name="T18" fmla="*/ 117 w 118"/>
                  <a:gd name="T19" fmla="*/ 0 h 434"/>
                  <a:gd name="T20" fmla="*/ 99 w 118"/>
                  <a:gd name="T21" fmla="*/ 3 h 434"/>
                  <a:gd name="T22" fmla="*/ 99 w 118"/>
                  <a:gd name="T23" fmla="*/ 3 h 434"/>
                  <a:gd name="T24" fmla="*/ 101 w 118"/>
                  <a:gd name="T25" fmla="*/ 38 h 434"/>
                  <a:gd name="T26" fmla="*/ 104 w 118"/>
                  <a:gd name="T27" fmla="*/ 91 h 434"/>
                  <a:gd name="T28" fmla="*/ 105 w 118"/>
                  <a:gd name="T29" fmla="*/ 155 h 434"/>
                  <a:gd name="T30" fmla="*/ 104 w 118"/>
                  <a:gd name="T31" fmla="*/ 222 h 434"/>
                  <a:gd name="T32" fmla="*/ 94 w 118"/>
                  <a:gd name="T33" fmla="*/ 290 h 434"/>
                  <a:gd name="T34" fmla="*/ 75 w 118"/>
                  <a:gd name="T35" fmla="*/ 348 h 434"/>
                  <a:gd name="T36" fmla="*/ 45 w 118"/>
                  <a:gd name="T37" fmla="*/ 393 h 434"/>
                  <a:gd name="T38" fmla="*/ 0 w 118"/>
                  <a:gd name="T39" fmla="*/ 417 h 434"/>
                  <a:gd name="T40" fmla="*/ 0 w 118"/>
                  <a:gd name="T41" fmla="*/ 434 h 4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8" h="434">
                    <a:moveTo>
                      <a:pt x="0" y="434"/>
                    </a:moveTo>
                    <a:lnTo>
                      <a:pt x="0" y="434"/>
                    </a:lnTo>
                    <a:lnTo>
                      <a:pt x="47" y="413"/>
                    </a:lnTo>
                    <a:lnTo>
                      <a:pt x="78" y="380"/>
                    </a:lnTo>
                    <a:lnTo>
                      <a:pt x="99" y="332"/>
                    </a:lnTo>
                    <a:lnTo>
                      <a:pt x="112" y="277"/>
                    </a:lnTo>
                    <a:lnTo>
                      <a:pt x="117" y="213"/>
                    </a:lnTo>
                    <a:lnTo>
                      <a:pt x="118" y="144"/>
                    </a:lnTo>
                    <a:lnTo>
                      <a:pt x="118" y="72"/>
                    </a:lnTo>
                    <a:lnTo>
                      <a:pt x="117" y="0"/>
                    </a:lnTo>
                    <a:lnTo>
                      <a:pt x="99" y="3"/>
                    </a:lnTo>
                    <a:lnTo>
                      <a:pt x="101" y="38"/>
                    </a:lnTo>
                    <a:lnTo>
                      <a:pt x="104" y="91"/>
                    </a:lnTo>
                    <a:lnTo>
                      <a:pt x="105" y="155"/>
                    </a:lnTo>
                    <a:lnTo>
                      <a:pt x="104" y="222"/>
                    </a:lnTo>
                    <a:lnTo>
                      <a:pt x="94" y="290"/>
                    </a:lnTo>
                    <a:lnTo>
                      <a:pt x="75" y="348"/>
                    </a:lnTo>
                    <a:lnTo>
                      <a:pt x="45" y="393"/>
                    </a:lnTo>
                    <a:lnTo>
                      <a:pt x="0" y="417"/>
                    </a:lnTo>
                    <a:lnTo>
                      <a:pt x="0" y="4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6" name="Freeform 70"/>
              <p:cNvSpPr>
                <a:spLocks/>
              </p:cNvSpPr>
              <p:nvPr/>
            </p:nvSpPr>
            <p:spPr bwMode="auto">
              <a:xfrm>
                <a:off x="1045" y="1358"/>
                <a:ext cx="112" cy="83"/>
              </a:xfrm>
              <a:custGeom>
                <a:avLst/>
                <a:gdLst>
                  <a:gd name="T0" fmla="*/ 112 w 112"/>
                  <a:gd name="T1" fmla="*/ 0 h 83"/>
                  <a:gd name="T2" fmla="*/ 0 w 112"/>
                  <a:gd name="T3" fmla="*/ 0 h 83"/>
                  <a:gd name="T4" fmla="*/ 0 w 112"/>
                  <a:gd name="T5" fmla="*/ 27 h 83"/>
                  <a:gd name="T6" fmla="*/ 1 w 112"/>
                  <a:gd name="T7" fmla="*/ 38 h 83"/>
                  <a:gd name="T8" fmla="*/ 4 w 112"/>
                  <a:gd name="T9" fmla="*/ 49 h 83"/>
                  <a:gd name="T10" fmla="*/ 9 w 112"/>
                  <a:gd name="T11" fmla="*/ 58 h 83"/>
                  <a:gd name="T12" fmla="*/ 16 w 112"/>
                  <a:gd name="T13" fmla="*/ 66 h 83"/>
                  <a:gd name="T14" fmla="*/ 24 w 112"/>
                  <a:gd name="T15" fmla="*/ 73 h 83"/>
                  <a:gd name="T16" fmla="*/ 34 w 112"/>
                  <a:gd name="T17" fmla="*/ 79 h 83"/>
                  <a:gd name="T18" fmla="*/ 44 w 112"/>
                  <a:gd name="T19" fmla="*/ 81 h 83"/>
                  <a:gd name="T20" fmla="*/ 57 w 112"/>
                  <a:gd name="T21" fmla="*/ 83 h 83"/>
                  <a:gd name="T22" fmla="*/ 67 w 112"/>
                  <a:gd name="T23" fmla="*/ 81 h 83"/>
                  <a:gd name="T24" fmla="*/ 78 w 112"/>
                  <a:gd name="T25" fmla="*/ 79 h 83"/>
                  <a:gd name="T26" fmla="*/ 88 w 112"/>
                  <a:gd name="T27" fmla="*/ 73 h 83"/>
                  <a:gd name="T28" fmla="*/ 96 w 112"/>
                  <a:gd name="T29" fmla="*/ 66 h 83"/>
                  <a:gd name="T30" fmla="*/ 103 w 112"/>
                  <a:gd name="T31" fmla="*/ 58 h 83"/>
                  <a:gd name="T32" fmla="*/ 108 w 112"/>
                  <a:gd name="T33" fmla="*/ 49 h 83"/>
                  <a:gd name="T34" fmla="*/ 111 w 112"/>
                  <a:gd name="T35" fmla="*/ 38 h 83"/>
                  <a:gd name="T36" fmla="*/ 112 w 112"/>
                  <a:gd name="T37" fmla="*/ 27 h 83"/>
                  <a:gd name="T38" fmla="*/ 112 w 112"/>
                  <a:gd name="T39" fmla="*/ 0 h 8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2" h="83">
                    <a:moveTo>
                      <a:pt x="11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" y="38"/>
                    </a:lnTo>
                    <a:lnTo>
                      <a:pt x="4" y="49"/>
                    </a:lnTo>
                    <a:lnTo>
                      <a:pt x="9" y="58"/>
                    </a:lnTo>
                    <a:lnTo>
                      <a:pt x="16" y="66"/>
                    </a:lnTo>
                    <a:lnTo>
                      <a:pt x="24" y="73"/>
                    </a:lnTo>
                    <a:lnTo>
                      <a:pt x="34" y="79"/>
                    </a:lnTo>
                    <a:lnTo>
                      <a:pt x="44" y="81"/>
                    </a:lnTo>
                    <a:lnTo>
                      <a:pt x="57" y="83"/>
                    </a:lnTo>
                    <a:lnTo>
                      <a:pt x="67" y="81"/>
                    </a:lnTo>
                    <a:lnTo>
                      <a:pt x="78" y="79"/>
                    </a:lnTo>
                    <a:lnTo>
                      <a:pt x="88" y="73"/>
                    </a:lnTo>
                    <a:lnTo>
                      <a:pt x="96" y="66"/>
                    </a:lnTo>
                    <a:lnTo>
                      <a:pt x="103" y="58"/>
                    </a:lnTo>
                    <a:lnTo>
                      <a:pt x="108" y="49"/>
                    </a:lnTo>
                    <a:lnTo>
                      <a:pt x="111" y="38"/>
                    </a:lnTo>
                    <a:lnTo>
                      <a:pt x="112" y="2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97" name="Freeform 71"/>
              <p:cNvSpPr>
                <a:spLocks/>
              </p:cNvSpPr>
              <p:nvPr/>
            </p:nvSpPr>
            <p:spPr bwMode="auto">
              <a:xfrm>
                <a:off x="1045" y="1358"/>
                <a:ext cx="112" cy="83"/>
              </a:xfrm>
              <a:custGeom>
                <a:avLst/>
                <a:gdLst>
                  <a:gd name="T0" fmla="*/ 112 w 112"/>
                  <a:gd name="T1" fmla="*/ 0 h 83"/>
                  <a:gd name="T2" fmla="*/ 0 w 112"/>
                  <a:gd name="T3" fmla="*/ 0 h 83"/>
                  <a:gd name="T4" fmla="*/ 0 w 112"/>
                  <a:gd name="T5" fmla="*/ 27 h 83"/>
                  <a:gd name="T6" fmla="*/ 0 w 112"/>
                  <a:gd name="T7" fmla="*/ 27 h 83"/>
                  <a:gd name="T8" fmla="*/ 1 w 112"/>
                  <a:gd name="T9" fmla="*/ 38 h 83"/>
                  <a:gd name="T10" fmla="*/ 4 w 112"/>
                  <a:gd name="T11" fmla="*/ 49 h 83"/>
                  <a:gd name="T12" fmla="*/ 9 w 112"/>
                  <a:gd name="T13" fmla="*/ 58 h 83"/>
                  <a:gd name="T14" fmla="*/ 16 w 112"/>
                  <a:gd name="T15" fmla="*/ 66 h 83"/>
                  <a:gd name="T16" fmla="*/ 24 w 112"/>
                  <a:gd name="T17" fmla="*/ 73 h 83"/>
                  <a:gd name="T18" fmla="*/ 34 w 112"/>
                  <a:gd name="T19" fmla="*/ 79 h 83"/>
                  <a:gd name="T20" fmla="*/ 44 w 112"/>
                  <a:gd name="T21" fmla="*/ 81 h 83"/>
                  <a:gd name="T22" fmla="*/ 57 w 112"/>
                  <a:gd name="T23" fmla="*/ 83 h 83"/>
                  <a:gd name="T24" fmla="*/ 57 w 112"/>
                  <a:gd name="T25" fmla="*/ 83 h 83"/>
                  <a:gd name="T26" fmla="*/ 67 w 112"/>
                  <a:gd name="T27" fmla="*/ 81 h 83"/>
                  <a:gd name="T28" fmla="*/ 78 w 112"/>
                  <a:gd name="T29" fmla="*/ 79 h 83"/>
                  <a:gd name="T30" fmla="*/ 88 w 112"/>
                  <a:gd name="T31" fmla="*/ 73 h 83"/>
                  <a:gd name="T32" fmla="*/ 96 w 112"/>
                  <a:gd name="T33" fmla="*/ 66 h 83"/>
                  <a:gd name="T34" fmla="*/ 103 w 112"/>
                  <a:gd name="T35" fmla="*/ 58 h 83"/>
                  <a:gd name="T36" fmla="*/ 108 w 112"/>
                  <a:gd name="T37" fmla="*/ 49 h 83"/>
                  <a:gd name="T38" fmla="*/ 111 w 112"/>
                  <a:gd name="T39" fmla="*/ 38 h 83"/>
                  <a:gd name="T40" fmla="*/ 112 w 112"/>
                  <a:gd name="T41" fmla="*/ 27 h 83"/>
                  <a:gd name="T42" fmla="*/ 112 w 112"/>
                  <a:gd name="T43" fmla="*/ 0 h 8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83">
                    <a:moveTo>
                      <a:pt x="112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" y="38"/>
                    </a:lnTo>
                    <a:lnTo>
                      <a:pt x="4" y="49"/>
                    </a:lnTo>
                    <a:lnTo>
                      <a:pt x="9" y="58"/>
                    </a:lnTo>
                    <a:lnTo>
                      <a:pt x="16" y="66"/>
                    </a:lnTo>
                    <a:lnTo>
                      <a:pt x="24" y="73"/>
                    </a:lnTo>
                    <a:lnTo>
                      <a:pt x="34" y="79"/>
                    </a:lnTo>
                    <a:lnTo>
                      <a:pt x="44" y="81"/>
                    </a:lnTo>
                    <a:lnTo>
                      <a:pt x="57" y="83"/>
                    </a:lnTo>
                    <a:lnTo>
                      <a:pt x="67" y="81"/>
                    </a:lnTo>
                    <a:lnTo>
                      <a:pt x="78" y="79"/>
                    </a:lnTo>
                    <a:lnTo>
                      <a:pt x="88" y="73"/>
                    </a:lnTo>
                    <a:lnTo>
                      <a:pt x="96" y="66"/>
                    </a:lnTo>
                    <a:lnTo>
                      <a:pt x="103" y="58"/>
                    </a:lnTo>
                    <a:lnTo>
                      <a:pt x="108" y="49"/>
                    </a:lnTo>
                    <a:lnTo>
                      <a:pt x="111" y="38"/>
                    </a:lnTo>
                    <a:lnTo>
                      <a:pt x="112" y="27"/>
                    </a:lnTo>
                    <a:lnTo>
                      <a:pt x="1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8132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6569" name="Text Box 73"/>
          <p:cNvSpPr txBox="1">
            <a:spLocks noChangeArrowheads="1"/>
          </p:cNvSpPr>
          <p:nvPr/>
        </p:nvSpPr>
        <p:spPr bwMode="auto">
          <a:xfrm>
            <a:off x="2667000" y="2057400"/>
            <a:ext cx="6096000" cy="822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he-IL" sz="2400">
                <a:solidFill>
                  <a:schemeClr val="bg1"/>
                </a:solidFill>
                <a:cs typeface="Times New Roman (Hebrew)" pitchFamily="26" charset="-79"/>
              </a:rPr>
              <a:t>When the balance is upset in favour of the organism, INFECTIOUS DISEASE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9A4BBD9E-F1EE-41A4-ACE8-52E058C7F3D0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50178" name="Freeform 2"/>
          <p:cNvSpPr>
            <a:spLocks/>
          </p:cNvSpPr>
          <p:nvPr/>
        </p:nvSpPr>
        <p:spPr bwMode="auto">
          <a:xfrm rot="-1803777">
            <a:off x="6032500" y="2760663"/>
            <a:ext cx="1090613" cy="787400"/>
          </a:xfrm>
          <a:custGeom>
            <a:avLst/>
            <a:gdLst>
              <a:gd name="T0" fmla="*/ 0 w 573"/>
              <a:gd name="T1" fmla="*/ 1657750695 h 374"/>
              <a:gd name="T2" fmla="*/ 336909960 w 573"/>
              <a:gd name="T3" fmla="*/ 1218935202 h 374"/>
              <a:gd name="T4" fmla="*/ 742652256 w 573"/>
              <a:gd name="T5" fmla="*/ 851038342 h 374"/>
              <a:gd name="T6" fmla="*/ 1159262616 w 573"/>
              <a:gd name="T7" fmla="*/ 536330983 h 374"/>
              <a:gd name="T8" fmla="*/ 1670063491 w 573"/>
              <a:gd name="T9" fmla="*/ 226057487 h 374"/>
              <a:gd name="T10" fmla="*/ 2075805787 w 573"/>
              <a:gd name="T11" fmla="*/ 0 h 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3" h="374">
                <a:moveTo>
                  <a:pt x="0" y="374"/>
                </a:moveTo>
                <a:cubicBezTo>
                  <a:pt x="29" y="339"/>
                  <a:pt x="59" y="305"/>
                  <a:pt x="93" y="275"/>
                </a:cubicBezTo>
                <a:cubicBezTo>
                  <a:pt x="127" y="245"/>
                  <a:pt x="167" y="218"/>
                  <a:pt x="205" y="192"/>
                </a:cubicBezTo>
                <a:cubicBezTo>
                  <a:pt x="243" y="166"/>
                  <a:pt x="277" y="144"/>
                  <a:pt x="320" y="121"/>
                </a:cubicBezTo>
                <a:cubicBezTo>
                  <a:pt x="363" y="98"/>
                  <a:pt x="419" y="71"/>
                  <a:pt x="461" y="51"/>
                </a:cubicBezTo>
                <a:cubicBezTo>
                  <a:pt x="503" y="31"/>
                  <a:pt x="554" y="9"/>
                  <a:pt x="573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85800"/>
          </a:xfrm>
        </p:spPr>
        <p:txBody>
          <a:bodyPr/>
          <a:lstStyle/>
          <a:p>
            <a:pPr algn="l" rtl="0"/>
            <a:r>
              <a:rPr lang="en-US" altLang="he-IL" sz="2800" smtClean="0"/>
              <a:t>Examples of Host-Organism encounters - 3</a:t>
            </a:r>
          </a:p>
        </p:txBody>
      </p:sp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381000" y="1600200"/>
            <a:ext cx="3406775" cy="3128963"/>
            <a:chOff x="240" y="1008"/>
            <a:chExt cx="2146" cy="1971"/>
          </a:xfrm>
        </p:grpSpPr>
        <p:sp>
          <p:nvSpPr>
            <p:cNvPr id="9377" name="Freeform 5"/>
            <p:cNvSpPr>
              <a:spLocks/>
            </p:cNvSpPr>
            <p:nvPr/>
          </p:nvSpPr>
          <p:spPr bwMode="auto">
            <a:xfrm>
              <a:off x="975" y="1412"/>
              <a:ext cx="1411" cy="1567"/>
            </a:xfrm>
            <a:custGeom>
              <a:avLst/>
              <a:gdLst>
                <a:gd name="T0" fmla="*/ 67 w 1411"/>
                <a:gd name="T1" fmla="*/ 4 h 1567"/>
                <a:gd name="T2" fmla="*/ 129 w 1411"/>
                <a:gd name="T3" fmla="*/ 28 h 1567"/>
                <a:gd name="T4" fmla="*/ 187 w 1411"/>
                <a:gd name="T5" fmla="*/ 169 h 1567"/>
                <a:gd name="T6" fmla="*/ 259 w 1411"/>
                <a:gd name="T7" fmla="*/ 289 h 1567"/>
                <a:gd name="T8" fmla="*/ 314 w 1411"/>
                <a:gd name="T9" fmla="*/ 374 h 1567"/>
                <a:gd name="T10" fmla="*/ 338 w 1411"/>
                <a:gd name="T11" fmla="*/ 429 h 1567"/>
                <a:gd name="T12" fmla="*/ 348 w 1411"/>
                <a:gd name="T13" fmla="*/ 505 h 1567"/>
                <a:gd name="T14" fmla="*/ 290 w 1411"/>
                <a:gd name="T15" fmla="*/ 539 h 1567"/>
                <a:gd name="T16" fmla="*/ 187 w 1411"/>
                <a:gd name="T17" fmla="*/ 577 h 1567"/>
                <a:gd name="T18" fmla="*/ 88 w 1411"/>
                <a:gd name="T19" fmla="*/ 642 h 1567"/>
                <a:gd name="T20" fmla="*/ 23 w 1411"/>
                <a:gd name="T21" fmla="*/ 803 h 1567"/>
                <a:gd name="T22" fmla="*/ 2 w 1411"/>
                <a:gd name="T23" fmla="*/ 974 h 1567"/>
                <a:gd name="T24" fmla="*/ 36 w 1411"/>
                <a:gd name="T25" fmla="*/ 1129 h 1567"/>
                <a:gd name="T26" fmla="*/ 112 w 1411"/>
                <a:gd name="T27" fmla="*/ 1231 h 1567"/>
                <a:gd name="T28" fmla="*/ 204 w 1411"/>
                <a:gd name="T29" fmla="*/ 1324 h 1567"/>
                <a:gd name="T30" fmla="*/ 304 w 1411"/>
                <a:gd name="T31" fmla="*/ 1410 h 1567"/>
                <a:gd name="T32" fmla="*/ 451 w 1411"/>
                <a:gd name="T33" fmla="*/ 1478 h 1567"/>
                <a:gd name="T34" fmla="*/ 712 w 1411"/>
                <a:gd name="T35" fmla="*/ 1557 h 1567"/>
                <a:gd name="T36" fmla="*/ 904 w 1411"/>
                <a:gd name="T37" fmla="*/ 1540 h 1567"/>
                <a:gd name="T38" fmla="*/ 1065 w 1411"/>
                <a:gd name="T39" fmla="*/ 1492 h 1567"/>
                <a:gd name="T40" fmla="*/ 1192 w 1411"/>
                <a:gd name="T41" fmla="*/ 1365 h 1567"/>
                <a:gd name="T42" fmla="*/ 1305 w 1411"/>
                <a:gd name="T43" fmla="*/ 1242 h 1567"/>
                <a:gd name="T44" fmla="*/ 1384 w 1411"/>
                <a:gd name="T45" fmla="*/ 1036 h 1567"/>
                <a:gd name="T46" fmla="*/ 1404 w 1411"/>
                <a:gd name="T47" fmla="*/ 813 h 1567"/>
                <a:gd name="T48" fmla="*/ 1339 w 1411"/>
                <a:gd name="T49" fmla="*/ 621 h 1567"/>
                <a:gd name="T50" fmla="*/ 1233 w 1411"/>
                <a:gd name="T51" fmla="*/ 491 h 1567"/>
                <a:gd name="T52" fmla="*/ 1158 w 1411"/>
                <a:gd name="T53" fmla="*/ 412 h 1567"/>
                <a:gd name="T54" fmla="*/ 1017 w 1411"/>
                <a:gd name="T55" fmla="*/ 323 h 1567"/>
                <a:gd name="T56" fmla="*/ 846 w 1411"/>
                <a:gd name="T57" fmla="*/ 285 h 1567"/>
                <a:gd name="T58" fmla="*/ 715 w 1411"/>
                <a:gd name="T59" fmla="*/ 295 h 1567"/>
                <a:gd name="T60" fmla="*/ 671 w 1411"/>
                <a:gd name="T61" fmla="*/ 309 h 1567"/>
                <a:gd name="T62" fmla="*/ 626 w 1411"/>
                <a:gd name="T63" fmla="*/ 289 h 1567"/>
                <a:gd name="T64" fmla="*/ 595 w 1411"/>
                <a:gd name="T65" fmla="*/ 244 h 1567"/>
                <a:gd name="T66" fmla="*/ 544 w 1411"/>
                <a:gd name="T67" fmla="*/ 158 h 1567"/>
                <a:gd name="T68" fmla="*/ 510 w 1411"/>
                <a:gd name="T69" fmla="*/ 31 h 1567"/>
                <a:gd name="T70" fmla="*/ 544 w 1411"/>
                <a:gd name="T71" fmla="*/ 1 h 15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11" h="1567">
                  <a:moveTo>
                    <a:pt x="67" y="4"/>
                  </a:moveTo>
                  <a:cubicBezTo>
                    <a:pt x="76" y="8"/>
                    <a:pt x="109" y="0"/>
                    <a:pt x="129" y="28"/>
                  </a:cubicBezTo>
                  <a:cubicBezTo>
                    <a:pt x="149" y="56"/>
                    <a:pt x="165" y="126"/>
                    <a:pt x="187" y="169"/>
                  </a:cubicBezTo>
                  <a:cubicBezTo>
                    <a:pt x="209" y="212"/>
                    <a:pt x="238" y="255"/>
                    <a:pt x="259" y="289"/>
                  </a:cubicBezTo>
                  <a:cubicBezTo>
                    <a:pt x="280" y="323"/>
                    <a:pt x="301" y="351"/>
                    <a:pt x="314" y="374"/>
                  </a:cubicBezTo>
                  <a:cubicBezTo>
                    <a:pt x="327" y="397"/>
                    <a:pt x="332" y="407"/>
                    <a:pt x="338" y="429"/>
                  </a:cubicBezTo>
                  <a:cubicBezTo>
                    <a:pt x="344" y="451"/>
                    <a:pt x="356" y="487"/>
                    <a:pt x="348" y="505"/>
                  </a:cubicBezTo>
                  <a:cubicBezTo>
                    <a:pt x="340" y="523"/>
                    <a:pt x="317" y="527"/>
                    <a:pt x="290" y="539"/>
                  </a:cubicBezTo>
                  <a:cubicBezTo>
                    <a:pt x="263" y="551"/>
                    <a:pt x="221" y="560"/>
                    <a:pt x="187" y="577"/>
                  </a:cubicBezTo>
                  <a:cubicBezTo>
                    <a:pt x="153" y="594"/>
                    <a:pt x="115" y="604"/>
                    <a:pt x="88" y="642"/>
                  </a:cubicBezTo>
                  <a:cubicBezTo>
                    <a:pt x="61" y="680"/>
                    <a:pt x="37" y="748"/>
                    <a:pt x="23" y="803"/>
                  </a:cubicBezTo>
                  <a:cubicBezTo>
                    <a:pt x="9" y="858"/>
                    <a:pt x="0" y="920"/>
                    <a:pt x="2" y="974"/>
                  </a:cubicBezTo>
                  <a:cubicBezTo>
                    <a:pt x="4" y="1028"/>
                    <a:pt x="18" y="1086"/>
                    <a:pt x="36" y="1129"/>
                  </a:cubicBezTo>
                  <a:cubicBezTo>
                    <a:pt x="54" y="1172"/>
                    <a:pt x="84" y="1198"/>
                    <a:pt x="112" y="1231"/>
                  </a:cubicBezTo>
                  <a:cubicBezTo>
                    <a:pt x="140" y="1264"/>
                    <a:pt x="172" y="1294"/>
                    <a:pt x="204" y="1324"/>
                  </a:cubicBezTo>
                  <a:cubicBezTo>
                    <a:pt x="236" y="1354"/>
                    <a:pt x="263" y="1384"/>
                    <a:pt x="304" y="1410"/>
                  </a:cubicBezTo>
                  <a:cubicBezTo>
                    <a:pt x="345" y="1436"/>
                    <a:pt x="383" y="1453"/>
                    <a:pt x="451" y="1478"/>
                  </a:cubicBezTo>
                  <a:cubicBezTo>
                    <a:pt x="519" y="1503"/>
                    <a:pt x="637" y="1547"/>
                    <a:pt x="712" y="1557"/>
                  </a:cubicBezTo>
                  <a:cubicBezTo>
                    <a:pt x="787" y="1567"/>
                    <a:pt x="845" y="1551"/>
                    <a:pt x="904" y="1540"/>
                  </a:cubicBezTo>
                  <a:cubicBezTo>
                    <a:pt x="963" y="1529"/>
                    <a:pt x="1017" y="1521"/>
                    <a:pt x="1065" y="1492"/>
                  </a:cubicBezTo>
                  <a:cubicBezTo>
                    <a:pt x="1113" y="1463"/>
                    <a:pt x="1152" y="1407"/>
                    <a:pt x="1192" y="1365"/>
                  </a:cubicBezTo>
                  <a:cubicBezTo>
                    <a:pt x="1232" y="1323"/>
                    <a:pt x="1273" y="1297"/>
                    <a:pt x="1305" y="1242"/>
                  </a:cubicBezTo>
                  <a:cubicBezTo>
                    <a:pt x="1337" y="1187"/>
                    <a:pt x="1368" y="1107"/>
                    <a:pt x="1384" y="1036"/>
                  </a:cubicBezTo>
                  <a:cubicBezTo>
                    <a:pt x="1400" y="965"/>
                    <a:pt x="1411" y="882"/>
                    <a:pt x="1404" y="813"/>
                  </a:cubicBezTo>
                  <a:cubicBezTo>
                    <a:pt x="1397" y="744"/>
                    <a:pt x="1367" y="675"/>
                    <a:pt x="1339" y="621"/>
                  </a:cubicBezTo>
                  <a:cubicBezTo>
                    <a:pt x="1311" y="567"/>
                    <a:pt x="1263" y="526"/>
                    <a:pt x="1233" y="491"/>
                  </a:cubicBezTo>
                  <a:cubicBezTo>
                    <a:pt x="1203" y="456"/>
                    <a:pt x="1194" y="440"/>
                    <a:pt x="1158" y="412"/>
                  </a:cubicBezTo>
                  <a:cubicBezTo>
                    <a:pt x="1122" y="384"/>
                    <a:pt x="1069" y="344"/>
                    <a:pt x="1017" y="323"/>
                  </a:cubicBezTo>
                  <a:cubicBezTo>
                    <a:pt x="965" y="302"/>
                    <a:pt x="896" y="290"/>
                    <a:pt x="846" y="285"/>
                  </a:cubicBezTo>
                  <a:cubicBezTo>
                    <a:pt x="796" y="280"/>
                    <a:pt x="744" y="291"/>
                    <a:pt x="715" y="295"/>
                  </a:cubicBezTo>
                  <a:cubicBezTo>
                    <a:pt x="686" y="299"/>
                    <a:pt x="686" y="310"/>
                    <a:pt x="671" y="309"/>
                  </a:cubicBezTo>
                  <a:cubicBezTo>
                    <a:pt x="656" y="308"/>
                    <a:pt x="639" y="300"/>
                    <a:pt x="626" y="289"/>
                  </a:cubicBezTo>
                  <a:cubicBezTo>
                    <a:pt x="613" y="278"/>
                    <a:pt x="609" y="266"/>
                    <a:pt x="595" y="244"/>
                  </a:cubicBezTo>
                  <a:cubicBezTo>
                    <a:pt x="581" y="222"/>
                    <a:pt x="558" y="194"/>
                    <a:pt x="544" y="158"/>
                  </a:cubicBezTo>
                  <a:cubicBezTo>
                    <a:pt x="530" y="122"/>
                    <a:pt x="510" y="57"/>
                    <a:pt x="510" y="31"/>
                  </a:cubicBezTo>
                  <a:cubicBezTo>
                    <a:pt x="510" y="5"/>
                    <a:pt x="537" y="7"/>
                    <a:pt x="544" y="1"/>
                  </a:cubicBezTo>
                </a:path>
              </a:pathLst>
            </a:custGeom>
            <a:solidFill>
              <a:srgbClr val="FFCC99">
                <a:alpha val="50195"/>
              </a:srgbClr>
            </a:solidFill>
            <a:ln w="76200" cmpd="sng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378" name="Group 6"/>
            <p:cNvGrpSpPr>
              <a:grpSpLocks/>
            </p:cNvGrpSpPr>
            <p:nvPr/>
          </p:nvGrpSpPr>
          <p:grpSpPr bwMode="auto">
            <a:xfrm>
              <a:off x="240" y="1008"/>
              <a:ext cx="864" cy="432"/>
              <a:chOff x="720" y="2160"/>
              <a:chExt cx="864" cy="432"/>
            </a:xfrm>
          </p:grpSpPr>
          <p:sp>
            <p:nvSpPr>
              <p:cNvPr id="9421" name="Freeform 7"/>
              <p:cNvSpPr>
                <a:spLocks/>
              </p:cNvSpPr>
              <p:nvPr/>
            </p:nvSpPr>
            <p:spPr bwMode="auto">
              <a:xfrm>
                <a:off x="720" y="2544"/>
                <a:ext cx="864" cy="48"/>
              </a:xfrm>
              <a:custGeom>
                <a:avLst/>
                <a:gdLst>
                  <a:gd name="T0" fmla="*/ 0 w 1731"/>
                  <a:gd name="T1" fmla="*/ 23 h 48"/>
                  <a:gd name="T2" fmla="*/ 21 w 1731"/>
                  <a:gd name="T3" fmla="*/ 41 h 48"/>
                  <a:gd name="T4" fmla="*/ 75 w 1731"/>
                  <a:gd name="T5" fmla="*/ 6 h 48"/>
                  <a:gd name="T6" fmla="*/ 98 w 1731"/>
                  <a:gd name="T7" fmla="*/ 15 h 48"/>
                  <a:gd name="T8" fmla="*/ 154 w 1731"/>
                  <a:gd name="T9" fmla="*/ 6 h 48"/>
                  <a:gd name="T10" fmla="*/ 179 w 1731"/>
                  <a:gd name="T11" fmla="*/ 15 h 48"/>
                  <a:gd name="T12" fmla="*/ 196 w 1731"/>
                  <a:gd name="T13" fmla="*/ 6 h 48"/>
                  <a:gd name="T14" fmla="*/ 220 w 1731"/>
                  <a:gd name="T15" fmla="*/ 15 h 48"/>
                  <a:gd name="T16" fmla="*/ 235 w 1731"/>
                  <a:gd name="T17" fmla="*/ 15 h 48"/>
                  <a:gd name="T18" fmla="*/ 267 w 1731"/>
                  <a:gd name="T19" fmla="*/ 32 h 48"/>
                  <a:gd name="T20" fmla="*/ 290 w 1731"/>
                  <a:gd name="T21" fmla="*/ 23 h 48"/>
                  <a:gd name="T22" fmla="*/ 324 w 1731"/>
                  <a:gd name="T23" fmla="*/ 6 h 48"/>
                  <a:gd name="T24" fmla="*/ 337 w 1731"/>
                  <a:gd name="T25" fmla="*/ 6 h 48"/>
                  <a:gd name="T26" fmla="*/ 348 w 1731"/>
                  <a:gd name="T27" fmla="*/ 15 h 48"/>
                  <a:gd name="T28" fmla="*/ 371 w 1731"/>
                  <a:gd name="T29" fmla="*/ 6 h 48"/>
                  <a:gd name="T30" fmla="*/ 399 w 1731"/>
                  <a:gd name="T31" fmla="*/ 15 h 48"/>
                  <a:gd name="T32" fmla="*/ 431 w 1731"/>
                  <a:gd name="T33" fmla="*/ 1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31" h="48">
                    <a:moveTo>
                      <a:pt x="0" y="23"/>
                    </a:moveTo>
                    <a:cubicBezTo>
                      <a:pt x="29" y="27"/>
                      <a:pt x="56" y="41"/>
                      <a:pt x="85" y="41"/>
                    </a:cubicBezTo>
                    <a:cubicBezTo>
                      <a:pt x="153" y="41"/>
                      <a:pt x="235" y="28"/>
                      <a:pt x="300" y="6"/>
                    </a:cubicBezTo>
                    <a:cubicBezTo>
                      <a:pt x="341" y="21"/>
                      <a:pt x="348" y="3"/>
                      <a:pt x="394" y="15"/>
                    </a:cubicBezTo>
                    <a:cubicBezTo>
                      <a:pt x="469" y="8"/>
                      <a:pt x="544" y="21"/>
                      <a:pt x="617" y="6"/>
                    </a:cubicBezTo>
                    <a:cubicBezTo>
                      <a:pt x="653" y="18"/>
                      <a:pt x="683" y="26"/>
                      <a:pt x="720" y="15"/>
                    </a:cubicBezTo>
                    <a:cubicBezTo>
                      <a:pt x="826" y="40"/>
                      <a:pt x="678" y="13"/>
                      <a:pt x="788" y="6"/>
                    </a:cubicBezTo>
                    <a:cubicBezTo>
                      <a:pt x="820" y="4"/>
                      <a:pt x="851" y="12"/>
                      <a:pt x="883" y="15"/>
                    </a:cubicBezTo>
                    <a:cubicBezTo>
                      <a:pt x="925" y="0"/>
                      <a:pt x="891" y="7"/>
                      <a:pt x="943" y="15"/>
                    </a:cubicBezTo>
                    <a:cubicBezTo>
                      <a:pt x="986" y="22"/>
                      <a:pt x="1071" y="32"/>
                      <a:pt x="1071" y="32"/>
                    </a:cubicBezTo>
                    <a:cubicBezTo>
                      <a:pt x="1109" y="19"/>
                      <a:pt x="1123" y="34"/>
                      <a:pt x="1165" y="23"/>
                    </a:cubicBezTo>
                    <a:cubicBezTo>
                      <a:pt x="1207" y="38"/>
                      <a:pt x="1258" y="15"/>
                      <a:pt x="1302" y="6"/>
                    </a:cubicBezTo>
                    <a:cubicBezTo>
                      <a:pt x="1371" y="30"/>
                      <a:pt x="1285" y="6"/>
                      <a:pt x="1354" y="6"/>
                    </a:cubicBezTo>
                    <a:cubicBezTo>
                      <a:pt x="1369" y="6"/>
                      <a:pt x="1383" y="12"/>
                      <a:pt x="1397" y="15"/>
                    </a:cubicBezTo>
                    <a:cubicBezTo>
                      <a:pt x="1435" y="5"/>
                      <a:pt x="1453" y="16"/>
                      <a:pt x="1491" y="6"/>
                    </a:cubicBezTo>
                    <a:cubicBezTo>
                      <a:pt x="1529" y="19"/>
                      <a:pt x="1563" y="27"/>
                      <a:pt x="1602" y="15"/>
                    </a:cubicBezTo>
                    <a:cubicBezTo>
                      <a:pt x="1644" y="25"/>
                      <a:pt x="1694" y="48"/>
                      <a:pt x="1731" y="15"/>
                    </a:cubicBezTo>
                  </a:path>
                </a:pathLst>
              </a:custGeom>
              <a:noFill/>
              <a:ln w="76200" cmpd="sng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9422" name="Group 8"/>
              <p:cNvGrpSpPr>
                <a:grpSpLocks/>
              </p:cNvGrpSpPr>
              <p:nvPr/>
            </p:nvGrpSpPr>
            <p:grpSpPr bwMode="auto">
              <a:xfrm>
                <a:off x="936" y="2160"/>
                <a:ext cx="216" cy="384"/>
                <a:chOff x="1344" y="1968"/>
                <a:chExt cx="528" cy="912"/>
              </a:xfrm>
            </p:grpSpPr>
            <p:sp>
              <p:nvSpPr>
                <p:cNvPr id="9432" name="AutoShape 9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33" name="Oval 10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9423" name="Group 11"/>
              <p:cNvGrpSpPr>
                <a:grpSpLocks/>
              </p:cNvGrpSpPr>
              <p:nvPr/>
            </p:nvGrpSpPr>
            <p:grpSpPr bwMode="auto">
              <a:xfrm>
                <a:off x="1152" y="2160"/>
                <a:ext cx="216" cy="384"/>
                <a:chOff x="1344" y="1968"/>
                <a:chExt cx="528" cy="912"/>
              </a:xfrm>
            </p:grpSpPr>
            <p:sp>
              <p:nvSpPr>
                <p:cNvPr id="9430" name="AutoShape 12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31" name="Oval 13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9424" name="Group 14"/>
              <p:cNvGrpSpPr>
                <a:grpSpLocks/>
              </p:cNvGrpSpPr>
              <p:nvPr/>
            </p:nvGrpSpPr>
            <p:grpSpPr bwMode="auto">
              <a:xfrm>
                <a:off x="1368" y="2160"/>
                <a:ext cx="216" cy="384"/>
                <a:chOff x="1344" y="1968"/>
                <a:chExt cx="528" cy="912"/>
              </a:xfrm>
            </p:grpSpPr>
            <p:sp>
              <p:nvSpPr>
                <p:cNvPr id="9428" name="AutoShape 15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29" name="Oval 16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9425" name="Group 17"/>
              <p:cNvGrpSpPr>
                <a:grpSpLocks/>
              </p:cNvGrpSpPr>
              <p:nvPr/>
            </p:nvGrpSpPr>
            <p:grpSpPr bwMode="auto">
              <a:xfrm>
                <a:off x="720" y="2160"/>
                <a:ext cx="216" cy="384"/>
                <a:chOff x="1344" y="1968"/>
                <a:chExt cx="528" cy="912"/>
              </a:xfrm>
            </p:grpSpPr>
            <p:sp>
              <p:nvSpPr>
                <p:cNvPr id="9426" name="AutoShape 18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27" name="Oval 19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grpSp>
          <p:nvGrpSpPr>
            <p:cNvPr id="9379" name="Group 20"/>
            <p:cNvGrpSpPr>
              <a:grpSpLocks/>
            </p:cNvGrpSpPr>
            <p:nvPr/>
          </p:nvGrpSpPr>
          <p:grpSpPr bwMode="auto">
            <a:xfrm>
              <a:off x="1488" y="1008"/>
              <a:ext cx="864" cy="432"/>
              <a:chOff x="720" y="2160"/>
              <a:chExt cx="864" cy="432"/>
            </a:xfrm>
          </p:grpSpPr>
          <p:sp>
            <p:nvSpPr>
              <p:cNvPr id="9408" name="Freeform 21"/>
              <p:cNvSpPr>
                <a:spLocks/>
              </p:cNvSpPr>
              <p:nvPr/>
            </p:nvSpPr>
            <p:spPr bwMode="auto">
              <a:xfrm>
                <a:off x="720" y="2544"/>
                <a:ext cx="864" cy="48"/>
              </a:xfrm>
              <a:custGeom>
                <a:avLst/>
                <a:gdLst>
                  <a:gd name="T0" fmla="*/ 0 w 1731"/>
                  <a:gd name="T1" fmla="*/ 23 h 48"/>
                  <a:gd name="T2" fmla="*/ 21 w 1731"/>
                  <a:gd name="T3" fmla="*/ 41 h 48"/>
                  <a:gd name="T4" fmla="*/ 75 w 1731"/>
                  <a:gd name="T5" fmla="*/ 6 h 48"/>
                  <a:gd name="T6" fmla="*/ 98 w 1731"/>
                  <a:gd name="T7" fmla="*/ 15 h 48"/>
                  <a:gd name="T8" fmla="*/ 154 w 1731"/>
                  <a:gd name="T9" fmla="*/ 6 h 48"/>
                  <a:gd name="T10" fmla="*/ 179 w 1731"/>
                  <a:gd name="T11" fmla="*/ 15 h 48"/>
                  <a:gd name="T12" fmla="*/ 196 w 1731"/>
                  <a:gd name="T13" fmla="*/ 6 h 48"/>
                  <a:gd name="T14" fmla="*/ 220 w 1731"/>
                  <a:gd name="T15" fmla="*/ 15 h 48"/>
                  <a:gd name="T16" fmla="*/ 235 w 1731"/>
                  <a:gd name="T17" fmla="*/ 15 h 48"/>
                  <a:gd name="T18" fmla="*/ 267 w 1731"/>
                  <a:gd name="T19" fmla="*/ 32 h 48"/>
                  <a:gd name="T20" fmla="*/ 290 w 1731"/>
                  <a:gd name="T21" fmla="*/ 23 h 48"/>
                  <a:gd name="T22" fmla="*/ 324 w 1731"/>
                  <a:gd name="T23" fmla="*/ 6 h 48"/>
                  <a:gd name="T24" fmla="*/ 337 w 1731"/>
                  <a:gd name="T25" fmla="*/ 6 h 48"/>
                  <a:gd name="T26" fmla="*/ 348 w 1731"/>
                  <a:gd name="T27" fmla="*/ 15 h 48"/>
                  <a:gd name="T28" fmla="*/ 371 w 1731"/>
                  <a:gd name="T29" fmla="*/ 6 h 48"/>
                  <a:gd name="T30" fmla="*/ 399 w 1731"/>
                  <a:gd name="T31" fmla="*/ 15 h 48"/>
                  <a:gd name="T32" fmla="*/ 431 w 1731"/>
                  <a:gd name="T33" fmla="*/ 1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31" h="48">
                    <a:moveTo>
                      <a:pt x="0" y="23"/>
                    </a:moveTo>
                    <a:cubicBezTo>
                      <a:pt x="29" y="27"/>
                      <a:pt x="56" y="41"/>
                      <a:pt x="85" y="41"/>
                    </a:cubicBezTo>
                    <a:cubicBezTo>
                      <a:pt x="153" y="41"/>
                      <a:pt x="235" y="28"/>
                      <a:pt x="300" y="6"/>
                    </a:cubicBezTo>
                    <a:cubicBezTo>
                      <a:pt x="341" y="21"/>
                      <a:pt x="348" y="3"/>
                      <a:pt x="394" y="15"/>
                    </a:cubicBezTo>
                    <a:cubicBezTo>
                      <a:pt x="469" y="8"/>
                      <a:pt x="544" y="21"/>
                      <a:pt x="617" y="6"/>
                    </a:cubicBezTo>
                    <a:cubicBezTo>
                      <a:pt x="653" y="18"/>
                      <a:pt x="683" y="26"/>
                      <a:pt x="720" y="15"/>
                    </a:cubicBezTo>
                    <a:cubicBezTo>
                      <a:pt x="826" y="40"/>
                      <a:pt x="678" y="13"/>
                      <a:pt x="788" y="6"/>
                    </a:cubicBezTo>
                    <a:cubicBezTo>
                      <a:pt x="820" y="4"/>
                      <a:pt x="851" y="12"/>
                      <a:pt x="883" y="15"/>
                    </a:cubicBezTo>
                    <a:cubicBezTo>
                      <a:pt x="925" y="0"/>
                      <a:pt x="891" y="7"/>
                      <a:pt x="943" y="15"/>
                    </a:cubicBezTo>
                    <a:cubicBezTo>
                      <a:pt x="986" y="22"/>
                      <a:pt x="1071" y="32"/>
                      <a:pt x="1071" y="32"/>
                    </a:cubicBezTo>
                    <a:cubicBezTo>
                      <a:pt x="1109" y="19"/>
                      <a:pt x="1123" y="34"/>
                      <a:pt x="1165" y="23"/>
                    </a:cubicBezTo>
                    <a:cubicBezTo>
                      <a:pt x="1207" y="38"/>
                      <a:pt x="1258" y="15"/>
                      <a:pt x="1302" y="6"/>
                    </a:cubicBezTo>
                    <a:cubicBezTo>
                      <a:pt x="1371" y="30"/>
                      <a:pt x="1285" y="6"/>
                      <a:pt x="1354" y="6"/>
                    </a:cubicBezTo>
                    <a:cubicBezTo>
                      <a:pt x="1369" y="6"/>
                      <a:pt x="1383" y="12"/>
                      <a:pt x="1397" y="15"/>
                    </a:cubicBezTo>
                    <a:cubicBezTo>
                      <a:pt x="1435" y="5"/>
                      <a:pt x="1453" y="16"/>
                      <a:pt x="1491" y="6"/>
                    </a:cubicBezTo>
                    <a:cubicBezTo>
                      <a:pt x="1529" y="19"/>
                      <a:pt x="1563" y="27"/>
                      <a:pt x="1602" y="15"/>
                    </a:cubicBezTo>
                    <a:cubicBezTo>
                      <a:pt x="1644" y="25"/>
                      <a:pt x="1694" y="48"/>
                      <a:pt x="1731" y="15"/>
                    </a:cubicBezTo>
                  </a:path>
                </a:pathLst>
              </a:custGeom>
              <a:noFill/>
              <a:ln w="76200" cmpd="sng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9409" name="Group 22"/>
              <p:cNvGrpSpPr>
                <a:grpSpLocks/>
              </p:cNvGrpSpPr>
              <p:nvPr/>
            </p:nvGrpSpPr>
            <p:grpSpPr bwMode="auto">
              <a:xfrm>
                <a:off x="936" y="2160"/>
                <a:ext cx="216" cy="384"/>
                <a:chOff x="1344" y="1968"/>
                <a:chExt cx="528" cy="912"/>
              </a:xfrm>
            </p:grpSpPr>
            <p:sp>
              <p:nvSpPr>
                <p:cNvPr id="9419" name="AutoShape 23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20" name="Oval 24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9410" name="Group 25"/>
              <p:cNvGrpSpPr>
                <a:grpSpLocks/>
              </p:cNvGrpSpPr>
              <p:nvPr/>
            </p:nvGrpSpPr>
            <p:grpSpPr bwMode="auto">
              <a:xfrm>
                <a:off x="1152" y="2160"/>
                <a:ext cx="216" cy="384"/>
                <a:chOff x="1344" y="1968"/>
                <a:chExt cx="528" cy="912"/>
              </a:xfrm>
            </p:grpSpPr>
            <p:sp>
              <p:nvSpPr>
                <p:cNvPr id="9417" name="AutoShape 26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18" name="Oval 27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9411" name="Group 28"/>
              <p:cNvGrpSpPr>
                <a:grpSpLocks/>
              </p:cNvGrpSpPr>
              <p:nvPr/>
            </p:nvGrpSpPr>
            <p:grpSpPr bwMode="auto">
              <a:xfrm>
                <a:off x="1368" y="2160"/>
                <a:ext cx="216" cy="384"/>
                <a:chOff x="1344" y="1968"/>
                <a:chExt cx="528" cy="912"/>
              </a:xfrm>
            </p:grpSpPr>
            <p:sp>
              <p:nvSpPr>
                <p:cNvPr id="9415" name="AutoShape 29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16" name="Oval 30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  <p:grpSp>
            <p:nvGrpSpPr>
              <p:cNvPr id="9412" name="Group 31"/>
              <p:cNvGrpSpPr>
                <a:grpSpLocks/>
              </p:cNvGrpSpPr>
              <p:nvPr/>
            </p:nvGrpSpPr>
            <p:grpSpPr bwMode="auto">
              <a:xfrm>
                <a:off x="720" y="2160"/>
                <a:ext cx="216" cy="384"/>
                <a:chOff x="1344" y="1968"/>
                <a:chExt cx="528" cy="912"/>
              </a:xfrm>
            </p:grpSpPr>
            <p:sp>
              <p:nvSpPr>
                <p:cNvPr id="9413" name="AutoShape 32"/>
                <p:cNvSpPr>
                  <a:spLocks noChangeArrowheads="1"/>
                </p:cNvSpPr>
                <p:nvPr/>
              </p:nvSpPr>
              <p:spPr bwMode="auto">
                <a:xfrm>
                  <a:off x="1344" y="1968"/>
                  <a:ext cx="528" cy="9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  <p:sp>
              <p:nvSpPr>
                <p:cNvPr id="9414" name="Oval 33"/>
                <p:cNvSpPr>
                  <a:spLocks noChangeArrowheads="1"/>
                </p:cNvSpPr>
                <p:nvPr/>
              </p:nvSpPr>
              <p:spPr bwMode="auto">
                <a:xfrm>
                  <a:off x="1488" y="2496"/>
                  <a:ext cx="240" cy="38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99"/>
                      </a:solidFill>
                      <a:latin typeface="Arial" panose="020B0604020202020204" pitchFamily="34" charset="0"/>
                      <a:cs typeface="Arial (Hebrew)" pitchFamily="42" charset="-79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endParaRPr lang="cs-CZ" altLang="cs-CZ" sz="2000">
                    <a:solidFill>
                      <a:schemeClr val="bg1"/>
                    </a:solidFill>
                    <a:cs typeface="Times New Roman (Hebrew)" pitchFamily="26" charset="-79"/>
                  </a:endParaRPr>
                </a:p>
              </p:txBody>
            </p:sp>
          </p:grpSp>
        </p:grpSp>
        <p:sp>
          <p:nvSpPr>
            <p:cNvPr id="9380" name="Freeform 34"/>
            <p:cNvSpPr>
              <a:spLocks/>
            </p:cNvSpPr>
            <p:nvPr/>
          </p:nvSpPr>
          <p:spPr bwMode="auto">
            <a:xfrm>
              <a:off x="1102" y="1025"/>
              <a:ext cx="1015" cy="1670"/>
            </a:xfrm>
            <a:custGeom>
              <a:avLst/>
              <a:gdLst>
                <a:gd name="T0" fmla="*/ 0 w 1015"/>
                <a:gd name="T1" fmla="*/ 0 h 1670"/>
                <a:gd name="T2" fmla="*/ 98 w 1015"/>
                <a:gd name="T3" fmla="*/ 319 h 1670"/>
                <a:gd name="T4" fmla="*/ 119 w 1015"/>
                <a:gd name="T5" fmla="*/ 456 h 1670"/>
                <a:gd name="T6" fmla="*/ 194 w 1015"/>
                <a:gd name="T7" fmla="*/ 607 h 1670"/>
                <a:gd name="T8" fmla="*/ 293 w 1015"/>
                <a:gd name="T9" fmla="*/ 772 h 1670"/>
                <a:gd name="T10" fmla="*/ 314 w 1015"/>
                <a:gd name="T11" fmla="*/ 850 h 1670"/>
                <a:gd name="T12" fmla="*/ 307 w 1015"/>
                <a:gd name="T13" fmla="*/ 916 h 1670"/>
                <a:gd name="T14" fmla="*/ 239 w 1015"/>
                <a:gd name="T15" fmla="*/ 1032 h 1670"/>
                <a:gd name="T16" fmla="*/ 204 w 1015"/>
                <a:gd name="T17" fmla="*/ 1114 h 1670"/>
                <a:gd name="T18" fmla="*/ 184 w 1015"/>
                <a:gd name="T19" fmla="*/ 1214 h 1670"/>
                <a:gd name="T20" fmla="*/ 177 w 1015"/>
                <a:gd name="T21" fmla="*/ 1337 h 1670"/>
                <a:gd name="T22" fmla="*/ 215 w 1015"/>
                <a:gd name="T23" fmla="*/ 1437 h 1670"/>
                <a:gd name="T24" fmla="*/ 269 w 1015"/>
                <a:gd name="T25" fmla="*/ 1526 h 1670"/>
                <a:gd name="T26" fmla="*/ 355 w 1015"/>
                <a:gd name="T27" fmla="*/ 1598 h 1670"/>
                <a:gd name="T28" fmla="*/ 527 w 1015"/>
                <a:gd name="T29" fmla="*/ 1660 h 1670"/>
                <a:gd name="T30" fmla="*/ 691 w 1015"/>
                <a:gd name="T31" fmla="*/ 1653 h 1670"/>
                <a:gd name="T32" fmla="*/ 890 w 1015"/>
                <a:gd name="T33" fmla="*/ 1557 h 1670"/>
                <a:gd name="T34" fmla="*/ 976 w 1015"/>
                <a:gd name="T35" fmla="*/ 1392 h 1670"/>
                <a:gd name="T36" fmla="*/ 1007 w 1015"/>
                <a:gd name="T37" fmla="*/ 1248 h 1670"/>
                <a:gd name="T38" fmla="*/ 928 w 1015"/>
                <a:gd name="T39" fmla="*/ 1084 h 1670"/>
                <a:gd name="T40" fmla="*/ 777 w 1015"/>
                <a:gd name="T41" fmla="*/ 1012 h 1670"/>
                <a:gd name="T42" fmla="*/ 722 w 1015"/>
                <a:gd name="T43" fmla="*/ 998 h 1670"/>
                <a:gd name="T44" fmla="*/ 626 w 1015"/>
                <a:gd name="T45" fmla="*/ 950 h 1670"/>
                <a:gd name="T46" fmla="*/ 544 w 1015"/>
                <a:gd name="T47" fmla="*/ 892 h 1670"/>
                <a:gd name="T48" fmla="*/ 427 w 1015"/>
                <a:gd name="T49" fmla="*/ 748 h 1670"/>
                <a:gd name="T50" fmla="*/ 348 w 1015"/>
                <a:gd name="T51" fmla="*/ 562 h 1670"/>
                <a:gd name="T52" fmla="*/ 317 w 1015"/>
                <a:gd name="T53" fmla="*/ 470 h 1670"/>
                <a:gd name="T54" fmla="*/ 287 w 1015"/>
                <a:gd name="T55" fmla="*/ 285 h 1670"/>
                <a:gd name="T56" fmla="*/ 311 w 1015"/>
                <a:gd name="T57" fmla="*/ 154 h 1670"/>
                <a:gd name="T58" fmla="*/ 383 w 1015"/>
                <a:gd name="T59" fmla="*/ 0 h 16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15" h="1670">
                  <a:moveTo>
                    <a:pt x="0" y="0"/>
                  </a:moveTo>
                  <a:cubicBezTo>
                    <a:pt x="16" y="54"/>
                    <a:pt x="78" y="243"/>
                    <a:pt x="98" y="319"/>
                  </a:cubicBezTo>
                  <a:cubicBezTo>
                    <a:pt x="118" y="395"/>
                    <a:pt x="103" y="408"/>
                    <a:pt x="119" y="456"/>
                  </a:cubicBezTo>
                  <a:cubicBezTo>
                    <a:pt x="135" y="504"/>
                    <a:pt x="165" y="554"/>
                    <a:pt x="194" y="607"/>
                  </a:cubicBezTo>
                  <a:cubicBezTo>
                    <a:pt x="223" y="660"/>
                    <a:pt x="273" y="732"/>
                    <a:pt x="293" y="772"/>
                  </a:cubicBezTo>
                  <a:cubicBezTo>
                    <a:pt x="313" y="812"/>
                    <a:pt x="312" y="826"/>
                    <a:pt x="314" y="850"/>
                  </a:cubicBezTo>
                  <a:cubicBezTo>
                    <a:pt x="316" y="874"/>
                    <a:pt x="320" y="886"/>
                    <a:pt x="307" y="916"/>
                  </a:cubicBezTo>
                  <a:cubicBezTo>
                    <a:pt x="294" y="946"/>
                    <a:pt x="256" y="999"/>
                    <a:pt x="239" y="1032"/>
                  </a:cubicBezTo>
                  <a:cubicBezTo>
                    <a:pt x="222" y="1065"/>
                    <a:pt x="213" y="1084"/>
                    <a:pt x="204" y="1114"/>
                  </a:cubicBezTo>
                  <a:cubicBezTo>
                    <a:pt x="195" y="1144"/>
                    <a:pt x="188" y="1177"/>
                    <a:pt x="184" y="1214"/>
                  </a:cubicBezTo>
                  <a:cubicBezTo>
                    <a:pt x="180" y="1251"/>
                    <a:pt x="172" y="1300"/>
                    <a:pt x="177" y="1337"/>
                  </a:cubicBezTo>
                  <a:cubicBezTo>
                    <a:pt x="182" y="1374"/>
                    <a:pt x="200" y="1405"/>
                    <a:pt x="215" y="1437"/>
                  </a:cubicBezTo>
                  <a:cubicBezTo>
                    <a:pt x="230" y="1469"/>
                    <a:pt x="246" y="1499"/>
                    <a:pt x="269" y="1526"/>
                  </a:cubicBezTo>
                  <a:cubicBezTo>
                    <a:pt x="292" y="1553"/>
                    <a:pt x="312" y="1576"/>
                    <a:pt x="355" y="1598"/>
                  </a:cubicBezTo>
                  <a:cubicBezTo>
                    <a:pt x="398" y="1620"/>
                    <a:pt x="471" y="1651"/>
                    <a:pt x="527" y="1660"/>
                  </a:cubicBezTo>
                  <a:cubicBezTo>
                    <a:pt x="583" y="1669"/>
                    <a:pt x="630" y="1670"/>
                    <a:pt x="691" y="1653"/>
                  </a:cubicBezTo>
                  <a:cubicBezTo>
                    <a:pt x="752" y="1636"/>
                    <a:pt x="843" y="1600"/>
                    <a:pt x="890" y="1557"/>
                  </a:cubicBezTo>
                  <a:cubicBezTo>
                    <a:pt x="937" y="1514"/>
                    <a:pt x="957" y="1443"/>
                    <a:pt x="976" y="1392"/>
                  </a:cubicBezTo>
                  <a:cubicBezTo>
                    <a:pt x="995" y="1341"/>
                    <a:pt x="1015" y="1299"/>
                    <a:pt x="1007" y="1248"/>
                  </a:cubicBezTo>
                  <a:cubicBezTo>
                    <a:pt x="999" y="1197"/>
                    <a:pt x="966" y="1123"/>
                    <a:pt x="928" y="1084"/>
                  </a:cubicBezTo>
                  <a:cubicBezTo>
                    <a:pt x="890" y="1045"/>
                    <a:pt x="811" y="1026"/>
                    <a:pt x="777" y="1012"/>
                  </a:cubicBezTo>
                  <a:cubicBezTo>
                    <a:pt x="743" y="998"/>
                    <a:pt x="747" y="1008"/>
                    <a:pt x="722" y="998"/>
                  </a:cubicBezTo>
                  <a:cubicBezTo>
                    <a:pt x="697" y="988"/>
                    <a:pt x="656" y="968"/>
                    <a:pt x="626" y="950"/>
                  </a:cubicBezTo>
                  <a:cubicBezTo>
                    <a:pt x="596" y="932"/>
                    <a:pt x="577" y="926"/>
                    <a:pt x="544" y="892"/>
                  </a:cubicBezTo>
                  <a:cubicBezTo>
                    <a:pt x="511" y="858"/>
                    <a:pt x="460" y="803"/>
                    <a:pt x="427" y="748"/>
                  </a:cubicBezTo>
                  <a:cubicBezTo>
                    <a:pt x="394" y="693"/>
                    <a:pt x="366" y="608"/>
                    <a:pt x="348" y="562"/>
                  </a:cubicBezTo>
                  <a:cubicBezTo>
                    <a:pt x="330" y="516"/>
                    <a:pt x="327" y="516"/>
                    <a:pt x="317" y="470"/>
                  </a:cubicBezTo>
                  <a:cubicBezTo>
                    <a:pt x="307" y="424"/>
                    <a:pt x="288" y="338"/>
                    <a:pt x="287" y="285"/>
                  </a:cubicBezTo>
                  <a:cubicBezTo>
                    <a:pt x="286" y="232"/>
                    <a:pt x="295" y="201"/>
                    <a:pt x="311" y="154"/>
                  </a:cubicBezTo>
                  <a:cubicBezTo>
                    <a:pt x="327" y="107"/>
                    <a:pt x="355" y="53"/>
                    <a:pt x="383" y="0"/>
                  </a:cubicBezTo>
                </a:path>
              </a:pathLst>
            </a:custGeom>
            <a:solidFill>
              <a:srgbClr val="5F5F5F"/>
            </a:solidFill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1" name="Freeform 35"/>
            <p:cNvSpPr>
              <a:spLocks/>
            </p:cNvSpPr>
            <p:nvPr/>
          </p:nvSpPr>
          <p:spPr bwMode="auto">
            <a:xfrm>
              <a:off x="1072" y="1026"/>
              <a:ext cx="185" cy="659"/>
            </a:xfrm>
            <a:custGeom>
              <a:avLst/>
              <a:gdLst>
                <a:gd name="T0" fmla="*/ 32 w 185"/>
                <a:gd name="T1" fmla="*/ 1 h 659"/>
                <a:gd name="T2" fmla="*/ 121 w 185"/>
                <a:gd name="T3" fmla="*/ 296 h 659"/>
                <a:gd name="T4" fmla="*/ 135 w 185"/>
                <a:gd name="T5" fmla="*/ 390 h 659"/>
                <a:gd name="T6" fmla="*/ 140 w 185"/>
                <a:gd name="T7" fmla="*/ 433 h 659"/>
                <a:gd name="T8" fmla="*/ 169 w 185"/>
                <a:gd name="T9" fmla="*/ 512 h 659"/>
                <a:gd name="T10" fmla="*/ 178 w 185"/>
                <a:gd name="T11" fmla="*/ 572 h 659"/>
                <a:gd name="T12" fmla="*/ 178 w 185"/>
                <a:gd name="T13" fmla="*/ 625 h 659"/>
                <a:gd name="T14" fmla="*/ 178 w 185"/>
                <a:gd name="T15" fmla="*/ 652 h 659"/>
                <a:gd name="T16" fmla="*/ 135 w 185"/>
                <a:gd name="T17" fmla="*/ 584 h 659"/>
                <a:gd name="T18" fmla="*/ 97 w 185"/>
                <a:gd name="T19" fmla="*/ 500 h 659"/>
                <a:gd name="T20" fmla="*/ 73 w 185"/>
                <a:gd name="T21" fmla="*/ 436 h 659"/>
                <a:gd name="T22" fmla="*/ 51 w 185"/>
                <a:gd name="T23" fmla="*/ 392 h 659"/>
                <a:gd name="T24" fmla="*/ 37 w 185"/>
                <a:gd name="T25" fmla="*/ 378 h 659"/>
                <a:gd name="T26" fmla="*/ 15 w 185"/>
                <a:gd name="T27" fmla="*/ 368 h 659"/>
                <a:gd name="T28" fmla="*/ 1 w 185"/>
                <a:gd name="T29" fmla="*/ 366 h 659"/>
                <a:gd name="T30" fmla="*/ 20 w 185"/>
                <a:gd name="T31" fmla="*/ 356 h 659"/>
                <a:gd name="T32" fmla="*/ 30 w 185"/>
                <a:gd name="T33" fmla="*/ 332 h 659"/>
                <a:gd name="T34" fmla="*/ 32 w 185"/>
                <a:gd name="T35" fmla="*/ 289 h 659"/>
                <a:gd name="T36" fmla="*/ 32 w 185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5" h="659">
                  <a:moveTo>
                    <a:pt x="32" y="1"/>
                  </a:moveTo>
                  <a:cubicBezTo>
                    <a:pt x="47" y="2"/>
                    <a:pt x="104" y="231"/>
                    <a:pt x="121" y="296"/>
                  </a:cubicBezTo>
                  <a:cubicBezTo>
                    <a:pt x="138" y="361"/>
                    <a:pt x="132" y="367"/>
                    <a:pt x="135" y="390"/>
                  </a:cubicBezTo>
                  <a:cubicBezTo>
                    <a:pt x="138" y="413"/>
                    <a:pt x="134" y="413"/>
                    <a:pt x="140" y="433"/>
                  </a:cubicBezTo>
                  <a:cubicBezTo>
                    <a:pt x="146" y="453"/>
                    <a:pt x="163" y="489"/>
                    <a:pt x="169" y="512"/>
                  </a:cubicBezTo>
                  <a:cubicBezTo>
                    <a:pt x="175" y="535"/>
                    <a:pt x="177" y="553"/>
                    <a:pt x="178" y="572"/>
                  </a:cubicBezTo>
                  <a:cubicBezTo>
                    <a:pt x="179" y="591"/>
                    <a:pt x="178" y="612"/>
                    <a:pt x="178" y="625"/>
                  </a:cubicBezTo>
                  <a:cubicBezTo>
                    <a:pt x="178" y="638"/>
                    <a:pt x="185" y="659"/>
                    <a:pt x="178" y="652"/>
                  </a:cubicBezTo>
                  <a:cubicBezTo>
                    <a:pt x="171" y="645"/>
                    <a:pt x="148" y="609"/>
                    <a:pt x="135" y="584"/>
                  </a:cubicBezTo>
                  <a:cubicBezTo>
                    <a:pt x="122" y="559"/>
                    <a:pt x="107" y="525"/>
                    <a:pt x="97" y="500"/>
                  </a:cubicBezTo>
                  <a:cubicBezTo>
                    <a:pt x="87" y="475"/>
                    <a:pt x="81" y="454"/>
                    <a:pt x="73" y="436"/>
                  </a:cubicBezTo>
                  <a:cubicBezTo>
                    <a:pt x="65" y="418"/>
                    <a:pt x="57" y="401"/>
                    <a:pt x="51" y="392"/>
                  </a:cubicBezTo>
                  <a:cubicBezTo>
                    <a:pt x="45" y="383"/>
                    <a:pt x="43" y="382"/>
                    <a:pt x="37" y="378"/>
                  </a:cubicBezTo>
                  <a:cubicBezTo>
                    <a:pt x="31" y="374"/>
                    <a:pt x="21" y="370"/>
                    <a:pt x="15" y="368"/>
                  </a:cubicBezTo>
                  <a:cubicBezTo>
                    <a:pt x="9" y="366"/>
                    <a:pt x="0" y="368"/>
                    <a:pt x="1" y="366"/>
                  </a:cubicBezTo>
                  <a:cubicBezTo>
                    <a:pt x="2" y="364"/>
                    <a:pt x="15" y="362"/>
                    <a:pt x="20" y="356"/>
                  </a:cubicBezTo>
                  <a:cubicBezTo>
                    <a:pt x="25" y="350"/>
                    <a:pt x="28" y="343"/>
                    <a:pt x="30" y="332"/>
                  </a:cubicBezTo>
                  <a:cubicBezTo>
                    <a:pt x="32" y="321"/>
                    <a:pt x="32" y="344"/>
                    <a:pt x="32" y="289"/>
                  </a:cubicBezTo>
                  <a:cubicBezTo>
                    <a:pt x="32" y="234"/>
                    <a:pt x="17" y="0"/>
                    <a:pt x="32" y="1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2" name="Freeform 36"/>
            <p:cNvSpPr>
              <a:spLocks/>
            </p:cNvSpPr>
            <p:nvPr/>
          </p:nvSpPr>
          <p:spPr bwMode="auto">
            <a:xfrm>
              <a:off x="1389" y="1027"/>
              <a:ext cx="196" cy="546"/>
            </a:xfrm>
            <a:custGeom>
              <a:avLst/>
              <a:gdLst>
                <a:gd name="T0" fmla="*/ 94 w 196"/>
                <a:gd name="T1" fmla="*/ 3 h 546"/>
                <a:gd name="T2" fmla="*/ 99 w 196"/>
                <a:gd name="T3" fmla="*/ 77 h 546"/>
                <a:gd name="T4" fmla="*/ 99 w 196"/>
                <a:gd name="T5" fmla="*/ 221 h 546"/>
                <a:gd name="T6" fmla="*/ 99 w 196"/>
                <a:gd name="T7" fmla="*/ 317 h 546"/>
                <a:gd name="T8" fmla="*/ 99 w 196"/>
                <a:gd name="T9" fmla="*/ 365 h 546"/>
                <a:gd name="T10" fmla="*/ 152 w 196"/>
                <a:gd name="T11" fmla="*/ 379 h 546"/>
                <a:gd name="T12" fmla="*/ 195 w 196"/>
                <a:gd name="T13" fmla="*/ 365 h 546"/>
                <a:gd name="T14" fmla="*/ 147 w 196"/>
                <a:gd name="T15" fmla="*/ 365 h 546"/>
                <a:gd name="T16" fmla="*/ 99 w 196"/>
                <a:gd name="T17" fmla="*/ 365 h 546"/>
                <a:gd name="T18" fmla="*/ 51 w 196"/>
                <a:gd name="T19" fmla="*/ 413 h 546"/>
                <a:gd name="T20" fmla="*/ 51 w 196"/>
                <a:gd name="T21" fmla="*/ 461 h 546"/>
                <a:gd name="T22" fmla="*/ 63 w 196"/>
                <a:gd name="T23" fmla="*/ 504 h 546"/>
                <a:gd name="T24" fmla="*/ 53 w 196"/>
                <a:gd name="T25" fmla="*/ 538 h 546"/>
                <a:gd name="T26" fmla="*/ 25 w 196"/>
                <a:gd name="T27" fmla="*/ 456 h 546"/>
                <a:gd name="T28" fmla="*/ 5 w 196"/>
                <a:gd name="T29" fmla="*/ 353 h 546"/>
                <a:gd name="T30" fmla="*/ 1 w 196"/>
                <a:gd name="T31" fmla="*/ 255 h 546"/>
                <a:gd name="T32" fmla="*/ 10 w 196"/>
                <a:gd name="T33" fmla="*/ 190 h 546"/>
                <a:gd name="T34" fmla="*/ 32 w 196"/>
                <a:gd name="T35" fmla="*/ 132 h 546"/>
                <a:gd name="T36" fmla="*/ 58 w 196"/>
                <a:gd name="T37" fmla="*/ 67 h 546"/>
                <a:gd name="T38" fmla="*/ 85 w 196"/>
                <a:gd name="T39" fmla="*/ 24 h 546"/>
                <a:gd name="T40" fmla="*/ 97 w 196"/>
                <a:gd name="T41" fmla="*/ 0 h 5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6" h="546">
                  <a:moveTo>
                    <a:pt x="94" y="3"/>
                  </a:moveTo>
                  <a:cubicBezTo>
                    <a:pt x="95" y="16"/>
                    <a:pt x="98" y="41"/>
                    <a:pt x="99" y="77"/>
                  </a:cubicBezTo>
                  <a:cubicBezTo>
                    <a:pt x="100" y="113"/>
                    <a:pt x="99" y="181"/>
                    <a:pt x="99" y="221"/>
                  </a:cubicBezTo>
                  <a:cubicBezTo>
                    <a:pt x="99" y="261"/>
                    <a:pt x="99" y="293"/>
                    <a:pt x="99" y="317"/>
                  </a:cubicBezTo>
                  <a:cubicBezTo>
                    <a:pt x="99" y="341"/>
                    <a:pt x="90" y="355"/>
                    <a:pt x="99" y="365"/>
                  </a:cubicBezTo>
                  <a:cubicBezTo>
                    <a:pt x="108" y="375"/>
                    <a:pt x="136" y="379"/>
                    <a:pt x="152" y="379"/>
                  </a:cubicBezTo>
                  <a:cubicBezTo>
                    <a:pt x="168" y="379"/>
                    <a:pt x="196" y="367"/>
                    <a:pt x="195" y="365"/>
                  </a:cubicBezTo>
                  <a:cubicBezTo>
                    <a:pt x="194" y="363"/>
                    <a:pt x="163" y="365"/>
                    <a:pt x="147" y="365"/>
                  </a:cubicBezTo>
                  <a:cubicBezTo>
                    <a:pt x="131" y="365"/>
                    <a:pt x="115" y="357"/>
                    <a:pt x="99" y="365"/>
                  </a:cubicBezTo>
                  <a:cubicBezTo>
                    <a:pt x="83" y="373"/>
                    <a:pt x="59" y="397"/>
                    <a:pt x="51" y="413"/>
                  </a:cubicBezTo>
                  <a:cubicBezTo>
                    <a:pt x="43" y="429"/>
                    <a:pt x="49" y="446"/>
                    <a:pt x="51" y="461"/>
                  </a:cubicBezTo>
                  <a:cubicBezTo>
                    <a:pt x="53" y="476"/>
                    <a:pt x="63" y="491"/>
                    <a:pt x="63" y="504"/>
                  </a:cubicBezTo>
                  <a:cubicBezTo>
                    <a:pt x="63" y="517"/>
                    <a:pt x="59" y="546"/>
                    <a:pt x="53" y="538"/>
                  </a:cubicBezTo>
                  <a:cubicBezTo>
                    <a:pt x="47" y="530"/>
                    <a:pt x="33" y="487"/>
                    <a:pt x="25" y="456"/>
                  </a:cubicBezTo>
                  <a:cubicBezTo>
                    <a:pt x="17" y="425"/>
                    <a:pt x="9" y="386"/>
                    <a:pt x="5" y="353"/>
                  </a:cubicBezTo>
                  <a:cubicBezTo>
                    <a:pt x="1" y="320"/>
                    <a:pt x="0" y="282"/>
                    <a:pt x="1" y="255"/>
                  </a:cubicBezTo>
                  <a:cubicBezTo>
                    <a:pt x="2" y="228"/>
                    <a:pt x="5" y="210"/>
                    <a:pt x="10" y="190"/>
                  </a:cubicBezTo>
                  <a:cubicBezTo>
                    <a:pt x="15" y="170"/>
                    <a:pt x="24" y="152"/>
                    <a:pt x="32" y="132"/>
                  </a:cubicBezTo>
                  <a:cubicBezTo>
                    <a:pt x="40" y="112"/>
                    <a:pt x="49" y="85"/>
                    <a:pt x="58" y="67"/>
                  </a:cubicBezTo>
                  <a:cubicBezTo>
                    <a:pt x="67" y="49"/>
                    <a:pt x="79" y="35"/>
                    <a:pt x="85" y="24"/>
                  </a:cubicBezTo>
                  <a:cubicBezTo>
                    <a:pt x="91" y="13"/>
                    <a:pt x="95" y="4"/>
                    <a:pt x="97" y="0"/>
                  </a:cubicBezTo>
                </a:path>
              </a:pathLst>
            </a:custGeom>
            <a:solidFill>
              <a:srgbClr val="FFCC99">
                <a:alpha val="50195"/>
              </a:srgbClr>
            </a:solidFill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3" name="Freeform 37"/>
            <p:cNvSpPr>
              <a:spLocks/>
            </p:cNvSpPr>
            <p:nvPr/>
          </p:nvSpPr>
          <p:spPr bwMode="auto">
            <a:xfrm>
              <a:off x="1248" y="1680"/>
              <a:ext cx="154" cy="307"/>
            </a:xfrm>
            <a:custGeom>
              <a:avLst/>
              <a:gdLst>
                <a:gd name="T0" fmla="*/ 0 w 154"/>
                <a:gd name="T1" fmla="*/ 0 h 307"/>
                <a:gd name="T2" fmla="*/ 41 w 154"/>
                <a:gd name="T3" fmla="*/ 58 h 307"/>
                <a:gd name="T4" fmla="*/ 70 w 154"/>
                <a:gd name="T5" fmla="*/ 118 h 307"/>
                <a:gd name="T6" fmla="*/ 96 w 154"/>
                <a:gd name="T7" fmla="*/ 185 h 307"/>
                <a:gd name="T8" fmla="*/ 98 w 154"/>
                <a:gd name="T9" fmla="*/ 240 h 307"/>
                <a:gd name="T10" fmla="*/ 79 w 154"/>
                <a:gd name="T11" fmla="*/ 274 h 307"/>
                <a:gd name="T12" fmla="*/ 36 w 154"/>
                <a:gd name="T13" fmla="*/ 283 h 307"/>
                <a:gd name="T14" fmla="*/ 79 w 154"/>
                <a:gd name="T15" fmla="*/ 305 h 307"/>
                <a:gd name="T16" fmla="*/ 125 w 154"/>
                <a:gd name="T17" fmla="*/ 295 h 307"/>
                <a:gd name="T18" fmla="*/ 154 w 154"/>
                <a:gd name="T19" fmla="*/ 276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307">
                  <a:moveTo>
                    <a:pt x="0" y="0"/>
                  </a:moveTo>
                  <a:cubicBezTo>
                    <a:pt x="14" y="19"/>
                    <a:pt x="29" y="38"/>
                    <a:pt x="41" y="58"/>
                  </a:cubicBezTo>
                  <a:cubicBezTo>
                    <a:pt x="53" y="78"/>
                    <a:pt x="61" y="97"/>
                    <a:pt x="70" y="118"/>
                  </a:cubicBezTo>
                  <a:cubicBezTo>
                    <a:pt x="79" y="139"/>
                    <a:pt x="91" y="165"/>
                    <a:pt x="96" y="185"/>
                  </a:cubicBezTo>
                  <a:cubicBezTo>
                    <a:pt x="101" y="205"/>
                    <a:pt x="101" y="225"/>
                    <a:pt x="98" y="240"/>
                  </a:cubicBezTo>
                  <a:cubicBezTo>
                    <a:pt x="95" y="255"/>
                    <a:pt x="89" y="267"/>
                    <a:pt x="79" y="274"/>
                  </a:cubicBezTo>
                  <a:cubicBezTo>
                    <a:pt x="69" y="281"/>
                    <a:pt x="36" y="278"/>
                    <a:pt x="36" y="283"/>
                  </a:cubicBezTo>
                  <a:cubicBezTo>
                    <a:pt x="36" y="288"/>
                    <a:pt x="64" y="303"/>
                    <a:pt x="79" y="305"/>
                  </a:cubicBezTo>
                  <a:cubicBezTo>
                    <a:pt x="94" y="307"/>
                    <a:pt x="113" y="300"/>
                    <a:pt x="125" y="295"/>
                  </a:cubicBezTo>
                  <a:cubicBezTo>
                    <a:pt x="137" y="290"/>
                    <a:pt x="145" y="283"/>
                    <a:pt x="154" y="276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4" name="Freeform 38"/>
            <p:cNvSpPr>
              <a:spLocks/>
            </p:cNvSpPr>
            <p:nvPr/>
          </p:nvSpPr>
          <p:spPr bwMode="auto">
            <a:xfrm>
              <a:off x="1463" y="1392"/>
              <a:ext cx="225" cy="419"/>
            </a:xfrm>
            <a:custGeom>
              <a:avLst/>
              <a:gdLst>
                <a:gd name="T0" fmla="*/ 25 w 225"/>
                <a:gd name="T1" fmla="*/ 0 h 419"/>
                <a:gd name="T2" fmla="*/ 8 w 225"/>
                <a:gd name="T3" fmla="*/ 17 h 419"/>
                <a:gd name="T4" fmla="*/ 1 w 225"/>
                <a:gd name="T5" fmla="*/ 41 h 419"/>
                <a:gd name="T6" fmla="*/ 1 w 225"/>
                <a:gd name="T7" fmla="*/ 70 h 419"/>
                <a:gd name="T8" fmla="*/ 6 w 225"/>
                <a:gd name="T9" fmla="*/ 113 h 419"/>
                <a:gd name="T10" fmla="*/ 25 w 225"/>
                <a:gd name="T11" fmla="*/ 168 h 419"/>
                <a:gd name="T12" fmla="*/ 51 w 225"/>
                <a:gd name="T13" fmla="*/ 223 h 419"/>
                <a:gd name="T14" fmla="*/ 95 w 225"/>
                <a:gd name="T15" fmla="*/ 290 h 419"/>
                <a:gd name="T16" fmla="*/ 133 w 225"/>
                <a:gd name="T17" fmla="*/ 338 h 419"/>
                <a:gd name="T18" fmla="*/ 195 w 225"/>
                <a:gd name="T19" fmla="*/ 350 h 419"/>
                <a:gd name="T20" fmla="*/ 224 w 225"/>
                <a:gd name="T21" fmla="*/ 341 h 419"/>
                <a:gd name="T22" fmla="*/ 188 w 225"/>
                <a:gd name="T23" fmla="*/ 379 h 419"/>
                <a:gd name="T24" fmla="*/ 143 w 225"/>
                <a:gd name="T25" fmla="*/ 413 h 419"/>
                <a:gd name="T26" fmla="*/ 104 w 225"/>
                <a:gd name="T27" fmla="*/ 415 h 419"/>
                <a:gd name="T28" fmla="*/ 85 w 225"/>
                <a:gd name="T29" fmla="*/ 415 h 4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5" h="419">
                  <a:moveTo>
                    <a:pt x="25" y="0"/>
                  </a:moveTo>
                  <a:cubicBezTo>
                    <a:pt x="18" y="5"/>
                    <a:pt x="12" y="10"/>
                    <a:pt x="8" y="17"/>
                  </a:cubicBezTo>
                  <a:cubicBezTo>
                    <a:pt x="4" y="24"/>
                    <a:pt x="2" y="32"/>
                    <a:pt x="1" y="41"/>
                  </a:cubicBezTo>
                  <a:cubicBezTo>
                    <a:pt x="0" y="50"/>
                    <a:pt x="0" y="58"/>
                    <a:pt x="1" y="70"/>
                  </a:cubicBezTo>
                  <a:cubicBezTo>
                    <a:pt x="2" y="82"/>
                    <a:pt x="2" y="97"/>
                    <a:pt x="6" y="113"/>
                  </a:cubicBezTo>
                  <a:cubicBezTo>
                    <a:pt x="10" y="129"/>
                    <a:pt x="18" y="150"/>
                    <a:pt x="25" y="168"/>
                  </a:cubicBezTo>
                  <a:cubicBezTo>
                    <a:pt x="32" y="186"/>
                    <a:pt x="39" y="203"/>
                    <a:pt x="51" y="223"/>
                  </a:cubicBezTo>
                  <a:cubicBezTo>
                    <a:pt x="63" y="243"/>
                    <a:pt x="81" y="271"/>
                    <a:pt x="95" y="290"/>
                  </a:cubicBezTo>
                  <a:cubicBezTo>
                    <a:pt x="109" y="309"/>
                    <a:pt x="116" y="328"/>
                    <a:pt x="133" y="338"/>
                  </a:cubicBezTo>
                  <a:cubicBezTo>
                    <a:pt x="150" y="348"/>
                    <a:pt x="180" y="350"/>
                    <a:pt x="195" y="350"/>
                  </a:cubicBezTo>
                  <a:cubicBezTo>
                    <a:pt x="210" y="350"/>
                    <a:pt x="225" y="336"/>
                    <a:pt x="224" y="341"/>
                  </a:cubicBezTo>
                  <a:cubicBezTo>
                    <a:pt x="223" y="346"/>
                    <a:pt x="201" y="367"/>
                    <a:pt x="188" y="379"/>
                  </a:cubicBezTo>
                  <a:cubicBezTo>
                    <a:pt x="175" y="391"/>
                    <a:pt x="157" y="407"/>
                    <a:pt x="143" y="413"/>
                  </a:cubicBezTo>
                  <a:cubicBezTo>
                    <a:pt x="129" y="419"/>
                    <a:pt x="114" y="415"/>
                    <a:pt x="104" y="415"/>
                  </a:cubicBezTo>
                  <a:cubicBezTo>
                    <a:pt x="94" y="415"/>
                    <a:pt x="89" y="415"/>
                    <a:pt x="85" y="415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5" name="Freeform 39"/>
            <p:cNvSpPr>
              <a:spLocks/>
            </p:cNvSpPr>
            <p:nvPr/>
          </p:nvSpPr>
          <p:spPr bwMode="auto">
            <a:xfrm>
              <a:off x="1049" y="2136"/>
              <a:ext cx="247" cy="36"/>
            </a:xfrm>
            <a:custGeom>
              <a:avLst/>
              <a:gdLst>
                <a:gd name="T0" fmla="*/ 247 w 247"/>
                <a:gd name="T1" fmla="*/ 24 h 36"/>
                <a:gd name="T2" fmla="*/ 177 w 247"/>
                <a:gd name="T3" fmla="*/ 7 h 36"/>
                <a:gd name="T4" fmla="*/ 113 w 247"/>
                <a:gd name="T5" fmla="*/ 34 h 36"/>
                <a:gd name="T6" fmla="*/ 50 w 247"/>
                <a:gd name="T7" fmla="*/ 22 h 36"/>
                <a:gd name="T8" fmla="*/ 0 w 24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36">
                  <a:moveTo>
                    <a:pt x="247" y="24"/>
                  </a:moveTo>
                  <a:cubicBezTo>
                    <a:pt x="223" y="14"/>
                    <a:pt x="199" y="5"/>
                    <a:pt x="177" y="7"/>
                  </a:cubicBezTo>
                  <a:cubicBezTo>
                    <a:pt x="155" y="9"/>
                    <a:pt x="134" y="32"/>
                    <a:pt x="113" y="34"/>
                  </a:cubicBezTo>
                  <a:cubicBezTo>
                    <a:pt x="92" y="36"/>
                    <a:pt x="69" y="28"/>
                    <a:pt x="50" y="22"/>
                  </a:cubicBezTo>
                  <a:cubicBezTo>
                    <a:pt x="31" y="16"/>
                    <a:pt x="15" y="8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6" name="Freeform 40"/>
            <p:cNvSpPr>
              <a:spLocks/>
            </p:cNvSpPr>
            <p:nvPr/>
          </p:nvSpPr>
          <p:spPr bwMode="auto">
            <a:xfrm>
              <a:off x="1008" y="2381"/>
              <a:ext cx="281" cy="64"/>
            </a:xfrm>
            <a:custGeom>
              <a:avLst/>
              <a:gdLst>
                <a:gd name="T0" fmla="*/ 281 w 281"/>
                <a:gd name="T1" fmla="*/ 19 h 64"/>
                <a:gd name="T2" fmla="*/ 274 w 281"/>
                <a:gd name="T3" fmla="*/ 17 h 64"/>
                <a:gd name="T4" fmla="*/ 214 w 281"/>
                <a:gd name="T5" fmla="*/ 26 h 64"/>
                <a:gd name="T6" fmla="*/ 130 w 281"/>
                <a:gd name="T7" fmla="*/ 5 h 64"/>
                <a:gd name="T8" fmla="*/ 38 w 281"/>
                <a:gd name="T9" fmla="*/ 55 h 64"/>
                <a:gd name="T10" fmla="*/ 0 w 281"/>
                <a:gd name="T11" fmla="*/ 6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64">
                  <a:moveTo>
                    <a:pt x="281" y="19"/>
                  </a:moveTo>
                  <a:lnTo>
                    <a:pt x="274" y="17"/>
                  </a:lnTo>
                  <a:cubicBezTo>
                    <a:pt x="263" y="18"/>
                    <a:pt x="238" y="28"/>
                    <a:pt x="214" y="26"/>
                  </a:cubicBezTo>
                  <a:cubicBezTo>
                    <a:pt x="190" y="24"/>
                    <a:pt x="159" y="0"/>
                    <a:pt x="130" y="5"/>
                  </a:cubicBezTo>
                  <a:cubicBezTo>
                    <a:pt x="101" y="10"/>
                    <a:pt x="60" y="46"/>
                    <a:pt x="38" y="55"/>
                  </a:cubicBezTo>
                  <a:cubicBezTo>
                    <a:pt x="16" y="64"/>
                    <a:pt x="8" y="62"/>
                    <a:pt x="0" y="60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7" name="Freeform 41"/>
            <p:cNvSpPr>
              <a:spLocks/>
            </p:cNvSpPr>
            <p:nvPr/>
          </p:nvSpPr>
          <p:spPr bwMode="auto">
            <a:xfrm>
              <a:off x="1190" y="2575"/>
              <a:ext cx="202" cy="137"/>
            </a:xfrm>
            <a:custGeom>
              <a:avLst/>
              <a:gdLst>
                <a:gd name="T0" fmla="*/ 202 w 202"/>
                <a:gd name="T1" fmla="*/ 17 h 137"/>
                <a:gd name="T2" fmla="*/ 197 w 202"/>
                <a:gd name="T3" fmla="*/ 0 h 137"/>
                <a:gd name="T4" fmla="*/ 123 w 202"/>
                <a:gd name="T5" fmla="*/ 46 h 137"/>
                <a:gd name="T6" fmla="*/ 58 w 202"/>
                <a:gd name="T7" fmla="*/ 58 h 137"/>
                <a:gd name="T8" fmla="*/ 0 w 202"/>
                <a:gd name="T9" fmla="*/ 137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37">
                  <a:moveTo>
                    <a:pt x="202" y="17"/>
                  </a:moveTo>
                  <a:lnTo>
                    <a:pt x="197" y="0"/>
                  </a:lnTo>
                  <a:cubicBezTo>
                    <a:pt x="184" y="5"/>
                    <a:pt x="146" y="36"/>
                    <a:pt x="123" y="46"/>
                  </a:cubicBezTo>
                  <a:cubicBezTo>
                    <a:pt x="100" y="56"/>
                    <a:pt x="78" y="43"/>
                    <a:pt x="58" y="58"/>
                  </a:cubicBezTo>
                  <a:cubicBezTo>
                    <a:pt x="38" y="73"/>
                    <a:pt x="19" y="105"/>
                    <a:pt x="0" y="137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8" name="Freeform 42"/>
            <p:cNvSpPr>
              <a:spLocks/>
            </p:cNvSpPr>
            <p:nvPr/>
          </p:nvSpPr>
          <p:spPr bwMode="auto">
            <a:xfrm>
              <a:off x="1505" y="2688"/>
              <a:ext cx="79" cy="204"/>
            </a:xfrm>
            <a:custGeom>
              <a:avLst/>
              <a:gdLst>
                <a:gd name="T0" fmla="*/ 79 w 79"/>
                <a:gd name="T1" fmla="*/ 0 h 204"/>
                <a:gd name="T2" fmla="*/ 31 w 79"/>
                <a:gd name="T3" fmla="*/ 48 h 204"/>
                <a:gd name="T4" fmla="*/ 31 w 79"/>
                <a:gd name="T5" fmla="*/ 118 h 204"/>
                <a:gd name="T6" fmla="*/ 7 w 79"/>
                <a:gd name="T7" fmla="*/ 166 h 204"/>
                <a:gd name="T8" fmla="*/ 0 w 79"/>
                <a:gd name="T9" fmla="*/ 204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04">
                  <a:moveTo>
                    <a:pt x="79" y="0"/>
                  </a:moveTo>
                  <a:cubicBezTo>
                    <a:pt x="59" y="14"/>
                    <a:pt x="39" y="28"/>
                    <a:pt x="31" y="48"/>
                  </a:cubicBezTo>
                  <a:cubicBezTo>
                    <a:pt x="23" y="68"/>
                    <a:pt x="35" y="98"/>
                    <a:pt x="31" y="118"/>
                  </a:cubicBezTo>
                  <a:cubicBezTo>
                    <a:pt x="27" y="138"/>
                    <a:pt x="12" y="152"/>
                    <a:pt x="7" y="166"/>
                  </a:cubicBezTo>
                  <a:cubicBezTo>
                    <a:pt x="2" y="180"/>
                    <a:pt x="1" y="192"/>
                    <a:pt x="0" y="204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89" name="Freeform 43"/>
            <p:cNvSpPr>
              <a:spLocks/>
            </p:cNvSpPr>
            <p:nvPr/>
          </p:nvSpPr>
          <p:spPr bwMode="auto">
            <a:xfrm>
              <a:off x="1776" y="2674"/>
              <a:ext cx="122" cy="244"/>
            </a:xfrm>
            <a:custGeom>
              <a:avLst/>
              <a:gdLst>
                <a:gd name="T0" fmla="*/ 0 w 122"/>
                <a:gd name="T1" fmla="*/ 14 h 244"/>
                <a:gd name="T2" fmla="*/ 24 w 122"/>
                <a:gd name="T3" fmla="*/ 0 h 244"/>
                <a:gd name="T4" fmla="*/ 79 w 122"/>
                <a:gd name="T5" fmla="*/ 96 h 244"/>
                <a:gd name="T6" fmla="*/ 89 w 122"/>
                <a:gd name="T7" fmla="*/ 192 h 244"/>
                <a:gd name="T8" fmla="*/ 122 w 122"/>
                <a:gd name="T9" fmla="*/ 244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44">
                  <a:moveTo>
                    <a:pt x="0" y="14"/>
                  </a:moveTo>
                  <a:lnTo>
                    <a:pt x="24" y="0"/>
                  </a:lnTo>
                  <a:cubicBezTo>
                    <a:pt x="37" y="14"/>
                    <a:pt x="68" y="64"/>
                    <a:pt x="79" y="96"/>
                  </a:cubicBezTo>
                  <a:cubicBezTo>
                    <a:pt x="90" y="128"/>
                    <a:pt x="82" y="167"/>
                    <a:pt x="89" y="192"/>
                  </a:cubicBezTo>
                  <a:cubicBezTo>
                    <a:pt x="96" y="217"/>
                    <a:pt x="116" y="235"/>
                    <a:pt x="122" y="244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90" name="Freeform 44"/>
            <p:cNvSpPr>
              <a:spLocks/>
            </p:cNvSpPr>
            <p:nvPr/>
          </p:nvSpPr>
          <p:spPr bwMode="auto">
            <a:xfrm>
              <a:off x="2021" y="2546"/>
              <a:ext cx="221" cy="113"/>
            </a:xfrm>
            <a:custGeom>
              <a:avLst/>
              <a:gdLst>
                <a:gd name="T0" fmla="*/ 0 w 221"/>
                <a:gd name="T1" fmla="*/ 0 h 113"/>
                <a:gd name="T2" fmla="*/ 43 w 221"/>
                <a:gd name="T3" fmla="*/ 46 h 113"/>
                <a:gd name="T4" fmla="*/ 91 w 221"/>
                <a:gd name="T5" fmla="*/ 46 h 113"/>
                <a:gd name="T6" fmla="*/ 139 w 221"/>
                <a:gd name="T7" fmla="*/ 94 h 113"/>
                <a:gd name="T8" fmla="*/ 187 w 221"/>
                <a:gd name="T9" fmla="*/ 94 h 113"/>
                <a:gd name="T10" fmla="*/ 221 w 221"/>
                <a:gd name="T11" fmla="*/ 113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13">
                  <a:moveTo>
                    <a:pt x="0" y="0"/>
                  </a:moveTo>
                  <a:cubicBezTo>
                    <a:pt x="7" y="8"/>
                    <a:pt x="28" y="38"/>
                    <a:pt x="43" y="46"/>
                  </a:cubicBezTo>
                  <a:cubicBezTo>
                    <a:pt x="58" y="54"/>
                    <a:pt x="75" y="38"/>
                    <a:pt x="91" y="46"/>
                  </a:cubicBezTo>
                  <a:cubicBezTo>
                    <a:pt x="107" y="54"/>
                    <a:pt x="123" y="86"/>
                    <a:pt x="139" y="94"/>
                  </a:cubicBezTo>
                  <a:cubicBezTo>
                    <a:pt x="155" y="102"/>
                    <a:pt x="173" y="91"/>
                    <a:pt x="187" y="94"/>
                  </a:cubicBezTo>
                  <a:cubicBezTo>
                    <a:pt x="201" y="97"/>
                    <a:pt x="211" y="105"/>
                    <a:pt x="221" y="113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91" name="Freeform 45"/>
            <p:cNvSpPr>
              <a:spLocks/>
            </p:cNvSpPr>
            <p:nvPr/>
          </p:nvSpPr>
          <p:spPr bwMode="auto">
            <a:xfrm>
              <a:off x="2112" y="2299"/>
              <a:ext cx="240" cy="40"/>
            </a:xfrm>
            <a:custGeom>
              <a:avLst/>
              <a:gdLst>
                <a:gd name="T0" fmla="*/ 0 w 240"/>
                <a:gd name="T1" fmla="*/ 5 h 40"/>
                <a:gd name="T2" fmla="*/ 62 w 240"/>
                <a:gd name="T3" fmla="*/ 5 h 40"/>
                <a:gd name="T4" fmla="*/ 127 w 240"/>
                <a:gd name="T5" fmla="*/ 36 h 40"/>
                <a:gd name="T6" fmla="*/ 192 w 240"/>
                <a:gd name="T7" fmla="*/ 29 h 40"/>
                <a:gd name="T8" fmla="*/ 240 w 240"/>
                <a:gd name="T9" fmla="*/ 3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40">
                  <a:moveTo>
                    <a:pt x="0" y="5"/>
                  </a:moveTo>
                  <a:cubicBezTo>
                    <a:pt x="20" y="2"/>
                    <a:pt x="41" y="0"/>
                    <a:pt x="62" y="5"/>
                  </a:cubicBezTo>
                  <a:cubicBezTo>
                    <a:pt x="83" y="10"/>
                    <a:pt x="105" y="32"/>
                    <a:pt x="127" y="36"/>
                  </a:cubicBezTo>
                  <a:cubicBezTo>
                    <a:pt x="149" y="40"/>
                    <a:pt x="173" y="29"/>
                    <a:pt x="192" y="29"/>
                  </a:cubicBezTo>
                  <a:cubicBezTo>
                    <a:pt x="211" y="29"/>
                    <a:pt x="225" y="34"/>
                    <a:pt x="240" y="39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92" name="Freeform 46"/>
            <p:cNvSpPr>
              <a:spLocks/>
            </p:cNvSpPr>
            <p:nvPr/>
          </p:nvSpPr>
          <p:spPr bwMode="auto">
            <a:xfrm>
              <a:off x="2021" y="1930"/>
              <a:ext cx="173" cy="170"/>
            </a:xfrm>
            <a:custGeom>
              <a:avLst/>
              <a:gdLst>
                <a:gd name="T0" fmla="*/ 0 w 173"/>
                <a:gd name="T1" fmla="*/ 170 h 170"/>
                <a:gd name="T2" fmla="*/ 50 w 173"/>
                <a:gd name="T3" fmla="*/ 115 h 170"/>
                <a:gd name="T4" fmla="*/ 134 w 173"/>
                <a:gd name="T5" fmla="*/ 62 h 170"/>
                <a:gd name="T6" fmla="*/ 173 w 173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170">
                  <a:moveTo>
                    <a:pt x="0" y="170"/>
                  </a:moveTo>
                  <a:cubicBezTo>
                    <a:pt x="9" y="161"/>
                    <a:pt x="28" y="133"/>
                    <a:pt x="50" y="115"/>
                  </a:cubicBezTo>
                  <a:cubicBezTo>
                    <a:pt x="72" y="97"/>
                    <a:pt x="113" y="81"/>
                    <a:pt x="134" y="62"/>
                  </a:cubicBezTo>
                  <a:cubicBezTo>
                    <a:pt x="155" y="43"/>
                    <a:pt x="164" y="21"/>
                    <a:pt x="173" y="0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93" name="Freeform 47"/>
            <p:cNvSpPr>
              <a:spLocks/>
            </p:cNvSpPr>
            <p:nvPr/>
          </p:nvSpPr>
          <p:spPr bwMode="auto">
            <a:xfrm>
              <a:off x="1778" y="1757"/>
              <a:ext cx="200" cy="245"/>
            </a:xfrm>
            <a:custGeom>
              <a:avLst/>
              <a:gdLst>
                <a:gd name="T0" fmla="*/ 0 w 200"/>
                <a:gd name="T1" fmla="*/ 245 h 245"/>
                <a:gd name="T2" fmla="*/ 39 w 200"/>
                <a:gd name="T3" fmla="*/ 189 h 245"/>
                <a:gd name="T4" fmla="*/ 137 w 200"/>
                <a:gd name="T5" fmla="*/ 113 h 245"/>
                <a:gd name="T6" fmla="*/ 200 w 200"/>
                <a:gd name="T7" fmla="*/ 0 h 2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" h="245">
                  <a:moveTo>
                    <a:pt x="0" y="245"/>
                  </a:moveTo>
                  <a:cubicBezTo>
                    <a:pt x="6" y="236"/>
                    <a:pt x="16" y="211"/>
                    <a:pt x="39" y="189"/>
                  </a:cubicBezTo>
                  <a:cubicBezTo>
                    <a:pt x="62" y="167"/>
                    <a:pt x="110" y="145"/>
                    <a:pt x="137" y="113"/>
                  </a:cubicBezTo>
                  <a:cubicBezTo>
                    <a:pt x="164" y="81"/>
                    <a:pt x="182" y="40"/>
                    <a:pt x="200" y="0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394" name="Oval 48"/>
            <p:cNvSpPr>
              <a:spLocks noChangeArrowheads="1"/>
            </p:cNvSpPr>
            <p:nvPr/>
          </p:nvSpPr>
          <p:spPr bwMode="auto">
            <a:xfrm>
              <a:off x="1695" y="1769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95" name="Oval 49"/>
            <p:cNvSpPr>
              <a:spLocks noChangeArrowheads="1"/>
            </p:cNvSpPr>
            <p:nvPr/>
          </p:nvSpPr>
          <p:spPr bwMode="auto">
            <a:xfrm>
              <a:off x="1318" y="2666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96" name="Oval 50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97" name="Oval 51"/>
            <p:cNvSpPr>
              <a:spLocks noChangeArrowheads="1"/>
            </p:cNvSpPr>
            <p:nvPr/>
          </p:nvSpPr>
          <p:spPr bwMode="auto">
            <a:xfrm>
              <a:off x="1056" y="2208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98" name="Oval 52"/>
            <p:cNvSpPr>
              <a:spLocks noChangeArrowheads="1"/>
            </p:cNvSpPr>
            <p:nvPr/>
          </p:nvSpPr>
          <p:spPr bwMode="auto">
            <a:xfrm>
              <a:off x="1936" y="1879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99" name="Oval 53"/>
            <p:cNvSpPr>
              <a:spLocks noChangeArrowheads="1"/>
            </p:cNvSpPr>
            <p:nvPr/>
          </p:nvSpPr>
          <p:spPr bwMode="auto">
            <a:xfrm>
              <a:off x="2134" y="209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0" name="Oval 54"/>
            <p:cNvSpPr>
              <a:spLocks noChangeArrowheads="1"/>
            </p:cNvSpPr>
            <p:nvPr/>
          </p:nvSpPr>
          <p:spPr bwMode="auto">
            <a:xfrm>
              <a:off x="2121" y="2413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1" name="Oval 55"/>
            <p:cNvSpPr>
              <a:spLocks noChangeArrowheads="1"/>
            </p:cNvSpPr>
            <p:nvPr/>
          </p:nvSpPr>
          <p:spPr bwMode="auto">
            <a:xfrm>
              <a:off x="1926" y="266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2" name="Oval 56"/>
            <p:cNvSpPr>
              <a:spLocks noChangeArrowheads="1"/>
            </p:cNvSpPr>
            <p:nvPr/>
          </p:nvSpPr>
          <p:spPr bwMode="auto">
            <a:xfrm>
              <a:off x="1622" y="2765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3" name="Oval 57"/>
            <p:cNvSpPr>
              <a:spLocks noChangeArrowheads="1"/>
            </p:cNvSpPr>
            <p:nvPr/>
          </p:nvSpPr>
          <p:spPr bwMode="auto">
            <a:xfrm rot="-1552756">
              <a:off x="1500" y="1591"/>
              <a:ext cx="48" cy="192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4" name="Oval 58"/>
            <p:cNvSpPr>
              <a:spLocks noChangeArrowheads="1"/>
            </p:cNvSpPr>
            <p:nvPr/>
          </p:nvSpPr>
          <p:spPr bwMode="auto">
            <a:xfrm>
              <a:off x="1181" y="2016"/>
              <a:ext cx="96" cy="96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5" name="Oval 59"/>
            <p:cNvSpPr>
              <a:spLocks noChangeArrowheads="1"/>
            </p:cNvSpPr>
            <p:nvPr/>
          </p:nvSpPr>
          <p:spPr bwMode="auto">
            <a:xfrm rot="19926373" flipH="1">
              <a:off x="1328" y="1704"/>
              <a:ext cx="48" cy="166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6" name="Oval 60"/>
            <p:cNvSpPr>
              <a:spLocks noChangeArrowheads="1"/>
            </p:cNvSpPr>
            <p:nvPr/>
          </p:nvSpPr>
          <p:spPr bwMode="auto">
            <a:xfrm rot="20818223" flipH="1">
              <a:off x="1129" y="1293"/>
              <a:ext cx="48" cy="166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407" name="Oval 61"/>
            <p:cNvSpPr>
              <a:spLocks noChangeArrowheads="1"/>
            </p:cNvSpPr>
            <p:nvPr/>
          </p:nvSpPr>
          <p:spPr bwMode="auto">
            <a:xfrm rot="311346" flipH="1">
              <a:off x="1418" y="1193"/>
              <a:ext cx="48" cy="166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sp>
        <p:nvSpPr>
          <p:cNvPr id="50238" name="Oval 62"/>
          <p:cNvSpPr>
            <a:spLocks noChangeArrowheads="1"/>
          </p:cNvSpPr>
          <p:nvPr/>
        </p:nvSpPr>
        <p:spPr bwMode="auto">
          <a:xfrm rot="-5391490">
            <a:off x="6449219" y="2963069"/>
            <a:ext cx="192087" cy="180975"/>
          </a:xfrm>
          <a:prstGeom prst="ellipse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50239" name="Oval 63"/>
          <p:cNvSpPr>
            <a:spLocks noChangeArrowheads="1"/>
          </p:cNvSpPr>
          <p:nvPr/>
        </p:nvSpPr>
        <p:spPr bwMode="auto">
          <a:xfrm rot="-5391490">
            <a:off x="6878638" y="2298700"/>
            <a:ext cx="192088" cy="179387"/>
          </a:xfrm>
          <a:prstGeom prst="ellipse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 rot="-5391490">
            <a:off x="6517482" y="2848769"/>
            <a:ext cx="192087" cy="180975"/>
          </a:xfrm>
          <a:prstGeom prst="ellipse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 rot="-5391490">
            <a:off x="6943725" y="2224088"/>
            <a:ext cx="192087" cy="179388"/>
          </a:xfrm>
          <a:prstGeom prst="ellipse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grpSp>
        <p:nvGrpSpPr>
          <p:cNvPr id="50242" name="Group 66"/>
          <p:cNvGrpSpPr>
            <a:grpSpLocks/>
          </p:cNvGrpSpPr>
          <p:nvPr/>
        </p:nvGrpSpPr>
        <p:grpSpPr bwMode="auto">
          <a:xfrm>
            <a:off x="2362200" y="3962400"/>
            <a:ext cx="698500" cy="293688"/>
            <a:chOff x="3504" y="3040"/>
            <a:chExt cx="440" cy="185"/>
          </a:xfrm>
        </p:grpSpPr>
        <p:sp>
          <p:nvSpPr>
            <p:cNvPr id="9368" name="Oval 67"/>
            <p:cNvSpPr>
              <a:spLocks noChangeArrowheads="1"/>
            </p:cNvSpPr>
            <p:nvPr/>
          </p:nvSpPr>
          <p:spPr bwMode="auto">
            <a:xfrm rot="5391490" flipV="1">
              <a:off x="3686" y="3066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9" name="Oval 68"/>
            <p:cNvSpPr>
              <a:spLocks noChangeArrowheads="1"/>
            </p:cNvSpPr>
            <p:nvPr/>
          </p:nvSpPr>
          <p:spPr bwMode="auto">
            <a:xfrm rot="5391490" flipV="1">
              <a:off x="3742" y="3044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0" name="Oval 69"/>
            <p:cNvSpPr>
              <a:spLocks noChangeArrowheads="1"/>
            </p:cNvSpPr>
            <p:nvPr/>
          </p:nvSpPr>
          <p:spPr bwMode="auto">
            <a:xfrm rot="5391490" flipV="1">
              <a:off x="3827" y="3066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1" name="Oval 70"/>
            <p:cNvSpPr>
              <a:spLocks noChangeArrowheads="1"/>
            </p:cNvSpPr>
            <p:nvPr/>
          </p:nvSpPr>
          <p:spPr bwMode="auto">
            <a:xfrm rot="5391490" flipV="1">
              <a:off x="3546" y="3044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2" name="Oval 71"/>
            <p:cNvSpPr>
              <a:spLocks noChangeArrowheads="1"/>
            </p:cNvSpPr>
            <p:nvPr/>
          </p:nvSpPr>
          <p:spPr bwMode="auto">
            <a:xfrm rot="5391490" flipV="1">
              <a:off x="3602" y="3055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3" name="Oval 72"/>
            <p:cNvSpPr>
              <a:spLocks noChangeArrowheads="1"/>
            </p:cNvSpPr>
            <p:nvPr/>
          </p:nvSpPr>
          <p:spPr bwMode="auto">
            <a:xfrm rot="5391490" flipV="1">
              <a:off x="3775" y="3088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4" name="Oval 73"/>
            <p:cNvSpPr>
              <a:spLocks noChangeArrowheads="1"/>
            </p:cNvSpPr>
            <p:nvPr/>
          </p:nvSpPr>
          <p:spPr bwMode="auto">
            <a:xfrm rot="5391490" flipV="1">
              <a:off x="3500" y="3076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5" name="Oval 74"/>
            <p:cNvSpPr>
              <a:spLocks noChangeArrowheads="1"/>
            </p:cNvSpPr>
            <p:nvPr/>
          </p:nvSpPr>
          <p:spPr bwMode="auto">
            <a:xfrm rot="5391490" flipV="1">
              <a:off x="3673" y="3108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76" name="Oval 75"/>
            <p:cNvSpPr>
              <a:spLocks noChangeArrowheads="1"/>
            </p:cNvSpPr>
            <p:nvPr/>
          </p:nvSpPr>
          <p:spPr bwMode="auto">
            <a:xfrm rot="5391490" flipV="1">
              <a:off x="3587" y="3089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50252" name="Group 76"/>
          <p:cNvGrpSpPr>
            <a:grpSpLocks/>
          </p:cNvGrpSpPr>
          <p:nvPr/>
        </p:nvGrpSpPr>
        <p:grpSpPr bwMode="auto">
          <a:xfrm flipV="1">
            <a:off x="2209800" y="3733800"/>
            <a:ext cx="896938" cy="381000"/>
            <a:chOff x="4080" y="2064"/>
            <a:chExt cx="565" cy="240"/>
          </a:xfrm>
        </p:grpSpPr>
        <p:sp>
          <p:nvSpPr>
            <p:cNvPr id="9351" name="Oval 77"/>
            <p:cNvSpPr>
              <a:spLocks noChangeArrowheads="1"/>
            </p:cNvSpPr>
            <p:nvPr/>
          </p:nvSpPr>
          <p:spPr bwMode="auto">
            <a:xfrm rot="-5391490">
              <a:off x="4105" y="2079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2" name="Oval 78"/>
            <p:cNvSpPr>
              <a:spLocks noChangeArrowheads="1"/>
            </p:cNvSpPr>
            <p:nvPr/>
          </p:nvSpPr>
          <p:spPr bwMode="auto">
            <a:xfrm rot="-5391490">
              <a:off x="4528" y="2090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3" name="Oval 79"/>
            <p:cNvSpPr>
              <a:spLocks noChangeArrowheads="1"/>
            </p:cNvSpPr>
            <p:nvPr/>
          </p:nvSpPr>
          <p:spPr bwMode="auto">
            <a:xfrm rot="-5391490">
              <a:off x="4076" y="2107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4" name="Oval 80"/>
            <p:cNvSpPr>
              <a:spLocks noChangeArrowheads="1"/>
            </p:cNvSpPr>
            <p:nvPr/>
          </p:nvSpPr>
          <p:spPr bwMode="auto">
            <a:xfrm rot="5391490" flipV="1">
              <a:off x="4499" y="2145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5" name="Oval 81"/>
            <p:cNvSpPr>
              <a:spLocks noChangeArrowheads="1"/>
            </p:cNvSpPr>
            <p:nvPr/>
          </p:nvSpPr>
          <p:spPr bwMode="auto">
            <a:xfrm rot="5391490" flipV="1">
              <a:off x="4447" y="2167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6" name="Oval 82"/>
            <p:cNvSpPr>
              <a:spLocks noChangeArrowheads="1"/>
            </p:cNvSpPr>
            <p:nvPr/>
          </p:nvSpPr>
          <p:spPr bwMode="auto">
            <a:xfrm rot="5391490" flipV="1">
              <a:off x="4133" y="2134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7" name="Oval 83"/>
            <p:cNvSpPr>
              <a:spLocks noChangeArrowheads="1"/>
            </p:cNvSpPr>
            <p:nvPr/>
          </p:nvSpPr>
          <p:spPr bwMode="auto">
            <a:xfrm rot="5391490" flipV="1">
              <a:off x="4345" y="2187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8" name="Oval 84"/>
            <p:cNvSpPr>
              <a:spLocks noChangeArrowheads="1"/>
            </p:cNvSpPr>
            <p:nvPr/>
          </p:nvSpPr>
          <p:spPr bwMode="auto">
            <a:xfrm rot="5391490" flipV="1">
              <a:off x="4259" y="2168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59" name="Oval 85"/>
            <p:cNvSpPr>
              <a:spLocks noChangeArrowheads="1"/>
            </p:cNvSpPr>
            <p:nvPr/>
          </p:nvSpPr>
          <p:spPr bwMode="auto">
            <a:xfrm rot="-5391490">
              <a:off x="4330" y="2068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0" name="Oval 86"/>
            <p:cNvSpPr>
              <a:spLocks noChangeArrowheads="1"/>
            </p:cNvSpPr>
            <p:nvPr/>
          </p:nvSpPr>
          <p:spPr bwMode="auto">
            <a:xfrm rot="-5391490">
              <a:off x="4387" y="2090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1" name="Oval 87"/>
            <p:cNvSpPr>
              <a:spLocks noChangeArrowheads="1"/>
            </p:cNvSpPr>
            <p:nvPr/>
          </p:nvSpPr>
          <p:spPr bwMode="auto">
            <a:xfrm rot="-5391490">
              <a:off x="4471" y="2068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2" name="Oval 88"/>
            <p:cNvSpPr>
              <a:spLocks noChangeArrowheads="1"/>
            </p:cNvSpPr>
            <p:nvPr/>
          </p:nvSpPr>
          <p:spPr bwMode="auto">
            <a:xfrm rot="-5391490">
              <a:off x="4190" y="2090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3" name="Oval 89"/>
            <p:cNvSpPr>
              <a:spLocks noChangeArrowheads="1"/>
            </p:cNvSpPr>
            <p:nvPr/>
          </p:nvSpPr>
          <p:spPr bwMode="auto">
            <a:xfrm rot="-5391490">
              <a:off x="4247" y="2079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4" name="Oval 90"/>
            <p:cNvSpPr>
              <a:spLocks noChangeArrowheads="1"/>
            </p:cNvSpPr>
            <p:nvPr/>
          </p:nvSpPr>
          <p:spPr bwMode="auto">
            <a:xfrm rot="5391490" flipV="1">
              <a:off x="4358" y="2145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5" name="Oval 91"/>
            <p:cNvSpPr>
              <a:spLocks noChangeArrowheads="1"/>
            </p:cNvSpPr>
            <p:nvPr/>
          </p:nvSpPr>
          <p:spPr bwMode="auto">
            <a:xfrm rot="5391490" flipV="1">
              <a:off x="4274" y="2134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6" name="Oval 92"/>
            <p:cNvSpPr>
              <a:spLocks noChangeArrowheads="1"/>
            </p:cNvSpPr>
            <p:nvPr/>
          </p:nvSpPr>
          <p:spPr bwMode="auto">
            <a:xfrm rot="5391490" flipV="1">
              <a:off x="4414" y="2123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367" name="Oval 93"/>
            <p:cNvSpPr>
              <a:spLocks noChangeArrowheads="1"/>
            </p:cNvSpPr>
            <p:nvPr/>
          </p:nvSpPr>
          <p:spPr bwMode="auto">
            <a:xfrm rot="5391490" flipV="1">
              <a:off x="4218" y="2123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50270" name="Group 94"/>
          <p:cNvGrpSpPr>
            <a:grpSpLocks/>
          </p:cNvGrpSpPr>
          <p:nvPr/>
        </p:nvGrpSpPr>
        <p:grpSpPr bwMode="auto">
          <a:xfrm>
            <a:off x="1981200" y="3048000"/>
            <a:ext cx="1371600" cy="1371600"/>
            <a:chOff x="4080" y="1872"/>
            <a:chExt cx="864" cy="864"/>
          </a:xfrm>
        </p:grpSpPr>
        <p:sp>
          <p:nvSpPr>
            <p:cNvPr id="9291" name="Oval 95"/>
            <p:cNvSpPr>
              <a:spLocks noChangeArrowheads="1"/>
            </p:cNvSpPr>
            <p:nvPr/>
          </p:nvSpPr>
          <p:spPr bwMode="auto">
            <a:xfrm>
              <a:off x="4080" y="1872"/>
              <a:ext cx="864" cy="86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grpSp>
          <p:nvGrpSpPr>
            <p:cNvPr id="9292" name="Group 96"/>
            <p:cNvGrpSpPr>
              <a:grpSpLocks/>
            </p:cNvGrpSpPr>
            <p:nvPr/>
          </p:nvGrpSpPr>
          <p:grpSpPr bwMode="auto">
            <a:xfrm>
              <a:off x="4176" y="2160"/>
              <a:ext cx="565" cy="473"/>
              <a:chOff x="4176" y="2016"/>
              <a:chExt cx="565" cy="473"/>
            </a:xfrm>
          </p:grpSpPr>
          <p:grpSp>
            <p:nvGrpSpPr>
              <p:cNvPr id="9293" name="Group 97"/>
              <p:cNvGrpSpPr>
                <a:grpSpLocks/>
              </p:cNvGrpSpPr>
              <p:nvPr/>
            </p:nvGrpSpPr>
            <p:grpSpPr bwMode="auto">
              <a:xfrm>
                <a:off x="4176" y="2160"/>
                <a:ext cx="565" cy="329"/>
                <a:chOff x="2592" y="2688"/>
                <a:chExt cx="565" cy="329"/>
              </a:xfrm>
            </p:grpSpPr>
            <p:grpSp>
              <p:nvGrpSpPr>
                <p:cNvPr id="9323" name="Group 98"/>
                <p:cNvGrpSpPr>
                  <a:grpSpLocks/>
                </p:cNvGrpSpPr>
                <p:nvPr/>
              </p:nvGrpSpPr>
              <p:grpSpPr bwMode="auto">
                <a:xfrm>
                  <a:off x="2688" y="2832"/>
                  <a:ext cx="440" cy="185"/>
                  <a:chOff x="3504" y="3040"/>
                  <a:chExt cx="440" cy="185"/>
                </a:xfrm>
              </p:grpSpPr>
              <p:sp>
                <p:nvSpPr>
                  <p:cNvPr id="9342" name="Oval 99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686" y="3066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3" name="Oval 100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742" y="3044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4" name="Oval 101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827" y="3066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5" name="Oval 102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546" y="3044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6" name="Oval 103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602" y="3055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7" name="Oval 104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775" y="308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8" name="Oval 105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500" y="3076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9" name="Oval 106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673" y="310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50" name="Oval 107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587" y="3089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9324" name="Group 108"/>
                <p:cNvGrpSpPr>
                  <a:grpSpLocks/>
                </p:cNvGrpSpPr>
                <p:nvPr/>
              </p:nvGrpSpPr>
              <p:grpSpPr bwMode="auto">
                <a:xfrm flipV="1">
                  <a:off x="2592" y="2688"/>
                  <a:ext cx="565" cy="240"/>
                  <a:chOff x="4080" y="2064"/>
                  <a:chExt cx="565" cy="240"/>
                </a:xfrm>
              </p:grpSpPr>
              <p:sp>
                <p:nvSpPr>
                  <p:cNvPr id="9325" name="Oval 109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105" y="2079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6" name="Oval 110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528" y="2090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7" name="Oval 111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076" y="2107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8" name="Oval 112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499" y="2145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9" name="Oval 113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447" y="2167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0" name="Oval 114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133" y="2134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1" name="Oval 115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345" y="2187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2" name="Oval 116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259" y="216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3" name="Oval 117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330" y="206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4" name="Oval 118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387" y="2090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5" name="Oval 119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471" y="206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6" name="Oval 120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190" y="2090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7" name="Oval 121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247" y="2079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8" name="Oval 122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358" y="2145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39" name="Oval 123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274" y="2134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0" name="Oval 124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414" y="2123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41" name="Oval 125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218" y="2123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</p:grpSp>
          <p:grpSp>
            <p:nvGrpSpPr>
              <p:cNvPr id="9294" name="Group 126"/>
              <p:cNvGrpSpPr>
                <a:grpSpLocks/>
              </p:cNvGrpSpPr>
              <p:nvPr/>
            </p:nvGrpSpPr>
            <p:grpSpPr bwMode="auto">
              <a:xfrm flipV="1">
                <a:off x="4176" y="2016"/>
                <a:ext cx="565" cy="329"/>
                <a:chOff x="2592" y="2688"/>
                <a:chExt cx="565" cy="329"/>
              </a:xfrm>
            </p:grpSpPr>
            <p:grpSp>
              <p:nvGrpSpPr>
                <p:cNvPr id="9295" name="Group 127"/>
                <p:cNvGrpSpPr>
                  <a:grpSpLocks/>
                </p:cNvGrpSpPr>
                <p:nvPr/>
              </p:nvGrpSpPr>
              <p:grpSpPr bwMode="auto">
                <a:xfrm>
                  <a:off x="2688" y="2832"/>
                  <a:ext cx="440" cy="185"/>
                  <a:chOff x="3504" y="3040"/>
                  <a:chExt cx="440" cy="185"/>
                </a:xfrm>
              </p:grpSpPr>
              <p:sp>
                <p:nvSpPr>
                  <p:cNvPr id="9314" name="Oval 128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686" y="3066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5" name="Oval 129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742" y="3044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6" name="Oval 130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827" y="3066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7" name="Oval 131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546" y="3044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8" name="Oval 132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602" y="3055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9" name="Oval 133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775" y="308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0" name="Oval 134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500" y="3076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1" name="Oval 135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673" y="310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22" name="Oval 136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3587" y="3089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  <p:grpSp>
              <p:nvGrpSpPr>
                <p:cNvPr id="9296" name="Group 137"/>
                <p:cNvGrpSpPr>
                  <a:grpSpLocks/>
                </p:cNvGrpSpPr>
                <p:nvPr/>
              </p:nvGrpSpPr>
              <p:grpSpPr bwMode="auto">
                <a:xfrm flipV="1">
                  <a:off x="2592" y="2688"/>
                  <a:ext cx="565" cy="240"/>
                  <a:chOff x="4080" y="2064"/>
                  <a:chExt cx="565" cy="240"/>
                </a:xfrm>
              </p:grpSpPr>
              <p:sp>
                <p:nvSpPr>
                  <p:cNvPr id="9297" name="Oval 138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105" y="2079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298" name="Oval 139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528" y="2090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299" name="Oval 140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076" y="2107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0" name="Oval 141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499" y="2145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1" name="Oval 142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447" y="2167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2" name="Oval 143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133" y="2134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3" name="Oval 144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345" y="2187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4" name="Oval 145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259" y="216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5" name="Oval 146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330" y="206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6" name="Oval 147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387" y="2090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7" name="Oval 148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471" y="2068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8" name="Oval 149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190" y="2090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09" name="Oval 150"/>
                  <p:cNvSpPr>
                    <a:spLocks noChangeArrowheads="1"/>
                  </p:cNvSpPr>
                  <p:nvPr/>
                </p:nvSpPr>
                <p:spPr bwMode="auto">
                  <a:xfrm rot="-5391490">
                    <a:off x="4247" y="2079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0" name="Oval 151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358" y="2145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1" name="Oval 152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274" y="2134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2" name="Oval 153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414" y="2123"/>
                    <a:ext cx="121" cy="11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313" name="Oval 154"/>
                  <p:cNvSpPr>
                    <a:spLocks noChangeArrowheads="1"/>
                  </p:cNvSpPr>
                  <p:nvPr/>
                </p:nvSpPr>
                <p:spPr bwMode="auto">
                  <a:xfrm rot="5391490" flipV="1">
                    <a:off x="4218" y="2123"/>
                    <a:ext cx="121" cy="11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0099"/>
                      </a:gs>
                      <a:gs pos="100000">
                        <a:srgbClr val="470047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</p:grpSp>
        </p:grpSp>
      </p:grpSp>
      <p:sp>
        <p:nvSpPr>
          <p:cNvPr id="50331" name="Text Box 155"/>
          <p:cNvSpPr txBox="1">
            <a:spLocks noChangeArrowheads="1"/>
          </p:cNvSpPr>
          <p:nvPr/>
        </p:nvSpPr>
        <p:spPr bwMode="auto">
          <a:xfrm>
            <a:off x="152400" y="502920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Obstruction of a hollow organ</a:t>
            </a: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  <a:sym typeface="Wingdings" pitchFamily="10" charset="2"/>
              </a:rPr>
              <a:t></a:t>
            </a:r>
            <a:r>
              <a:rPr lang="en-US" altLang="he-IL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  <a:sym typeface="Wingdings" pitchFamily="10" charset="2"/>
              </a:rPr>
              <a:t>stasis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Urinary tract, biliary tract, glands, sinuses, Eustachian tube, etc</a:t>
            </a:r>
            <a:endParaRPr lang="en-US" altLang="he-IL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grpSp>
        <p:nvGrpSpPr>
          <p:cNvPr id="50332" name="Group 156"/>
          <p:cNvGrpSpPr>
            <a:grpSpLocks/>
          </p:cNvGrpSpPr>
          <p:nvPr/>
        </p:nvGrpSpPr>
        <p:grpSpPr bwMode="auto">
          <a:xfrm>
            <a:off x="4932363" y="4138613"/>
            <a:ext cx="2989262" cy="403225"/>
            <a:chOff x="3107" y="2607"/>
            <a:chExt cx="1883" cy="254"/>
          </a:xfrm>
        </p:grpSpPr>
        <p:sp>
          <p:nvSpPr>
            <p:cNvPr id="9285" name="Oval 157"/>
            <p:cNvSpPr>
              <a:spLocks noChangeArrowheads="1"/>
            </p:cNvSpPr>
            <p:nvPr/>
          </p:nvSpPr>
          <p:spPr bwMode="auto">
            <a:xfrm rot="-5391490">
              <a:off x="3817" y="2659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286" name="Oval 158"/>
            <p:cNvSpPr>
              <a:spLocks noChangeArrowheads="1"/>
            </p:cNvSpPr>
            <p:nvPr/>
          </p:nvSpPr>
          <p:spPr bwMode="auto">
            <a:xfrm rot="-5391490">
              <a:off x="3385" y="2659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287" name="Oval 159"/>
            <p:cNvSpPr>
              <a:spLocks noChangeArrowheads="1"/>
            </p:cNvSpPr>
            <p:nvPr/>
          </p:nvSpPr>
          <p:spPr bwMode="auto">
            <a:xfrm rot="-5391490">
              <a:off x="3103" y="2744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288" name="Oval 160"/>
            <p:cNvSpPr>
              <a:spLocks noChangeArrowheads="1"/>
            </p:cNvSpPr>
            <p:nvPr/>
          </p:nvSpPr>
          <p:spPr bwMode="auto">
            <a:xfrm rot="-2845579">
              <a:off x="4537" y="2611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289" name="Oval 161"/>
            <p:cNvSpPr>
              <a:spLocks noChangeArrowheads="1"/>
            </p:cNvSpPr>
            <p:nvPr/>
          </p:nvSpPr>
          <p:spPr bwMode="auto">
            <a:xfrm rot="-2845995">
              <a:off x="4729" y="2659"/>
              <a:ext cx="121" cy="114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  <p:sp>
          <p:nvSpPr>
            <p:cNvPr id="9290" name="Oval 162"/>
            <p:cNvSpPr>
              <a:spLocks noChangeArrowheads="1"/>
            </p:cNvSpPr>
            <p:nvPr/>
          </p:nvSpPr>
          <p:spPr bwMode="auto">
            <a:xfrm rot="-2845579">
              <a:off x="4873" y="2707"/>
              <a:ext cx="121" cy="113"/>
            </a:xfrm>
            <a:prstGeom prst="ellipse">
              <a:avLst/>
            </a:pr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grpSp>
        <p:nvGrpSpPr>
          <p:cNvPr id="50339" name="Group 163"/>
          <p:cNvGrpSpPr>
            <a:grpSpLocks/>
          </p:cNvGrpSpPr>
          <p:nvPr/>
        </p:nvGrpSpPr>
        <p:grpSpPr bwMode="auto">
          <a:xfrm rot="-120609">
            <a:off x="5761038" y="3833813"/>
            <a:ext cx="1579562" cy="1244600"/>
            <a:chOff x="3792" y="2672"/>
            <a:chExt cx="995" cy="547"/>
          </a:xfrm>
        </p:grpSpPr>
        <p:sp>
          <p:nvSpPr>
            <p:cNvPr id="9283" name="Freeform 164"/>
            <p:cNvSpPr>
              <a:spLocks/>
            </p:cNvSpPr>
            <p:nvPr/>
          </p:nvSpPr>
          <p:spPr bwMode="auto">
            <a:xfrm>
              <a:off x="3792" y="2672"/>
              <a:ext cx="408" cy="497"/>
            </a:xfrm>
            <a:custGeom>
              <a:avLst/>
              <a:gdLst>
                <a:gd name="T0" fmla="*/ 0 w 408"/>
                <a:gd name="T1" fmla="*/ 496 h 497"/>
                <a:gd name="T2" fmla="*/ 134 w 408"/>
                <a:gd name="T3" fmla="*/ 486 h 497"/>
                <a:gd name="T4" fmla="*/ 250 w 408"/>
                <a:gd name="T5" fmla="*/ 432 h 497"/>
                <a:gd name="T6" fmla="*/ 362 w 408"/>
                <a:gd name="T7" fmla="*/ 310 h 497"/>
                <a:gd name="T8" fmla="*/ 406 w 408"/>
                <a:gd name="T9" fmla="*/ 163 h 497"/>
                <a:gd name="T10" fmla="*/ 371 w 408"/>
                <a:gd name="T11" fmla="*/ 0 h 4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" h="497">
                  <a:moveTo>
                    <a:pt x="0" y="496"/>
                  </a:moveTo>
                  <a:cubicBezTo>
                    <a:pt x="46" y="496"/>
                    <a:pt x="92" y="497"/>
                    <a:pt x="134" y="486"/>
                  </a:cubicBezTo>
                  <a:cubicBezTo>
                    <a:pt x="176" y="475"/>
                    <a:pt x="212" y="461"/>
                    <a:pt x="250" y="432"/>
                  </a:cubicBezTo>
                  <a:cubicBezTo>
                    <a:pt x="288" y="403"/>
                    <a:pt x="336" y="355"/>
                    <a:pt x="362" y="310"/>
                  </a:cubicBezTo>
                  <a:cubicBezTo>
                    <a:pt x="388" y="265"/>
                    <a:pt x="404" y="215"/>
                    <a:pt x="406" y="163"/>
                  </a:cubicBezTo>
                  <a:cubicBezTo>
                    <a:pt x="408" y="111"/>
                    <a:pt x="377" y="27"/>
                    <a:pt x="371" y="0"/>
                  </a:cubicBez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84" name="Freeform 165"/>
            <p:cNvSpPr>
              <a:spLocks/>
            </p:cNvSpPr>
            <p:nvPr/>
          </p:nvSpPr>
          <p:spPr bwMode="auto">
            <a:xfrm>
              <a:off x="4194" y="2870"/>
              <a:ext cx="593" cy="349"/>
            </a:xfrm>
            <a:custGeom>
              <a:avLst/>
              <a:gdLst>
                <a:gd name="T0" fmla="*/ 593 w 593"/>
                <a:gd name="T1" fmla="*/ 349 h 349"/>
                <a:gd name="T2" fmla="*/ 443 w 593"/>
                <a:gd name="T3" fmla="*/ 336 h 349"/>
                <a:gd name="T4" fmla="*/ 283 w 593"/>
                <a:gd name="T5" fmla="*/ 308 h 349"/>
                <a:gd name="T6" fmla="*/ 148 w 593"/>
                <a:gd name="T7" fmla="*/ 250 h 349"/>
                <a:gd name="T8" fmla="*/ 52 w 593"/>
                <a:gd name="T9" fmla="*/ 144 h 349"/>
                <a:gd name="T10" fmla="*/ 0 w 593"/>
                <a:gd name="T11" fmla="*/ 0 h 3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3" h="349">
                  <a:moveTo>
                    <a:pt x="593" y="349"/>
                  </a:moveTo>
                  <a:cubicBezTo>
                    <a:pt x="568" y="346"/>
                    <a:pt x="495" y="343"/>
                    <a:pt x="443" y="336"/>
                  </a:cubicBezTo>
                  <a:cubicBezTo>
                    <a:pt x="391" y="329"/>
                    <a:pt x="332" y="322"/>
                    <a:pt x="283" y="308"/>
                  </a:cubicBezTo>
                  <a:cubicBezTo>
                    <a:pt x="234" y="294"/>
                    <a:pt x="186" y="277"/>
                    <a:pt x="148" y="250"/>
                  </a:cubicBezTo>
                  <a:cubicBezTo>
                    <a:pt x="110" y="223"/>
                    <a:pt x="77" y="186"/>
                    <a:pt x="52" y="144"/>
                  </a:cubicBezTo>
                  <a:cubicBezTo>
                    <a:pt x="27" y="102"/>
                    <a:pt x="11" y="30"/>
                    <a:pt x="0" y="0"/>
                  </a:cubicBez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0342" name="Oval 166"/>
          <p:cNvSpPr>
            <a:spLocks noChangeArrowheads="1"/>
          </p:cNvSpPr>
          <p:nvPr/>
        </p:nvSpPr>
        <p:spPr bwMode="auto">
          <a:xfrm rot="-1394731">
            <a:off x="1998663" y="2046288"/>
            <a:ext cx="304800" cy="8382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99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  <a:cs typeface="Times New Roman (Hebrew)" pitchFamily="26" charset="-79"/>
            </a:endParaRPr>
          </a:p>
        </p:txBody>
      </p:sp>
      <p:sp>
        <p:nvSpPr>
          <p:cNvPr id="50343" name="Text Box 167"/>
          <p:cNvSpPr txBox="1">
            <a:spLocks noChangeArrowheads="1"/>
          </p:cNvSpPr>
          <p:nvPr/>
        </p:nvSpPr>
        <p:spPr bwMode="auto">
          <a:xfrm>
            <a:off x="6019800" y="52578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he-IL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Reflux</a:t>
            </a:r>
            <a:endParaRPr lang="en-US" altLang="he-IL" b="1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defRPr/>
            </a:pPr>
            <a:r>
              <a:rPr lang="en-US" altLang="he-IL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Ureter</a:t>
            </a:r>
            <a:endParaRPr lang="en-US" altLang="he-IL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grpSp>
        <p:nvGrpSpPr>
          <p:cNvPr id="50344" name="Group 168"/>
          <p:cNvGrpSpPr>
            <a:grpSpLocks/>
          </p:cNvGrpSpPr>
          <p:nvPr/>
        </p:nvGrpSpPr>
        <p:grpSpPr bwMode="auto">
          <a:xfrm>
            <a:off x="4656138" y="1395413"/>
            <a:ext cx="3933825" cy="2828925"/>
            <a:chOff x="2933" y="879"/>
            <a:chExt cx="2478" cy="1782"/>
          </a:xfrm>
        </p:grpSpPr>
        <p:grpSp>
          <p:nvGrpSpPr>
            <p:cNvPr id="9236" name="Group 169"/>
            <p:cNvGrpSpPr>
              <a:grpSpLocks/>
            </p:cNvGrpSpPr>
            <p:nvPr/>
          </p:nvGrpSpPr>
          <p:grpSpPr bwMode="auto">
            <a:xfrm>
              <a:off x="2933" y="879"/>
              <a:ext cx="2478" cy="1782"/>
              <a:chOff x="2933" y="879"/>
              <a:chExt cx="2478" cy="1782"/>
            </a:xfrm>
          </p:grpSpPr>
          <p:grpSp>
            <p:nvGrpSpPr>
              <p:cNvPr id="9238" name="Group 170"/>
              <p:cNvGrpSpPr>
                <a:grpSpLocks/>
              </p:cNvGrpSpPr>
              <p:nvPr/>
            </p:nvGrpSpPr>
            <p:grpSpPr bwMode="auto">
              <a:xfrm>
                <a:off x="3744" y="912"/>
                <a:ext cx="1666" cy="1617"/>
                <a:chOff x="3744" y="912"/>
                <a:chExt cx="1666" cy="1617"/>
              </a:xfrm>
            </p:grpSpPr>
            <p:sp>
              <p:nvSpPr>
                <p:cNvPr id="9281" name="Freeform 171"/>
                <p:cNvSpPr>
                  <a:spLocks/>
                </p:cNvSpPr>
                <p:nvPr/>
              </p:nvSpPr>
              <p:spPr bwMode="auto">
                <a:xfrm>
                  <a:off x="4176" y="978"/>
                  <a:ext cx="1234" cy="1551"/>
                </a:xfrm>
                <a:custGeom>
                  <a:avLst/>
                  <a:gdLst>
                    <a:gd name="T0" fmla="*/ 77 w 1234"/>
                    <a:gd name="T1" fmla="*/ 1551 h 1551"/>
                    <a:gd name="T2" fmla="*/ 16 w 1234"/>
                    <a:gd name="T3" fmla="*/ 1436 h 1551"/>
                    <a:gd name="T4" fmla="*/ 0 w 1234"/>
                    <a:gd name="T5" fmla="*/ 1292 h 1551"/>
                    <a:gd name="T6" fmla="*/ 13 w 1234"/>
                    <a:gd name="T7" fmla="*/ 1129 h 1551"/>
                    <a:gd name="T8" fmla="*/ 74 w 1234"/>
                    <a:gd name="T9" fmla="*/ 930 h 1551"/>
                    <a:gd name="T10" fmla="*/ 131 w 1234"/>
                    <a:gd name="T11" fmla="*/ 831 h 1551"/>
                    <a:gd name="T12" fmla="*/ 247 w 1234"/>
                    <a:gd name="T13" fmla="*/ 671 h 1551"/>
                    <a:gd name="T14" fmla="*/ 346 w 1234"/>
                    <a:gd name="T15" fmla="*/ 540 h 1551"/>
                    <a:gd name="T16" fmla="*/ 442 w 1234"/>
                    <a:gd name="T17" fmla="*/ 441 h 1551"/>
                    <a:gd name="T18" fmla="*/ 547 w 1234"/>
                    <a:gd name="T19" fmla="*/ 335 h 1551"/>
                    <a:gd name="T20" fmla="*/ 653 w 1234"/>
                    <a:gd name="T21" fmla="*/ 255 h 1551"/>
                    <a:gd name="T22" fmla="*/ 797 w 1234"/>
                    <a:gd name="T23" fmla="*/ 162 h 1551"/>
                    <a:gd name="T24" fmla="*/ 976 w 1234"/>
                    <a:gd name="T25" fmla="*/ 73 h 1551"/>
                    <a:gd name="T26" fmla="*/ 1127 w 1234"/>
                    <a:gd name="T27" fmla="*/ 9 h 1551"/>
                    <a:gd name="T28" fmla="*/ 1226 w 1234"/>
                    <a:gd name="T29" fmla="*/ 21 h 1551"/>
                    <a:gd name="T30" fmla="*/ 1175 w 1234"/>
                    <a:gd name="T31" fmla="*/ 47 h 1551"/>
                    <a:gd name="T32" fmla="*/ 986 w 1234"/>
                    <a:gd name="T33" fmla="*/ 156 h 1551"/>
                    <a:gd name="T34" fmla="*/ 768 w 1234"/>
                    <a:gd name="T35" fmla="*/ 290 h 1551"/>
                    <a:gd name="T36" fmla="*/ 653 w 1234"/>
                    <a:gd name="T37" fmla="*/ 383 h 1551"/>
                    <a:gd name="T38" fmla="*/ 599 w 1234"/>
                    <a:gd name="T39" fmla="*/ 418 h 1551"/>
                    <a:gd name="T40" fmla="*/ 496 w 1234"/>
                    <a:gd name="T41" fmla="*/ 511 h 1551"/>
                    <a:gd name="T42" fmla="*/ 381 w 1234"/>
                    <a:gd name="T43" fmla="*/ 642 h 1551"/>
                    <a:gd name="T44" fmla="*/ 285 w 1234"/>
                    <a:gd name="T45" fmla="*/ 773 h 1551"/>
                    <a:gd name="T46" fmla="*/ 192 w 1234"/>
                    <a:gd name="T47" fmla="*/ 917 h 1551"/>
                    <a:gd name="T48" fmla="*/ 103 w 1234"/>
                    <a:gd name="T49" fmla="*/ 1106 h 1551"/>
                    <a:gd name="T50" fmla="*/ 87 w 1234"/>
                    <a:gd name="T51" fmla="*/ 1151 h 1551"/>
                    <a:gd name="T52" fmla="*/ 93 w 1234"/>
                    <a:gd name="T53" fmla="*/ 1193 h 1551"/>
                    <a:gd name="T54" fmla="*/ 119 w 1234"/>
                    <a:gd name="T55" fmla="*/ 1209 h 1551"/>
                    <a:gd name="T56" fmla="*/ 144 w 1234"/>
                    <a:gd name="T57" fmla="*/ 1212 h 1551"/>
                    <a:gd name="T58" fmla="*/ 128 w 1234"/>
                    <a:gd name="T59" fmla="*/ 1237 h 1551"/>
                    <a:gd name="T60" fmla="*/ 93 w 1234"/>
                    <a:gd name="T61" fmla="*/ 1436 h 1551"/>
                    <a:gd name="T62" fmla="*/ 77 w 1234"/>
                    <a:gd name="T63" fmla="*/ 1551 h 15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34" h="1551">
                      <a:moveTo>
                        <a:pt x="77" y="1551"/>
                      </a:moveTo>
                      <a:cubicBezTo>
                        <a:pt x="64" y="1551"/>
                        <a:pt x="29" y="1479"/>
                        <a:pt x="16" y="1436"/>
                      </a:cubicBezTo>
                      <a:cubicBezTo>
                        <a:pt x="3" y="1393"/>
                        <a:pt x="0" y="1343"/>
                        <a:pt x="0" y="1292"/>
                      </a:cubicBezTo>
                      <a:cubicBezTo>
                        <a:pt x="0" y="1241"/>
                        <a:pt x="1" y="1189"/>
                        <a:pt x="13" y="1129"/>
                      </a:cubicBezTo>
                      <a:cubicBezTo>
                        <a:pt x="25" y="1069"/>
                        <a:pt x="54" y="980"/>
                        <a:pt x="74" y="930"/>
                      </a:cubicBezTo>
                      <a:cubicBezTo>
                        <a:pt x="94" y="880"/>
                        <a:pt x="102" y="874"/>
                        <a:pt x="131" y="831"/>
                      </a:cubicBezTo>
                      <a:cubicBezTo>
                        <a:pt x="160" y="788"/>
                        <a:pt x="211" y="719"/>
                        <a:pt x="247" y="671"/>
                      </a:cubicBezTo>
                      <a:cubicBezTo>
                        <a:pt x="283" y="623"/>
                        <a:pt x="313" y="578"/>
                        <a:pt x="346" y="540"/>
                      </a:cubicBezTo>
                      <a:cubicBezTo>
                        <a:pt x="379" y="502"/>
                        <a:pt x="409" y="475"/>
                        <a:pt x="442" y="441"/>
                      </a:cubicBezTo>
                      <a:cubicBezTo>
                        <a:pt x="475" y="407"/>
                        <a:pt x="512" y="366"/>
                        <a:pt x="547" y="335"/>
                      </a:cubicBezTo>
                      <a:cubicBezTo>
                        <a:pt x="582" y="304"/>
                        <a:pt x="611" y="284"/>
                        <a:pt x="653" y="255"/>
                      </a:cubicBezTo>
                      <a:cubicBezTo>
                        <a:pt x="695" y="226"/>
                        <a:pt x="743" y="192"/>
                        <a:pt x="797" y="162"/>
                      </a:cubicBezTo>
                      <a:cubicBezTo>
                        <a:pt x="851" y="132"/>
                        <a:pt x="921" y="98"/>
                        <a:pt x="976" y="73"/>
                      </a:cubicBezTo>
                      <a:cubicBezTo>
                        <a:pt x="1031" y="48"/>
                        <a:pt x="1085" y="18"/>
                        <a:pt x="1127" y="9"/>
                      </a:cubicBezTo>
                      <a:cubicBezTo>
                        <a:pt x="1169" y="0"/>
                        <a:pt x="1218" y="15"/>
                        <a:pt x="1226" y="21"/>
                      </a:cubicBezTo>
                      <a:cubicBezTo>
                        <a:pt x="1234" y="27"/>
                        <a:pt x="1215" y="25"/>
                        <a:pt x="1175" y="47"/>
                      </a:cubicBezTo>
                      <a:cubicBezTo>
                        <a:pt x="1135" y="69"/>
                        <a:pt x="1054" y="115"/>
                        <a:pt x="986" y="156"/>
                      </a:cubicBezTo>
                      <a:cubicBezTo>
                        <a:pt x="918" y="197"/>
                        <a:pt x="823" y="252"/>
                        <a:pt x="768" y="290"/>
                      </a:cubicBezTo>
                      <a:cubicBezTo>
                        <a:pt x="713" y="328"/>
                        <a:pt x="681" y="362"/>
                        <a:pt x="653" y="383"/>
                      </a:cubicBezTo>
                      <a:cubicBezTo>
                        <a:pt x="625" y="404"/>
                        <a:pt x="625" y="397"/>
                        <a:pt x="599" y="418"/>
                      </a:cubicBezTo>
                      <a:cubicBezTo>
                        <a:pt x="573" y="439"/>
                        <a:pt x="532" y="474"/>
                        <a:pt x="496" y="511"/>
                      </a:cubicBezTo>
                      <a:cubicBezTo>
                        <a:pt x="460" y="548"/>
                        <a:pt x="416" y="598"/>
                        <a:pt x="381" y="642"/>
                      </a:cubicBezTo>
                      <a:cubicBezTo>
                        <a:pt x="346" y="686"/>
                        <a:pt x="316" y="727"/>
                        <a:pt x="285" y="773"/>
                      </a:cubicBezTo>
                      <a:cubicBezTo>
                        <a:pt x="254" y="819"/>
                        <a:pt x="222" y="862"/>
                        <a:pt x="192" y="917"/>
                      </a:cubicBezTo>
                      <a:cubicBezTo>
                        <a:pt x="162" y="972"/>
                        <a:pt x="120" y="1067"/>
                        <a:pt x="103" y="1106"/>
                      </a:cubicBezTo>
                      <a:cubicBezTo>
                        <a:pt x="86" y="1145"/>
                        <a:pt x="89" y="1137"/>
                        <a:pt x="87" y="1151"/>
                      </a:cubicBezTo>
                      <a:cubicBezTo>
                        <a:pt x="85" y="1165"/>
                        <a:pt x="88" y="1183"/>
                        <a:pt x="93" y="1193"/>
                      </a:cubicBezTo>
                      <a:cubicBezTo>
                        <a:pt x="98" y="1203"/>
                        <a:pt x="111" y="1206"/>
                        <a:pt x="119" y="1209"/>
                      </a:cubicBezTo>
                      <a:cubicBezTo>
                        <a:pt x="127" y="1212"/>
                        <a:pt x="143" y="1207"/>
                        <a:pt x="144" y="1212"/>
                      </a:cubicBezTo>
                      <a:cubicBezTo>
                        <a:pt x="145" y="1217"/>
                        <a:pt x="137" y="1200"/>
                        <a:pt x="128" y="1237"/>
                      </a:cubicBezTo>
                      <a:cubicBezTo>
                        <a:pt x="119" y="1274"/>
                        <a:pt x="101" y="1383"/>
                        <a:pt x="93" y="1436"/>
                      </a:cubicBezTo>
                      <a:cubicBezTo>
                        <a:pt x="85" y="1489"/>
                        <a:pt x="90" y="1551"/>
                        <a:pt x="77" y="1551"/>
                      </a:cubicBezTo>
                      <a:close/>
                    </a:path>
                  </a:pathLst>
                </a:cu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282" name="Freeform 172"/>
                <p:cNvSpPr>
                  <a:spLocks/>
                </p:cNvSpPr>
                <p:nvPr/>
              </p:nvSpPr>
              <p:spPr bwMode="auto">
                <a:xfrm>
                  <a:off x="3744" y="912"/>
                  <a:ext cx="1340" cy="1617"/>
                </a:xfrm>
                <a:custGeom>
                  <a:avLst/>
                  <a:gdLst>
                    <a:gd name="T0" fmla="*/ 80 w 1340"/>
                    <a:gd name="T1" fmla="*/ 1617 h 1617"/>
                    <a:gd name="T2" fmla="*/ 147 w 1340"/>
                    <a:gd name="T3" fmla="*/ 1499 h 1617"/>
                    <a:gd name="T4" fmla="*/ 154 w 1340"/>
                    <a:gd name="T5" fmla="*/ 1393 h 1617"/>
                    <a:gd name="T6" fmla="*/ 173 w 1340"/>
                    <a:gd name="T7" fmla="*/ 1268 h 1617"/>
                    <a:gd name="T8" fmla="*/ 218 w 1340"/>
                    <a:gd name="T9" fmla="*/ 1137 h 1617"/>
                    <a:gd name="T10" fmla="*/ 294 w 1340"/>
                    <a:gd name="T11" fmla="*/ 974 h 1617"/>
                    <a:gd name="T12" fmla="*/ 368 w 1340"/>
                    <a:gd name="T13" fmla="*/ 839 h 1617"/>
                    <a:gd name="T14" fmla="*/ 384 w 1340"/>
                    <a:gd name="T15" fmla="*/ 811 h 1617"/>
                    <a:gd name="T16" fmla="*/ 525 w 1340"/>
                    <a:gd name="T17" fmla="*/ 599 h 1617"/>
                    <a:gd name="T18" fmla="*/ 650 w 1340"/>
                    <a:gd name="T19" fmla="*/ 475 h 1617"/>
                    <a:gd name="T20" fmla="*/ 752 w 1340"/>
                    <a:gd name="T21" fmla="*/ 372 h 1617"/>
                    <a:gd name="T22" fmla="*/ 870 w 1340"/>
                    <a:gd name="T23" fmla="*/ 276 h 1617"/>
                    <a:gd name="T24" fmla="*/ 982 w 1340"/>
                    <a:gd name="T25" fmla="*/ 212 h 1617"/>
                    <a:gd name="T26" fmla="*/ 1136 w 1340"/>
                    <a:gd name="T27" fmla="*/ 129 h 1617"/>
                    <a:gd name="T28" fmla="*/ 1283 w 1340"/>
                    <a:gd name="T29" fmla="*/ 49 h 1617"/>
                    <a:gd name="T30" fmla="*/ 1334 w 1340"/>
                    <a:gd name="T31" fmla="*/ 17 h 1617"/>
                    <a:gd name="T32" fmla="*/ 1248 w 1340"/>
                    <a:gd name="T33" fmla="*/ 30 h 1617"/>
                    <a:gd name="T34" fmla="*/ 1171 w 1340"/>
                    <a:gd name="T35" fmla="*/ 11 h 1617"/>
                    <a:gd name="T36" fmla="*/ 1014 w 1340"/>
                    <a:gd name="T37" fmla="*/ 94 h 1617"/>
                    <a:gd name="T38" fmla="*/ 906 w 1340"/>
                    <a:gd name="T39" fmla="*/ 164 h 1617"/>
                    <a:gd name="T40" fmla="*/ 749 w 1340"/>
                    <a:gd name="T41" fmla="*/ 276 h 1617"/>
                    <a:gd name="T42" fmla="*/ 630 w 1340"/>
                    <a:gd name="T43" fmla="*/ 385 h 1617"/>
                    <a:gd name="T44" fmla="*/ 486 w 1340"/>
                    <a:gd name="T45" fmla="*/ 542 h 1617"/>
                    <a:gd name="T46" fmla="*/ 368 w 1340"/>
                    <a:gd name="T47" fmla="*/ 699 h 1617"/>
                    <a:gd name="T48" fmla="*/ 262 w 1340"/>
                    <a:gd name="T49" fmla="*/ 881 h 1617"/>
                    <a:gd name="T50" fmla="*/ 182 w 1340"/>
                    <a:gd name="T51" fmla="*/ 1031 h 1617"/>
                    <a:gd name="T52" fmla="*/ 134 w 1340"/>
                    <a:gd name="T53" fmla="*/ 1137 h 1617"/>
                    <a:gd name="T54" fmla="*/ 64 w 1340"/>
                    <a:gd name="T55" fmla="*/ 1230 h 1617"/>
                    <a:gd name="T56" fmla="*/ 22 w 1340"/>
                    <a:gd name="T57" fmla="*/ 1239 h 1617"/>
                    <a:gd name="T58" fmla="*/ 0 w 1340"/>
                    <a:gd name="T59" fmla="*/ 1255 h 1617"/>
                    <a:gd name="T60" fmla="*/ 19 w 1340"/>
                    <a:gd name="T61" fmla="*/ 1284 h 1617"/>
                    <a:gd name="T62" fmla="*/ 29 w 1340"/>
                    <a:gd name="T63" fmla="*/ 1364 h 1617"/>
                    <a:gd name="T64" fmla="*/ 61 w 1340"/>
                    <a:gd name="T65" fmla="*/ 1521 h 1617"/>
                    <a:gd name="T66" fmla="*/ 74 w 1340"/>
                    <a:gd name="T67" fmla="*/ 1598 h 1617"/>
                    <a:gd name="T68" fmla="*/ 80 w 1340"/>
                    <a:gd name="T69" fmla="*/ 1614 h 16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40" h="1617">
                      <a:moveTo>
                        <a:pt x="80" y="1617"/>
                      </a:moveTo>
                      <a:cubicBezTo>
                        <a:pt x="107" y="1576"/>
                        <a:pt x="135" y="1536"/>
                        <a:pt x="147" y="1499"/>
                      </a:cubicBezTo>
                      <a:cubicBezTo>
                        <a:pt x="159" y="1462"/>
                        <a:pt x="150" y="1431"/>
                        <a:pt x="154" y="1393"/>
                      </a:cubicBezTo>
                      <a:cubicBezTo>
                        <a:pt x="158" y="1355"/>
                        <a:pt x="162" y="1311"/>
                        <a:pt x="173" y="1268"/>
                      </a:cubicBezTo>
                      <a:cubicBezTo>
                        <a:pt x="184" y="1225"/>
                        <a:pt x="198" y="1186"/>
                        <a:pt x="218" y="1137"/>
                      </a:cubicBezTo>
                      <a:cubicBezTo>
                        <a:pt x="238" y="1088"/>
                        <a:pt x="269" y="1024"/>
                        <a:pt x="294" y="974"/>
                      </a:cubicBezTo>
                      <a:cubicBezTo>
                        <a:pt x="319" y="924"/>
                        <a:pt x="353" y="866"/>
                        <a:pt x="368" y="839"/>
                      </a:cubicBezTo>
                      <a:cubicBezTo>
                        <a:pt x="383" y="812"/>
                        <a:pt x="358" y="851"/>
                        <a:pt x="384" y="811"/>
                      </a:cubicBezTo>
                      <a:cubicBezTo>
                        <a:pt x="410" y="771"/>
                        <a:pt x="481" y="655"/>
                        <a:pt x="525" y="599"/>
                      </a:cubicBezTo>
                      <a:cubicBezTo>
                        <a:pt x="569" y="543"/>
                        <a:pt x="612" y="513"/>
                        <a:pt x="650" y="475"/>
                      </a:cubicBezTo>
                      <a:cubicBezTo>
                        <a:pt x="688" y="437"/>
                        <a:pt x="715" y="405"/>
                        <a:pt x="752" y="372"/>
                      </a:cubicBezTo>
                      <a:cubicBezTo>
                        <a:pt x="789" y="339"/>
                        <a:pt x="832" y="303"/>
                        <a:pt x="870" y="276"/>
                      </a:cubicBezTo>
                      <a:cubicBezTo>
                        <a:pt x="908" y="249"/>
                        <a:pt x="938" y="236"/>
                        <a:pt x="982" y="212"/>
                      </a:cubicBezTo>
                      <a:cubicBezTo>
                        <a:pt x="1026" y="188"/>
                        <a:pt x="1086" y="156"/>
                        <a:pt x="1136" y="129"/>
                      </a:cubicBezTo>
                      <a:cubicBezTo>
                        <a:pt x="1186" y="102"/>
                        <a:pt x="1250" y="68"/>
                        <a:pt x="1283" y="49"/>
                      </a:cubicBezTo>
                      <a:cubicBezTo>
                        <a:pt x="1316" y="30"/>
                        <a:pt x="1340" y="20"/>
                        <a:pt x="1334" y="17"/>
                      </a:cubicBezTo>
                      <a:cubicBezTo>
                        <a:pt x="1328" y="14"/>
                        <a:pt x="1275" y="31"/>
                        <a:pt x="1248" y="30"/>
                      </a:cubicBezTo>
                      <a:cubicBezTo>
                        <a:pt x="1221" y="29"/>
                        <a:pt x="1210" y="0"/>
                        <a:pt x="1171" y="11"/>
                      </a:cubicBezTo>
                      <a:cubicBezTo>
                        <a:pt x="1132" y="22"/>
                        <a:pt x="1058" y="69"/>
                        <a:pt x="1014" y="94"/>
                      </a:cubicBezTo>
                      <a:cubicBezTo>
                        <a:pt x="970" y="119"/>
                        <a:pt x="950" y="134"/>
                        <a:pt x="906" y="164"/>
                      </a:cubicBezTo>
                      <a:cubicBezTo>
                        <a:pt x="862" y="194"/>
                        <a:pt x="795" y="239"/>
                        <a:pt x="749" y="276"/>
                      </a:cubicBezTo>
                      <a:cubicBezTo>
                        <a:pt x="703" y="313"/>
                        <a:pt x="674" y="341"/>
                        <a:pt x="630" y="385"/>
                      </a:cubicBezTo>
                      <a:cubicBezTo>
                        <a:pt x="586" y="429"/>
                        <a:pt x="530" y="490"/>
                        <a:pt x="486" y="542"/>
                      </a:cubicBezTo>
                      <a:cubicBezTo>
                        <a:pt x="442" y="594"/>
                        <a:pt x="405" y="643"/>
                        <a:pt x="368" y="699"/>
                      </a:cubicBezTo>
                      <a:cubicBezTo>
                        <a:pt x="331" y="755"/>
                        <a:pt x="293" y="826"/>
                        <a:pt x="262" y="881"/>
                      </a:cubicBezTo>
                      <a:cubicBezTo>
                        <a:pt x="231" y="936"/>
                        <a:pt x="203" y="988"/>
                        <a:pt x="182" y="1031"/>
                      </a:cubicBezTo>
                      <a:cubicBezTo>
                        <a:pt x="161" y="1074"/>
                        <a:pt x="154" y="1104"/>
                        <a:pt x="134" y="1137"/>
                      </a:cubicBezTo>
                      <a:cubicBezTo>
                        <a:pt x="114" y="1170"/>
                        <a:pt x="83" y="1213"/>
                        <a:pt x="64" y="1230"/>
                      </a:cubicBezTo>
                      <a:cubicBezTo>
                        <a:pt x="45" y="1247"/>
                        <a:pt x="32" y="1235"/>
                        <a:pt x="22" y="1239"/>
                      </a:cubicBezTo>
                      <a:cubicBezTo>
                        <a:pt x="12" y="1243"/>
                        <a:pt x="0" y="1248"/>
                        <a:pt x="0" y="1255"/>
                      </a:cubicBezTo>
                      <a:cubicBezTo>
                        <a:pt x="0" y="1262"/>
                        <a:pt x="14" y="1266"/>
                        <a:pt x="19" y="1284"/>
                      </a:cubicBezTo>
                      <a:cubicBezTo>
                        <a:pt x="24" y="1302"/>
                        <a:pt x="22" y="1325"/>
                        <a:pt x="29" y="1364"/>
                      </a:cubicBezTo>
                      <a:cubicBezTo>
                        <a:pt x="36" y="1403"/>
                        <a:pt x="54" y="1482"/>
                        <a:pt x="61" y="1521"/>
                      </a:cubicBezTo>
                      <a:cubicBezTo>
                        <a:pt x="68" y="1560"/>
                        <a:pt x="71" y="1583"/>
                        <a:pt x="74" y="1598"/>
                      </a:cubicBezTo>
                      <a:cubicBezTo>
                        <a:pt x="77" y="1613"/>
                        <a:pt x="79" y="1611"/>
                        <a:pt x="80" y="1614"/>
                      </a:cubicBezTo>
                    </a:path>
                  </a:pathLst>
                </a:custGeom>
                <a:solidFill>
                  <a:srgbClr val="FFCC99">
                    <a:alpha val="50195"/>
                  </a:srgbClr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9239" name="Group 173"/>
              <p:cNvGrpSpPr>
                <a:grpSpLocks/>
              </p:cNvGrpSpPr>
              <p:nvPr/>
            </p:nvGrpSpPr>
            <p:grpSpPr bwMode="auto">
              <a:xfrm>
                <a:off x="2933" y="879"/>
                <a:ext cx="2478" cy="1782"/>
                <a:chOff x="2933" y="879"/>
                <a:chExt cx="2478" cy="1782"/>
              </a:xfrm>
            </p:grpSpPr>
            <p:grpSp>
              <p:nvGrpSpPr>
                <p:cNvPr id="9240" name="Group 174"/>
                <p:cNvGrpSpPr>
                  <a:grpSpLocks/>
                </p:cNvGrpSpPr>
                <p:nvPr/>
              </p:nvGrpSpPr>
              <p:grpSpPr bwMode="auto">
                <a:xfrm>
                  <a:off x="2933" y="879"/>
                  <a:ext cx="2478" cy="1782"/>
                  <a:chOff x="3096" y="1056"/>
                  <a:chExt cx="2478" cy="1782"/>
                </a:xfrm>
              </p:grpSpPr>
              <p:grpSp>
                <p:nvGrpSpPr>
                  <p:cNvPr id="9251" name="Group 175"/>
                  <p:cNvGrpSpPr>
                    <a:grpSpLocks/>
                  </p:cNvGrpSpPr>
                  <p:nvPr/>
                </p:nvGrpSpPr>
                <p:grpSpPr bwMode="auto">
                  <a:xfrm rot="-576628">
                    <a:off x="3096" y="2352"/>
                    <a:ext cx="864" cy="432"/>
                    <a:chOff x="3552" y="2112"/>
                    <a:chExt cx="864" cy="432"/>
                  </a:xfrm>
                </p:grpSpPr>
                <p:sp>
                  <p:nvSpPr>
                    <p:cNvPr id="9268" name="Freeform 176"/>
                    <p:cNvSpPr>
                      <a:spLocks/>
                    </p:cNvSpPr>
                    <p:nvPr/>
                  </p:nvSpPr>
                  <p:spPr bwMode="auto">
                    <a:xfrm flipV="1">
                      <a:off x="3552" y="2112"/>
                      <a:ext cx="864" cy="48"/>
                    </a:xfrm>
                    <a:custGeom>
                      <a:avLst/>
                      <a:gdLst>
                        <a:gd name="T0" fmla="*/ 0 w 1731"/>
                        <a:gd name="T1" fmla="*/ 23 h 48"/>
                        <a:gd name="T2" fmla="*/ 21 w 1731"/>
                        <a:gd name="T3" fmla="*/ 41 h 48"/>
                        <a:gd name="T4" fmla="*/ 75 w 1731"/>
                        <a:gd name="T5" fmla="*/ 6 h 48"/>
                        <a:gd name="T6" fmla="*/ 98 w 1731"/>
                        <a:gd name="T7" fmla="*/ 15 h 48"/>
                        <a:gd name="T8" fmla="*/ 154 w 1731"/>
                        <a:gd name="T9" fmla="*/ 6 h 48"/>
                        <a:gd name="T10" fmla="*/ 179 w 1731"/>
                        <a:gd name="T11" fmla="*/ 15 h 48"/>
                        <a:gd name="T12" fmla="*/ 196 w 1731"/>
                        <a:gd name="T13" fmla="*/ 6 h 48"/>
                        <a:gd name="T14" fmla="*/ 220 w 1731"/>
                        <a:gd name="T15" fmla="*/ 15 h 48"/>
                        <a:gd name="T16" fmla="*/ 235 w 1731"/>
                        <a:gd name="T17" fmla="*/ 15 h 48"/>
                        <a:gd name="T18" fmla="*/ 267 w 1731"/>
                        <a:gd name="T19" fmla="*/ 32 h 48"/>
                        <a:gd name="T20" fmla="*/ 290 w 1731"/>
                        <a:gd name="T21" fmla="*/ 23 h 48"/>
                        <a:gd name="T22" fmla="*/ 324 w 1731"/>
                        <a:gd name="T23" fmla="*/ 6 h 48"/>
                        <a:gd name="T24" fmla="*/ 337 w 1731"/>
                        <a:gd name="T25" fmla="*/ 6 h 48"/>
                        <a:gd name="T26" fmla="*/ 348 w 1731"/>
                        <a:gd name="T27" fmla="*/ 15 h 48"/>
                        <a:gd name="T28" fmla="*/ 371 w 1731"/>
                        <a:gd name="T29" fmla="*/ 6 h 48"/>
                        <a:gd name="T30" fmla="*/ 399 w 1731"/>
                        <a:gd name="T31" fmla="*/ 15 h 48"/>
                        <a:gd name="T32" fmla="*/ 431 w 1731"/>
                        <a:gd name="T33" fmla="*/ 15 h 4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731" h="48">
                          <a:moveTo>
                            <a:pt x="0" y="23"/>
                          </a:moveTo>
                          <a:cubicBezTo>
                            <a:pt x="29" y="27"/>
                            <a:pt x="56" y="41"/>
                            <a:pt x="85" y="41"/>
                          </a:cubicBezTo>
                          <a:cubicBezTo>
                            <a:pt x="153" y="41"/>
                            <a:pt x="235" y="28"/>
                            <a:pt x="300" y="6"/>
                          </a:cubicBezTo>
                          <a:cubicBezTo>
                            <a:pt x="341" y="21"/>
                            <a:pt x="348" y="3"/>
                            <a:pt x="394" y="15"/>
                          </a:cubicBezTo>
                          <a:cubicBezTo>
                            <a:pt x="469" y="8"/>
                            <a:pt x="544" y="21"/>
                            <a:pt x="617" y="6"/>
                          </a:cubicBezTo>
                          <a:cubicBezTo>
                            <a:pt x="653" y="18"/>
                            <a:pt x="683" y="26"/>
                            <a:pt x="720" y="15"/>
                          </a:cubicBezTo>
                          <a:cubicBezTo>
                            <a:pt x="826" y="40"/>
                            <a:pt x="678" y="13"/>
                            <a:pt x="788" y="6"/>
                          </a:cubicBezTo>
                          <a:cubicBezTo>
                            <a:pt x="820" y="4"/>
                            <a:pt x="851" y="12"/>
                            <a:pt x="883" y="15"/>
                          </a:cubicBezTo>
                          <a:cubicBezTo>
                            <a:pt x="925" y="0"/>
                            <a:pt x="891" y="7"/>
                            <a:pt x="943" y="15"/>
                          </a:cubicBezTo>
                          <a:cubicBezTo>
                            <a:pt x="986" y="22"/>
                            <a:pt x="1071" y="32"/>
                            <a:pt x="1071" y="32"/>
                          </a:cubicBezTo>
                          <a:cubicBezTo>
                            <a:pt x="1109" y="19"/>
                            <a:pt x="1123" y="34"/>
                            <a:pt x="1165" y="23"/>
                          </a:cubicBezTo>
                          <a:cubicBezTo>
                            <a:pt x="1207" y="38"/>
                            <a:pt x="1258" y="15"/>
                            <a:pt x="1302" y="6"/>
                          </a:cubicBezTo>
                          <a:cubicBezTo>
                            <a:pt x="1371" y="30"/>
                            <a:pt x="1285" y="6"/>
                            <a:pt x="1354" y="6"/>
                          </a:cubicBezTo>
                          <a:cubicBezTo>
                            <a:pt x="1369" y="6"/>
                            <a:pt x="1383" y="12"/>
                            <a:pt x="1397" y="15"/>
                          </a:cubicBezTo>
                          <a:cubicBezTo>
                            <a:pt x="1435" y="5"/>
                            <a:pt x="1453" y="16"/>
                            <a:pt x="1491" y="6"/>
                          </a:cubicBezTo>
                          <a:cubicBezTo>
                            <a:pt x="1529" y="19"/>
                            <a:pt x="1563" y="27"/>
                            <a:pt x="1602" y="15"/>
                          </a:cubicBezTo>
                          <a:cubicBezTo>
                            <a:pt x="1644" y="25"/>
                            <a:pt x="1694" y="48"/>
                            <a:pt x="1731" y="15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FFCC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9269" name="Group 177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768" y="2160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79" name="AutoShape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80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grpSp>
                  <p:nvGrpSpPr>
                    <p:cNvPr id="9270" name="Group 18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984" y="2160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77" name="AutoShap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78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grpSp>
                  <p:nvGrpSpPr>
                    <p:cNvPr id="9271" name="Group 183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4200" y="2160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75" name="AutoShap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76" name="Oval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grpSp>
                  <p:nvGrpSpPr>
                    <p:cNvPr id="9272" name="Group 18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552" y="2160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73" name="AutoShap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74" name="Oval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</p:grpSp>
              <p:grpSp>
                <p:nvGrpSpPr>
                  <p:cNvPr id="9252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440" y="2348"/>
                    <a:ext cx="897" cy="490"/>
                    <a:chOff x="4440" y="2348"/>
                    <a:chExt cx="897" cy="490"/>
                  </a:xfrm>
                </p:grpSpPr>
                <p:grpSp>
                  <p:nvGrpSpPr>
                    <p:cNvPr id="9255" name="Group 190"/>
                    <p:cNvGrpSpPr>
                      <a:grpSpLocks/>
                    </p:cNvGrpSpPr>
                    <p:nvPr/>
                  </p:nvGrpSpPr>
                  <p:grpSpPr bwMode="auto">
                    <a:xfrm rot="563558" flipV="1">
                      <a:off x="5079" y="2454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66" name="AutoShap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67" name="Oval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grpSp>
                  <p:nvGrpSpPr>
                    <p:cNvPr id="9256" name="Group 193"/>
                    <p:cNvGrpSpPr>
                      <a:grpSpLocks/>
                    </p:cNvGrpSpPr>
                    <p:nvPr/>
                  </p:nvGrpSpPr>
                  <p:grpSpPr bwMode="auto">
                    <a:xfrm rot="563558" flipV="1">
                      <a:off x="4866" y="2419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64" name="AutoShap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65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grpSp>
                  <p:nvGrpSpPr>
                    <p:cNvPr id="9257" name="Group 196"/>
                    <p:cNvGrpSpPr>
                      <a:grpSpLocks/>
                    </p:cNvGrpSpPr>
                    <p:nvPr/>
                  </p:nvGrpSpPr>
                  <p:grpSpPr bwMode="auto">
                    <a:xfrm rot="563558" flipV="1">
                      <a:off x="4440" y="2348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62" name="AutoShap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63" name="Oval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grpSp>
                  <p:nvGrpSpPr>
                    <p:cNvPr id="9258" name="Group 199"/>
                    <p:cNvGrpSpPr>
                      <a:grpSpLocks/>
                    </p:cNvGrpSpPr>
                    <p:nvPr/>
                  </p:nvGrpSpPr>
                  <p:grpSpPr bwMode="auto">
                    <a:xfrm rot="563558" flipV="1">
                      <a:off x="4653" y="2384"/>
                      <a:ext cx="216" cy="384"/>
                      <a:chOff x="1344" y="1968"/>
                      <a:chExt cx="528" cy="912"/>
                    </a:xfrm>
                  </p:grpSpPr>
                  <p:sp>
                    <p:nvSpPr>
                      <p:cNvPr id="9260" name="AutoShap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4" y="1968"/>
                        <a:ext cx="528" cy="9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CC99">
                          <a:alpha val="50195"/>
                        </a:srgbClr>
                      </a:solidFill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  <p:sp>
                    <p:nvSpPr>
                      <p:cNvPr id="9261" name="Oval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496"/>
                        <a:ext cx="240" cy="38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rgbClr val="FFFF99"/>
                            </a:solidFill>
                            <a:latin typeface="Arial" panose="020B0604020202020204" pitchFamily="34" charset="0"/>
                            <a:cs typeface="Arial (Hebrew)" pitchFamily="42" charset="-79"/>
                          </a:defRPr>
                        </a:lvl9pPr>
                      </a:lstStyle>
                      <a:p>
                        <a:pPr algn="l" rtl="0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cs-CZ" altLang="cs-CZ" sz="2000">
                          <a:solidFill>
                            <a:schemeClr val="bg1"/>
                          </a:solidFill>
                          <a:cs typeface="Times New Roman (Hebrew)" pitchFamily="26" charset="-79"/>
                        </a:endParaRPr>
                      </a:p>
                    </p:txBody>
                  </p:sp>
                </p:grpSp>
                <p:sp>
                  <p:nvSpPr>
                    <p:cNvPr id="9259" name="Freeform 202"/>
                    <p:cNvSpPr>
                      <a:spLocks/>
                    </p:cNvSpPr>
                    <p:nvPr/>
                  </p:nvSpPr>
                  <p:spPr bwMode="auto">
                    <a:xfrm rot="563558" flipV="1">
                      <a:off x="4473" y="2371"/>
                      <a:ext cx="864" cy="48"/>
                    </a:xfrm>
                    <a:custGeom>
                      <a:avLst/>
                      <a:gdLst>
                        <a:gd name="T0" fmla="*/ 0 w 1731"/>
                        <a:gd name="T1" fmla="*/ 23 h 48"/>
                        <a:gd name="T2" fmla="*/ 21 w 1731"/>
                        <a:gd name="T3" fmla="*/ 41 h 48"/>
                        <a:gd name="T4" fmla="*/ 75 w 1731"/>
                        <a:gd name="T5" fmla="*/ 6 h 48"/>
                        <a:gd name="T6" fmla="*/ 98 w 1731"/>
                        <a:gd name="T7" fmla="*/ 15 h 48"/>
                        <a:gd name="T8" fmla="*/ 154 w 1731"/>
                        <a:gd name="T9" fmla="*/ 6 h 48"/>
                        <a:gd name="T10" fmla="*/ 179 w 1731"/>
                        <a:gd name="T11" fmla="*/ 15 h 48"/>
                        <a:gd name="T12" fmla="*/ 196 w 1731"/>
                        <a:gd name="T13" fmla="*/ 6 h 48"/>
                        <a:gd name="T14" fmla="*/ 220 w 1731"/>
                        <a:gd name="T15" fmla="*/ 15 h 48"/>
                        <a:gd name="T16" fmla="*/ 235 w 1731"/>
                        <a:gd name="T17" fmla="*/ 15 h 48"/>
                        <a:gd name="T18" fmla="*/ 267 w 1731"/>
                        <a:gd name="T19" fmla="*/ 32 h 48"/>
                        <a:gd name="T20" fmla="*/ 290 w 1731"/>
                        <a:gd name="T21" fmla="*/ 23 h 48"/>
                        <a:gd name="T22" fmla="*/ 324 w 1731"/>
                        <a:gd name="T23" fmla="*/ 6 h 48"/>
                        <a:gd name="T24" fmla="*/ 337 w 1731"/>
                        <a:gd name="T25" fmla="*/ 6 h 48"/>
                        <a:gd name="T26" fmla="*/ 348 w 1731"/>
                        <a:gd name="T27" fmla="*/ 15 h 48"/>
                        <a:gd name="T28" fmla="*/ 371 w 1731"/>
                        <a:gd name="T29" fmla="*/ 6 h 48"/>
                        <a:gd name="T30" fmla="*/ 399 w 1731"/>
                        <a:gd name="T31" fmla="*/ 15 h 48"/>
                        <a:gd name="T32" fmla="*/ 431 w 1731"/>
                        <a:gd name="T33" fmla="*/ 15 h 4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731" h="48">
                          <a:moveTo>
                            <a:pt x="0" y="23"/>
                          </a:moveTo>
                          <a:cubicBezTo>
                            <a:pt x="29" y="27"/>
                            <a:pt x="56" y="41"/>
                            <a:pt x="85" y="41"/>
                          </a:cubicBezTo>
                          <a:cubicBezTo>
                            <a:pt x="153" y="41"/>
                            <a:pt x="235" y="28"/>
                            <a:pt x="300" y="6"/>
                          </a:cubicBezTo>
                          <a:cubicBezTo>
                            <a:pt x="341" y="21"/>
                            <a:pt x="348" y="3"/>
                            <a:pt x="394" y="15"/>
                          </a:cubicBezTo>
                          <a:cubicBezTo>
                            <a:pt x="469" y="8"/>
                            <a:pt x="544" y="21"/>
                            <a:pt x="617" y="6"/>
                          </a:cubicBezTo>
                          <a:cubicBezTo>
                            <a:pt x="653" y="18"/>
                            <a:pt x="683" y="26"/>
                            <a:pt x="720" y="15"/>
                          </a:cubicBezTo>
                          <a:cubicBezTo>
                            <a:pt x="826" y="40"/>
                            <a:pt x="678" y="13"/>
                            <a:pt x="788" y="6"/>
                          </a:cubicBezTo>
                          <a:cubicBezTo>
                            <a:pt x="820" y="4"/>
                            <a:pt x="851" y="12"/>
                            <a:pt x="883" y="15"/>
                          </a:cubicBezTo>
                          <a:cubicBezTo>
                            <a:pt x="925" y="0"/>
                            <a:pt x="891" y="7"/>
                            <a:pt x="943" y="15"/>
                          </a:cubicBezTo>
                          <a:cubicBezTo>
                            <a:pt x="986" y="22"/>
                            <a:pt x="1071" y="32"/>
                            <a:pt x="1071" y="32"/>
                          </a:cubicBezTo>
                          <a:cubicBezTo>
                            <a:pt x="1109" y="19"/>
                            <a:pt x="1123" y="34"/>
                            <a:pt x="1165" y="23"/>
                          </a:cubicBezTo>
                          <a:cubicBezTo>
                            <a:pt x="1207" y="38"/>
                            <a:pt x="1258" y="15"/>
                            <a:pt x="1302" y="6"/>
                          </a:cubicBezTo>
                          <a:cubicBezTo>
                            <a:pt x="1371" y="30"/>
                            <a:pt x="1285" y="6"/>
                            <a:pt x="1354" y="6"/>
                          </a:cubicBezTo>
                          <a:cubicBezTo>
                            <a:pt x="1369" y="6"/>
                            <a:pt x="1383" y="12"/>
                            <a:pt x="1397" y="15"/>
                          </a:cubicBezTo>
                          <a:cubicBezTo>
                            <a:pt x="1435" y="5"/>
                            <a:pt x="1453" y="16"/>
                            <a:pt x="1491" y="6"/>
                          </a:cubicBezTo>
                          <a:cubicBezTo>
                            <a:pt x="1529" y="19"/>
                            <a:pt x="1563" y="27"/>
                            <a:pt x="1602" y="15"/>
                          </a:cubicBezTo>
                          <a:cubicBezTo>
                            <a:pt x="1644" y="25"/>
                            <a:pt x="1694" y="48"/>
                            <a:pt x="1731" y="15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FFCC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9253" name="Freeform 203"/>
                  <p:cNvSpPr>
                    <a:spLocks/>
                  </p:cNvSpPr>
                  <p:nvPr/>
                </p:nvSpPr>
                <p:spPr bwMode="auto">
                  <a:xfrm>
                    <a:off x="3936" y="1056"/>
                    <a:ext cx="1152" cy="1248"/>
                  </a:xfrm>
                  <a:custGeom>
                    <a:avLst/>
                    <a:gdLst>
                      <a:gd name="T0" fmla="*/ 0 w 675"/>
                      <a:gd name="T1" fmla="*/ 1445 h 1078"/>
                      <a:gd name="T2" fmla="*/ 140 w 675"/>
                      <a:gd name="T3" fmla="*/ 1316 h 1078"/>
                      <a:gd name="T4" fmla="*/ 280 w 675"/>
                      <a:gd name="T5" fmla="*/ 1123 h 1078"/>
                      <a:gd name="T6" fmla="*/ 560 w 675"/>
                      <a:gd name="T7" fmla="*/ 801 h 1078"/>
                      <a:gd name="T8" fmla="*/ 840 w 675"/>
                      <a:gd name="T9" fmla="*/ 544 h 1078"/>
                      <a:gd name="T10" fmla="*/ 1258 w 675"/>
                      <a:gd name="T11" fmla="*/ 287 h 1078"/>
                      <a:gd name="T12" fmla="*/ 1678 w 675"/>
                      <a:gd name="T13" fmla="*/ 94 h 1078"/>
                      <a:gd name="T14" fmla="*/ 1966 w 675"/>
                      <a:gd name="T15" fmla="*/ 0 h 107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675" h="1078">
                        <a:moveTo>
                          <a:pt x="0" y="1078"/>
                        </a:moveTo>
                        <a:cubicBezTo>
                          <a:pt x="16" y="1050"/>
                          <a:pt x="32" y="1022"/>
                          <a:pt x="48" y="982"/>
                        </a:cubicBezTo>
                        <a:cubicBezTo>
                          <a:pt x="64" y="942"/>
                          <a:pt x="72" y="902"/>
                          <a:pt x="96" y="838"/>
                        </a:cubicBezTo>
                        <a:cubicBezTo>
                          <a:pt x="120" y="774"/>
                          <a:pt x="160" y="670"/>
                          <a:pt x="192" y="598"/>
                        </a:cubicBezTo>
                        <a:cubicBezTo>
                          <a:pt x="224" y="526"/>
                          <a:pt x="248" y="470"/>
                          <a:pt x="288" y="406"/>
                        </a:cubicBezTo>
                        <a:cubicBezTo>
                          <a:pt x="328" y="342"/>
                          <a:pt x="384" y="270"/>
                          <a:pt x="432" y="214"/>
                        </a:cubicBezTo>
                        <a:cubicBezTo>
                          <a:pt x="480" y="158"/>
                          <a:pt x="536" y="106"/>
                          <a:pt x="576" y="70"/>
                        </a:cubicBezTo>
                        <a:cubicBezTo>
                          <a:pt x="616" y="34"/>
                          <a:pt x="645" y="17"/>
                          <a:pt x="675" y="0"/>
                        </a:cubicBezTo>
                      </a:path>
                    </a:pathLst>
                  </a:custGeom>
                  <a:noFill/>
                  <a:ln w="76200" cmpd="sng">
                    <a:solidFill>
                      <a:srgbClr val="FFCC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54" name="Freeform 204"/>
                  <p:cNvSpPr>
                    <a:spLocks/>
                  </p:cNvSpPr>
                  <p:nvPr/>
                </p:nvSpPr>
                <p:spPr bwMode="auto">
                  <a:xfrm>
                    <a:off x="4450" y="1187"/>
                    <a:ext cx="1124" cy="1135"/>
                  </a:xfrm>
                  <a:custGeom>
                    <a:avLst/>
                    <a:gdLst>
                      <a:gd name="T0" fmla="*/ 62 w 1124"/>
                      <a:gd name="T1" fmla="*/ 1117 h 1135"/>
                      <a:gd name="T2" fmla="*/ 33 w 1124"/>
                      <a:gd name="T3" fmla="*/ 1133 h 1135"/>
                      <a:gd name="T4" fmla="*/ 11 w 1124"/>
                      <a:gd name="T5" fmla="*/ 1130 h 1135"/>
                      <a:gd name="T6" fmla="*/ 4 w 1124"/>
                      <a:gd name="T7" fmla="*/ 1101 h 1135"/>
                      <a:gd name="T8" fmla="*/ 36 w 1124"/>
                      <a:gd name="T9" fmla="*/ 1024 h 1135"/>
                      <a:gd name="T10" fmla="*/ 49 w 1124"/>
                      <a:gd name="T11" fmla="*/ 992 h 1135"/>
                      <a:gd name="T12" fmla="*/ 123 w 1124"/>
                      <a:gd name="T13" fmla="*/ 848 h 1135"/>
                      <a:gd name="T14" fmla="*/ 203 w 1124"/>
                      <a:gd name="T15" fmla="*/ 730 h 1135"/>
                      <a:gd name="T16" fmla="*/ 312 w 1124"/>
                      <a:gd name="T17" fmla="*/ 586 h 1135"/>
                      <a:gd name="T18" fmla="*/ 430 w 1124"/>
                      <a:gd name="T19" fmla="*/ 451 h 1135"/>
                      <a:gd name="T20" fmla="*/ 606 w 1124"/>
                      <a:gd name="T21" fmla="*/ 314 h 1135"/>
                      <a:gd name="T22" fmla="*/ 811 w 1124"/>
                      <a:gd name="T23" fmla="*/ 173 h 1135"/>
                      <a:gd name="T24" fmla="*/ 1124 w 1124"/>
                      <a:gd name="T25" fmla="*/ 0 h 11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24" h="1135">
                        <a:moveTo>
                          <a:pt x="62" y="1117"/>
                        </a:moveTo>
                        <a:cubicBezTo>
                          <a:pt x="51" y="1124"/>
                          <a:pt x="41" y="1131"/>
                          <a:pt x="33" y="1133"/>
                        </a:cubicBezTo>
                        <a:cubicBezTo>
                          <a:pt x="25" y="1135"/>
                          <a:pt x="16" y="1135"/>
                          <a:pt x="11" y="1130"/>
                        </a:cubicBezTo>
                        <a:cubicBezTo>
                          <a:pt x="6" y="1125"/>
                          <a:pt x="0" y="1119"/>
                          <a:pt x="4" y="1101"/>
                        </a:cubicBezTo>
                        <a:cubicBezTo>
                          <a:pt x="8" y="1083"/>
                          <a:pt x="29" y="1042"/>
                          <a:pt x="36" y="1024"/>
                        </a:cubicBezTo>
                        <a:cubicBezTo>
                          <a:pt x="43" y="1006"/>
                          <a:pt x="35" y="1021"/>
                          <a:pt x="49" y="992"/>
                        </a:cubicBezTo>
                        <a:cubicBezTo>
                          <a:pt x="63" y="963"/>
                          <a:pt x="97" y="892"/>
                          <a:pt x="123" y="848"/>
                        </a:cubicBezTo>
                        <a:cubicBezTo>
                          <a:pt x="149" y="804"/>
                          <a:pt x="172" y="774"/>
                          <a:pt x="203" y="730"/>
                        </a:cubicBezTo>
                        <a:cubicBezTo>
                          <a:pt x="234" y="686"/>
                          <a:pt x="274" y="632"/>
                          <a:pt x="312" y="586"/>
                        </a:cubicBezTo>
                        <a:cubicBezTo>
                          <a:pt x="350" y="540"/>
                          <a:pt x="381" y="496"/>
                          <a:pt x="430" y="451"/>
                        </a:cubicBezTo>
                        <a:cubicBezTo>
                          <a:pt x="479" y="406"/>
                          <a:pt x="543" y="360"/>
                          <a:pt x="606" y="314"/>
                        </a:cubicBezTo>
                        <a:cubicBezTo>
                          <a:pt x="669" y="268"/>
                          <a:pt x="725" y="225"/>
                          <a:pt x="811" y="173"/>
                        </a:cubicBezTo>
                        <a:cubicBezTo>
                          <a:pt x="897" y="121"/>
                          <a:pt x="1072" y="29"/>
                          <a:pt x="1124" y="0"/>
                        </a:cubicBezTo>
                      </a:path>
                    </a:pathLst>
                  </a:custGeom>
                  <a:noFill/>
                  <a:ln w="76200" cmpd="sng">
                    <a:solidFill>
                      <a:srgbClr val="FFCC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9241" name="Group 205"/>
                <p:cNvGrpSpPr>
                  <a:grpSpLocks/>
                </p:cNvGrpSpPr>
                <p:nvPr/>
              </p:nvGrpSpPr>
              <p:grpSpPr bwMode="auto">
                <a:xfrm>
                  <a:off x="3869" y="919"/>
                  <a:ext cx="1240" cy="1352"/>
                  <a:chOff x="3869" y="919"/>
                  <a:chExt cx="1240" cy="1352"/>
                </a:xfrm>
              </p:grpSpPr>
              <p:sp>
                <p:nvSpPr>
                  <p:cNvPr id="9242" name="Freeform 206"/>
                  <p:cNvSpPr>
                    <a:spLocks/>
                  </p:cNvSpPr>
                  <p:nvPr/>
                </p:nvSpPr>
                <p:spPr bwMode="auto">
                  <a:xfrm>
                    <a:off x="4108" y="1586"/>
                    <a:ext cx="14" cy="115"/>
                  </a:xfrm>
                  <a:custGeom>
                    <a:avLst/>
                    <a:gdLst>
                      <a:gd name="T0" fmla="*/ 14 w 14"/>
                      <a:gd name="T1" fmla="*/ 115 h 115"/>
                      <a:gd name="T2" fmla="*/ 7 w 14"/>
                      <a:gd name="T3" fmla="*/ 55 h 115"/>
                      <a:gd name="T4" fmla="*/ 1 w 14"/>
                      <a:gd name="T5" fmla="*/ 23 h 115"/>
                      <a:gd name="T6" fmla="*/ 1 w 14"/>
                      <a:gd name="T7" fmla="*/ 0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115">
                        <a:moveTo>
                          <a:pt x="14" y="115"/>
                        </a:moveTo>
                        <a:cubicBezTo>
                          <a:pt x="13" y="105"/>
                          <a:pt x="9" y="70"/>
                          <a:pt x="7" y="55"/>
                        </a:cubicBezTo>
                        <a:cubicBezTo>
                          <a:pt x="5" y="40"/>
                          <a:pt x="2" y="32"/>
                          <a:pt x="1" y="23"/>
                        </a:cubicBezTo>
                        <a:cubicBezTo>
                          <a:pt x="0" y="14"/>
                          <a:pt x="0" y="7"/>
                          <a:pt x="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43" name="Freeform 207"/>
                  <p:cNvSpPr>
                    <a:spLocks/>
                  </p:cNvSpPr>
                  <p:nvPr/>
                </p:nvSpPr>
                <p:spPr bwMode="auto">
                  <a:xfrm rot="5400000" flipH="1">
                    <a:off x="4358" y="1743"/>
                    <a:ext cx="14" cy="115"/>
                  </a:xfrm>
                  <a:custGeom>
                    <a:avLst/>
                    <a:gdLst>
                      <a:gd name="T0" fmla="*/ 14 w 14"/>
                      <a:gd name="T1" fmla="*/ 115 h 115"/>
                      <a:gd name="T2" fmla="*/ 7 w 14"/>
                      <a:gd name="T3" fmla="*/ 55 h 115"/>
                      <a:gd name="T4" fmla="*/ 1 w 14"/>
                      <a:gd name="T5" fmla="*/ 23 h 115"/>
                      <a:gd name="T6" fmla="*/ 1 w 14"/>
                      <a:gd name="T7" fmla="*/ 0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115">
                        <a:moveTo>
                          <a:pt x="14" y="115"/>
                        </a:moveTo>
                        <a:cubicBezTo>
                          <a:pt x="13" y="105"/>
                          <a:pt x="9" y="70"/>
                          <a:pt x="7" y="55"/>
                        </a:cubicBezTo>
                        <a:cubicBezTo>
                          <a:pt x="5" y="40"/>
                          <a:pt x="2" y="32"/>
                          <a:pt x="1" y="23"/>
                        </a:cubicBezTo>
                        <a:cubicBezTo>
                          <a:pt x="0" y="14"/>
                          <a:pt x="0" y="7"/>
                          <a:pt x="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44" name="Freeform 208"/>
                  <p:cNvSpPr>
                    <a:spLocks/>
                  </p:cNvSpPr>
                  <p:nvPr/>
                </p:nvSpPr>
                <p:spPr bwMode="auto">
                  <a:xfrm>
                    <a:off x="4822" y="1218"/>
                    <a:ext cx="14" cy="115"/>
                  </a:xfrm>
                  <a:custGeom>
                    <a:avLst/>
                    <a:gdLst>
                      <a:gd name="T0" fmla="*/ 14 w 14"/>
                      <a:gd name="T1" fmla="*/ 115 h 115"/>
                      <a:gd name="T2" fmla="*/ 7 w 14"/>
                      <a:gd name="T3" fmla="*/ 55 h 115"/>
                      <a:gd name="T4" fmla="*/ 1 w 14"/>
                      <a:gd name="T5" fmla="*/ 23 h 115"/>
                      <a:gd name="T6" fmla="*/ 1 w 14"/>
                      <a:gd name="T7" fmla="*/ 0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115">
                        <a:moveTo>
                          <a:pt x="14" y="115"/>
                        </a:moveTo>
                        <a:cubicBezTo>
                          <a:pt x="13" y="105"/>
                          <a:pt x="9" y="70"/>
                          <a:pt x="7" y="55"/>
                        </a:cubicBezTo>
                        <a:cubicBezTo>
                          <a:pt x="5" y="40"/>
                          <a:pt x="2" y="32"/>
                          <a:pt x="1" y="23"/>
                        </a:cubicBezTo>
                        <a:cubicBezTo>
                          <a:pt x="0" y="14"/>
                          <a:pt x="0" y="7"/>
                          <a:pt x="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45" name="Freeform 209"/>
                  <p:cNvSpPr>
                    <a:spLocks/>
                  </p:cNvSpPr>
                  <p:nvPr/>
                </p:nvSpPr>
                <p:spPr bwMode="auto">
                  <a:xfrm>
                    <a:off x="4646" y="1029"/>
                    <a:ext cx="14" cy="115"/>
                  </a:xfrm>
                  <a:custGeom>
                    <a:avLst/>
                    <a:gdLst>
                      <a:gd name="T0" fmla="*/ 14 w 14"/>
                      <a:gd name="T1" fmla="*/ 115 h 115"/>
                      <a:gd name="T2" fmla="*/ 7 w 14"/>
                      <a:gd name="T3" fmla="*/ 55 h 115"/>
                      <a:gd name="T4" fmla="*/ 1 w 14"/>
                      <a:gd name="T5" fmla="*/ 23 h 115"/>
                      <a:gd name="T6" fmla="*/ 1 w 14"/>
                      <a:gd name="T7" fmla="*/ 0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115">
                        <a:moveTo>
                          <a:pt x="14" y="115"/>
                        </a:moveTo>
                        <a:cubicBezTo>
                          <a:pt x="13" y="105"/>
                          <a:pt x="9" y="70"/>
                          <a:pt x="7" y="55"/>
                        </a:cubicBezTo>
                        <a:cubicBezTo>
                          <a:pt x="5" y="40"/>
                          <a:pt x="2" y="32"/>
                          <a:pt x="1" y="23"/>
                        </a:cubicBezTo>
                        <a:cubicBezTo>
                          <a:pt x="0" y="14"/>
                          <a:pt x="0" y="7"/>
                          <a:pt x="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9246" name="Oval 210"/>
                  <p:cNvSpPr>
                    <a:spLocks noChangeArrowheads="1"/>
                  </p:cNvSpPr>
                  <p:nvPr/>
                </p:nvSpPr>
                <p:spPr bwMode="auto">
                  <a:xfrm rot="3578058">
                    <a:off x="4989" y="1058"/>
                    <a:ext cx="48" cy="192"/>
                  </a:xfrm>
                  <a:prstGeom prst="ellipse">
                    <a:avLst/>
                  </a:prstGeom>
                  <a:solidFill>
                    <a:srgbClr val="0000FF">
                      <a:alpha val="50195"/>
                    </a:srgbClr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247" name="Oval 211"/>
                  <p:cNvSpPr>
                    <a:spLocks noChangeArrowheads="1"/>
                  </p:cNvSpPr>
                  <p:nvPr/>
                </p:nvSpPr>
                <p:spPr bwMode="auto">
                  <a:xfrm rot="200982">
                    <a:off x="4205" y="2079"/>
                    <a:ext cx="48" cy="192"/>
                  </a:xfrm>
                  <a:prstGeom prst="ellipse">
                    <a:avLst/>
                  </a:prstGeom>
                  <a:solidFill>
                    <a:srgbClr val="0000FF">
                      <a:alpha val="50195"/>
                    </a:srgbClr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248" name="Oval 212"/>
                  <p:cNvSpPr>
                    <a:spLocks noChangeArrowheads="1"/>
                  </p:cNvSpPr>
                  <p:nvPr/>
                </p:nvSpPr>
                <p:spPr bwMode="auto">
                  <a:xfrm rot="1684349">
                    <a:off x="3869" y="1983"/>
                    <a:ext cx="48" cy="192"/>
                  </a:xfrm>
                  <a:prstGeom prst="ellipse">
                    <a:avLst/>
                  </a:prstGeom>
                  <a:solidFill>
                    <a:srgbClr val="0000FF">
                      <a:alpha val="50195"/>
                    </a:srgbClr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249" name="Oval 213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4349" y="1215"/>
                    <a:ext cx="48" cy="192"/>
                  </a:xfrm>
                  <a:prstGeom prst="ellipse">
                    <a:avLst/>
                  </a:prstGeom>
                  <a:solidFill>
                    <a:srgbClr val="0000FF">
                      <a:alpha val="50195"/>
                    </a:srgbClr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  <p:sp>
                <p:nvSpPr>
                  <p:cNvPr id="9250" name="Oval 214"/>
                  <p:cNvSpPr>
                    <a:spLocks noChangeArrowheads="1"/>
                  </p:cNvSpPr>
                  <p:nvPr/>
                </p:nvSpPr>
                <p:spPr bwMode="auto">
                  <a:xfrm rot="3578058">
                    <a:off x="4893" y="847"/>
                    <a:ext cx="48" cy="192"/>
                  </a:xfrm>
                  <a:prstGeom prst="ellipse">
                    <a:avLst/>
                  </a:prstGeom>
                  <a:solidFill>
                    <a:srgbClr val="0000FF">
                      <a:alpha val="50195"/>
                    </a:srgbClr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rgbClr val="FFFF99"/>
                        </a:solidFill>
                        <a:latin typeface="Arial" panose="020B0604020202020204" pitchFamily="34" charset="0"/>
                        <a:cs typeface="Arial (Hebrew)" pitchFamily="42" charset="-79"/>
                      </a:defRPr>
                    </a:lvl9pPr>
                  </a:lstStyle>
                  <a:p>
                    <a:pPr algn="l" rtl="0">
                      <a:spcBef>
                        <a:spcPct val="0"/>
                      </a:spcBef>
                      <a:buFontTx/>
                      <a:buNone/>
                    </a:pPr>
                    <a:endParaRPr lang="cs-CZ" altLang="cs-CZ" sz="2000">
                      <a:solidFill>
                        <a:schemeClr val="bg1"/>
                      </a:solidFill>
                      <a:cs typeface="Times New Roman (Hebrew)" pitchFamily="26" charset="-79"/>
                    </a:endParaRPr>
                  </a:p>
                </p:txBody>
              </p:sp>
            </p:grpSp>
          </p:grpSp>
        </p:grpSp>
        <p:sp>
          <p:nvSpPr>
            <p:cNvPr id="9237" name="Oval 215"/>
            <p:cNvSpPr>
              <a:spLocks noChangeArrowheads="1"/>
            </p:cNvSpPr>
            <p:nvPr/>
          </p:nvSpPr>
          <p:spPr bwMode="auto">
            <a:xfrm rot="2421319">
              <a:off x="4541" y="1407"/>
              <a:ext cx="48" cy="19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99"/>
                  </a:solidFill>
                  <a:latin typeface="Arial" panose="020B0604020202020204" pitchFamily="34" charset="0"/>
                  <a:cs typeface="Arial (Hebrew)" pitchFamily="42" charset="-79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bg1"/>
                </a:solidFill>
                <a:cs typeface="Times New Roman (Hebrew)" pitchFamily="26" charset="-79"/>
              </a:endParaRPr>
            </a:p>
          </p:txBody>
        </p:sp>
      </p:grpSp>
      <p:sp>
        <p:nvSpPr>
          <p:cNvPr id="50392" name="Freeform 216"/>
          <p:cNvSpPr>
            <a:spLocks/>
          </p:cNvSpPr>
          <p:nvPr/>
        </p:nvSpPr>
        <p:spPr bwMode="auto">
          <a:xfrm>
            <a:off x="7208838" y="1563688"/>
            <a:ext cx="909637" cy="593725"/>
          </a:xfrm>
          <a:custGeom>
            <a:avLst/>
            <a:gdLst>
              <a:gd name="T0" fmla="*/ 0 w 573"/>
              <a:gd name="T1" fmla="*/ 942538438 h 374"/>
              <a:gd name="T2" fmla="*/ 234373609 w 573"/>
              <a:gd name="T3" fmla="*/ 693043763 h 374"/>
              <a:gd name="T4" fmla="*/ 516630954 w 573"/>
              <a:gd name="T5" fmla="*/ 483870000 h 374"/>
              <a:gd name="T6" fmla="*/ 806449557 w 573"/>
              <a:gd name="T7" fmla="*/ 304939700 h 374"/>
              <a:gd name="T8" fmla="*/ 1161790599 w 573"/>
              <a:gd name="T9" fmla="*/ 128528763 h 374"/>
              <a:gd name="T10" fmla="*/ 1444047944 w 573"/>
              <a:gd name="T11" fmla="*/ 0 h 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3" h="374">
                <a:moveTo>
                  <a:pt x="0" y="374"/>
                </a:moveTo>
                <a:cubicBezTo>
                  <a:pt x="29" y="339"/>
                  <a:pt x="59" y="305"/>
                  <a:pt x="93" y="275"/>
                </a:cubicBezTo>
                <a:cubicBezTo>
                  <a:pt x="127" y="245"/>
                  <a:pt x="167" y="218"/>
                  <a:pt x="205" y="192"/>
                </a:cubicBezTo>
                <a:cubicBezTo>
                  <a:pt x="243" y="166"/>
                  <a:pt x="277" y="144"/>
                  <a:pt x="320" y="121"/>
                </a:cubicBezTo>
                <a:cubicBezTo>
                  <a:pt x="363" y="98"/>
                  <a:pt x="419" y="71"/>
                  <a:pt x="461" y="51"/>
                </a:cubicBezTo>
                <a:cubicBezTo>
                  <a:pt x="503" y="31"/>
                  <a:pt x="554" y="9"/>
                  <a:pt x="573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238" grpId="0" animBg="1"/>
      <p:bldP spid="50239" grpId="0" animBg="1"/>
      <p:bldP spid="50240" grpId="0" animBg="1"/>
      <p:bldP spid="50241" grpId="0" animBg="1"/>
      <p:bldP spid="50331" grpId="0" autoUpdateAnimBg="0"/>
      <p:bldP spid="50342" grpId="0" animBg="1"/>
      <p:bldP spid="50343" grpId="0" autoUpdateAnimBg="0"/>
      <p:bldP spid="503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0EE3C2A-5584-43FB-8AC0-3DAF90CD27EE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tx1"/>
                </a:solidFill>
              </a:rPr>
              <a:t>BASIC DEFINITIONS</a:t>
            </a:r>
            <a:endParaRPr lang="en-US" altLang="en-US" sz="4400" b="1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23850" y="1524000"/>
            <a:ext cx="86407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charset="0"/>
                <a:cs typeface="Arial (Hebrew)" pitchFamily="42" charset="-79"/>
              </a:defRPr>
            </a:lvl9pPr>
          </a:lstStyle>
          <a:p>
            <a:pPr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</a:t>
            </a:r>
            <a:r>
              <a:rPr lang="cs-CZ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he-I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ogenicity</a:t>
            </a:r>
            <a:r>
              <a:rPr lang="en-US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0" algn="l" rtl="0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he-IL" sz="2400" dirty="0" smtClean="0"/>
              <a:t>- the ability of a microorganism to cause infectious disease</a:t>
            </a:r>
          </a:p>
          <a:p>
            <a:pPr marL="0" indent="0" algn="l" rtl="0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Pat</a:t>
            </a:r>
            <a:r>
              <a:rPr lang="cs-CZ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he-I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ogene</a:t>
            </a:r>
            <a:r>
              <a:rPr lang="cs-CZ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</a:t>
            </a:r>
            <a:r>
              <a:rPr lang="en-US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sz="2800" dirty="0" smtClean="0"/>
          </a:p>
          <a:p>
            <a:pPr lvl="1"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cs-CZ" altLang="he-IL" sz="2400" dirty="0" err="1" smtClean="0"/>
              <a:t>mechanisms</a:t>
            </a:r>
            <a:r>
              <a:rPr lang="cs-CZ" altLang="he-IL" sz="2400" dirty="0" smtClean="0"/>
              <a:t> </a:t>
            </a:r>
            <a:r>
              <a:rPr lang="cs-CZ" altLang="he-IL" sz="2400" dirty="0" err="1" smtClean="0"/>
              <a:t>of</a:t>
            </a:r>
            <a:r>
              <a:rPr lang="cs-CZ" altLang="he-IL" sz="2400" dirty="0" smtClean="0"/>
              <a:t> </a:t>
            </a:r>
            <a:r>
              <a:rPr lang="cs-CZ" altLang="he-IL" sz="2400" dirty="0" err="1" smtClean="0"/>
              <a:t>infection</a:t>
            </a:r>
            <a:r>
              <a:rPr lang="cs-CZ" altLang="he-IL" sz="2400" dirty="0" smtClean="0"/>
              <a:t> and </a:t>
            </a:r>
            <a:r>
              <a:rPr lang="cs-CZ" altLang="he-IL" sz="2400" dirty="0" err="1" smtClean="0"/>
              <a:t>disease</a:t>
            </a:r>
            <a:r>
              <a:rPr lang="cs-CZ" altLang="he-IL" sz="2400" dirty="0" smtClean="0"/>
              <a:t> </a:t>
            </a:r>
            <a:r>
              <a:rPr lang="cs-CZ" altLang="he-IL" sz="2400" dirty="0" err="1" smtClean="0"/>
              <a:t>development</a:t>
            </a:r>
            <a:endParaRPr lang="en-US" altLang="he-IL" sz="2400" dirty="0" smtClean="0"/>
          </a:p>
          <a:p>
            <a:pPr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he-I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Virulence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lvl="1"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cs-CZ" altLang="he-IL" sz="2400" dirty="0" smtClean="0"/>
              <a:t>a </a:t>
            </a:r>
            <a:r>
              <a:rPr lang="cs-CZ" altLang="he-IL" sz="2400" dirty="0" err="1" smtClean="0"/>
              <a:t>measure</a:t>
            </a:r>
            <a:r>
              <a:rPr lang="cs-CZ" altLang="he-IL" sz="2400" dirty="0" smtClean="0"/>
              <a:t> </a:t>
            </a:r>
            <a:r>
              <a:rPr lang="cs-CZ" altLang="he-IL" sz="2400" dirty="0" err="1" smtClean="0"/>
              <a:t>of</a:t>
            </a:r>
            <a:r>
              <a:rPr lang="cs-CZ" altLang="he-IL" sz="2400" dirty="0" smtClean="0"/>
              <a:t> </a:t>
            </a:r>
            <a:r>
              <a:rPr lang="cs-CZ" altLang="he-IL" sz="2400" dirty="0" err="1" smtClean="0"/>
              <a:t>pathogenicity</a:t>
            </a:r>
            <a:endParaRPr lang="en-US" altLang="he-I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3C596CB0-B98E-4FA7-B67B-D0DB914C39A8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pic>
        <p:nvPicPr>
          <p:cNvPr id="8215" name="Picture 23" descr="Periorbital cellulitis presep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533400"/>
            <a:ext cx="32702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yog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venf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2514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 rot="816876">
            <a:off x="3352800" y="2667000"/>
            <a:ext cx="5553075" cy="14589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cs-CZ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CC"/>
                    </a:gs>
                  </a:gsLst>
                  <a:lin ang="4560000" scaled="1"/>
                </a:gradFill>
                <a:cs typeface="Arial" panose="020B0604020202020204" pitchFamily="34" charset="0"/>
              </a:rPr>
              <a:t>Staphylococcus aureus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 rot="718049">
            <a:off x="5105400" y="5562600"/>
            <a:ext cx="3124200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cs-CZ" sz="3600" i="1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66FF33"/>
                    </a:gs>
                  </a:gsLst>
                  <a:lin ang="4680000" scaled="1"/>
                </a:gradFill>
                <a:cs typeface="Arial" panose="020B0604020202020204" pitchFamily="34" charset="0"/>
              </a:rPr>
              <a:t>Lactobacillus</a:t>
            </a:r>
          </a:p>
        </p:txBody>
      </p:sp>
      <p:pic>
        <p:nvPicPr>
          <p:cNvPr id="8212" name="Picture 20" descr="lavatory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2305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 rot="-1772072">
            <a:off x="0" y="2514600"/>
            <a:ext cx="3160713" cy="18335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460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cs-CZ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CC"/>
                    </a:gs>
                  </a:gsLst>
                  <a:lin ang="7140000" scaled="1"/>
                </a:gradFill>
                <a:cs typeface="Arial" panose="020B0604020202020204" pitchFamily="34" charset="0"/>
              </a:rPr>
              <a:t>Shigella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 rot="-770496">
            <a:off x="228600" y="4724400"/>
            <a:ext cx="5699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Staphylococcus epidermidis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altLang="he-IL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Pathogeni</a:t>
            </a:r>
            <a:r>
              <a:rPr lang="cs-CZ" alt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city</a:t>
            </a:r>
            <a:endParaRPr lang="en-US" alt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4" grpId="0" animBg="1"/>
      <p:bldP spid="8201" grpId="0" animBg="1"/>
      <p:bldP spid="8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22D03360-DB10-4E4B-A247-CDDAE060C85B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09800" y="2667000"/>
            <a:ext cx="5386388" cy="19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665163" indent="-207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cs-CZ" alt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host sensitivity/</a:t>
            </a:r>
            <a:r>
              <a:rPr lang="cs-CZ" altLang="he-I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resistance</a:t>
            </a:r>
            <a:endParaRPr lang="en-US" altLang="he-I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cs-CZ" alt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h</a:t>
            </a:r>
            <a:r>
              <a:rPr lang="en-US" altLang="he-I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ost</a:t>
            </a:r>
            <a:r>
              <a:rPr lang="cs-CZ" alt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-</a:t>
            </a:r>
            <a:r>
              <a:rPr lang="cs-CZ" altLang="he-I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mediated</a:t>
            </a:r>
            <a:r>
              <a:rPr lang="cs-CZ" alt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 </a:t>
            </a:r>
            <a:r>
              <a:rPr lang="cs-CZ" altLang="he-I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damage</a:t>
            </a:r>
            <a:endParaRPr lang="en-US" altLang="he-I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cs-CZ" altLang="he-I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bacterial</a:t>
            </a:r>
            <a:r>
              <a:rPr lang="cs-CZ" altLang="he-I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 virulence </a:t>
            </a:r>
            <a:r>
              <a:rPr lang="cs-CZ" altLang="he-I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factors</a:t>
            </a:r>
            <a:endParaRPr lang="en-US" altLang="he-IL" sz="2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lvl="1" algn="l" rtl="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he-I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Patogene</a:t>
            </a:r>
            <a:r>
              <a:rPr lang="cs-CZ" alt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</a:t>
            </a:r>
            <a:r>
              <a:rPr lang="en-US" altLang="en-US" sz="3200" dirty="0" smtClean="0"/>
              <a:t> </a:t>
            </a:r>
            <a:r>
              <a:rPr lang="en-US" altLang="en-US" sz="3200" dirty="0" smtClean="0"/>
              <a:t>- </a:t>
            </a:r>
            <a:r>
              <a:rPr lang="en-US" altLang="he-IL" sz="3200" dirty="0" smtClean="0"/>
              <a:t> </a:t>
            </a:r>
            <a:r>
              <a:rPr lang="cs-CZ" altLang="he-IL" sz="2400" dirty="0" err="1"/>
              <a:t>mechanisms</a:t>
            </a:r>
            <a:r>
              <a:rPr lang="cs-CZ" altLang="he-IL" sz="2400" dirty="0"/>
              <a:t> </a:t>
            </a:r>
            <a:r>
              <a:rPr lang="cs-CZ" altLang="he-IL" sz="2400" dirty="0" err="1"/>
              <a:t>of</a:t>
            </a:r>
            <a:r>
              <a:rPr lang="cs-CZ" altLang="he-IL" sz="2400" dirty="0"/>
              <a:t> </a:t>
            </a:r>
            <a:r>
              <a:rPr lang="cs-CZ" altLang="he-IL" sz="2400" dirty="0" err="1"/>
              <a:t>infection</a:t>
            </a:r>
            <a:r>
              <a:rPr lang="cs-CZ" altLang="he-IL" sz="2400" dirty="0"/>
              <a:t> and </a:t>
            </a:r>
            <a:r>
              <a:rPr lang="cs-CZ" altLang="he-IL" sz="2400" dirty="0" err="1"/>
              <a:t>disease</a:t>
            </a:r>
            <a:r>
              <a:rPr lang="cs-CZ" altLang="he-IL" sz="2400" dirty="0"/>
              <a:t> </a:t>
            </a:r>
            <a:r>
              <a:rPr lang="cs-CZ" altLang="he-IL" sz="2400" dirty="0" err="1"/>
              <a:t>development</a:t>
            </a:r>
            <a:endParaRPr lang="en-US" alt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r" defTabSz="762000" rtl="1">
              <a:spcBef>
                <a:spcPct val="20000"/>
              </a:spcBef>
              <a:buChar char="•"/>
              <a:defRPr sz="32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1pPr>
            <a:lvl2pPr marL="742950" indent="-285750" algn="r" defTabSz="762000" rtl="1">
              <a:spcBef>
                <a:spcPct val="20000"/>
              </a:spcBef>
              <a:buChar char="–"/>
              <a:defRPr sz="28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2pPr>
            <a:lvl3pPr marL="1143000" indent="-228600" algn="r" defTabSz="762000" rtl="1">
              <a:spcBef>
                <a:spcPct val="20000"/>
              </a:spcBef>
              <a:buChar char="•"/>
              <a:defRPr sz="24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3pPr>
            <a:lvl4pPr marL="1600200" indent="-228600" algn="r" defTabSz="762000" rtl="1">
              <a:spcBef>
                <a:spcPct val="20000"/>
              </a:spcBef>
              <a:buChar char="–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4pPr>
            <a:lvl5pPr marL="2057400" indent="-228600" algn="r" defTabSz="762000" rtl="1">
              <a:spcBef>
                <a:spcPct val="20000"/>
              </a:spcBef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5pPr>
            <a:lvl6pPr marL="25146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6pPr>
            <a:lvl7pPr marL="29718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7pPr>
            <a:lvl8pPr marL="34290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8pPr>
            <a:lvl9pPr marL="3886200" indent="-228600" algn="r" defTabSz="7620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99"/>
                </a:solidFill>
                <a:latin typeface="Arial" panose="020B0604020202020204" pitchFamily="34" charset="0"/>
                <a:cs typeface="Arial (Hebrew)" pitchFamily="42" charset="-79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fld id="{97AEBD21-E793-404C-BC09-287399B31919}" type="slidenum">
              <a:rPr lang="en-US" altLang="en-US" sz="1400">
                <a:solidFill>
                  <a:schemeClr val="folHlink"/>
                </a:solidFill>
              </a:rPr>
              <a:pPr rtl="0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folHlink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4343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665163" indent="-207963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host susceptibility/resistance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57200" y="2590800"/>
            <a:ext cx="8382000" cy="3352800"/>
          </a:xfrm>
          <a:prstGeom prst="wedgeRectCallout">
            <a:avLst>
              <a:gd name="adj1" fmla="val -37690"/>
              <a:gd name="adj2" fmla="val -75898"/>
            </a:avLst>
          </a:prstGeom>
          <a:solidFill>
            <a:schemeClr val="accent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93675" indent="-1936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1pPr>
            <a:lvl2pPr marL="384175"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2pPr>
            <a:lvl3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3pPr>
            <a:lvl4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4pPr>
            <a:lvl5pPr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(Hebrew)" pitchFamily="26" charset="-79"/>
                <a:cs typeface="Times New Roman (Hebrew)" pitchFamily="26" charset="-79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physical barriers (intact skin, mucosae, tight junctions, mucin layer)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clearance mechanisms (cough, ciliary action, peristalsis, emptying/flushing)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local antimicrobial action (lysozyme, pH, fatty acids)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immune status; underlying diseases; foreign bodies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he-IL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 (Hebrew)" pitchFamily="42" charset="-79"/>
              </a:rPr>
              <a:t>normal microbiota</a:t>
            </a:r>
            <a:endParaRPr lang="en-US" altLang="en-US" sz="2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 (Hebrew)" pitchFamily="42" charset="-79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l" rtl="0">
              <a:defRPr/>
            </a:pPr>
            <a:r>
              <a:rPr lang="en-US" altLang="he-IL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Pathogenesis - 2</a:t>
            </a:r>
            <a:endParaRPr lang="en-US" altLang="en-US" sz="2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Arial (Hebrew)"/>
      </a:majorFont>
      <a:minorFont>
        <a:latin typeface="Arial"/>
        <a:ea typeface=""/>
        <a:cs typeface="Arial (Hebrew)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33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 (Hebrew)" pitchFamily="26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33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 (Hebrew)" pitchFamily="26" charset="-79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2211</TotalTime>
  <Words>1269</Words>
  <Application>Microsoft Office PowerPoint</Application>
  <PresentationFormat>Předvádění na obrazovce (4:3)</PresentationFormat>
  <Paragraphs>320</Paragraphs>
  <Slides>42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54" baseType="lpstr">
      <vt:lpstr>Arial</vt:lpstr>
      <vt:lpstr>Times New Roman (Hebrew)</vt:lpstr>
      <vt:lpstr>Arial (Hebrew)</vt:lpstr>
      <vt:lpstr>Times New Roman</vt:lpstr>
      <vt:lpstr>David</vt:lpstr>
      <vt:lpstr>Copperplate Gothic Light</vt:lpstr>
      <vt:lpstr>Wingdings</vt:lpstr>
      <vt:lpstr>Symbol</vt:lpstr>
      <vt:lpstr>Blank Presentation</vt:lpstr>
      <vt:lpstr>Adobe Photoshop Image</vt:lpstr>
      <vt:lpstr>Microsoft PowerPoint Slide</vt:lpstr>
      <vt:lpstr>Microsoft Clip Gallery</vt:lpstr>
      <vt:lpstr>Bacterial Pathogenesis Part 1</vt:lpstr>
      <vt:lpstr>Prezentace aplikace PowerPoint</vt:lpstr>
      <vt:lpstr>Examples of Host-Organism encounters</vt:lpstr>
      <vt:lpstr>Examples of Host-Organism encounters - 2</vt:lpstr>
      <vt:lpstr>Examples of Host-Organism encounters - 3</vt:lpstr>
      <vt:lpstr>Prezentace aplikace PowerPoint</vt:lpstr>
      <vt:lpstr>Pathogenicity</vt:lpstr>
      <vt:lpstr>Patogenesis -  mechanisms of infection and disease development</vt:lpstr>
      <vt:lpstr>Pathogenesis - 2</vt:lpstr>
      <vt:lpstr>Exterior host defences</vt:lpstr>
      <vt:lpstr>“Exterior” defenses?</vt:lpstr>
      <vt:lpstr>Commensal microbiota</vt:lpstr>
      <vt:lpstr>When commensals are disrupted …...</vt:lpstr>
      <vt:lpstr>Prezentace aplikace PowerPoint</vt:lpstr>
      <vt:lpstr>Destroying physical barriers</vt:lpstr>
      <vt:lpstr>Destroying physical barriers - 2</vt:lpstr>
      <vt:lpstr>Foreign bodies</vt:lpstr>
      <vt:lpstr>Underlying diseases</vt:lpstr>
      <vt:lpstr>Pathogenesis - 3</vt:lpstr>
      <vt:lpstr>Prezentace aplikace PowerPoint</vt:lpstr>
      <vt:lpstr>Pathogenesis - 4</vt:lpstr>
      <vt:lpstr>Prezentace aplikace PowerPoint</vt:lpstr>
      <vt:lpstr>Prezentace aplikace PowerPoint</vt:lpstr>
      <vt:lpstr>Invasiveness</vt:lpstr>
      <vt:lpstr>Shigella virulence factors</vt:lpstr>
      <vt:lpstr>Role of Ipa</vt:lpstr>
      <vt:lpstr>Capsules</vt:lpstr>
      <vt:lpstr>Endotoxin effects</vt:lpstr>
      <vt:lpstr>Prezentace aplikace PowerPoint</vt:lpstr>
      <vt:lpstr>Prezentace aplikace PowerPoint</vt:lpstr>
      <vt:lpstr>Exotoxins</vt:lpstr>
      <vt:lpstr>Exotoxins - 2</vt:lpstr>
      <vt:lpstr>Siderophores</vt:lpstr>
      <vt:lpstr>Prezentace aplikace PowerPoint</vt:lpstr>
      <vt:lpstr>Some factors influencing pathogenesis</vt:lpstr>
      <vt:lpstr>Some factors influencing pathogenesis</vt:lpstr>
      <vt:lpstr>Virulence  - the degree of pathogenicity of an organism</vt:lpstr>
      <vt:lpstr>Virulence - 2 </vt:lpstr>
      <vt:lpstr>Examples of organisms with different expressions of virulence</vt:lpstr>
      <vt:lpstr>Examples of organisms with different expressions of virulence</vt:lpstr>
      <vt:lpstr>Examples of organisms with different expressions of virulence</vt:lpstr>
      <vt:lpstr>Prezentace aplikace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Colin Block</dc:creator>
  <cp:lastModifiedBy>Kateřina Petříčková</cp:lastModifiedBy>
  <cp:revision>248</cp:revision>
  <dcterms:created xsi:type="dcterms:W3CDTF">2000-12-21T07:16:21Z</dcterms:created>
  <dcterms:modified xsi:type="dcterms:W3CDTF">2020-04-01T14:31:18Z</dcterms:modified>
</cp:coreProperties>
</file>