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22F321D4-7DAB-4790-961C-6CDF81F9570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8"/>
            <p14:sldId id="269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15" autoAdjust="0"/>
  </p:normalViewPr>
  <p:slideViewPr>
    <p:cSldViewPr snapToGrid="0">
      <p:cViewPr varScale="1">
        <p:scale>
          <a:sx n="68" d="100"/>
          <a:sy n="68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F8B67-138E-4D6D-8431-F01E02D7F2CE}" type="datetimeFigureOut">
              <a:rPr lang="cs-CZ" smtClean="0"/>
              <a:t>24.05.2019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4EBDF-A560-4666-978F-A0BE02D874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118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4EBDF-A560-4666-978F-A0BE02D874B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225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5C938D-C619-4843-9CC7-A182F95940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0777FBF-ABA9-4EF8-A365-47C593BB7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D7C2DB-B511-43C0-BFE1-57827F4A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35D8-897F-4B24-9059-833CF3621178}" type="datetimeFigureOut">
              <a:rPr lang="cs-CZ" smtClean="0"/>
              <a:t>24.05.2019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A32206-BA02-4FFF-943A-37813C9FD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FE537A-8775-4BE4-95D3-958C1177C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0BD8-E96C-477A-923D-3940C4BCEE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131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28C611-5DBD-4E80-BEBB-D28FE268A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48007F-0C54-470C-B904-4EC5D75D3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A753AA-1B7A-402A-A476-AD587EAE0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35D8-897F-4B24-9059-833CF3621178}" type="datetimeFigureOut">
              <a:rPr lang="cs-CZ" smtClean="0"/>
              <a:t>24.05.2019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CF018C-73C6-41A1-89E6-116F42A3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5354C4-94CE-4404-8F82-AA78C404F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0BD8-E96C-477A-923D-3940C4BCEE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44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5FF943D-954F-417D-8370-3FB0874326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486FFBB-9685-4461-A13C-FAA467C55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BA3EE3-F8D0-406A-968F-779232780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35D8-897F-4B24-9059-833CF3621178}" type="datetimeFigureOut">
              <a:rPr lang="cs-CZ" smtClean="0"/>
              <a:t>24.05.2019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1B3632-889B-4A52-A819-9DF03D977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343BC9-35A9-4242-8539-A0EE5C2BB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0BD8-E96C-477A-923D-3940C4BCEE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14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1CB071-C3D2-489F-86AF-9EC0555AB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ADB432-3994-4A73-8F31-78A8AE9D1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D1B313-CEC8-4618-8A61-2CC2C21BB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35D8-897F-4B24-9059-833CF3621178}" type="datetimeFigureOut">
              <a:rPr lang="cs-CZ" smtClean="0"/>
              <a:t>24.05.2019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1CBCBE-4C58-49D8-BB37-D9796A9FD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E8078C-442F-4A20-9646-3B830BF1F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0BD8-E96C-477A-923D-3940C4BCEE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74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3C27FD-C5DF-45CD-A8EA-DA8014467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55DF1BC-0A96-4CE7-9478-4D5D1E6BB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2744EE-381A-440A-816A-5104AF83B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35D8-897F-4B24-9059-833CF3621178}" type="datetimeFigureOut">
              <a:rPr lang="cs-CZ" smtClean="0"/>
              <a:t>24.05.2019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C9E5C9-F388-488B-BC78-71595CB02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A19BCA-F81D-452C-8705-6F1CD247D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0BD8-E96C-477A-923D-3940C4BCEE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859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07EFCB-08A1-44E2-B997-1578940C4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1B4D34-A805-4FF7-ACD1-7BF5691478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8AC1663-67FB-445F-814A-2A120231B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67A000-0843-45FB-81E5-62FE9AC5D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35D8-897F-4B24-9059-833CF3621178}" type="datetimeFigureOut">
              <a:rPr lang="cs-CZ" smtClean="0"/>
              <a:t>24.05.2019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1FCE58D-99A3-4ED9-A1C8-2B0750629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7B912F-C535-42BA-9B60-EC5AE32E2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0BD8-E96C-477A-923D-3940C4BCEE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24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A3588C-C504-4167-8408-02947930D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146F26-3610-4524-B205-088442F24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3D416CB-9B37-4D16-A0D6-8269D21F15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C058767-5163-440F-993E-6919C0E92A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3A03D35-F70F-4A77-9481-AA2168567B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D575BE9-F85E-4054-9C17-2B652F091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35D8-897F-4B24-9059-833CF3621178}" type="datetimeFigureOut">
              <a:rPr lang="cs-CZ" smtClean="0"/>
              <a:t>24.05.2019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063F4EC-8CF5-44AE-AD31-8EE94194C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0F1013E-233E-4195-B897-867025BFA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0BD8-E96C-477A-923D-3940C4BCEE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43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ACF6C5-47FE-4F08-A7A3-B696B72DD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2F44766-CB3E-473C-A7B8-8DCA0C262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35D8-897F-4B24-9059-833CF3621178}" type="datetimeFigureOut">
              <a:rPr lang="cs-CZ" smtClean="0"/>
              <a:t>24.05.2019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5696DCC-2518-4F84-AAA5-BAE1E4F0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CEDA50-3378-4BC9-A2D3-C717CB165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0BD8-E96C-477A-923D-3940C4BCEE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50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BA37DB6-EBE4-4D8F-B5D5-E1E4A8D97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35D8-897F-4B24-9059-833CF3621178}" type="datetimeFigureOut">
              <a:rPr lang="cs-CZ" smtClean="0"/>
              <a:t>24.05.2019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FDE32F3-A578-45B4-A485-8E63737EC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6014D64-0449-42C1-8CDB-357795364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0BD8-E96C-477A-923D-3940C4BCEE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45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84687B-23F7-49C0-BBE8-C04F1222C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E7B867-FB88-4B25-B664-24D5EF9A0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E316F18-C223-45BE-9920-C565E43E2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089F9B6-DEEB-4070-9DFD-16ECA0185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35D8-897F-4B24-9059-833CF3621178}" type="datetimeFigureOut">
              <a:rPr lang="cs-CZ" smtClean="0"/>
              <a:t>24.05.2019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73225A6-572A-464C-A12C-4F450FA32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A849BB9-C97C-43C1-A18B-DF8C6FC6C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0BD8-E96C-477A-923D-3940C4BCEE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97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AA0905-4532-46E7-90DD-96057DD7F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DED9B31-6F34-4ED0-A98B-D17BF24F31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40468AD-D9F2-4016-ACE1-BD87DDED7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7E3992-8D86-42C5-81C6-EEA1C3C24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35D8-897F-4B24-9059-833CF3621178}" type="datetimeFigureOut">
              <a:rPr lang="cs-CZ" smtClean="0"/>
              <a:t>24.05.2019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F33F83B-638D-4651-8B9D-0C4C28278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098F28-A536-491C-BE72-A25AE14BC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0BD8-E96C-477A-923D-3940C4BCEE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036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8C87A53-8CF6-48CE-AB60-F033F7947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9EB7329-F5A4-4B77-8D9A-D4CA60D97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5C864A-6666-4971-8B5F-634BEB0937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835D8-897F-4B24-9059-833CF3621178}" type="datetimeFigureOut">
              <a:rPr lang="cs-CZ" smtClean="0"/>
              <a:t>24.05.2019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6BF083-A906-47ED-B364-47CA1A6574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8F3C92-CC09-4F9D-A019-6A4D46831B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10BD8-E96C-477A-923D-3940C4BCEE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79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story.com/topics/civil-rights-movement/civil-rights-movement-timeline" TargetMode="External"/><Relationship Id="rId7" Type="http://schemas.openxmlformats.org/officeDocument/2006/relationships/hyperlink" Target="https://en.wikipedia.org/wiki/Martin_Luther_King_Jr." TargetMode="External"/><Relationship Id="rId2" Type="http://schemas.openxmlformats.org/officeDocument/2006/relationships/hyperlink" Target="https://www.britannica.com/list/timeline-of-the-american-civil-rights-move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cholastic.com/teachers/articles/teaching-content/civil-rights-movement-overview/" TargetMode="External"/><Relationship Id="rId5" Type="http://schemas.openxmlformats.org/officeDocument/2006/relationships/hyperlink" Target="https://www.khanacademy.org/humanities/us-history/postwarera/civil-rights-movement/a/introduction-to-the-civil-rights-movement" TargetMode="External"/><Relationship Id="rId4" Type="http://schemas.openxmlformats.org/officeDocument/2006/relationships/hyperlink" Target="https://www.history.com/topics/black-history/civil-rights-movemen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C14222-7D1C-4D89-A79C-6BFD710C1A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b="1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  <a:ea typeface="Verdana" panose="020B0604030504040204" pitchFamily="34" charset="0"/>
              </a:rPr>
              <a:t>Civil Rights Movement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F6AE67-4CAB-4AA9-9A43-40B35DF257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>
                <a:latin typeface="Candara" panose="020E0502030303020204" pitchFamily="34" charset="0"/>
              </a:rPr>
              <a:t>Nikola Samcová</a:t>
            </a:r>
          </a:p>
        </p:txBody>
      </p:sp>
    </p:spTree>
    <p:extLst>
      <p:ext uri="{BB962C8B-B14F-4D97-AF65-F5344CB8AC3E}">
        <p14:creationId xmlns:p14="http://schemas.microsoft.com/office/powerpoint/2010/main" val="2026325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id="{E17B11BD-09BB-4E18-8ECF-0101F0D73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668337"/>
            <a:ext cx="5157787" cy="794703"/>
          </a:xfrm>
        </p:spPr>
        <p:txBody>
          <a:bodyPr>
            <a:normAutofit/>
          </a:bodyPr>
          <a:lstStyle/>
          <a:p>
            <a:pPr algn="ctr"/>
            <a:r>
              <a:rPr lang="cs-CZ" sz="280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March 7, 1965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0A7CED71-0F42-43CC-A2E4-21114BA5A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681163"/>
            <a:ext cx="5157787" cy="4508500"/>
          </a:xfrm>
        </p:spPr>
        <p:txBody>
          <a:bodyPr>
            <a:normAutofit/>
          </a:bodyPr>
          <a:lstStyle/>
          <a:p>
            <a:r>
              <a:rPr lang="cs-CZ">
                <a:latin typeface="Candara" panose="020E0502030303020204" pitchFamily="34" charset="0"/>
              </a:rPr>
              <a:t>around 600 civil right </a:t>
            </a:r>
            <a:r>
              <a:rPr lang="cs-CZ" b="1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marchers walk from Selma to Montgomery </a:t>
            </a:r>
            <a:r>
              <a:rPr lang="cs-CZ">
                <a:latin typeface="Candara" panose="020E0502030303020204" pitchFamily="34" charset="0"/>
              </a:rPr>
              <a:t>in protest of black voter suppression</a:t>
            </a:r>
          </a:p>
          <a:p>
            <a:r>
              <a:rPr lang="cs-CZ">
                <a:latin typeface="Candara" panose="020E0502030303020204" pitchFamily="34" charset="0"/>
              </a:rPr>
              <a:t>local police block and brutally attack them</a:t>
            </a:r>
          </a:p>
          <a:p>
            <a:r>
              <a:rPr lang="cs-CZ">
                <a:latin typeface="Candara" panose="020E0502030303020204" pitchFamily="34" charset="0"/>
              </a:rPr>
              <a:t>M. L. King fights in court for their right to march and they finally reach Montgomery on March 25</a:t>
            </a:r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CEDED97F-185F-4181-8399-ACF18E9A6A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668337"/>
            <a:ext cx="5183188" cy="794703"/>
          </a:xfrm>
        </p:spPr>
        <p:txBody>
          <a:bodyPr>
            <a:normAutofit/>
          </a:bodyPr>
          <a:lstStyle/>
          <a:p>
            <a:pPr algn="ctr"/>
            <a:r>
              <a:rPr lang="cs-CZ" sz="280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August 6, 1965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1247D07A-A616-4A3B-A498-9905320C7F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81163"/>
            <a:ext cx="5183188" cy="4508500"/>
          </a:xfrm>
        </p:spPr>
        <p:txBody>
          <a:bodyPr>
            <a:normAutofit/>
          </a:bodyPr>
          <a:lstStyle/>
          <a:p>
            <a:r>
              <a:rPr lang="cs-CZ">
                <a:latin typeface="Candara" panose="020E0502030303020204" pitchFamily="34" charset="0"/>
              </a:rPr>
              <a:t>president Johnson signs the </a:t>
            </a:r>
            <a:r>
              <a:rPr lang="cs-CZ" b="1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Voting Rights Act</a:t>
            </a:r>
            <a:r>
              <a:rPr lang="cs-CZ">
                <a:latin typeface="Candara" panose="020E0502030303020204" pitchFamily="34" charset="0"/>
              </a:rPr>
              <a:t> of 1965 to prevent the use of literacy tests as a voting requirement</a:t>
            </a:r>
          </a:p>
        </p:txBody>
      </p:sp>
    </p:spTree>
    <p:extLst>
      <p:ext uri="{BB962C8B-B14F-4D97-AF65-F5344CB8AC3E}">
        <p14:creationId xmlns:p14="http://schemas.microsoft.com/office/powerpoint/2010/main" val="794750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id="{E17B11BD-09BB-4E18-8ECF-0101F0D73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668337"/>
            <a:ext cx="5157787" cy="794703"/>
          </a:xfrm>
        </p:spPr>
        <p:txBody>
          <a:bodyPr>
            <a:normAutofit/>
          </a:bodyPr>
          <a:lstStyle/>
          <a:p>
            <a:pPr algn="ctr"/>
            <a:r>
              <a:rPr lang="cs-CZ" sz="280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June 12, 1967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0A7CED71-0F42-43CC-A2E4-21114BA5A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681163"/>
            <a:ext cx="5157787" cy="4508500"/>
          </a:xfrm>
        </p:spPr>
        <p:txBody>
          <a:bodyPr>
            <a:normAutofit/>
          </a:bodyPr>
          <a:lstStyle/>
          <a:p>
            <a:r>
              <a:rPr lang="cs-CZ">
                <a:latin typeface="Candara" panose="020E0502030303020204" pitchFamily="34" charset="0"/>
              </a:rPr>
              <a:t>the U.S. Supreme Court declares the Virginia statuses prohibiting interracial marriage unconstitutional in the case </a:t>
            </a:r>
            <a:r>
              <a:rPr lang="cs-CZ" b="1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Loving v. Virginia</a:t>
            </a:r>
          </a:p>
          <a:p>
            <a:r>
              <a:rPr lang="cs-CZ">
                <a:latin typeface="Candara" panose="020E0502030303020204" pitchFamily="34" charset="0"/>
              </a:rPr>
              <a:t>the ruling thus invalidates laws against interracial marriage in Virginia and 15 other states</a:t>
            </a:r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CEDED97F-185F-4181-8399-ACF18E9A6A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668337"/>
            <a:ext cx="5183188" cy="794703"/>
          </a:xfrm>
        </p:spPr>
        <p:txBody>
          <a:bodyPr>
            <a:normAutofit/>
          </a:bodyPr>
          <a:lstStyle/>
          <a:p>
            <a:pPr algn="ctr"/>
            <a:r>
              <a:rPr lang="cs-CZ" sz="2800" dirty="0" err="1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April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 4, 1968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1247D07A-A616-4A3B-A498-9905320C7F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81163"/>
            <a:ext cx="5183188" cy="4508500"/>
          </a:xfrm>
        </p:spPr>
        <p:txBody>
          <a:bodyPr>
            <a:normAutofit/>
          </a:bodyPr>
          <a:lstStyle/>
          <a:p>
            <a:r>
              <a:rPr lang="cs-CZ" b="1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Martin Luther King is assassinated </a:t>
            </a:r>
            <a:r>
              <a:rPr lang="cs-CZ">
                <a:latin typeface="Candara" panose="020E0502030303020204" pitchFamily="34" charset="0"/>
              </a:rPr>
              <a:t>on the balcony of his hotel room in Memphis, Tennessee</a:t>
            </a:r>
          </a:p>
          <a:p>
            <a:r>
              <a:rPr lang="cs-CZ">
                <a:latin typeface="Candara" panose="020E0502030303020204" pitchFamily="34" charset="0"/>
              </a:rPr>
              <a:t>his murder sets off riots in hundreds of cities and pushes Congress to pass the stalled </a:t>
            </a:r>
            <a:r>
              <a:rPr lang="cs-CZ" b="1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Fair Housing Act </a:t>
            </a:r>
            <a:r>
              <a:rPr lang="cs-CZ">
                <a:latin typeface="Candara" panose="020E0502030303020204" pitchFamily="34" charset="0"/>
              </a:rPr>
              <a:t>in King’s honor, providing equal housing opportunity regardless of race, religion or national origin</a:t>
            </a:r>
          </a:p>
        </p:txBody>
      </p:sp>
    </p:spTree>
    <p:extLst>
      <p:ext uri="{BB962C8B-B14F-4D97-AF65-F5344CB8AC3E}">
        <p14:creationId xmlns:p14="http://schemas.microsoft.com/office/powerpoint/2010/main" val="3471744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BE116A-996F-4B87-A2C5-B5FD80551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Martin Luther King Jr.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(1929-1968)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408E1C-24BE-48B2-B0C1-920D420F3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32275"/>
          </a:xfrm>
        </p:spPr>
        <p:txBody>
          <a:bodyPr>
            <a:normAutofit lnSpcReduction="10000"/>
          </a:bodyPr>
          <a:lstStyle/>
          <a:p>
            <a:r>
              <a:rPr lang="cs-CZ" dirty="0" err="1">
                <a:latin typeface="Candara" panose="020E0502030303020204" pitchFamily="34" charset="0"/>
              </a:rPr>
              <a:t>American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Baptist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minister</a:t>
            </a:r>
            <a:r>
              <a:rPr lang="cs-CZ" dirty="0">
                <a:latin typeface="Candara" panose="020E0502030303020204" pitchFamily="34" charset="0"/>
              </a:rPr>
              <a:t> and </a:t>
            </a:r>
            <a:r>
              <a:rPr lang="cs-CZ" dirty="0" err="1">
                <a:latin typeface="Candara" panose="020E0502030303020204" pitchFamily="34" charset="0"/>
              </a:rPr>
              <a:t>activist</a:t>
            </a:r>
            <a:r>
              <a:rPr lang="cs-CZ" dirty="0">
                <a:latin typeface="Candara" panose="020E0502030303020204" pitchFamily="34" charset="0"/>
              </a:rPr>
              <a:t> and </a:t>
            </a:r>
            <a:r>
              <a:rPr lang="cs-CZ" dirty="0" err="1">
                <a:latin typeface="Candara" panose="020E0502030303020204" pitchFamily="34" charset="0"/>
              </a:rPr>
              <a:t>the</a:t>
            </a:r>
            <a:r>
              <a:rPr lang="cs-CZ" dirty="0">
                <a:latin typeface="Candara" panose="020E0502030303020204" pitchFamily="34" charset="0"/>
              </a:rPr>
              <a:t> most </a:t>
            </a:r>
            <a:r>
              <a:rPr lang="cs-CZ" dirty="0" err="1">
                <a:latin typeface="Candara" panose="020E0502030303020204" pitchFamily="34" charset="0"/>
              </a:rPr>
              <a:t>visible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spokersperson</a:t>
            </a:r>
            <a:r>
              <a:rPr lang="cs-CZ" dirty="0">
                <a:latin typeface="Candara" panose="020E0502030303020204" pitchFamily="34" charset="0"/>
              </a:rPr>
              <a:t> and leader in </a:t>
            </a:r>
            <a:r>
              <a:rPr lang="cs-CZ" dirty="0" err="1">
                <a:latin typeface="Candara" panose="020E0502030303020204" pitchFamily="34" charset="0"/>
              </a:rPr>
              <a:t>the</a:t>
            </a:r>
            <a:r>
              <a:rPr lang="cs-CZ" dirty="0">
                <a:latin typeface="Candara" panose="020E0502030303020204" pitchFamily="34" charset="0"/>
              </a:rPr>
              <a:t> civil </a:t>
            </a:r>
            <a:r>
              <a:rPr lang="cs-CZ" dirty="0" err="1">
                <a:latin typeface="Candara" panose="020E0502030303020204" pitchFamily="34" charset="0"/>
              </a:rPr>
              <a:t>rights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movement</a:t>
            </a:r>
            <a:endParaRPr lang="cs-CZ" dirty="0">
              <a:latin typeface="Candara" panose="020E0502030303020204" pitchFamily="34" charset="0"/>
            </a:endParaRPr>
          </a:p>
          <a:p>
            <a:r>
              <a:rPr lang="cs-CZ" dirty="0" err="1">
                <a:latin typeface="Candara" panose="020E0502030303020204" pitchFamily="34" charset="0"/>
              </a:rPr>
              <a:t>inspired</a:t>
            </a:r>
            <a:r>
              <a:rPr lang="cs-CZ" dirty="0">
                <a:latin typeface="Candara" panose="020E0502030303020204" pitchFamily="34" charset="0"/>
              </a:rPr>
              <a:t> by </a:t>
            </a:r>
            <a:r>
              <a:rPr lang="cs-CZ" dirty="0" err="1">
                <a:latin typeface="Candara" panose="020E0502030303020204" pitchFamily="34" charset="0"/>
              </a:rPr>
              <a:t>Thoreau</a:t>
            </a:r>
            <a:r>
              <a:rPr lang="cs-CZ" dirty="0">
                <a:latin typeface="Candara" panose="020E0502030303020204" pitchFamily="34" charset="0"/>
              </a:rPr>
              <a:t> and </a:t>
            </a:r>
            <a:r>
              <a:rPr lang="cs-CZ" dirty="0" err="1">
                <a:latin typeface="Candara" panose="020E0502030303020204" pitchFamily="34" charset="0"/>
              </a:rPr>
              <a:t>Gandhi</a:t>
            </a:r>
            <a:r>
              <a:rPr lang="cs-CZ" dirty="0">
                <a:latin typeface="Candara" panose="020E0502030303020204" pitchFamily="34" charset="0"/>
              </a:rPr>
              <a:t>, he </a:t>
            </a:r>
            <a:r>
              <a:rPr lang="cs-CZ" dirty="0" err="1">
                <a:latin typeface="Candara" panose="020E0502030303020204" pitchFamily="34" charset="0"/>
              </a:rPr>
              <a:t>advanced</a:t>
            </a:r>
            <a:r>
              <a:rPr lang="cs-CZ" dirty="0">
                <a:latin typeface="Candara" panose="020E0502030303020204" pitchFamily="34" charset="0"/>
              </a:rPr>
              <a:t> civil </a:t>
            </a:r>
            <a:r>
              <a:rPr lang="cs-CZ" dirty="0" err="1">
                <a:latin typeface="Candara" panose="020E0502030303020204" pitchFamily="34" charset="0"/>
              </a:rPr>
              <a:t>rights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through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nonviolence</a:t>
            </a:r>
            <a:r>
              <a:rPr lang="cs-CZ" dirty="0">
                <a:latin typeface="Candara" panose="020E0502030303020204" pitchFamily="34" charset="0"/>
              </a:rPr>
              <a:t> and civil </a:t>
            </a:r>
            <a:r>
              <a:rPr lang="cs-CZ" dirty="0" err="1">
                <a:latin typeface="Candara" panose="020E0502030303020204" pitchFamily="34" charset="0"/>
              </a:rPr>
              <a:t>disobediance</a:t>
            </a:r>
            <a:endParaRPr lang="cs-CZ" dirty="0">
              <a:latin typeface="Candara" panose="020E0502030303020204" pitchFamily="34" charset="0"/>
            </a:endParaRPr>
          </a:p>
          <a:p>
            <a:r>
              <a:rPr lang="cs-CZ" dirty="0">
                <a:latin typeface="Candara" panose="020E0502030303020204" pitchFamily="34" charset="0"/>
              </a:rPr>
              <a:t>in 1964, he </a:t>
            </a:r>
            <a:r>
              <a:rPr lang="cs-CZ" dirty="0" err="1">
                <a:latin typeface="Candara" panose="020E0502030303020204" pitchFamily="34" charset="0"/>
              </a:rPr>
              <a:t>won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the</a:t>
            </a:r>
            <a:r>
              <a:rPr lang="cs-CZ" dirty="0">
                <a:latin typeface="Candara" panose="020E0502030303020204" pitchFamily="34" charset="0"/>
              </a:rPr>
              <a:t> Nobel </a:t>
            </a:r>
            <a:r>
              <a:rPr lang="cs-CZ" dirty="0" err="1">
                <a:latin typeface="Candara" panose="020E0502030303020204" pitchFamily="34" charset="0"/>
              </a:rPr>
              <a:t>Piece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Prize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for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combating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racial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ineqality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through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nonviolent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resistance</a:t>
            </a:r>
            <a:endParaRPr lang="cs-CZ" dirty="0">
              <a:latin typeface="Candara" panose="020E0502030303020204" pitchFamily="34" charset="0"/>
            </a:endParaRPr>
          </a:p>
          <a:p>
            <a:r>
              <a:rPr lang="cs-CZ" dirty="0">
                <a:latin typeface="Candara" panose="020E0502030303020204" pitchFamily="34" charset="0"/>
              </a:rPr>
              <a:t>his </a:t>
            </a:r>
            <a:r>
              <a:rPr lang="cs-CZ" dirty="0" err="1">
                <a:latin typeface="Candara" panose="020E0502030303020204" pitchFamily="34" charset="0"/>
              </a:rPr>
              <a:t>assassination</a:t>
            </a:r>
            <a:r>
              <a:rPr lang="cs-CZ" dirty="0">
                <a:latin typeface="Candara" panose="020E0502030303020204" pitchFamily="34" charset="0"/>
              </a:rPr>
              <a:t> in Memphis, Tennessee in 1968 </a:t>
            </a:r>
            <a:r>
              <a:rPr lang="cs-CZ" dirty="0" err="1">
                <a:latin typeface="Candara" panose="020E0502030303020204" pitchFamily="34" charset="0"/>
              </a:rPr>
              <a:t>was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followed</a:t>
            </a:r>
            <a:r>
              <a:rPr lang="cs-CZ" dirty="0">
                <a:latin typeface="Candara" panose="020E0502030303020204" pitchFamily="34" charset="0"/>
              </a:rPr>
              <a:t> by </a:t>
            </a:r>
            <a:r>
              <a:rPr lang="cs-CZ" dirty="0" err="1">
                <a:latin typeface="Candara" panose="020E0502030303020204" pitchFamily="34" charset="0"/>
              </a:rPr>
              <a:t>riots</a:t>
            </a:r>
            <a:r>
              <a:rPr lang="cs-CZ" dirty="0">
                <a:latin typeface="Candara" panose="020E0502030303020204" pitchFamily="34" charset="0"/>
              </a:rPr>
              <a:t> in many U.S. </a:t>
            </a:r>
            <a:r>
              <a:rPr lang="cs-CZ" dirty="0" err="1">
                <a:latin typeface="Candara" panose="020E0502030303020204" pitchFamily="34" charset="0"/>
              </a:rPr>
              <a:t>cities</a:t>
            </a:r>
            <a:endParaRPr lang="cs-CZ" dirty="0">
              <a:latin typeface="Candara" panose="020E0502030303020204" pitchFamily="34" charset="0"/>
            </a:endParaRPr>
          </a:p>
          <a:p>
            <a:r>
              <a:rPr lang="cs-CZ" dirty="0">
                <a:latin typeface="Candara" panose="020E0502030303020204" pitchFamily="34" charset="0"/>
              </a:rPr>
              <a:t>he </a:t>
            </a:r>
            <a:r>
              <a:rPr lang="cs-CZ" dirty="0" err="1">
                <a:latin typeface="Candara" panose="020E0502030303020204" pitchFamily="34" charset="0"/>
              </a:rPr>
              <a:t>was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posthumously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awarded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the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Presidential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Medal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of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Freedom</a:t>
            </a:r>
            <a:r>
              <a:rPr lang="cs-CZ" dirty="0">
                <a:latin typeface="Candara" panose="020E0502030303020204" pitchFamily="34" charset="0"/>
              </a:rPr>
              <a:t> and </a:t>
            </a:r>
            <a:r>
              <a:rPr lang="cs-CZ" dirty="0" err="1">
                <a:latin typeface="Candara" panose="020E0502030303020204" pitchFamily="34" charset="0"/>
              </a:rPr>
              <a:t>the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Congressional</a:t>
            </a:r>
            <a:r>
              <a:rPr lang="cs-CZ" dirty="0">
                <a:latin typeface="Candara" panose="020E0502030303020204" pitchFamily="34" charset="0"/>
              </a:rPr>
              <a:t> Gold </a:t>
            </a:r>
            <a:r>
              <a:rPr lang="cs-CZ" dirty="0" err="1">
                <a:latin typeface="Candara" panose="020E0502030303020204" pitchFamily="34" charset="0"/>
              </a:rPr>
              <a:t>Medal</a:t>
            </a:r>
            <a:endParaRPr lang="cs-CZ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523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962" y="4762"/>
            <a:ext cx="9744075" cy="684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240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BE116A-996F-4B87-A2C5-B5FD80551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Sources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408E1C-24BE-48B2-B0C1-920D420F3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latin typeface="Candara" panose="020E0502030303020204" pitchFamily="34" charset="0"/>
                <a:hlinkClick r:id="rId2"/>
              </a:rPr>
              <a:t>https://www.britannica.com/list/timeline-of-the-american-civil-rights-movement</a:t>
            </a:r>
            <a:endParaRPr lang="cs-CZ" dirty="0">
              <a:latin typeface="Candara" panose="020E0502030303020204" pitchFamily="34" charset="0"/>
            </a:endParaRPr>
          </a:p>
          <a:p>
            <a:r>
              <a:rPr lang="cs-CZ" dirty="0">
                <a:latin typeface="Candara" panose="020E0502030303020204" pitchFamily="34" charset="0"/>
                <a:hlinkClick r:id="rId3"/>
              </a:rPr>
              <a:t>https://www.history.com/topics/civil-rights-movement/civil-rights-movement-timeline</a:t>
            </a:r>
            <a:endParaRPr lang="cs-CZ" dirty="0">
              <a:latin typeface="Candara" panose="020E0502030303020204" pitchFamily="34" charset="0"/>
            </a:endParaRPr>
          </a:p>
          <a:p>
            <a:r>
              <a:rPr lang="cs-CZ" dirty="0">
                <a:latin typeface="Candara" panose="020E0502030303020204" pitchFamily="34" charset="0"/>
                <a:hlinkClick r:id="rId4"/>
              </a:rPr>
              <a:t>https://www.history.com/topics/black-history/civil-rights-movement</a:t>
            </a:r>
            <a:endParaRPr lang="cs-CZ" dirty="0">
              <a:latin typeface="Candara" panose="020E0502030303020204" pitchFamily="34" charset="0"/>
            </a:endParaRPr>
          </a:p>
          <a:p>
            <a:r>
              <a:rPr lang="cs-CZ" dirty="0">
                <a:latin typeface="Candara" panose="020E0502030303020204" pitchFamily="34" charset="0"/>
                <a:hlinkClick r:id="rId5"/>
              </a:rPr>
              <a:t>https://www.khanacademy.org/humanities/us-history/postwarera/civil-rights-movement/a/introduction-to-the-civil-rights-movement</a:t>
            </a:r>
            <a:endParaRPr lang="cs-CZ" dirty="0">
              <a:latin typeface="Candara" panose="020E0502030303020204" pitchFamily="34" charset="0"/>
            </a:endParaRPr>
          </a:p>
          <a:p>
            <a:r>
              <a:rPr lang="cs-CZ" dirty="0">
                <a:latin typeface="Candara" panose="020E0502030303020204" pitchFamily="34" charset="0"/>
                <a:hlinkClick r:id="rId6"/>
              </a:rPr>
              <a:t>https://www.scholastic.com/teachers/articles/teaching-content/civil-rights-movement-overview/</a:t>
            </a:r>
            <a:endParaRPr lang="cs-CZ" dirty="0">
              <a:latin typeface="Candara" panose="020E0502030303020204" pitchFamily="34" charset="0"/>
            </a:endParaRPr>
          </a:p>
          <a:p>
            <a:r>
              <a:rPr lang="cs-CZ" dirty="0">
                <a:latin typeface="Candara" panose="020E0502030303020204" pitchFamily="34" charset="0"/>
                <a:hlinkClick r:id="rId7"/>
              </a:rPr>
              <a:t>https://en.wikipedia.org/wiki/</a:t>
            </a:r>
            <a:r>
              <a:rPr lang="cs-CZ" dirty="0" err="1">
                <a:latin typeface="Candara" panose="020E0502030303020204" pitchFamily="34" charset="0"/>
                <a:hlinkClick r:id="rId7"/>
              </a:rPr>
              <a:t>Martin_Luther_King_Jr</a:t>
            </a:r>
            <a:r>
              <a:rPr lang="cs-CZ" dirty="0">
                <a:latin typeface="Candara" panose="020E0502030303020204" pitchFamily="34" charset="0"/>
                <a:hlinkClick r:id="rId7"/>
              </a:rPr>
              <a:t>.</a:t>
            </a:r>
            <a:endParaRPr lang="cs-CZ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06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B7A9E2-EB47-4FF3-9074-32D3BCA5F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Basic information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29FC54-FA48-416F-B4D6-74D982D2E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latin typeface="Candara" panose="020E0502030303020204" pitchFamily="34" charset="0"/>
                <a:ea typeface="Verdana" panose="020B0604030504040204" pitchFamily="34" charset="0"/>
              </a:rPr>
              <a:t>mass popular movement with the goal of enforcing constitutional and legal rights for African Americans</a:t>
            </a:r>
          </a:p>
          <a:p>
            <a:r>
              <a:rPr lang="en-GB" dirty="0">
                <a:latin typeface="Candara" panose="020E0502030303020204" pitchFamily="34" charset="0"/>
                <a:ea typeface="Verdana" panose="020B0604030504040204" pitchFamily="34" charset="0"/>
              </a:rPr>
              <a:t>it peaked in the 1950s and 1960s</a:t>
            </a:r>
            <a:endParaRPr lang="cs-CZ" dirty="0">
              <a:latin typeface="Candara" panose="020E0502030303020204" pitchFamily="34" charset="0"/>
              <a:ea typeface="Verdana" panose="020B0604030504040204" pitchFamily="34" charset="0"/>
            </a:endParaRPr>
          </a:p>
          <a:p>
            <a:r>
              <a:rPr lang="en-GB" dirty="0">
                <a:latin typeface="Candara" panose="020E0502030303020204" pitchFamily="34" charset="0"/>
                <a:ea typeface="Verdana" panose="020B0604030504040204" pitchFamily="34" charset="0"/>
              </a:rPr>
              <a:t>African Americans participated along with many whites</a:t>
            </a:r>
          </a:p>
          <a:p>
            <a:r>
              <a:rPr lang="en-GB" dirty="0">
                <a:latin typeface="Candara" panose="020E0502030303020204" pitchFamily="34" charset="0"/>
                <a:ea typeface="Verdana" panose="020B0604030504040204" pitchFamily="34" charset="0"/>
              </a:rPr>
              <a:t>it ad</a:t>
            </a:r>
            <a:r>
              <a:rPr lang="cs-CZ" dirty="0">
                <a:latin typeface="Candara" panose="020E0502030303020204" pitchFamily="34" charset="0"/>
                <a:ea typeface="Verdana" panose="020B0604030504040204" pitchFamily="34" charset="0"/>
              </a:rPr>
              <a:t>d</a:t>
            </a:r>
            <a:r>
              <a:rPr lang="en-GB" dirty="0" err="1">
                <a:latin typeface="Candara" panose="020E0502030303020204" pitchFamily="34" charset="0"/>
                <a:ea typeface="Verdana" panose="020B0604030504040204" pitchFamily="34" charset="0"/>
              </a:rPr>
              <a:t>ressed</a:t>
            </a:r>
            <a:r>
              <a:rPr lang="en-GB" dirty="0">
                <a:latin typeface="Candara" panose="020E0502030303020204" pitchFamily="34" charset="0"/>
                <a:ea typeface="Verdana" panose="020B0604030504040204" pitchFamily="34" charset="0"/>
              </a:rPr>
              <a:t> primarily education, social segregation and voting rights</a:t>
            </a:r>
            <a:r>
              <a:rPr lang="cs-CZ" dirty="0">
                <a:latin typeface="Candara" panose="020E0502030303020204" pitchFamily="34" charset="0"/>
                <a:ea typeface="Verdana" panose="020B0604030504040204" pitchFamily="34" charset="0"/>
              </a:rPr>
              <a:t> – </a:t>
            </a:r>
            <a:r>
              <a:rPr lang="cs-CZ" dirty="0" err="1">
                <a:latin typeface="Candara" panose="020E0502030303020204" pitchFamily="34" charset="0"/>
                <a:ea typeface="Verdana" panose="020B0604030504040204" pitchFamily="34" charset="0"/>
              </a:rPr>
              <a:t>the</a:t>
            </a:r>
            <a:r>
              <a:rPr lang="cs-CZ" dirty="0">
                <a:latin typeface="Candara" panose="020E0502030303020204" pitchFamily="34" charset="0"/>
                <a:ea typeface="Verdana" panose="020B060403050404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  <a:ea typeface="Verdana" panose="020B0604030504040204" pitchFamily="34" charset="0"/>
              </a:rPr>
              <a:t>main</a:t>
            </a:r>
            <a:r>
              <a:rPr lang="cs-CZ" dirty="0">
                <a:latin typeface="Candara" panose="020E0502030303020204" pitchFamily="34" charset="0"/>
                <a:ea typeface="Verdana" panose="020B060403050404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  <a:ea typeface="Verdana" panose="020B0604030504040204" pitchFamily="34" charset="0"/>
              </a:rPr>
              <a:t>three</a:t>
            </a:r>
            <a:r>
              <a:rPr lang="cs-CZ" dirty="0">
                <a:latin typeface="Candara" panose="020E0502030303020204" pitchFamily="34" charset="0"/>
                <a:ea typeface="Verdana" panose="020B060403050404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  <a:ea typeface="Verdana" panose="020B0604030504040204" pitchFamily="34" charset="0"/>
              </a:rPr>
              <a:t>areas</a:t>
            </a:r>
            <a:r>
              <a:rPr lang="cs-CZ" dirty="0">
                <a:latin typeface="Candara" panose="020E0502030303020204" pitchFamily="34" charset="0"/>
                <a:ea typeface="Verdana" panose="020B060403050404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  <a:ea typeface="Verdana" panose="020B0604030504040204" pitchFamily="34" charset="0"/>
              </a:rPr>
              <a:t>of</a:t>
            </a:r>
            <a:r>
              <a:rPr lang="cs-CZ" dirty="0">
                <a:latin typeface="Candara" panose="020E0502030303020204" pitchFamily="34" charset="0"/>
                <a:ea typeface="Verdana" panose="020B060403050404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  <a:ea typeface="Verdana" panose="020B0604030504040204" pitchFamily="34" charset="0"/>
              </a:rPr>
              <a:t>discrimination</a:t>
            </a:r>
            <a:endParaRPr lang="en-GB" dirty="0">
              <a:latin typeface="Candara" panose="020E0502030303020204" pitchFamily="34" charset="0"/>
              <a:ea typeface="Verdana" panose="020B0604030504040204" pitchFamily="34" charset="0"/>
            </a:endParaRPr>
          </a:p>
          <a:p>
            <a:r>
              <a:rPr lang="en-GB" dirty="0">
                <a:latin typeface="Candara" panose="020E0502030303020204" pitchFamily="34" charset="0"/>
                <a:ea typeface="Verdana" panose="020B0604030504040204" pitchFamily="34" charset="0"/>
              </a:rPr>
              <a:t>the movement was mostly nonviolent and eventually achieved equal rights legislation</a:t>
            </a:r>
          </a:p>
          <a:p>
            <a:r>
              <a:rPr lang="en-GB" dirty="0">
                <a:latin typeface="Candara" panose="020E0502030303020204" pitchFamily="34" charset="0"/>
                <a:ea typeface="Verdana" panose="020B0604030504040204" pitchFamily="34" charset="0"/>
              </a:rPr>
              <a:t>the largest social movement of the 20th century in the United States, it influenced other movements too</a:t>
            </a:r>
          </a:p>
          <a:p>
            <a:pPr marL="0" indent="0">
              <a:buNone/>
            </a:pPr>
            <a:endParaRPr lang="en-GB" dirty="0">
              <a:latin typeface="Candara" panose="020E050203030302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445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D0DA13-CE69-4359-AFD9-011663925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Jim </a:t>
            </a:r>
            <a:r>
              <a:rPr lang="en-GB" b="1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Crow</a:t>
            </a:r>
            <a:r>
              <a:rPr lang="cs-CZ" b="1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 segregation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C662E4-5043-43C2-AB25-7831955BA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latin typeface="Candara" panose="020E0502030303020204" pitchFamily="34" charset="0"/>
              </a:rPr>
              <a:t>during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en-GB">
                <a:latin typeface="Candara" panose="020E0502030303020204" pitchFamily="34" charset="0"/>
              </a:rPr>
              <a:t>the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en-GB">
                <a:latin typeface="Candara" panose="020E0502030303020204" pitchFamily="34" charset="0"/>
              </a:rPr>
              <a:t>Reconstruction</a:t>
            </a:r>
            <a:r>
              <a:rPr lang="cs-CZ">
                <a:latin typeface="Candara" panose="020E0502030303020204" pitchFamily="34" charset="0"/>
              </a:rPr>
              <a:t>, </a:t>
            </a:r>
            <a:r>
              <a:rPr lang="cs-CZ" err="1">
                <a:latin typeface="Candara" panose="020E0502030303020204" pitchFamily="34" charset="0"/>
              </a:rPr>
              <a:t>the</a:t>
            </a:r>
            <a:r>
              <a:rPr lang="cs-CZ">
                <a:latin typeface="Candara" panose="020E0502030303020204" pitchFamily="34" charset="0"/>
              </a:rPr>
              <a:t> 14th and 15th </a:t>
            </a:r>
            <a:r>
              <a:rPr lang="cs-CZ" err="1">
                <a:latin typeface="Candara" panose="020E0502030303020204" pitchFamily="34" charset="0"/>
              </a:rPr>
              <a:t>Amendments</a:t>
            </a:r>
            <a:r>
              <a:rPr lang="cs-CZ">
                <a:latin typeface="Candara" panose="020E0502030303020204" pitchFamily="34" charset="0"/>
              </a:rPr>
              <a:t> to </a:t>
            </a:r>
            <a:r>
              <a:rPr lang="cs-CZ" err="1">
                <a:latin typeface="Candara" panose="020E0502030303020204" pitchFamily="34" charset="0"/>
              </a:rPr>
              <a:t>the</a:t>
            </a:r>
            <a:r>
              <a:rPr lang="cs-CZ">
                <a:latin typeface="Candara" panose="020E0502030303020204" pitchFamily="34" charset="0"/>
              </a:rPr>
              <a:t> US </a:t>
            </a:r>
            <a:r>
              <a:rPr lang="cs-CZ" err="1">
                <a:latin typeface="Candara" panose="020E0502030303020204" pitchFamily="34" charset="0"/>
              </a:rPr>
              <a:t>Constitution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established</a:t>
            </a:r>
            <a:r>
              <a:rPr lang="cs-CZ">
                <a:latin typeface="Candara" panose="020E0502030303020204" pitchFamily="34" charset="0"/>
              </a:rPr>
              <a:t> a </a:t>
            </a:r>
            <a:r>
              <a:rPr lang="cs-CZ" err="1">
                <a:latin typeface="Candara" panose="020E0502030303020204" pitchFamily="34" charset="0"/>
              </a:rPr>
              <a:t>legal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foundation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for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the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political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equality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of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African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Americans</a:t>
            </a:r>
            <a:endParaRPr lang="cs-CZ">
              <a:latin typeface="Candara" panose="020E0502030303020204" pitchFamily="34" charset="0"/>
            </a:endParaRPr>
          </a:p>
          <a:p>
            <a:r>
              <a:rPr lang="cs-CZ">
                <a:latin typeface="Candara" panose="020E0502030303020204" pitchFamily="34" charset="0"/>
              </a:rPr>
              <a:t>in </a:t>
            </a:r>
            <a:r>
              <a:rPr lang="cs-CZ" err="1">
                <a:latin typeface="Candara" panose="020E0502030303020204" pitchFamily="34" charset="0"/>
              </a:rPr>
              <a:t>the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late</a:t>
            </a:r>
            <a:r>
              <a:rPr lang="cs-CZ">
                <a:latin typeface="Candara" panose="020E0502030303020204" pitchFamily="34" charset="0"/>
              </a:rPr>
              <a:t> 19th </a:t>
            </a:r>
            <a:r>
              <a:rPr lang="cs-CZ" err="1">
                <a:latin typeface="Candara" panose="020E0502030303020204" pitchFamily="34" charset="0"/>
              </a:rPr>
              <a:t>century</a:t>
            </a:r>
            <a:r>
              <a:rPr lang="cs-CZ">
                <a:latin typeface="Candara" panose="020E0502030303020204" pitchFamily="34" charset="0"/>
              </a:rPr>
              <a:t>, </a:t>
            </a:r>
            <a:r>
              <a:rPr lang="cs-CZ" err="1">
                <a:latin typeface="Candara" panose="020E0502030303020204" pitchFamily="34" charset="0"/>
              </a:rPr>
              <a:t>segregation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laws</a:t>
            </a:r>
            <a:r>
              <a:rPr lang="cs-CZ">
                <a:latin typeface="Candara" panose="020E0502030303020204" pitchFamily="34" charset="0"/>
              </a:rPr>
              <a:t>, </a:t>
            </a:r>
            <a:r>
              <a:rPr lang="cs-CZ" err="1">
                <a:latin typeface="Candara" panose="020E0502030303020204" pitchFamily="34" charset="0"/>
              </a:rPr>
              <a:t>known</a:t>
            </a:r>
            <a:r>
              <a:rPr lang="cs-CZ">
                <a:latin typeface="Candara" panose="020E0502030303020204" pitchFamily="34" charset="0"/>
              </a:rPr>
              <a:t> as Jim </a:t>
            </a:r>
            <a:r>
              <a:rPr lang="cs-CZ" err="1">
                <a:latin typeface="Candara" panose="020E0502030303020204" pitchFamily="34" charset="0"/>
              </a:rPr>
              <a:t>Crow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laws</a:t>
            </a:r>
            <a:r>
              <a:rPr lang="cs-CZ">
                <a:latin typeface="Candara" panose="020E0502030303020204" pitchFamily="34" charset="0"/>
              </a:rPr>
              <a:t>, </a:t>
            </a:r>
            <a:r>
              <a:rPr lang="cs-CZ" err="1">
                <a:latin typeface="Candara" panose="020E0502030303020204" pitchFamily="34" charset="0"/>
              </a:rPr>
              <a:t>were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passed</a:t>
            </a:r>
            <a:r>
              <a:rPr lang="cs-CZ">
                <a:latin typeface="Candara" panose="020E0502030303020204" pitchFamily="34" charset="0"/>
              </a:rPr>
              <a:t> in </a:t>
            </a:r>
            <a:r>
              <a:rPr lang="cs-CZ" err="1">
                <a:latin typeface="Candara" panose="020E0502030303020204" pitchFamily="34" charset="0"/>
              </a:rPr>
              <a:t>the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South</a:t>
            </a:r>
            <a:endParaRPr lang="cs-CZ">
              <a:latin typeface="Candara" panose="020E0502030303020204" pitchFamily="34" charset="0"/>
            </a:endParaRPr>
          </a:p>
          <a:p>
            <a:r>
              <a:rPr lang="cs-CZ" err="1">
                <a:latin typeface="Candara" panose="020E0502030303020204" pitchFamily="34" charset="0"/>
              </a:rPr>
              <a:t>blacks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couldn’t</a:t>
            </a:r>
            <a:r>
              <a:rPr lang="cs-CZ">
                <a:latin typeface="Candara" panose="020E0502030303020204" pitchFamily="34" charset="0"/>
              </a:rPr>
              <a:t> use </a:t>
            </a:r>
            <a:r>
              <a:rPr lang="cs-CZ" err="1">
                <a:latin typeface="Candara" panose="020E0502030303020204" pitchFamily="34" charset="0"/>
              </a:rPr>
              <a:t>the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same</a:t>
            </a:r>
            <a:r>
              <a:rPr lang="cs-CZ">
                <a:latin typeface="Candara" panose="020E0502030303020204" pitchFamily="34" charset="0"/>
              </a:rPr>
              <a:t> public </a:t>
            </a:r>
            <a:r>
              <a:rPr lang="cs-CZ" err="1">
                <a:latin typeface="Candara" panose="020E0502030303020204" pitchFamily="34" charset="0"/>
              </a:rPr>
              <a:t>facilities</a:t>
            </a:r>
            <a:r>
              <a:rPr lang="cs-CZ">
                <a:latin typeface="Candara" panose="020E0502030303020204" pitchFamily="34" charset="0"/>
              </a:rPr>
              <a:t>, go to </a:t>
            </a:r>
            <a:r>
              <a:rPr lang="cs-CZ" err="1">
                <a:latin typeface="Candara" panose="020E0502030303020204" pitchFamily="34" charset="0"/>
              </a:rPr>
              <a:t>the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same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schools</a:t>
            </a:r>
            <a:r>
              <a:rPr lang="cs-CZ">
                <a:latin typeface="Candara" panose="020E0502030303020204" pitchFamily="34" charset="0"/>
              </a:rPr>
              <a:t>, </a:t>
            </a:r>
            <a:r>
              <a:rPr lang="cs-CZ" err="1">
                <a:latin typeface="Candara" panose="020E0502030303020204" pitchFamily="34" charset="0"/>
              </a:rPr>
              <a:t>interracial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marriage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was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illegal</a:t>
            </a:r>
            <a:r>
              <a:rPr lang="cs-CZ">
                <a:latin typeface="Candara" panose="020E0502030303020204" pitchFamily="34" charset="0"/>
              </a:rPr>
              <a:t>, most </a:t>
            </a:r>
            <a:r>
              <a:rPr lang="cs-CZ" err="1">
                <a:latin typeface="Candara" panose="020E0502030303020204" pitchFamily="34" charset="0"/>
              </a:rPr>
              <a:t>blacks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couldn’t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vote</a:t>
            </a:r>
            <a:endParaRPr lang="cs-CZ">
              <a:latin typeface="Candara" panose="020E0502030303020204" pitchFamily="34" charset="0"/>
            </a:endParaRPr>
          </a:p>
          <a:p>
            <a:r>
              <a:rPr lang="cs-CZ">
                <a:latin typeface="Candara" panose="020E0502030303020204" pitchFamily="34" charset="0"/>
              </a:rPr>
              <a:t>in </a:t>
            </a:r>
            <a:r>
              <a:rPr lang="cs-CZ" err="1">
                <a:latin typeface="Candara" panose="020E0502030303020204" pitchFamily="34" charset="0"/>
              </a:rPr>
              <a:t>northern</a:t>
            </a:r>
            <a:r>
              <a:rPr lang="cs-CZ">
                <a:latin typeface="Candara" panose="020E0502030303020204" pitchFamily="34" charset="0"/>
              </a:rPr>
              <a:t> states, </a:t>
            </a:r>
            <a:r>
              <a:rPr lang="cs-CZ" err="1">
                <a:latin typeface="Candara" panose="020E0502030303020204" pitchFamily="34" charset="0"/>
              </a:rPr>
              <a:t>blacks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still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experienced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discrimination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at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their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jobs</a:t>
            </a:r>
            <a:r>
              <a:rPr lang="cs-CZ">
                <a:latin typeface="Candara" panose="020E0502030303020204" pitchFamily="34" charset="0"/>
              </a:rPr>
              <a:t>, </a:t>
            </a:r>
            <a:r>
              <a:rPr lang="cs-CZ" err="1">
                <a:latin typeface="Candara" panose="020E0502030303020204" pitchFamily="34" charset="0"/>
              </a:rPr>
              <a:t>when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they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tried</a:t>
            </a:r>
            <a:r>
              <a:rPr lang="cs-CZ">
                <a:latin typeface="Candara" panose="020E0502030303020204" pitchFamily="34" charset="0"/>
              </a:rPr>
              <a:t> to </a:t>
            </a:r>
            <a:r>
              <a:rPr lang="cs-CZ" err="1">
                <a:latin typeface="Candara" panose="020E0502030303020204" pitchFamily="34" charset="0"/>
              </a:rPr>
              <a:t>buy</a:t>
            </a:r>
            <a:r>
              <a:rPr lang="cs-CZ">
                <a:latin typeface="Candara" panose="020E0502030303020204" pitchFamily="34" charset="0"/>
              </a:rPr>
              <a:t> a house </a:t>
            </a:r>
            <a:r>
              <a:rPr lang="cs-CZ" err="1">
                <a:latin typeface="Candara" panose="020E0502030303020204" pitchFamily="34" charset="0"/>
              </a:rPr>
              <a:t>or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get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an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education</a:t>
            </a:r>
            <a:r>
              <a:rPr lang="cs-CZ">
                <a:latin typeface="Candara" panose="020E0502030303020204" pitchFamily="34" charset="0"/>
              </a:rPr>
              <a:t>, </a:t>
            </a:r>
            <a:r>
              <a:rPr lang="cs-CZ" err="1">
                <a:latin typeface="Candara" panose="020E0502030303020204" pitchFamily="34" charset="0"/>
              </a:rPr>
              <a:t>laws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were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passed</a:t>
            </a:r>
            <a:r>
              <a:rPr lang="cs-CZ">
                <a:latin typeface="Candara" panose="020E0502030303020204" pitchFamily="34" charset="0"/>
              </a:rPr>
              <a:t> in </a:t>
            </a:r>
            <a:r>
              <a:rPr lang="cs-CZ" err="1">
                <a:latin typeface="Candara" panose="020E0502030303020204" pitchFamily="34" charset="0"/>
              </a:rPr>
              <a:t>some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states</a:t>
            </a:r>
            <a:r>
              <a:rPr lang="cs-CZ">
                <a:latin typeface="Candara" panose="020E0502030303020204" pitchFamily="34" charset="0"/>
              </a:rPr>
              <a:t> to limit </a:t>
            </a:r>
            <a:r>
              <a:rPr lang="cs-CZ" err="1">
                <a:latin typeface="Candara" panose="020E0502030303020204" pitchFamily="34" charset="0"/>
              </a:rPr>
              <a:t>their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voting</a:t>
            </a:r>
            <a:r>
              <a:rPr lang="cs-CZ">
                <a:latin typeface="Candara" panose="020E0502030303020204" pitchFamily="34" charset="0"/>
              </a:rPr>
              <a:t> </a:t>
            </a:r>
            <a:r>
              <a:rPr lang="cs-CZ" err="1">
                <a:latin typeface="Candara" panose="020E0502030303020204" pitchFamily="34" charset="0"/>
              </a:rPr>
              <a:t>rights</a:t>
            </a:r>
            <a:endParaRPr lang="en-GB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664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BE116A-996F-4B87-A2C5-B5FD80551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The emergence of the movement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408E1C-24BE-48B2-B0C1-920D420F3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Candara" panose="020E0502030303020204" pitchFamily="34" charset="0"/>
              </a:rPr>
              <a:t>the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movement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emerged</a:t>
            </a:r>
            <a:r>
              <a:rPr lang="cs-CZ" dirty="0">
                <a:latin typeface="Candara" panose="020E0502030303020204" pitchFamily="34" charset="0"/>
              </a:rPr>
              <a:t> as a response to </a:t>
            </a:r>
            <a:r>
              <a:rPr lang="cs-CZ" dirty="0" err="1">
                <a:latin typeface="Candara" panose="020E0502030303020204" pitchFamily="34" charset="0"/>
              </a:rPr>
              <a:t>the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unfulfilled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promises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of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emancipation</a:t>
            </a:r>
            <a:r>
              <a:rPr lang="cs-CZ" dirty="0">
                <a:latin typeface="Candara" panose="020E0502030303020204" pitchFamily="34" charset="0"/>
              </a:rPr>
              <a:t>, </a:t>
            </a:r>
            <a:r>
              <a:rPr lang="cs-CZ" dirty="0" err="1">
                <a:latin typeface="Candara" panose="020E0502030303020204" pitchFamily="34" charset="0"/>
              </a:rPr>
              <a:t>partly</a:t>
            </a:r>
            <a:r>
              <a:rPr lang="cs-CZ" dirty="0">
                <a:latin typeface="Candara" panose="020E0502030303020204" pitchFamily="34" charset="0"/>
              </a:rPr>
              <a:t> as a </a:t>
            </a:r>
            <a:r>
              <a:rPr lang="cs-CZ" dirty="0" err="1">
                <a:latin typeface="Candara" panose="020E0502030303020204" pitchFamily="34" charset="0"/>
              </a:rPr>
              <a:t>result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of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the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experiences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of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black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soldiers</a:t>
            </a:r>
            <a:r>
              <a:rPr lang="cs-CZ" dirty="0">
                <a:latin typeface="Candara" panose="020E0502030303020204" pitchFamily="34" charset="0"/>
              </a:rPr>
              <a:t> in </a:t>
            </a:r>
            <a:r>
              <a:rPr lang="cs-CZ" dirty="0" err="1">
                <a:latin typeface="Candara" panose="020E0502030303020204" pitchFamily="34" charset="0"/>
              </a:rPr>
              <a:t>the</a:t>
            </a:r>
            <a:r>
              <a:rPr lang="cs-CZ" dirty="0">
                <a:latin typeface="Candara" panose="020E0502030303020204" pitchFamily="34" charset="0"/>
              </a:rPr>
              <a:t> Second </a:t>
            </a:r>
            <a:r>
              <a:rPr lang="cs-CZ" dirty="0" err="1">
                <a:latin typeface="Candara" panose="020E0502030303020204" pitchFamily="34" charset="0"/>
              </a:rPr>
              <a:t>World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War</a:t>
            </a:r>
            <a:endParaRPr lang="cs-CZ" dirty="0">
              <a:latin typeface="Candara" panose="020E0502030303020204" pitchFamily="34" charset="0"/>
            </a:endParaRPr>
          </a:p>
          <a:p>
            <a:r>
              <a:rPr lang="cs-CZ" dirty="0" err="1">
                <a:latin typeface="Candara" panose="020E0502030303020204" pitchFamily="34" charset="0"/>
              </a:rPr>
              <a:t>blacks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fought</a:t>
            </a:r>
            <a:r>
              <a:rPr lang="cs-CZ" dirty="0">
                <a:latin typeface="Candara" panose="020E0502030303020204" pitchFamily="34" charset="0"/>
              </a:rPr>
              <a:t> in a </a:t>
            </a:r>
            <a:r>
              <a:rPr lang="cs-CZ" dirty="0" err="1">
                <a:latin typeface="Candara" panose="020E0502030303020204" pitchFamily="34" charset="0"/>
              </a:rPr>
              <a:t>segregated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military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while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being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exposed</a:t>
            </a:r>
            <a:r>
              <a:rPr lang="cs-CZ" dirty="0">
                <a:latin typeface="Candara" panose="020E0502030303020204" pitchFamily="34" charset="0"/>
              </a:rPr>
              <a:t> to US propaganda </a:t>
            </a:r>
            <a:r>
              <a:rPr lang="cs-CZ" dirty="0" err="1">
                <a:latin typeface="Candara" panose="020E0502030303020204" pitchFamily="34" charset="0"/>
              </a:rPr>
              <a:t>emphasizing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liberty</a:t>
            </a:r>
            <a:r>
              <a:rPr lang="cs-CZ" dirty="0">
                <a:latin typeface="Candara" panose="020E0502030303020204" pitchFamily="34" charset="0"/>
              </a:rPr>
              <a:t>, justice and </a:t>
            </a:r>
            <a:r>
              <a:rPr lang="cs-CZ" dirty="0" err="1">
                <a:latin typeface="Candara" panose="020E0502030303020204" pitchFamily="34" charset="0"/>
              </a:rPr>
              <a:t>equality</a:t>
            </a:r>
            <a:endParaRPr lang="cs-CZ" dirty="0">
              <a:latin typeface="Candara" panose="020E0502030303020204" pitchFamily="34" charset="0"/>
            </a:endParaRPr>
          </a:p>
          <a:p>
            <a:r>
              <a:rPr lang="cs-CZ" dirty="0" err="1">
                <a:latin typeface="Candara" panose="020E0502030303020204" pitchFamily="34" charset="0"/>
              </a:rPr>
              <a:t>African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American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veterans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returned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from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the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war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determinded</a:t>
            </a:r>
            <a:r>
              <a:rPr lang="cs-CZ" dirty="0">
                <a:latin typeface="Candara" panose="020E0502030303020204" pitchFamily="34" charset="0"/>
              </a:rPr>
              <a:t> to </a:t>
            </a:r>
            <a:r>
              <a:rPr lang="cs-CZ" dirty="0" err="1">
                <a:latin typeface="Candara" panose="020E0502030303020204" pitchFamily="34" charset="0"/>
              </a:rPr>
              <a:t>achieve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the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rights</a:t>
            </a:r>
            <a:r>
              <a:rPr lang="cs-CZ" dirty="0">
                <a:latin typeface="Candara" panose="020E0502030303020204" pitchFamily="34" charset="0"/>
              </a:rPr>
              <a:t> and </a:t>
            </a:r>
            <a:r>
              <a:rPr lang="cs-CZ" dirty="0" err="1">
                <a:latin typeface="Candara" panose="020E0502030303020204" pitchFamily="34" charset="0"/>
              </a:rPr>
              <a:t>prerogatives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of</a:t>
            </a:r>
            <a:r>
              <a:rPr lang="cs-CZ" dirty="0">
                <a:latin typeface="Candara" panose="020E0502030303020204" pitchFamily="34" charset="0"/>
              </a:rPr>
              <a:t> full </a:t>
            </a:r>
            <a:r>
              <a:rPr lang="cs-CZ" dirty="0" err="1">
                <a:latin typeface="Candara" panose="020E0502030303020204" pitchFamily="34" charset="0"/>
              </a:rPr>
              <a:t>citizenship</a:t>
            </a:r>
            <a:endParaRPr lang="cs-CZ" dirty="0">
              <a:latin typeface="Candara" panose="020E0502030303020204" pitchFamily="34" charset="0"/>
            </a:endParaRPr>
          </a:p>
          <a:p>
            <a:r>
              <a:rPr lang="cs-CZ" dirty="0">
                <a:latin typeface="Candara" panose="020E0502030303020204" pitchFamily="34" charset="0"/>
              </a:rPr>
              <a:t>on July 26, 1948, president Harry Truman </a:t>
            </a:r>
            <a:r>
              <a:rPr lang="cs-CZ" dirty="0" err="1">
                <a:latin typeface="Candara" panose="020E0502030303020204" pitchFamily="34" charset="0"/>
              </a:rPr>
              <a:t>issues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an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executive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order</a:t>
            </a:r>
            <a:r>
              <a:rPr lang="cs-CZ" dirty="0">
                <a:latin typeface="Candara" panose="020E0502030303020204" pitchFamily="34" charset="0"/>
              </a:rPr>
              <a:t> to end </a:t>
            </a:r>
            <a:r>
              <a:rPr lang="cs-CZ" dirty="0" err="1">
                <a:latin typeface="Candara" panose="020E0502030303020204" pitchFamily="34" charset="0"/>
              </a:rPr>
              <a:t>segregation</a:t>
            </a:r>
            <a:r>
              <a:rPr lang="cs-CZ" dirty="0">
                <a:latin typeface="Candara" panose="020E0502030303020204" pitchFamily="34" charset="0"/>
              </a:rPr>
              <a:t> in </a:t>
            </a:r>
            <a:r>
              <a:rPr lang="cs-CZ" dirty="0" err="1">
                <a:latin typeface="Candara" panose="020E0502030303020204" pitchFamily="34" charset="0"/>
              </a:rPr>
              <a:t>the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Armed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Services</a:t>
            </a:r>
            <a:endParaRPr lang="cs-CZ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146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45CC3C-6FDF-44E1-AB2C-4F460799F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53784"/>
          </a:xfrm>
        </p:spPr>
        <p:txBody>
          <a:bodyPr/>
          <a:lstStyle/>
          <a:p>
            <a:pPr algn="ctr"/>
            <a:r>
              <a:rPr lang="cs-CZ" b="1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Main events overview</a:t>
            </a:r>
          </a:p>
        </p:txBody>
      </p:sp>
    </p:spTree>
    <p:extLst>
      <p:ext uri="{BB962C8B-B14F-4D97-AF65-F5344CB8AC3E}">
        <p14:creationId xmlns:p14="http://schemas.microsoft.com/office/powerpoint/2010/main" val="3931154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id="{E17B11BD-09BB-4E18-8ECF-0101F0D73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668337"/>
            <a:ext cx="5157787" cy="794703"/>
          </a:xfrm>
        </p:spPr>
        <p:txBody>
          <a:bodyPr>
            <a:normAutofit/>
          </a:bodyPr>
          <a:lstStyle/>
          <a:p>
            <a:pPr algn="ctr"/>
            <a:r>
              <a:rPr lang="cs-CZ" sz="280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May 17, 1954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0A7CED71-0F42-43CC-A2E4-21114BA5A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681163"/>
            <a:ext cx="5157787" cy="4508500"/>
          </a:xfrm>
        </p:spPr>
        <p:txBody>
          <a:bodyPr/>
          <a:lstStyle/>
          <a:p>
            <a:r>
              <a:rPr lang="cs-CZ">
                <a:latin typeface="Candara" panose="020E0502030303020204" pitchFamily="34" charset="0"/>
              </a:rPr>
              <a:t>the U.S. Supreme Court rules in the case </a:t>
            </a:r>
            <a:r>
              <a:rPr lang="cs-CZ" b="1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Brown v. Board of Education of Topeka </a:t>
            </a:r>
            <a:r>
              <a:rPr lang="cs-CZ">
                <a:latin typeface="Candara" panose="020E0502030303020204" pitchFamily="34" charset="0"/>
              </a:rPr>
              <a:t>that racial segregation in public schools is unconstitutional</a:t>
            </a:r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CEDED97F-185F-4181-8399-ACF18E9A6A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668337"/>
            <a:ext cx="5183188" cy="794703"/>
          </a:xfrm>
        </p:spPr>
        <p:txBody>
          <a:bodyPr>
            <a:normAutofit/>
          </a:bodyPr>
          <a:lstStyle/>
          <a:p>
            <a:pPr algn="ctr"/>
            <a:r>
              <a:rPr lang="cs-CZ" sz="280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December 1, 1955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1247D07A-A616-4A3B-A498-9905320C7F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81163"/>
            <a:ext cx="5183188" cy="4508500"/>
          </a:xfrm>
        </p:spPr>
        <p:txBody>
          <a:bodyPr/>
          <a:lstStyle/>
          <a:p>
            <a:r>
              <a:rPr lang="cs-CZ" b="1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Rosa Parks </a:t>
            </a:r>
            <a:r>
              <a:rPr lang="cs-CZ">
                <a:latin typeface="Candara" panose="020E0502030303020204" pitchFamily="34" charset="0"/>
              </a:rPr>
              <a:t>refuses to give up her seat to a white man on a Montgomery, Alabama bus</a:t>
            </a:r>
          </a:p>
          <a:p>
            <a:r>
              <a:rPr lang="cs-CZ">
                <a:latin typeface="Candara" panose="020E0502030303020204" pitchFamily="34" charset="0"/>
              </a:rPr>
              <a:t>her subsequent arrest prompts a year-long </a:t>
            </a:r>
            <a:r>
              <a:rPr lang="cs-CZ" b="1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Montgomery bus boycott</a:t>
            </a:r>
            <a:r>
              <a:rPr lang="cs-CZ">
                <a:latin typeface="Candara" panose="020E0502030303020204" pitchFamily="34" charset="0"/>
              </a:rPr>
              <a:t>, led by M. L. King</a:t>
            </a:r>
          </a:p>
          <a:p>
            <a:r>
              <a:rPr lang="cs-CZ">
                <a:latin typeface="Candara" panose="020E0502030303020204" pitchFamily="34" charset="0"/>
              </a:rPr>
              <a:t>the Supreme Court rules that segregated seating is unconstitutional</a:t>
            </a:r>
          </a:p>
        </p:txBody>
      </p:sp>
    </p:spTree>
    <p:extLst>
      <p:ext uri="{BB962C8B-B14F-4D97-AF65-F5344CB8AC3E}">
        <p14:creationId xmlns:p14="http://schemas.microsoft.com/office/powerpoint/2010/main" val="3104100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id="{E17B11BD-09BB-4E18-8ECF-0101F0D73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668337"/>
            <a:ext cx="5157787" cy="794703"/>
          </a:xfrm>
        </p:spPr>
        <p:txBody>
          <a:bodyPr>
            <a:normAutofit/>
          </a:bodyPr>
          <a:lstStyle/>
          <a:p>
            <a:pPr algn="ctr"/>
            <a:r>
              <a:rPr lang="cs-CZ" sz="280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September 4, 1957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0A7CED71-0F42-43CC-A2E4-21114BA5A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681163"/>
            <a:ext cx="5157787" cy="4508500"/>
          </a:xfrm>
        </p:spPr>
        <p:txBody>
          <a:bodyPr/>
          <a:lstStyle/>
          <a:p>
            <a:r>
              <a:rPr lang="cs-CZ">
                <a:latin typeface="Candara" panose="020E0502030303020204" pitchFamily="34" charset="0"/>
              </a:rPr>
              <a:t>nine blacks students known as the „</a:t>
            </a:r>
            <a:r>
              <a:rPr lang="cs-CZ" b="1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Little Rock Nine</a:t>
            </a:r>
            <a:r>
              <a:rPr lang="cs-CZ">
                <a:latin typeface="Candara" panose="020E0502030303020204" pitchFamily="34" charset="0"/>
              </a:rPr>
              <a:t>“ are blocked from integrating into Central High School in Little Rock, Arkansas</a:t>
            </a:r>
          </a:p>
          <a:p>
            <a:r>
              <a:rPr lang="cs-CZ">
                <a:latin typeface="Candara" panose="020E0502030303020204" pitchFamily="34" charset="0"/>
              </a:rPr>
              <a:t>president Dwight D. Eisenhower sends federal troops to escort the students</a:t>
            </a:r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CEDED97F-185F-4181-8399-ACF18E9A6A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668337"/>
            <a:ext cx="5183188" cy="794703"/>
          </a:xfrm>
        </p:spPr>
        <p:txBody>
          <a:bodyPr>
            <a:normAutofit/>
          </a:bodyPr>
          <a:lstStyle/>
          <a:p>
            <a:pPr algn="ctr"/>
            <a:r>
              <a:rPr lang="cs-CZ" sz="280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February 1, 1960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1247D07A-A616-4A3B-A498-9905320C7F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81163"/>
            <a:ext cx="5183188" cy="4508500"/>
          </a:xfrm>
        </p:spPr>
        <p:txBody>
          <a:bodyPr/>
          <a:lstStyle/>
          <a:p>
            <a:r>
              <a:rPr lang="cs-CZ" dirty="0" err="1">
                <a:latin typeface="Candara" panose="020E0502030303020204" pitchFamily="34" charset="0"/>
              </a:rPr>
              <a:t>four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college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students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known</a:t>
            </a:r>
            <a:r>
              <a:rPr lang="cs-CZ" dirty="0">
                <a:latin typeface="Candara" panose="020E0502030303020204" pitchFamily="34" charset="0"/>
              </a:rPr>
              <a:t> as </a:t>
            </a:r>
            <a:r>
              <a:rPr lang="cs-CZ" dirty="0" err="1">
                <a:latin typeface="Candara" panose="020E0502030303020204" pitchFamily="34" charset="0"/>
              </a:rPr>
              <a:t>the</a:t>
            </a:r>
            <a:r>
              <a:rPr lang="cs-CZ" dirty="0">
                <a:latin typeface="Candara" panose="020E0502030303020204" pitchFamily="34" charset="0"/>
              </a:rPr>
              <a:t> „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Greensboro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Four</a:t>
            </a:r>
            <a:r>
              <a:rPr lang="cs-CZ" dirty="0">
                <a:latin typeface="Candara" panose="020E0502030303020204" pitchFamily="34" charset="0"/>
              </a:rPr>
              <a:t>“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refuse</a:t>
            </a:r>
            <a:r>
              <a:rPr lang="cs-CZ" dirty="0">
                <a:latin typeface="Candara" panose="020E0502030303020204" pitchFamily="34" charset="0"/>
              </a:rPr>
              <a:t> to </a:t>
            </a:r>
            <a:r>
              <a:rPr lang="cs-CZ" dirty="0" err="1">
                <a:latin typeface="Candara" panose="020E0502030303020204" pitchFamily="34" charset="0"/>
              </a:rPr>
              <a:t>leave</a:t>
            </a:r>
            <a:r>
              <a:rPr lang="cs-CZ" dirty="0">
                <a:latin typeface="Candara" panose="020E0502030303020204" pitchFamily="34" charset="0"/>
              </a:rPr>
              <a:t> a </a:t>
            </a:r>
            <a:r>
              <a:rPr lang="cs-CZ" dirty="0" err="1">
                <a:latin typeface="Candara" panose="020E0502030303020204" pitchFamily="34" charset="0"/>
              </a:rPr>
              <a:t>Woolworth’s</a:t>
            </a:r>
            <a:r>
              <a:rPr lang="cs-CZ" dirty="0">
                <a:latin typeface="Candara" panose="020E0502030303020204" pitchFamily="34" charset="0"/>
              </a:rPr>
              <a:t> „</a:t>
            </a:r>
            <a:r>
              <a:rPr lang="cs-CZ" dirty="0" err="1">
                <a:latin typeface="Candara" panose="020E0502030303020204" pitchFamily="34" charset="0"/>
              </a:rPr>
              <a:t>whites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only</a:t>
            </a:r>
            <a:r>
              <a:rPr lang="cs-CZ" dirty="0">
                <a:latin typeface="Candara" panose="020E0502030303020204" pitchFamily="34" charset="0"/>
              </a:rPr>
              <a:t>“ lunch </a:t>
            </a:r>
            <a:r>
              <a:rPr lang="cs-CZ" dirty="0" err="1">
                <a:latin typeface="Candara" panose="020E0502030303020204" pitchFamily="34" charset="0"/>
              </a:rPr>
              <a:t>counter</a:t>
            </a:r>
            <a:r>
              <a:rPr lang="cs-CZ" dirty="0">
                <a:latin typeface="Candara" panose="020E0502030303020204" pitchFamily="34" charset="0"/>
              </a:rPr>
              <a:t> in </a:t>
            </a:r>
            <a:r>
              <a:rPr lang="cs-CZ" dirty="0" err="1">
                <a:latin typeface="Candara" panose="020E0502030303020204" pitchFamily="34" charset="0"/>
              </a:rPr>
              <a:t>Greensboro</a:t>
            </a:r>
            <a:r>
              <a:rPr lang="cs-CZ" dirty="0">
                <a:latin typeface="Candara" panose="020E0502030303020204" pitchFamily="34" charset="0"/>
              </a:rPr>
              <a:t>, </a:t>
            </a:r>
            <a:r>
              <a:rPr lang="cs-CZ" dirty="0" err="1">
                <a:latin typeface="Candara" panose="020E0502030303020204" pitchFamily="34" charset="0"/>
              </a:rPr>
              <a:t>North</a:t>
            </a:r>
            <a:r>
              <a:rPr lang="cs-CZ" dirty="0">
                <a:latin typeface="Candara" panose="020E0502030303020204" pitchFamily="34" charset="0"/>
              </a:rPr>
              <a:t> Carolina, </a:t>
            </a:r>
            <a:r>
              <a:rPr lang="cs-CZ" dirty="0" err="1">
                <a:latin typeface="Candara" panose="020E0502030303020204" pitchFamily="34" charset="0"/>
              </a:rPr>
              <a:t>without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being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served</a:t>
            </a:r>
            <a:endParaRPr lang="cs-CZ" dirty="0">
              <a:latin typeface="Candara" panose="020E0502030303020204" pitchFamily="34" charset="0"/>
            </a:endParaRPr>
          </a:p>
          <a:p>
            <a:r>
              <a:rPr lang="cs-CZ" dirty="0" err="1">
                <a:latin typeface="Candara" panose="020E0502030303020204" pitchFamily="34" charset="0"/>
              </a:rPr>
              <a:t>their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nonviolent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demonstration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sparks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similar</a:t>
            </a:r>
            <a:r>
              <a:rPr lang="cs-CZ" dirty="0">
                <a:latin typeface="Candara" panose="020E0502030303020204" pitchFamily="34" charset="0"/>
              </a:rPr>
              <a:t> „</a:t>
            </a:r>
            <a:r>
              <a:rPr lang="cs-CZ" dirty="0" err="1">
                <a:latin typeface="Candara" panose="020E0502030303020204" pitchFamily="34" charset="0"/>
              </a:rPr>
              <a:t>sit-ins</a:t>
            </a:r>
            <a:r>
              <a:rPr lang="cs-CZ" dirty="0">
                <a:latin typeface="Candara" panose="020E0502030303020204" pitchFamily="34" charset="0"/>
              </a:rPr>
              <a:t>“ </a:t>
            </a:r>
            <a:r>
              <a:rPr lang="cs-CZ" dirty="0" err="1">
                <a:latin typeface="Candara" panose="020E0502030303020204" pitchFamily="34" charset="0"/>
              </a:rPr>
              <a:t>throughout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the</a:t>
            </a:r>
            <a:r>
              <a:rPr lang="cs-CZ" dirty="0">
                <a:latin typeface="Candara" panose="020E0502030303020204" pitchFamily="34" charset="0"/>
              </a:rPr>
              <a:t> city and in </a:t>
            </a:r>
            <a:r>
              <a:rPr lang="cs-CZ" dirty="0" err="1">
                <a:latin typeface="Candara" panose="020E0502030303020204" pitchFamily="34" charset="0"/>
              </a:rPr>
              <a:t>other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states</a:t>
            </a:r>
            <a:r>
              <a:rPr lang="cs-CZ" dirty="0">
                <a:latin typeface="Candara" panose="020E0502030303020204" pitchFamily="34" charset="0"/>
              </a:rPr>
              <a:t> -&gt; </a:t>
            </a:r>
            <a:r>
              <a:rPr lang="cs-CZ" dirty="0" err="1">
                <a:latin typeface="Candara" panose="020E0502030303020204" pitchFamily="34" charset="0"/>
              </a:rPr>
              <a:t>the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Sit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-In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Movement</a:t>
            </a:r>
            <a:endParaRPr lang="cs-CZ" b="1" dirty="0">
              <a:solidFill>
                <a:schemeClr val="accent1">
                  <a:lumMod val="75000"/>
                </a:schemeClr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359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id="{E17B11BD-09BB-4E18-8ECF-0101F0D73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668337"/>
            <a:ext cx="5157787" cy="794703"/>
          </a:xfrm>
        </p:spPr>
        <p:txBody>
          <a:bodyPr>
            <a:normAutofit/>
          </a:bodyPr>
          <a:lstStyle/>
          <a:p>
            <a:pPr algn="ctr"/>
            <a:r>
              <a:rPr lang="cs-CZ" sz="280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April 3, 1963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0A7CED71-0F42-43CC-A2E4-21114BA5A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681163"/>
            <a:ext cx="5157787" cy="4508500"/>
          </a:xfrm>
        </p:spPr>
        <p:txBody>
          <a:bodyPr/>
          <a:lstStyle/>
          <a:p>
            <a:r>
              <a:rPr lang="cs-CZ">
                <a:latin typeface="Candara" panose="020E0502030303020204" pitchFamily="34" charset="0"/>
              </a:rPr>
              <a:t>M. L. King and the SCLC lounch a </a:t>
            </a:r>
            <a:r>
              <a:rPr lang="cs-CZ" b="1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campaign in Birmingham</a:t>
            </a:r>
            <a:r>
              <a:rPr lang="cs-CZ">
                <a:latin typeface="Candara" panose="020E0502030303020204" pitchFamily="34" charset="0"/>
              </a:rPr>
              <a:t>, Alabama, to undermine the city’s system of racial segregation</a:t>
            </a:r>
          </a:p>
          <a:p>
            <a:r>
              <a:rPr lang="cs-CZ">
                <a:latin typeface="Candara" panose="020E0502030303020204" pitchFamily="34" charset="0"/>
              </a:rPr>
              <a:t>the demonstrations eventually lead the municipal government to change the discrimination laws</a:t>
            </a:r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CEDED97F-185F-4181-8399-ACF18E9A6A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668337"/>
            <a:ext cx="5183188" cy="794703"/>
          </a:xfrm>
        </p:spPr>
        <p:txBody>
          <a:bodyPr>
            <a:normAutofit/>
          </a:bodyPr>
          <a:lstStyle/>
          <a:p>
            <a:pPr algn="ctr"/>
            <a:r>
              <a:rPr lang="cs-CZ" sz="280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August 28, 1963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1247D07A-A616-4A3B-A498-9905320C7F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81163"/>
            <a:ext cx="5183188" cy="4508500"/>
          </a:xfrm>
        </p:spPr>
        <p:txBody>
          <a:bodyPr/>
          <a:lstStyle/>
          <a:p>
            <a:r>
              <a:rPr lang="cs-CZ" dirty="0" err="1">
                <a:latin typeface="Candara" panose="020E0502030303020204" pitchFamily="34" charset="0"/>
              </a:rPr>
              <a:t>approximately</a:t>
            </a:r>
            <a:r>
              <a:rPr lang="cs-CZ" dirty="0">
                <a:latin typeface="Candara" panose="020E0502030303020204" pitchFamily="34" charset="0"/>
              </a:rPr>
              <a:t> 250,000 </a:t>
            </a:r>
            <a:r>
              <a:rPr lang="cs-CZ" dirty="0" err="1">
                <a:latin typeface="Candara" panose="020E0502030303020204" pitchFamily="34" charset="0"/>
              </a:rPr>
              <a:t>people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take</a:t>
            </a:r>
            <a:r>
              <a:rPr lang="cs-CZ" dirty="0">
                <a:latin typeface="Candara" panose="020E0502030303020204" pitchFamily="34" charset="0"/>
              </a:rPr>
              <a:t> part in </a:t>
            </a:r>
            <a:r>
              <a:rPr lang="cs-CZ" dirty="0" err="1">
                <a:latin typeface="Candara" panose="020E0502030303020204" pitchFamily="34" charset="0"/>
              </a:rPr>
              <a:t>The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March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 on Washington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for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Jobs</a:t>
            </a:r>
            <a:r>
              <a:rPr lang="cs-CZ" dirty="0">
                <a:latin typeface="Candara" panose="020E0502030303020204" pitchFamily="34" charset="0"/>
              </a:rPr>
              <a:t> and </a:t>
            </a:r>
            <a:r>
              <a:rPr lang="cs-CZ" dirty="0" err="1">
                <a:latin typeface="Candara" panose="020E0502030303020204" pitchFamily="34" charset="0"/>
              </a:rPr>
              <a:t>Freedom</a:t>
            </a:r>
            <a:endParaRPr lang="cs-CZ" dirty="0">
              <a:latin typeface="Candara" panose="020E0502030303020204" pitchFamily="34" charset="0"/>
            </a:endParaRPr>
          </a:p>
          <a:p>
            <a:r>
              <a:rPr lang="cs-CZ" dirty="0">
                <a:latin typeface="Candara" panose="020E0502030303020204" pitchFamily="34" charset="0"/>
              </a:rPr>
              <a:t>M. L. King </a:t>
            </a:r>
            <a:r>
              <a:rPr lang="cs-CZ" dirty="0" err="1">
                <a:latin typeface="Candara" panose="020E0502030303020204" pitchFamily="34" charset="0"/>
              </a:rPr>
              <a:t>addresses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the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crowd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with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an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eloquent</a:t>
            </a:r>
            <a:r>
              <a:rPr lang="cs-CZ" dirty="0">
                <a:latin typeface="Candara" panose="020E0502030303020204" pitchFamily="34" charset="0"/>
              </a:rPr>
              <a:t> and </a:t>
            </a:r>
            <a:r>
              <a:rPr lang="cs-CZ" dirty="0" err="1">
                <a:latin typeface="Candara" panose="020E0502030303020204" pitchFamily="34" charset="0"/>
              </a:rPr>
              <a:t>uplifting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message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that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becomes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known</a:t>
            </a:r>
            <a:r>
              <a:rPr lang="cs-CZ" dirty="0">
                <a:latin typeface="Candara" panose="020E0502030303020204" pitchFamily="34" charset="0"/>
              </a:rPr>
              <a:t> as </a:t>
            </a:r>
            <a:r>
              <a:rPr lang="cs-CZ" dirty="0" err="1">
                <a:latin typeface="Candara" panose="020E0502030303020204" pitchFamily="34" charset="0"/>
              </a:rPr>
              <a:t>the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„I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Have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 a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Dream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“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speech</a:t>
            </a:r>
            <a:endParaRPr lang="cs-CZ" b="1" dirty="0">
              <a:solidFill>
                <a:schemeClr val="accent1">
                  <a:lumMod val="75000"/>
                </a:schemeClr>
              </a:solidFill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cs-CZ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309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id="{E17B11BD-09BB-4E18-8ECF-0101F0D73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668337"/>
            <a:ext cx="5157787" cy="794703"/>
          </a:xfrm>
        </p:spPr>
        <p:txBody>
          <a:bodyPr>
            <a:normAutofit/>
          </a:bodyPr>
          <a:lstStyle/>
          <a:p>
            <a:pPr algn="ctr"/>
            <a:r>
              <a:rPr lang="cs-CZ" sz="280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July 2, 1964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0A7CED71-0F42-43CC-A2E4-21114BA5A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681163"/>
            <a:ext cx="5157787" cy="4508500"/>
          </a:xfrm>
        </p:spPr>
        <p:txBody>
          <a:bodyPr>
            <a:normAutofit/>
          </a:bodyPr>
          <a:lstStyle/>
          <a:p>
            <a:r>
              <a:rPr lang="cs-CZ">
                <a:latin typeface="Candara" panose="020E0502030303020204" pitchFamily="34" charset="0"/>
              </a:rPr>
              <a:t>president Lyndon B. Johnson signs the </a:t>
            </a:r>
            <a:r>
              <a:rPr lang="cs-CZ" b="1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Civil Rights Act </a:t>
            </a:r>
            <a:r>
              <a:rPr lang="cs-CZ">
                <a:latin typeface="Candara" panose="020E0502030303020204" pitchFamily="34" charset="0"/>
              </a:rPr>
              <a:t>of 1964 into law, preventing employment discrimination</a:t>
            </a:r>
          </a:p>
          <a:p>
            <a:r>
              <a:rPr lang="cs-CZ">
                <a:latin typeface="Candara" panose="020E0502030303020204" pitchFamily="34" charset="0"/>
              </a:rPr>
              <a:t>the U.S. Equal Employment Opportunity Commission is established</a:t>
            </a:r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CEDED97F-185F-4181-8399-ACF18E9A6A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668337"/>
            <a:ext cx="5183188" cy="794703"/>
          </a:xfrm>
        </p:spPr>
        <p:txBody>
          <a:bodyPr>
            <a:normAutofit/>
          </a:bodyPr>
          <a:lstStyle/>
          <a:p>
            <a:pPr algn="ctr"/>
            <a:r>
              <a:rPr lang="cs-CZ" sz="280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February 21, 1965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1247D07A-A616-4A3B-A498-9905320C7F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81163"/>
            <a:ext cx="5183188" cy="4508500"/>
          </a:xfrm>
        </p:spPr>
        <p:txBody>
          <a:bodyPr>
            <a:normAutofit/>
          </a:bodyPr>
          <a:lstStyle/>
          <a:p>
            <a:r>
              <a:rPr lang="cs-CZ" dirty="0" err="1">
                <a:latin typeface="Candara" panose="020E0502030303020204" pitchFamily="34" charset="0"/>
              </a:rPr>
              <a:t>black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religious</a:t>
            </a:r>
            <a:r>
              <a:rPr lang="cs-CZ" dirty="0">
                <a:latin typeface="Candara" panose="020E0502030303020204" pitchFamily="34" charset="0"/>
              </a:rPr>
              <a:t> leader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Malcolm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 X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is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assassinated</a:t>
            </a:r>
            <a:r>
              <a:rPr lang="cs-CZ">
                <a:latin typeface="Candara" panose="020E0502030303020204" pitchFamily="34" charset="0"/>
              </a:rPr>
              <a:t> during</a:t>
            </a:r>
            <a:r>
              <a:rPr lang="cs-CZ" dirty="0">
                <a:latin typeface="Candara" panose="020E0502030303020204" pitchFamily="34" charset="0"/>
              </a:rPr>
              <a:t> a </a:t>
            </a:r>
            <a:r>
              <a:rPr lang="cs-CZ" dirty="0" err="1">
                <a:latin typeface="Candara" panose="020E0502030303020204" pitchFamily="34" charset="0"/>
              </a:rPr>
              <a:t>rally</a:t>
            </a:r>
            <a:r>
              <a:rPr lang="cs-CZ" dirty="0">
                <a:latin typeface="Candara" panose="020E0502030303020204" pitchFamily="34" charset="0"/>
              </a:rPr>
              <a:t> by </a:t>
            </a:r>
            <a:r>
              <a:rPr lang="cs-CZ" dirty="0" err="1">
                <a:latin typeface="Candara" panose="020E0502030303020204" pitchFamily="34" charset="0"/>
              </a:rPr>
              <a:t>members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of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the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Nation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of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Islam</a:t>
            </a:r>
            <a:endParaRPr lang="cs-CZ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8671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938</Words>
  <Application>Microsoft Office PowerPoint</Application>
  <PresentationFormat>Širokoúhlá obrazovka</PresentationFormat>
  <Paragraphs>69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Candara</vt:lpstr>
      <vt:lpstr>Motiv Office</vt:lpstr>
      <vt:lpstr>Civil Rights Movement</vt:lpstr>
      <vt:lpstr>Basic information</vt:lpstr>
      <vt:lpstr>Jim Crow segregation</vt:lpstr>
      <vt:lpstr>The emergence of the movement</vt:lpstr>
      <vt:lpstr>Main events overview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Martin Luther King Jr. (1929-1968)</vt:lpstr>
      <vt:lpstr>Prezentace aplikace PowerPoint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Rights Movement</dc:title>
  <dc:creator>Niki</dc:creator>
  <cp:lastModifiedBy>Kalivodová, Eva</cp:lastModifiedBy>
  <cp:revision>34</cp:revision>
  <dcterms:created xsi:type="dcterms:W3CDTF">2019-05-19T12:11:29Z</dcterms:created>
  <dcterms:modified xsi:type="dcterms:W3CDTF">2019-05-24T08:18:26Z</dcterms:modified>
</cp:coreProperties>
</file>