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64" r:id="rId3"/>
    <p:sldId id="266" r:id="rId4"/>
    <p:sldId id="267" r:id="rId5"/>
    <p:sldId id="268" r:id="rId6"/>
    <p:sldId id="271" r:id="rId7"/>
    <p:sldId id="269" r:id="rId8"/>
    <p:sldId id="270" r:id="rId9"/>
    <p:sldId id="272" r:id="rId10"/>
    <p:sldId id="257" r:id="rId11"/>
    <p:sldId id="275" r:id="rId12"/>
    <p:sldId id="276" r:id="rId13"/>
    <p:sldId id="277" r:id="rId14"/>
    <p:sldId id="278" r:id="rId15"/>
    <p:sldId id="279" r:id="rId16"/>
    <p:sldId id="280" r:id="rId17"/>
    <p:sldId id="28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AB46F-3DFD-4A34-8833-CB5A6DA6491B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88493-06AA-4340-9DF5-CEBC57ADA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99F-A93C-4FEC-A1E2-1B2CA0D76E81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E43A49-FE80-4729-9007-C5DAAB4C0A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99F-A93C-4FEC-A1E2-1B2CA0D76E81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3A49-FE80-4729-9007-C5DAAB4C0A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5E43A49-FE80-4729-9007-C5DAAB4C0A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99F-A93C-4FEC-A1E2-1B2CA0D76E81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99F-A93C-4FEC-A1E2-1B2CA0D76E81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5E43A49-FE80-4729-9007-C5DAAB4C0A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99F-A93C-4FEC-A1E2-1B2CA0D76E81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E43A49-FE80-4729-9007-C5DAAB4C0A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E2AB99F-A93C-4FEC-A1E2-1B2CA0D76E81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3A49-FE80-4729-9007-C5DAAB4C0A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99F-A93C-4FEC-A1E2-1B2CA0D76E81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5E43A49-FE80-4729-9007-C5DAAB4C0A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99F-A93C-4FEC-A1E2-1B2CA0D76E81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5E43A49-FE80-4729-9007-C5DAAB4C0A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99F-A93C-4FEC-A1E2-1B2CA0D76E81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E43A49-FE80-4729-9007-C5DAAB4C0A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E43A49-FE80-4729-9007-C5DAAB4C0A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99F-A93C-4FEC-A1E2-1B2CA0D76E81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5E43A49-FE80-4729-9007-C5DAAB4C0A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E2AB99F-A93C-4FEC-A1E2-1B2CA0D76E81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E2AB99F-A93C-4FEC-A1E2-1B2CA0D76E81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E43A49-FE80-4729-9007-C5DAAB4C0A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Strategický management a marketing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Komunikační strategie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mix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to soubor nástrojů, které slouží k zaujetí cílové skupiny</a:t>
            </a:r>
          </a:p>
          <a:p>
            <a:r>
              <a:rPr lang="cs-CZ" dirty="0" smtClean="0"/>
              <a:t>Volíme jen ty nástroje, které jsou pro nás přijatelné</a:t>
            </a:r>
          </a:p>
          <a:p>
            <a:r>
              <a:rPr lang="cs-CZ" dirty="0" smtClean="0"/>
              <a:t>Volíme ho s ohledem na naši cílovou skupinu(teenageři, důchodci, maminky na MD aj)</a:t>
            </a:r>
          </a:p>
          <a:p>
            <a:r>
              <a:rPr lang="cs-CZ" dirty="0" smtClean="0"/>
              <a:t>Nástroje by se měly doplňovat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IKM (ICM)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Integrovaná komunikace zahrnuje opravdu vše: masmediální reklamu, nabídkové letáky, katalogy, direct mail, PR, komunikaci v místě prodeje, ochutnávky, i to, jak působí cena produktu, jeho balení, to, co si o něm lidé říkají, způsob, jakým se chová společnost ke svým zaměstnancům, chování mateřské společnosti, etický kodex, ekologické aspekty, celebrity, se kterými se společnost spojuje... aj.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vhodné komunikační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Generické</a:t>
            </a:r>
          </a:p>
          <a:p>
            <a:r>
              <a:rPr lang="cs-CZ" dirty="0" smtClean="0"/>
              <a:t>Preemptivní</a:t>
            </a:r>
          </a:p>
          <a:p>
            <a:r>
              <a:rPr lang="cs-CZ" dirty="0" smtClean="0"/>
              <a:t>Strategie image značky</a:t>
            </a:r>
          </a:p>
          <a:p>
            <a:r>
              <a:rPr lang="cs-CZ" dirty="0" smtClean="0"/>
              <a:t>Strategie pozice značky</a:t>
            </a:r>
          </a:p>
          <a:p>
            <a:r>
              <a:rPr lang="cs-CZ" dirty="0" smtClean="0"/>
              <a:t>Rezonanční</a:t>
            </a:r>
          </a:p>
          <a:p>
            <a:r>
              <a:rPr lang="cs-CZ" dirty="0" smtClean="0"/>
              <a:t>Emocionální</a:t>
            </a:r>
          </a:p>
          <a:p>
            <a:r>
              <a:rPr lang="cs-CZ" dirty="0" smtClean="0"/>
              <a:t>Informační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Plánování komunikačního obsahuj – nejlépe s metodou STPD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Pomocí této metody dokáží marketéři přesně naplánovat komunikační obsah</a:t>
            </a:r>
            <a:r>
              <a:rPr lang="cs-CZ" dirty="0" smtClean="0"/>
              <a:t>.</a:t>
            </a:r>
          </a:p>
          <a:p>
            <a:r>
              <a:rPr lang="cs-CZ" dirty="0" smtClean="0"/>
              <a:t>Znají úplně </a:t>
            </a:r>
            <a:r>
              <a:rPr lang="cs-CZ" dirty="0"/>
              <a:t>přesně svoji cílovou </a:t>
            </a:r>
            <a:r>
              <a:rPr lang="cs-CZ" dirty="0" smtClean="0"/>
              <a:t>skupinu.</a:t>
            </a:r>
          </a:p>
          <a:p>
            <a:r>
              <a:rPr lang="cs-CZ" dirty="0" smtClean="0"/>
              <a:t>Optimalizace </a:t>
            </a:r>
            <a:r>
              <a:rPr lang="cs-CZ" dirty="0"/>
              <a:t>naplánovaných kampaní je pak díky </a:t>
            </a:r>
            <a:r>
              <a:rPr lang="cs-CZ" dirty="0" smtClean="0"/>
              <a:t>této metodě </a:t>
            </a:r>
            <a:r>
              <a:rPr lang="cs-CZ" dirty="0"/>
              <a:t>efektivnější. </a:t>
            </a:r>
            <a:endParaRPr lang="cs-CZ" dirty="0" smtClean="0"/>
          </a:p>
          <a:p>
            <a:r>
              <a:rPr lang="cs-CZ" dirty="0" smtClean="0"/>
              <a:t>Pozor - každá </a:t>
            </a:r>
            <a:r>
              <a:rPr lang="cs-CZ" dirty="0"/>
              <a:t>z cílových skupin se na trhu projevuje jinak, používá </a:t>
            </a:r>
            <a:r>
              <a:rPr lang="cs-CZ" dirty="0" smtClean="0"/>
              <a:t>různá média</a:t>
            </a:r>
            <a:r>
              <a:rPr 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63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STPD - 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 – segmentace (</a:t>
            </a:r>
            <a:r>
              <a:rPr lang="cs-CZ" dirty="0" err="1"/>
              <a:t>segmenting</a:t>
            </a:r>
            <a:r>
              <a:rPr lang="cs-CZ" dirty="0"/>
              <a:t>), rozdělení trhu na jednotlivé segmenty, může se </a:t>
            </a:r>
            <a:r>
              <a:rPr lang="cs-CZ" dirty="0" smtClean="0"/>
              <a:t>jednat o </a:t>
            </a:r>
            <a:r>
              <a:rPr lang="cs-CZ" dirty="0"/>
              <a:t>více segmentů. Určuje se podle demografie, věku, pohlaví, zájmů, jazyk, </a:t>
            </a:r>
            <a:r>
              <a:rPr lang="cs-CZ" dirty="0" smtClean="0"/>
              <a:t>zvyky, hodnoty</a:t>
            </a:r>
            <a:r>
              <a:rPr lang="cs-CZ" dirty="0"/>
              <a:t>. Bez této analýzy by nebylo možné dodat tomu konkrétnímu zákazníkovi </a:t>
            </a:r>
            <a:r>
              <a:rPr lang="cs-CZ" dirty="0" smtClean="0"/>
              <a:t>ten správný </a:t>
            </a:r>
            <a:r>
              <a:rPr lang="cs-CZ" dirty="0"/>
              <a:t>produkt/službu. Často se lze setkat se společností, která ani netuší, kdo je </a:t>
            </a:r>
            <a:r>
              <a:rPr lang="cs-CZ" dirty="0" smtClean="0"/>
              <a:t>jejím zákazníkem </a:t>
            </a:r>
            <a:r>
              <a:rPr lang="cs-CZ" dirty="0"/>
              <a:t>a často považuje za cílovou skupinu celý český trh.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121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STPD - 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 – zacílení (</a:t>
            </a:r>
            <a:r>
              <a:rPr lang="cs-CZ" dirty="0" err="1"/>
              <a:t>targeting</a:t>
            </a:r>
            <a:r>
              <a:rPr lang="cs-CZ" dirty="0"/>
              <a:t>), cílový trh musí být dostatečně velký, aby bylo možné získat </a:t>
            </a:r>
            <a:r>
              <a:rPr lang="cs-CZ" dirty="0" smtClean="0"/>
              <a:t>větší segmenty</a:t>
            </a:r>
            <a:r>
              <a:rPr lang="cs-CZ" dirty="0"/>
              <a:t>. Rozdíly v jednotlivých segmentech by měly být znatelné. Náklady </a:t>
            </a:r>
            <a:r>
              <a:rPr lang="cs-CZ" dirty="0" smtClean="0"/>
              <a:t>na kampaně</a:t>
            </a:r>
            <a:r>
              <a:rPr lang="cs-CZ" dirty="0"/>
              <a:t>, díky kterým se cílí na různé segmenty, by měly být efektivně </a:t>
            </a:r>
            <a:r>
              <a:rPr lang="cs-CZ" dirty="0" smtClean="0"/>
              <a:t>investované, nikdy nesmí </a:t>
            </a:r>
            <a:r>
              <a:rPr lang="cs-CZ" dirty="0"/>
              <a:t>překročit náklady zisk (celoživotní zisk ze zákazníka musí </a:t>
            </a:r>
            <a:r>
              <a:rPr lang="cs-CZ" dirty="0" smtClean="0"/>
              <a:t>překročit celoživotní </a:t>
            </a:r>
            <a:r>
              <a:rPr lang="cs-CZ" dirty="0"/>
              <a:t>náklady vynaložené na zákazníka). Cílí se skrz různé marketingové </a:t>
            </a:r>
            <a:r>
              <a:rPr lang="cs-CZ" dirty="0" smtClean="0"/>
              <a:t>kanály, cokoliv </a:t>
            </a:r>
            <a:r>
              <a:rPr lang="cs-CZ" dirty="0"/>
              <a:t>je důležité zákazníkovi oznámit, musí to být provedeno tak, aby se to k </a:t>
            </a:r>
            <a:r>
              <a:rPr lang="cs-CZ" dirty="0" smtClean="0"/>
              <a:t>němu dostalo</a:t>
            </a:r>
            <a:r>
              <a:rPr 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811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STPD - 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 – umístění na trhu (</a:t>
            </a:r>
            <a:r>
              <a:rPr lang="cs-CZ" dirty="0" err="1"/>
              <a:t>positioning</a:t>
            </a:r>
            <a:r>
              <a:rPr lang="cs-CZ" dirty="0"/>
              <a:t>), </a:t>
            </a:r>
            <a:r>
              <a:rPr lang="cs-CZ" dirty="0" err="1"/>
              <a:t>positioning</a:t>
            </a:r>
            <a:r>
              <a:rPr lang="cs-CZ" dirty="0"/>
              <a:t> je možné zvyšovat i </a:t>
            </a:r>
            <a:r>
              <a:rPr lang="cs-CZ" dirty="0" smtClean="0"/>
              <a:t>samotným povědomím </a:t>
            </a:r>
            <a:r>
              <a:rPr lang="cs-CZ" dirty="0"/>
              <a:t>o značce (čím lépe je značka na trhu vnímána, tím roste hodnota na trhu</a:t>
            </a:r>
            <a:r>
              <a:rPr lang="cs-CZ" dirty="0" smtClean="0"/>
              <a:t>). Každá </a:t>
            </a:r>
            <a:r>
              <a:rPr lang="cs-CZ" dirty="0"/>
              <a:t>konkurenční výhoda vytváří lepší image značky.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745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STPD - D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 - rozdílnost (</a:t>
            </a:r>
            <a:r>
              <a:rPr lang="cs-CZ" dirty="0" err="1"/>
              <a:t>differentiation</a:t>
            </a:r>
            <a:r>
              <a:rPr lang="cs-CZ" dirty="0"/>
              <a:t>), odlišení se od konkurence tak, aby byl produkt </a:t>
            </a:r>
            <a:r>
              <a:rPr lang="cs-CZ" dirty="0" smtClean="0"/>
              <a:t>pro zvolenou </a:t>
            </a:r>
            <a:r>
              <a:rPr lang="cs-CZ" dirty="0"/>
              <a:t>cílovou skupinu atraktivnější. Cílem diferenciace je vyvinout pozici, </a:t>
            </a:r>
            <a:r>
              <a:rPr lang="cs-CZ" dirty="0" smtClean="0"/>
              <a:t>kterou potenciální </a:t>
            </a:r>
            <a:r>
              <a:rPr lang="cs-CZ" dirty="0"/>
              <a:t>zákazníci považují za jedinečnou. Může se jednat o kvalitu </a:t>
            </a:r>
            <a:r>
              <a:rPr lang="cs-CZ" dirty="0" smtClean="0"/>
              <a:t>produktu, funkcionalitu</a:t>
            </a:r>
            <a:r>
              <a:rPr lang="cs-CZ" dirty="0"/>
              <a:t>, slevové akce a aktivitu prodejce a z části i reklama, které </a:t>
            </a:r>
            <a:r>
              <a:rPr lang="cs-CZ" dirty="0" smtClean="0"/>
              <a:t>ovlivňují odlišnost </a:t>
            </a:r>
            <a:r>
              <a:rPr lang="cs-CZ" dirty="0"/>
              <a:t>produktu.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89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proces</a:t>
            </a:r>
            <a:endParaRPr lang="cs-CZ" dirty="0"/>
          </a:p>
        </p:txBody>
      </p:sp>
      <p:pic>
        <p:nvPicPr>
          <p:cNvPr id="4" name="Zástupný symbol pro obsah 3" descr="mk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1152" y="1988840"/>
            <a:ext cx="8781066" cy="324036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efektivní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I</a:t>
            </a:r>
            <a:r>
              <a:rPr lang="cs-CZ" dirty="0" smtClean="0"/>
              <a:t>dentifikace cílového publika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cílů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Návrh komunikace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Volba komunikačních kanálů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rozpočtu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Rozhodnutí o komunikačním/mediálním mixu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Měření výsledků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Řízení integrované marketingové komunikace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cílového publika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Můžeme použít teorii segmentace</a:t>
            </a:r>
          </a:p>
          <a:p>
            <a:r>
              <a:rPr lang="cs-CZ" dirty="0" smtClean="0"/>
              <a:t>Je užitečné využít frekvenci používání výrobku a věrnost ke značce</a:t>
            </a:r>
          </a:p>
          <a:p>
            <a:r>
              <a:rPr lang="cs-CZ" dirty="0" smtClean="0"/>
              <a:t>Je daná kategorie pro cílové publikum novinkou?</a:t>
            </a:r>
          </a:p>
          <a:p>
            <a:r>
              <a:rPr lang="cs-CZ" dirty="0" smtClean="0"/>
              <a:t>Jedná se o nové nebo stávající zákazníky?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cílů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Povědomí o značce: posílení schopnosti spotřebitele rozpoznat nebo si vybavit značku v určité kategorii</a:t>
            </a:r>
          </a:p>
          <a:p>
            <a:r>
              <a:rPr lang="cs-CZ" dirty="0" smtClean="0"/>
              <a:t>Postoj ke značce: vylepšit hodnocení vnímané schopnosti značky uspokojit aktuální potřebu</a:t>
            </a:r>
          </a:p>
          <a:p>
            <a:r>
              <a:rPr lang="cs-CZ" dirty="0" smtClean="0"/>
              <a:t>Záměr koupit značku: přimět spotřebitele ke koupi dané značky </a:t>
            </a:r>
          </a:p>
          <a:p>
            <a:r>
              <a:rPr lang="cs-CZ" dirty="0" smtClean="0"/>
              <a:t>Pozor na tzv. „upíří efekt“ – prvek určený k zaujatí cl.skupiny strhne pozornost na sebe.</a:t>
            </a:r>
          </a:p>
          <a:p>
            <a:r>
              <a:rPr lang="cs-CZ" dirty="0" smtClean="0"/>
              <a:t>Pozor na cíl marketingové komunikace – není jím pobavit, nýbrž zaujmout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Upíří efekt</a:t>
            </a:r>
            <a:endParaRPr lang="cs-CZ" dirty="0"/>
          </a:p>
        </p:txBody>
      </p:sp>
      <p:pic>
        <p:nvPicPr>
          <p:cNvPr id="4" name="Zástupný symbol pro obsah 3" descr="EK38_bobika_NGUYEN_PHUONG_THAOMF_DNESProfimedia.cz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7" y="1815230"/>
            <a:ext cx="7082901" cy="399003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Strategie sdělení: usiluje se o témata a apely, které budou v souladu s </a:t>
            </a:r>
            <a:r>
              <a:rPr lang="cs-CZ" dirty="0" err="1" smtClean="0"/>
              <a:t>positioningem</a:t>
            </a:r>
            <a:r>
              <a:rPr lang="cs-CZ" dirty="0" smtClean="0"/>
              <a:t> značky a pomohou jí upevnit body odlišnosti. Některé se vztahují k výkonu, jiné k externím faktorům, jako je tradice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Kreativní strategie: díky nim převádí marketéři svá sdělení do konkrétních podob komunikace. Klasifikujeme na </a:t>
            </a:r>
            <a:r>
              <a:rPr lang="cs-CZ" i="1" dirty="0" smtClean="0"/>
              <a:t>informační (https://www.youtube.com/watch?v=-Bc-83hu6fQ ) a transformační apely (https://www.youtube.com/watch?v=l2d8yuB9IhA)</a:t>
            </a:r>
            <a:endParaRPr lang="cs-CZ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kanály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Osobní komunikační kanály (odborné kanál, sociální kanály,…)</a:t>
            </a:r>
          </a:p>
          <a:p>
            <a:endParaRPr lang="cs-CZ" dirty="0" smtClean="0"/>
          </a:p>
          <a:p>
            <a:r>
              <a:rPr lang="cs-CZ" dirty="0" smtClean="0"/>
              <a:t>Neosobní komunikační kanály (komunikace zaměřena na více než jednu osobu. Používají se při reklamě, podpoře prodeje, PR a událostí (zážitkové akce dříve a dnes?)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rozpočtu na 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Metoda dostupných prostředků …</a:t>
            </a:r>
          </a:p>
          <a:p>
            <a:r>
              <a:rPr lang="cs-CZ" dirty="0" smtClean="0"/>
              <a:t>Metoda procenta z tržeb …</a:t>
            </a:r>
          </a:p>
          <a:p>
            <a:r>
              <a:rPr lang="cs-CZ" dirty="0" smtClean="0"/>
              <a:t>Metoda konkurenční parity …</a:t>
            </a:r>
          </a:p>
          <a:p>
            <a:r>
              <a:rPr lang="cs-CZ" dirty="0" smtClean="0"/>
              <a:t>Metoda cílů a úkolů …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1655</TotalTime>
  <Words>742</Words>
  <Application>Microsoft Office PowerPoint</Application>
  <PresentationFormat>Předvádění na obrazovce (4:3)</PresentationFormat>
  <Paragraphs>65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Calibri</vt:lpstr>
      <vt:lpstr>Georgia</vt:lpstr>
      <vt:lpstr>Wingdings</vt:lpstr>
      <vt:lpstr>Wingdings 2</vt:lpstr>
      <vt:lpstr>Administrativní</vt:lpstr>
      <vt:lpstr>Komunikační strategie</vt:lpstr>
      <vt:lpstr>Komunikační proces</vt:lpstr>
      <vt:lpstr>Příprava efektivní komunikace</vt:lpstr>
      <vt:lpstr>Stanovení cílového publika</vt:lpstr>
      <vt:lpstr>Stanovení cílů komunikace</vt:lpstr>
      <vt:lpstr>Upíří efekt</vt:lpstr>
      <vt:lpstr>Návrh komunikace</vt:lpstr>
      <vt:lpstr>Komunikační kanály</vt:lpstr>
      <vt:lpstr>Stanovení rozpočtu na marketing</vt:lpstr>
      <vt:lpstr>Komunikační mix</vt:lpstr>
      <vt:lpstr>IKM (ICM)</vt:lpstr>
      <vt:lpstr>Výběr vhodné komunikační strategie</vt:lpstr>
      <vt:lpstr>Plánování komunikačního obsahuj – nejlépe s metodou STPD</vt:lpstr>
      <vt:lpstr>STPD - S</vt:lpstr>
      <vt:lpstr>STPD - T</vt:lpstr>
      <vt:lpstr>STPD - P</vt:lpstr>
      <vt:lpstr>STPD - 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Komunikační strategie</dc:title>
  <dc:creator>Petka</dc:creator>
  <cp:lastModifiedBy>Hewlett-Packard Company</cp:lastModifiedBy>
  <cp:revision>13</cp:revision>
  <dcterms:created xsi:type="dcterms:W3CDTF">2018-05-13T13:15:50Z</dcterms:created>
  <dcterms:modified xsi:type="dcterms:W3CDTF">2020-05-06T07:40:29Z</dcterms:modified>
</cp:coreProperties>
</file>