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305" r:id="rId7"/>
    <p:sldId id="261" r:id="rId8"/>
    <p:sldId id="306" r:id="rId9"/>
    <p:sldId id="307" r:id="rId10"/>
    <p:sldId id="308" r:id="rId11"/>
    <p:sldId id="309" r:id="rId12"/>
    <p:sldId id="262" r:id="rId13"/>
    <p:sldId id="283" r:id="rId14"/>
    <p:sldId id="311" r:id="rId15"/>
    <p:sldId id="284" r:id="rId16"/>
    <p:sldId id="312" r:id="rId17"/>
    <p:sldId id="313" r:id="rId18"/>
    <p:sldId id="314" r:id="rId19"/>
    <p:sldId id="315" r:id="rId20"/>
    <p:sldId id="316" r:id="rId21"/>
    <p:sldId id="317" r:id="rId22"/>
    <p:sldId id="294" r:id="rId23"/>
    <p:sldId id="318" r:id="rId24"/>
    <p:sldId id="319" r:id="rId25"/>
    <p:sldId id="295" r:id="rId26"/>
    <p:sldId id="320" r:id="rId27"/>
    <p:sldId id="321" r:id="rId28"/>
    <p:sldId id="269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6" r:id="rId50"/>
    <p:sldId id="347" r:id="rId51"/>
    <p:sldId id="344" r:id="rId52"/>
    <p:sldId id="345" r:id="rId53"/>
    <p:sldId id="348" r:id="rId54"/>
    <p:sldId id="349" r:id="rId55"/>
    <p:sldId id="350" r:id="rId56"/>
  </p:sldIdLst>
  <p:sldSz cx="12192000" cy="6858000"/>
  <p:notesSz cx="6858000" cy="9144000"/>
  <p:defaultTextStyle>
    <a:defPPr>
      <a:defRPr lang="de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65432-E79C-C747-82ED-5D65CD6734B5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Z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6C66-0E79-A54A-9782-7D95F1AEE549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59296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286BE6D4-82D5-B649-AD61-064C604830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1B6364-467C-2B47-85FF-E9BB7D626D7B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48008738-AC1B-8D42-8E9F-1158E2B5B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485C96FE-A0C0-CD41-AD5E-9736DC13A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7">
            <a:extLst>
              <a:ext uri="{FF2B5EF4-FFF2-40B4-BE49-F238E27FC236}">
                <a16:creationId xmlns:a16="http://schemas.microsoft.com/office/drawing/2014/main" id="{03A4AF82-C97C-FB40-9A3B-5A6465D516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C4FC3F-263E-CA47-AD04-8C6264090374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A7F060FD-4369-D84D-A004-B78B6C5269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66D01CAA-46D7-AC43-9387-D81DD5D34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>
            <a:extLst>
              <a:ext uri="{FF2B5EF4-FFF2-40B4-BE49-F238E27FC236}">
                <a16:creationId xmlns:a16="http://schemas.microsoft.com/office/drawing/2014/main" id="{F4C100A0-5237-EA44-81B6-DE8C555AB3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0D7095-3409-1F40-82A6-2F3E6FAC02C7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946E93B-BE27-3440-B6F2-CE5732EF8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663" y="812800"/>
            <a:ext cx="7107237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4E43C1B6-B22F-4F46-B8D9-6D9236263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7">
            <a:extLst>
              <a:ext uri="{FF2B5EF4-FFF2-40B4-BE49-F238E27FC236}">
                <a16:creationId xmlns:a16="http://schemas.microsoft.com/office/drawing/2014/main" id="{B55AB88B-6395-3B42-BF59-7317657D21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D20202-8A25-774D-97A9-8DFA9540BE2E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727BE518-0A97-3348-BC67-699A308415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663" y="812800"/>
            <a:ext cx="7107237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F34E7A52-821A-4545-B93F-0333FCA71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FA6F8171-43D4-1344-AFFB-2A454A36A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66AC73C3-0BB4-8F41-AED5-F56416EDA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FA6F8171-43D4-1344-AFFB-2A454A36A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66AC73C3-0BB4-8F41-AED5-F56416EDA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764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7">
            <a:extLst>
              <a:ext uri="{FF2B5EF4-FFF2-40B4-BE49-F238E27FC236}">
                <a16:creationId xmlns:a16="http://schemas.microsoft.com/office/drawing/2014/main" id="{751ED007-C76C-E54B-B2E2-0BBF351AE6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02D11F-1742-F040-9899-EA65E9DB622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28DD15C1-7770-0345-81A2-6207257CC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663" y="812800"/>
            <a:ext cx="7107237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738C3B76-D785-5D44-BCAD-BCFC75692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7">
            <a:extLst>
              <a:ext uri="{FF2B5EF4-FFF2-40B4-BE49-F238E27FC236}">
                <a16:creationId xmlns:a16="http://schemas.microsoft.com/office/drawing/2014/main" id="{B436766F-62A0-6B44-9CF0-4A3E360637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ADE77E-34CF-C744-B345-8FE12351519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6B565AFC-E10A-054B-A057-66C9EB1DED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663" y="812800"/>
            <a:ext cx="7107237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F48F6125-ACDC-724C-A106-34EF0F05D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8AB7AD83-B2AB-5144-9C28-3914DFEE42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1B8527-7B0E-6B47-88EF-E85216F172DC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53713B0-F3E3-4447-A8C7-AFE2E6BB4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5690A20-7C2A-0748-82AD-CD49BF3D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>
            <a:extLst>
              <a:ext uri="{FF2B5EF4-FFF2-40B4-BE49-F238E27FC236}">
                <a16:creationId xmlns:a16="http://schemas.microsoft.com/office/drawing/2014/main" id="{FB44A3F0-84E9-F54A-B6B3-58DD37955C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45B0AD-D837-DA44-A418-45D448DA7B13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ED0DAF3C-BE2D-DF49-B95D-94677351F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04F7133-D5CD-724F-B9D5-9E13CC9CE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7">
            <a:extLst>
              <a:ext uri="{FF2B5EF4-FFF2-40B4-BE49-F238E27FC236}">
                <a16:creationId xmlns:a16="http://schemas.microsoft.com/office/drawing/2014/main" id="{BEC3A65A-B5E1-E145-AB25-B1F532D37B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A7B616-E322-E845-B041-6F7FCD5BF918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F04FDEA5-3EA0-E94C-BAF8-C2DE991F0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2633A65-BB8A-0B41-A016-73C90C06F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7">
            <a:extLst>
              <a:ext uri="{FF2B5EF4-FFF2-40B4-BE49-F238E27FC236}">
                <a16:creationId xmlns:a16="http://schemas.microsoft.com/office/drawing/2014/main" id="{D02C0D93-F897-7249-B41D-5EBB031120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72B5DE-016E-ED4D-A29A-BCD051D1D168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BED70D29-46F4-ED49-8D61-FE86F6269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E2146CBD-5EE6-2343-BB02-4DE05E2A6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7">
            <a:extLst>
              <a:ext uri="{FF2B5EF4-FFF2-40B4-BE49-F238E27FC236}">
                <a16:creationId xmlns:a16="http://schemas.microsoft.com/office/drawing/2014/main" id="{7DE97908-9C8D-364D-AA2F-A4051072A9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B7E322-9A67-7846-8360-0AC8E5737B15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D80AEDD9-AD0E-984F-B340-48190064E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5B4E11EB-DBAD-664F-96D8-F019A34D3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7">
            <a:extLst>
              <a:ext uri="{FF2B5EF4-FFF2-40B4-BE49-F238E27FC236}">
                <a16:creationId xmlns:a16="http://schemas.microsoft.com/office/drawing/2014/main" id="{2379950A-214C-D844-8C40-2EB4F8C0C0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AA556D-2136-5444-A5EC-77B9A1062B06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B65076F7-8B81-7C4C-AC2C-373E91DC89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4EB6622A-E8E2-2447-8F6D-3AF98D9B1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7">
            <a:extLst>
              <a:ext uri="{FF2B5EF4-FFF2-40B4-BE49-F238E27FC236}">
                <a16:creationId xmlns:a16="http://schemas.microsoft.com/office/drawing/2014/main" id="{C8F5F811-0165-7140-A9C6-6412D0134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A013C3-DEBF-6D42-98B3-C8B648FD2EA5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F93AB108-1B90-D440-9103-2651169034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3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EB62BDC3-0F80-6046-869B-D6BF79A73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>
            <a:extLst>
              <a:ext uri="{FF2B5EF4-FFF2-40B4-BE49-F238E27FC236}">
                <a16:creationId xmlns:a16="http://schemas.microsoft.com/office/drawing/2014/main" id="{FF7ABC5E-1507-7F40-A7B4-B4374E4338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DF1E4B-2C11-D949-9588-3819825CD87D}" type="slidenum">
              <a:rPr lang="de-CH" altLang="de-CZ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3CE97167-CC0A-CC4B-ADFF-E28F18431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0C90D7EF-B803-CF47-8327-B50AB21C6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0A98B-58B9-8E42-BC6A-3A9CCF141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1F5B8E-7B95-AB42-AE22-F9C18BA19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95A861-5F70-714F-826A-50397FD4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AB1C42-E821-4F48-9999-E9BFF00C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84909C-9A75-AD42-81E4-EBE05837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87513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D5B37-3AC5-7646-838D-B681A35D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296545-0DC6-5C48-8D7D-A52BC4245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57CD9-0B2D-334F-BB42-5B6816C9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AD3D7-7AAA-564F-B838-DFB8B6F0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2720DD-1A9F-4543-B090-257BC6E1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84479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16BBBD-6EC9-C842-8383-BF04A99DA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796921-1F64-8A4F-B94E-ECDE60B4F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E6F32-52B6-C749-A4C8-B2D208FD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DCBC56-414C-7F40-92A2-52F0A4E9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BAF14D-5026-1046-BA79-D8B90763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53984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00DF0-1A1E-1341-8B8D-EB3A95E2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D704E-3D36-E743-84AC-13E843FA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35760-F89E-BF48-A75E-9266FC62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6DA693-1705-4641-BF10-1F9692AE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661119-D7F9-F44E-8537-AF57797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16491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EACB3-D071-BA4B-B7F2-2DF6B27D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D88DE6-0D88-BE49-9345-E372260D7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01B8D1-6D39-EA44-B0B8-9BC44D4A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BDCD3-A1E1-D049-9D5C-85D993BE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7BFC5-080D-A74B-8152-4E7728EA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34470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941A-0A6F-824A-861C-3B018603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6D8FF-0300-DE40-BE53-55FF3B8B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2103EF-66F6-F944-98A0-8E779722C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F551E8-AD9F-1F47-9F30-812BA4E6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B54461-850A-3740-8514-D3147CDA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DD3ADC-CD98-6043-8F5D-51FB944C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4559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69B18-7BEE-CE4B-8D8F-0D4B6C23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0C22B0-30EB-8241-A6EE-014DAFE5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B73704-9C44-1B41-B257-4B0063FF1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B86F5-DBEF-B046-9525-C420F7B58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0DDBF8-2800-3E47-A9B2-A62DE99EA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03C669-CB9B-F34E-87F5-BEC119DE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E66BD1-B4E8-6748-99F1-E825A73A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5D0550-8037-4B4E-B891-6EEED480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0118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16DA0-A1E4-764B-B01A-196E0DF5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EF19F8-8E13-8F49-BF45-B9978AC9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33E2DA-6835-6C45-B074-FB7FD24A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769CDC-D403-CD47-8CB1-3CA23E1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14044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8AABDC-4D0B-A149-A950-68A4CFC1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7A5CED-469A-EF4C-8617-79D0EFC0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4C9C43-F3F7-C347-BF93-2CE26BE8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6153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7727F-B89A-284B-9684-A642BD39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471023-F094-624B-AB1C-56AF8671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49BC09-B75A-B64B-A7A5-C63EAFA7A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6CAC0-CB8F-684D-8DE1-F30DEA7B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B4D11C-91E5-D840-A34C-A0663C67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4AC100-5922-514B-B2A8-AB50C94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22919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538BF-5F11-FB44-922A-BC9CBF39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E26C06-7655-1F4D-9A01-C1FB067F1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09BEC2-BC0D-9D4C-A66B-86C25C225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E52ABA-665E-3B48-92D8-338CEAFE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75C401-3FE3-F146-8091-36F46F9B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E16EEB-2D09-B648-9765-DBE69C08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92869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A6AB70-42D0-DD44-95EA-B31F11D6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C6ADBC-B894-B044-B3D2-F771B53E7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B6C56-8E84-6840-B568-C9DE2196A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4DF4-5D1E-5942-A77F-9BE4AD2B8A72}" type="datetimeFigureOut">
              <a:rPr lang="de-CZ" smtClean="0"/>
              <a:t>12.10.2023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B0DD01-9E1B-4247-83C8-834397B05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5200B0-D699-AA41-8E32-C0648576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23510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earning.mslu.by/assignments/73/topic_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academia.edu/MarkusGiger?from_navbar=true" TargetMode="External"/><Relationship Id="rId2" Type="http://schemas.openxmlformats.org/officeDocument/2006/relationships/hyperlink" Target="https://uves.ff.cuni.cz/cs/doc-dr-phil-markus-gige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me.org/123011/literatura/yazyk_sistema_siste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me.org/123011/literatura/yazyk_sistema_siste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4F77B-6DD2-2C47-ADA1-C7858EFD6C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русский язык</a:t>
            </a:r>
            <a:endParaRPr lang="de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C56CED-BFD0-2E44-89F1-BA077E3F7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Markus </a:t>
            </a:r>
            <a:r>
              <a:rPr lang="cs-CZ" dirty="0" err="1"/>
              <a:t>Giger</a:t>
            </a:r>
            <a:endParaRPr lang="de-CZ" dirty="0"/>
          </a:p>
        </p:txBody>
      </p:sp>
    </p:spTree>
    <p:extLst>
      <p:ext uri="{BB962C8B-B14F-4D97-AF65-F5344CB8AC3E}">
        <p14:creationId xmlns:p14="http://schemas.microsoft.com/office/powerpoint/2010/main" val="256300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C3640723-3834-F747-949E-76D689B1666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4188" y="260669"/>
            <a:ext cx="8686992" cy="6466279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«Уровни языка - некоторые «части» языка; подсистемы общей системы языка, каждая из которых характе­ри­зу­ет­ся совокупностью относительно однородных единиц и набором правил, регулирующих их исполь­зо­ва­ние и группировку в различные классы и подклассы. Можно выделить следующие основные У. я.: фонемный, морфемный, лексический (словесный), синтаксический (уровень предложения).» 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(ЛЭС)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– как себе вообразить отношения между этими уровнями?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de-CH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Grafik 2">
            <a:extLst>
              <a:ext uri="{FF2B5EF4-FFF2-40B4-BE49-F238E27FC236}">
                <a16:creationId xmlns:a16="http://schemas.microsoft.com/office/drawing/2014/main" id="{F47AC830-AD0B-4746-BF00-D9AC8927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29" y="620706"/>
            <a:ext cx="4804344" cy="314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feld 3">
            <a:extLst>
              <a:ext uri="{FF2B5EF4-FFF2-40B4-BE49-F238E27FC236}">
                <a16:creationId xmlns:a16="http://schemas.microsoft.com/office/drawing/2014/main" id="{850F5136-41A0-8B4F-9F88-D42471266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02" y="4278690"/>
            <a:ext cx="4729180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CZ" sz="1814">
                <a:latin typeface="Times New Roman" panose="02020603050405020304" pitchFamily="18" charset="0"/>
                <a:hlinkClick r:id="rId4"/>
              </a:rPr>
              <a:t>http://elearning.mslu.by/assignments/73/topic_2/</a:t>
            </a:r>
            <a:endParaRPr lang="de-CZ" altLang="de-CZ" sz="1814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B45801B8-00E0-5643-8E50-70729FB3E4E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853316" y="243387"/>
            <a:ext cx="8483930" cy="619265"/>
          </a:xfrm>
        </p:spPr>
        <p:txBody>
          <a:bodyPr vert="horz" lIns="91440" tIns="25474" rIns="91440" bIns="45720" rtlCol="0" anchor="t">
            <a:normAutofit/>
          </a:bodyPr>
          <a:lstStyle/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Языковая система</a:t>
            </a:r>
          </a:p>
        </p:txBody>
      </p:sp>
      <p:pic>
        <p:nvPicPr>
          <p:cNvPr id="27651" name="Grafik 4">
            <a:extLst>
              <a:ext uri="{FF2B5EF4-FFF2-40B4-BE49-F238E27FC236}">
                <a16:creationId xmlns:a16="http://schemas.microsoft.com/office/drawing/2014/main" id="{E6DA5EE9-885E-814F-B0A9-AE13D214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83" y="1077234"/>
            <a:ext cx="9144960" cy="507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Inhaltsplatzhalter 2">
            <a:extLst>
              <a:ext uri="{FF2B5EF4-FFF2-40B4-BE49-F238E27FC236}">
                <a16:creationId xmlns:a16="http://schemas.microsoft.com/office/drawing/2014/main" id="{DE6E4C84-9FFD-7A48-9EAA-8A000C66F1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293792"/>
            <a:ext cx="8211742" cy="5819651"/>
          </a:xfrm>
        </p:spPr>
        <p:txBody>
          <a:bodyPr/>
          <a:lstStyle/>
          <a:p>
            <a:pPr marL="414772" indent="-414772"/>
            <a:r>
              <a:rPr lang="ru-RU" altLang="de-CZ" sz="2540">
                <a:latin typeface="Times New Roman" panose="02020603050405020304" pitchFamily="18" charset="0"/>
              </a:rPr>
              <a:t>В лексической частичной системе отношения более идиосинкратические</a:t>
            </a:r>
            <a:r>
              <a:rPr lang="de-CH" altLang="de-CZ" sz="2540">
                <a:latin typeface="Times New Roman" panose="02020603050405020304" pitchFamily="18" charset="0"/>
              </a:rPr>
              <a:t>, </a:t>
            </a:r>
            <a:r>
              <a:rPr lang="ru-RU" altLang="de-CZ" sz="2540">
                <a:latin typeface="Times New Roman" panose="02020603050405020304" pitchFamily="18" charset="0"/>
              </a:rPr>
              <a:t>значения более целостные, в грамматической частичной системе</a:t>
            </a:r>
            <a:r>
              <a:rPr lang="cs-CZ" altLang="de-CZ" sz="2540">
                <a:latin typeface="Times New Roman" panose="02020603050405020304" pitchFamily="18" charset="0"/>
              </a:rPr>
              <a:t> </a:t>
            </a:r>
            <a:r>
              <a:rPr lang="ru-RU" altLang="de-CZ" sz="2540">
                <a:latin typeface="Times New Roman" panose="02020603050405020304" pitchFamily="18" charset="0"/>
              </a:rPr>
              <a:t>отношения более регулярные, значения более аналитические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Inhaltsplatzhalter 2">
            <a:extLst>
              <a:ext uri="{FF2B5EF4-FFF2-40B4-BE49-F238E27FC236}">
                <a16:creationId xmlns:a16="http://schemas.microsoft.com/office/drawing/2014/main" id="{67EACE8D-F915-754A-AC09-20C245D356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049" y="293792"/>
            <a:ext cx="8211742" cy="5819651"/>
          </a:xfrm>
        </p:spPr>
        <p:txBody>
          <a:bodyPr/>
          <a:lstStyle/>
          <a:p>
            <a:pPr marL="414772" indent="-414772"/>
            <a:r>
              <a:rPr lang="ru-RU" altLang="de-CZ" sz="2540">
                <a:latin typeface="Times New Roman" panose="02020603050405020304" pitchFamily="18" charset="0"/>
              </a:rPr>
              <a:t>В лексической частичной системе отношения более идиосинкратические</a:t>
            </a:r>
            <a:r>
              <a:rPr lang="de-CH" altLang="de-CZ" sz="2540">
                <a:latin typeface="Times New Roman" panose="02020603050405020304" pitchFamily="18" charset="0"/>
              </a:rPr>
              <a:t>, </a:t>
            </a:r>
            <a:r>
              <a:rPr lang="ru-RU" altLang="de-CZ" sz="2540">
                <a:latin typeface="Times New Roman" panose="02020603050405020304" pitchFamily="18" charset="0"/>
              </a:rPr>
              <a:t>значения более целостные, в грамматической частичной системе</a:t>
            </a:r>
            <a:r>
              <a:rPr lang="cs-CZ" altLang="de-CZ" sz="2540">
                <a:latin typeface="Times New Roman" panose="02020603050405020304" pitchFamily="18" charset="0"/>
              </a:rPr>
              <a:t> </a:t>
            </a:r>
            <a:r>
              <a:rPr lang="ru-RU" altLang="de-CZ" sz="2540">
                <a:latin typeface="Times New Roman" panose="02020603050405020304" pitchFamily="18" charset="0"/>
              </a:rPr>
              <a:t>отношения более регулярные, значения более аналитические</a:t>
            </a:r>
          </a:p>
          <a:p>
            <a:pPr marL="414772" indent="-414772"/>
            <a:r>
              <a:rPr lang="ru-RU" altLang="de-CZ" sz="2540">
                <a:latin typeface="Times New Roman" panose="02020603050405020304" pitchFamily="18" charset="0"/>
              </a:rPr>
              <a:t>Вне системы: отношения общества говорящих и его слоев к языку (</a:t>
            </a:r>
            <a:r>
              <a:rPr lang="de-CH" altLang="de-CZ" sz="2540">
                <a:latin typeface="Times New Roman" panose="02020603050405020304" pitchFamily="18" charset="0"/>
              </a:rPr>
              <a:t>=&gt; </a:t>
            </a:r>
            <a:r>
              <a:rPr lang="ru-RU" altLang="de-CZ" sz="2540">
                <a:latin typeface="Times New Roman" panose="02020603050405020304" pitchFamily="18" charset="0"/>
              </a:rPr>
              <a:t>социолингвистика), отношения между</a:t>
            </a:r>
            <a:r>
              <a:rPr lang="de-DE" altLang="de-CZ" sz="2540">
                <a:latin typeface="Times New Roman" panose="02020603050405020304" pitchFamily="18" charset="0"/>
              </a:rPr>
              <a:t> </a:t>
            </a:r>
            <a:r>
              <a:rPr lang="ru-RU" altLang="de-CZ" sz="2540">
                <a:latin typeface="Times New Roman" panose="02020603050405020304" pitchFamily="18" charset="0"/>
              </a:rPr>
              <a:t>знак</a:t>
            </a:r>
            <a:r>
              <a:rPr lang="de-DE" altLang="de-CZ" sz="2540">
                <a:latin typeface="Times New Roman" panose="02020603050405020304" pitchFamily="18" charset="0"/>
              </a:rPr>
              <a:t>o</a:t>
            </a:r>
            <a:r>
              <a:rPr lang="ru-RU" altLang="de-CZ" sz="2540">
                <a:latin typeface="Times New Roman" panose="02020603050405020304" pitchFamily="18" charset="0"/>
              </a:rPr>
              <a:t>м и его</a:t>
            </a:r>
            <a:r>
              <a:rPr lang="de-DE" altLang="de-CZ" sz="2540">
                <a:latin typeface="Times New Roman" panose="02020603050405020304" pitchFamily="18" charset="0"/>
              </a:rPr>
              <a:t> </a:t>
            </a:r>
            <a:r>
              <a:rPr lang="ru-RU" altLang="de-CZ" sz="2540">
                <a:latin typeface="Times New Roman" panose="02020603050405020304" pitchFamily="18" charset="0"/>
              </a:rPr>
              <a:t>пользователем (</a:t>
            </a:r>
            <a:r>
              <a:rPr lang="de-CH" altLang="de-CZ" sz="2540">
                <a:latin typeface="Times New Roman" panose="02020603050405020304" pitchFamily="18" charset="0"/>
              </a:rPr>
              <a:t>=&gt;</a:t>
            </a:r>
            <a:r>
              <a:rPr lang="ru-RU" altLang="de-CZ" sz="2540">
                <a:latin typeface="Times New Roman" panose="02020603050405020304" pitchFamily="18" charset="0"/>
              </a:rPr>
              <a:t> прагматика)</a:t>
            </a:r>
            <a:endParaRPr lang="cs-CZ" altLang="de-CZ" sz="254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Inhaltsplatzhalter 2">
            <a:extLst>
              <a:ext uri="{FF2B5EF4-FFF2-40B4-BE49-F238E27FC236}">
                <a16:creationId xmlns:a16="http://schemas.microsoft.com/office/drawing/2014/main" id="{24940247-D0A8-6D48-B352-0D38603DBB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532526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Inhaltsplatzhalter 2">
            <a:extLst>
              <a:ext uri="{FF2B5EF4-FFF2-40B4-BE49-F238E27FC236}">
                <a16:creationId xmlns:a16="http://schemas.microsoft.com/office/drawing/2014/main" id="{2D67466C-1EC1-FD4F-8FC1-47EBD9FA1B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532526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Конечно разные частичные системы по-разному…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Inhaltsplatzhalter 2">
            <a:extLst>
              <a:ext uri="{FF2B5EF4-FFF2-40B4-BE49-F238E27FC236}">
                <a16:creationId xmlns:a16="http://schemas.microsoft.com/office/drawing/2014/main" id="{D3BD7FE3-E42C-CE4B-8189-BD1E70536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532526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Конечно разные частичные системы по-разному… Лексика развивается быстрее грамматики.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Inhaltsplatzhalter 2">
            <a:extLst>
              <a:ext uri="{FF2B5EF4-FFF2-40B4-BE49-F238E27FC236}">
                <a16:creationId xmlns:a16="http://schemas.microsoft.com/office/drawing/2014/main" id="{9C68605C-C3C9-1C4F-9F75-5C4E6885AA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532526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Конечно разные частичные системы по-разному… Лексика развивается быстрее грамматики.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развивается грамматика…?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Inhaltsplatzhalter 2">
            <a:extLst>
              <a:ext uri="{FF2B5EF4-FFF2-40B4-BE49-F238E27FC236}">
                <a16:creationId xmlns:a16="http://schemas.microsoft.com/office/drawing/2014/main" id="{780EE7E9-33C2-874E-B06D-83D1EDB33E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532526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Конечно разные частичные системы по-разному… Лексика развивается быстрее грамматики.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развивается грамматика…?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На самом деле медленно…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ADE81-DF88-B943-8F0B-8BF2A2EB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слов о себе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15A9EF-0F37-4948-B347-538FF44F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endParaRPr lang="de-CZ" dirty="0"/>
          </a:p>
          <a:p>
            <a:r>
              <a:rPr lang="ru-RU" dirty="0"/>
              <a:t>Родился в 1968г. в городке </a:t>
            </a:r>
            <a:r>
              <a:rPr lang="de-CH" dirty="0"/>
              <a:t>Bülach, </a:t>
            </a:r>
            <a:r>
              <a:rPr lang="ru-RU" dirty="0"/>
              <a:t>Швейцария</a:t>
            </a:r>
          </a:p>
          <a:p>
            <a:r>
              <a:rPr lang="ru-RU" dirty="0"/>
              <a:t>Изучил славянскую филологию, общую лингвистику и историю восточной Европы в Цюрихе</a:t>
            </a:r>
          </a:p>
          <a:p>
            <a:r>
              <a:rPr lang="ru-RU" dirty="0"/>
              <a:t>В 2001-2009 и с 2012 г. в Праге, главным образом на </a:t>
            </a:r>
            <a:r>
              <a:rPr lang="de-CH" dirty="0"/>
              <a:t>FF UK</a:t>
            </a:r>
            <a:endParaRPr lang="ru-RU" dirty="0"/>
          </a:p>
          <a:p>
            <a:endParaRPr lang="ru-RU" dirty="0"/>
          </a:p>
          <a:p>
            <a:r>
              <a:rPr lang="de-DE" dirty="0">
                <a:hlinkClick r:id="rId2"/>
              </a:rPr>
              <a:t>https://uves.ff.cuni.cz/cs/doc-dr-phil-markus-giger/</a:t>
            </a:r>
            <a:endParaRPr lang="de-DE" dirty="0"/>
          </a:p>
          <a:p>
            <a:r>
              <a:rPr lang="de-DE" dirty="0">
                <a:hlinkClick r:id="rId3"/>
              </a:rPr>
              <a:t>https://cuni.academia.edu/MarkusGiger?from_navbar=true</a:t>
            </a:r>
            <a:endParaRPr lang="de-DE" dirty="0"/>
          </a:p>
          <a:p>
            <a:pPr marL="0" indent="0">
              <a:buNone/>
            </a:pPr>
            <a:endParaRPr lang="de-CZ" dirty="0"/>
          </a:p>
        </p:txBody>
      </p:sp>
    </p:spTree>
    <p:extLst>
      <p:ext uri="{BB962C8B-B14F-4D97-AF65-F5344CB8AC3E}">
        <p14:creationId xmlns:p14="http://schemas.microsoft.com/office/powerpoint/2010/main" val="956640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Inhaltsplatzhalter 2">
            <a:extLst>
              <a:ext uri="{FF2B5EF4-FFF2-40B4-BE49-F238E27FC236}">
                <a16:creationId xmlns:a16="http://schemas.microsoft.com/office/drawing/2014/main" id="{D722FAA8-F85C-CE48-A1A1-7B2553CA3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532526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Конечно разные частичные системы по-разному… Лексика развивается быстрее грамматики.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развивается грамматика…?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На самом деле медленно… См. категории рода, падежа и числа у имен существительных, категорию наклонения у глагола. Мы знаем конечно об исторических изменениях, см. упомянутое выше </a:t>
            </a:r>
            <a:r>
              <a:rPr lang="ru-RU" altLang="de-CZ" sz="2540" dirty="0" err="1">
                <a:latin typeface="Times New Roman" panose="02020603050405020304" pitchFamily="18" charset="0"/>
              </a:rPr>
              <a:t>дв</a:t>
            </a:r>
            <a:r>
              <a:rPr lang="ru-RU" altLang="de-CZ" sz="2540" dirty="0">
                <a:latin typeface="Times New Roman" panose="02020603050405020304" pitchFamily="18" charset="0"/>
              </a:rPr>
              <a:t>. число или имперфект и аорист глагола, которые исчезли, или наоборот возникновение современной видовой оппозиции – но все это длится довольно долго…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Inhaltsplatzhalter 2">
            <a:extLst>
              <a:ext uri="{FF2B5EF4-FFF2-40B4-BE49-F238E27FC236}">
                <a16:creationId xmlns:a16="http://schemas.microsoft.com/office/drawing/2014/main" id="{1AFC13BD-2C73-3D4F-8AE4-5B15BBA1F4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242" y="162738"/>
            <a:ext cx="8361518" cy="6695262"/>
          </a:xfrm>
        </p:spPr>
        <p:txBody>
          <a:bodyPr>
            <a:normAutofit lnSpcReduction="10000"/>
          </a:bodyPr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Устойчивость языковой системы или Что такое «современный» язык?</a:t>
            </a:r>
          </a:p>
          <a:p>
            <a:pPr marL="414772" indent="-414772"/>
            <a:endParaRPr lang="ru-RU" altLang="de-CZ" sz="2540" dirty="0">
              <a:latin typeface="Times New Roman" panose="02020603050405020304" pitchFamily="18" charset="0"/>
            </a:endParaRP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изменяется языковая система?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Конечно разные частичные системы по-разному… Лексика развивается быстрее грамматики.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Как быстро развивается грамматика…?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На самом деле медленно… См. категории рода, падежа и числа у имен существительных, категорию наклонения у глагола. Мы знаем конечно об исторических изменениях, см. упомянутое выше </a:t>
            </a:r>
            <a:r>
              <a:rPr lang="ru-RU" altLang="de-CZ" sz="2540" dirty="0" err="1">
                <a:latin typeface="Times New Roman" panose="02020603050405020304" pitchFamily="18" charset="0"/>
              </a:rPr>
              <a:t>дв</a:t>
            </a:r>
            <a:r>
              <a:rPr lang="ru-RU" altLang="de-CZ" sz="2540" dirty="0">
                <a:latin typeface="Times New Roman" panose="02020603050405020304" pitchFamily="18" charset="0"/>
              </a:rPr>
              <a:t>. число или имперфект и аорист глагола, которые исчезли, или наоборот возникновение современной видовой оппозиции – но все это длится довольно долго…</a:t>
            </a:r>
          </a:p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Часто придется прослеживать явление в течение веков, чтобы понять процесс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3BB252A1-7CF6-B442-B0B0-39BAA527D80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80049" y="380200"/>
            <a:ext cx="8426324" cy="6217133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Литературный язык</a:t>
            </a:r>
          </a:p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endParaRPr lang="ru-RU" altLang="de-CZ" sz="2540" dirty="0">
              <a:latin typeface="Times New Roman" panose="02020603050405020304" pitchFamily="18" charset="0"/>
            </a:endParaRPr>
          </a:p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Не надо забыть о том, что мы обыкновенно занимаемся литературным языком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7EDDDEE-FBD4-0148-AA37-DDCF998BE2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80049" y="380200"/>
            <a:ext cx="8426324" cy="6217133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Литературный язык</a:t>
            </a:r>
          </a:p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endParaRPr lang="ru-RU" altLang="de-CZ" sz="2540" dirty="0">
              <a:latin typeface="Times New Roman" panose="02020603050405020304" pitchFamily="18" charset="0"/>
            </a:endParaRPr>
          </a:p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Не надо забыть о том, что мы обыкновенно занимаемся литературным языком </a:t>
            </a:r>
          </a:p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Это касается естественным, но надо иметь в виду, что лит. яз. имеет свои специфические черты: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Grafik 4">
            <a:extLst>
              <a:ext uri="{FF2B5EF4-FFF2-40B4-BE49-F238E27FC236}">
                <a16:creationId xmlns:a16="http://schemas.microsoft.com/office/drawing/2014/main" id="{BBD23784-E20B-7146-9FA9-E1C086A5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43" y="554460"/>
            <a:ext cx="9144960" cy="47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extfeld 5">
            <a:extLst>
              <a:ext uri="{FF2B5EF4-FFF2-40B4-BE49-F238E27FC236}">
                <a16:creationId xmlns:a16="http://schemas.microsoft.com/office/drawing/2014/main" id="{951CBB78-8900-3749-A8D5-4DD67D31C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907" y="5584907"/>
            <a:ext cx="1641155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de-CZ" sz="1814">
                <a:latin typeface="Times New Roman" panose="02020603050405020304" pitchFamily="18" charset="0"/>
              </a:rPr>
              <a:t>Исаченко 1958</a:t>
            </a:r>
            <a:endParaRPr lang="de-CZ" altLang="de-CZ" sz="1814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86B99302-DCDE-3F48-8999-1837B61E15B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4188" y="293791"/>
            <a:ext cx="8220383" cy="6107682"/>
          </a:xfrm>
        </p:spPr>
        <p:txBody>
          <a:bodyPr vert="horz" lIns="91440" tIns="25474" rIns="91440" bIns="45720" rtlCol="0" anchor="t">
            <a:normAutofit lnSpcReduction="10000"/>
          </a:bodyPr>
          <a:lstStyle/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этими пунктами, прежде всего со вторым (кодификация!) и третьем (школьное обучение) лит. яз. относительно консервативен, быстро не меняется, потому что его пользователи научились, каким он есть и должен быть. См. разговор с Е. В. </a:t>
            </a:r>
            <a:r>
              <a:rPr lang="ru-RU" altLang="de-CZ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Рахилиной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3878" indent="-30387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78" algn="l"/>
                <a:tab pos="398930" algn="l"/>
                <a:tab pos="806501" algn="l"/>
                <a:tab pos="1214072" algn="l"/>
                <a:tab pos="1621643" algn="l"/>
                <a:tab pos="2029214" algn="l"/>
                <a:tab pos="2436785" algn="l"/>
                <a:tab pos="2844356" algn="l"/>
                <a:tab pos="3251926" algn="l"/>
                <a:tab pos="3659498" algn="l"/>
                <a:tab pos="4067068" algn="l"/>
                <a:tab pos="4474640" algn="l"/>
                <a:tab pos="4882210" algn="l"/>
                <a:tab pos="5289782" algn="l"/>
                <a:tab pos="5697352" algn="l"/>
                <a:tab pos="6104923" algn="l"/>
                <a:tab pos="6512494" algn="l"/>
                <a:tab pos="6920065" algn="l"/>
                <a:tab pos="7327636" algn="l"/>
                <a:tab pos="7735207" algn="l"/>
                <a:tab pos="8142778" algn="l"/>
              </a:tabLst>
              <a:defRPr/>
            </a:pPr>
            <a:endParaRPr lang="ru-RU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CZ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Владимировна, Вы проводите исследования актуального состояния грамматической системы русского языка. Скажите, русский язык консервативен или он постоянно меняется?</a:t>
            </a: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Как всякий естественный язык, </a:t>
            </a:r>
            <a:r>
              <a:rPr lang="de-CZ" sz="25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постоянно меняется. Изменчивость – это главное свойство языковой системы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A636089-D86F-9146-AECC-5DF59B5B665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850435" y="195861"/>
            <a:ext cx="8220383" cy="6466279"/>
          </a:xfrm>
        </p:spPr>
        <p:txBody>
          <a:bodyPr vert="horz" lIns="91440" tIns="25474" rIns="91440" bIns="45720" rtlCol="0" anchor="t">
            <a:normAutofit/>
          </a:bodyPr>
          <a:lstStyle/>
          <a:p>
            <a:pPr algn="l">
              <a:defRPr/>
            </a:pPr>
            <a:r>
              <a:rPr lang="de-CZ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какие новые языковые явления Вы фиксируете последнее время?</a:t>
            </a: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Конечно, все обращают внимание на существенный приток новых слов, прежде всего из английского – но это очень поверхностное явление, оно практически не затрагивает языковую систему в целом: </a:t>
            </a:r>
            <a:r>
              <a:rPr lang="de-CZ" sz="25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 русского языка остается неизменной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pPr algn="l">
              <a:defRPr/>
            </a:pP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частотные слова – союзы (как </a:t>
            </a:r>
            <a:r>
              <a:rPr lang="de-CZ" sz="25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но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 предлоги (</a:t>
            </a:r>
            <a:r>
              <a:rPr lang="de-CZ" sz="25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в, на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под.), а из знаменательных – такие как </a:t>
            </a:r>
            <a:r>
              <a:rPr lang="de-CZ" sz="25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люди, большой, новый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и конечно, глагол </a:t>
            </a:r>
            <a:r>
              <a:rPr lang="de-CZ" sz="25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Частотные слова как раз самые устойчивые: они практически не меняются. </a:t>
            </a:r>
            <a:r>
              <a:rPr lang="de-CZ" sz="25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Вообще, язык гораздо более консервативен и устойчив, чем нам это кажется</a:t>
            </a:r>
            <a:r>
              <a:rPr 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(Е. В. </a:t>
            </a:r>
            <a:r>
              <a:rPr lang="ru-RU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Рахилина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интервью)</a:t>
            </a: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6074558"/>
          </a:xfrm>
        </p:spPr>
        <p:txBody>
          <a:bodyPr/>
          <a:lstStyle/>
          <a:p>
            <a:pPr marL="414772" indent="-414772"/>
            <a:r>
              <a:rPr lang="de-CZ" altLang="de-CZ" sz="2540" dirty="0">
                <a:latin typeface="Times New Roman" panose="02020603050405020304" pitchFamily="18" charset="0"/>
              </a:rPr>
              <a:t>=&gt; </a:t>
            </a:r>
            <a:r>
              <a:rPr lang="ru-RU" altLang="de-CZ" sz="2540" dirty="0">
                <a:latin typeface="Times New Roman" panose="02020603050405020304" pitchFamily="18" charset="0"/>
              </a:rPr>
              <a:t>Иногда придется в рамках лекции о сов. русс. лит. </a:t>
            </a:r>
            <a:r>
              <a:rPr lang="ru-RU" altLang="de-CZ" sz="2540">
                <a:latin typeface="Times New Roman" panose="02020603050405020304" pitchFamily="18" charset="0"/>
              </a:rPr>
              <a:t>языке </a:t>
            </a:r>
            <a:r>
              <a:rPr lang="ru-RU" altLang="de-CZ" sz="2540" dirty="0">
                <a:latin typeface="Times New Roman" panose="02020603050405020304" pitchFamily="18" charset="0"/>
              </a:rPr>
              <a:t>привести цитату из Ломоносова или даже древнерусскую форму…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375E39D-F193-8540-B6BA-104E10D26EA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568165" y="276510"/>
            <a:ext cx="9055671" cy="5158622"/>
          </a:xfrm>
        </p:spPr>
        <p:txBody>
          <a:bodyPr anchor="t">
            <a:normAutofit/>
          </a:bodyPr>
          <a:lstStyle/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									</a:t>
            </a:r>
            <a:r>
              <a:rPr lang="ru-RU" altLang="de-CZ" sz="2800" dirty="0" err="1">
                <a:latin typeface="Times New Roman" panose="02020603050405020304" pitchFamily="18" charset="0"/>
              </a:rPr>
              <a:t>этноязык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8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территориальные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 err="1">
                <a:latin typeface="Times New Roman" panose="02020603050405020304" pitchFamily="18" charset="0"/>
              </a:rPr>
              <a:t>разнов</a:t>
            </a:r>
            <a:r>
              <a:rPr lang="ru-RU" altLang="de-CZ" sz="2000" dirty="0">
                <a:latin typeface="Times New Roman" panose="02020603050405020304" pitchFamily="18" charset="0"/>
              </a:rPr>
              <a:t>.        социальные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 err="1">
                <a:latin typeface="Times New Roman" panose="02020603050405020304" pitchFamily="18" charset="0"/>
              </a:rPr>
              <a:t>разнов</a:t>
            </a:r>
            <a:r>
              <a:rPr lang="ru-RU" altLang="de-CZ" sz="2000" dirty="0">
                <a:latin typeface="Times New Roman" panose="02020603050405020304" pitchFamily="18" charset="0"/>
              </a:rPr>
              <a:t>.</a:t>
            </a:r>
            <a:r>
              <a:rPr lang="cs-CZ" altLang="de-CZ" sz="2000" dirty="0">
                <a:latin typeface="Times New Roman" panose="02020603050405020304" pitchFamily="18" charset="0"/>
              </a:rPr>
              <a:t>       </a:t>
            </a:r>
            <a:r>
              <a:rPr lang="ru-RU" altLang="de-CZ" sz="2000" dirty="0">
                <a:latin typeface="Times New Roman" panose="02020603050405020304" pitchFamily="18" charset="0"/>
              </a:rPr>
              <a:t>         литературный язык</a:t>
            </a: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группа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>
                <a:latin typeface="Times New Roman" panose="02020603050405020304" pitchFamily="18" charset="0"/>
              </a:rPr>
              <a:t>наречий</a:t>
            </a:r>
            <a:r>
              <a:rPr lang="cs-CZ" altLang="de-CZ" sz="2000" dirty="0">
                <a:latin typeface="Times New Roman" panose="02020603050405020304" pitchFamily="18" charset="0"/>
              </a:rPr>
              <a:t>,                   </a:t>
            </a:r>
            <a:r>
              <a:rPr lang="ru-RU" altLang="de-CZ" sz="2000" dirty="0">
                <a:latin typeface="Times New Roman" panose="02020603050405020304" pitchFamily="18" charset="0"/>
              </a:rPr>
              <a:t>сленг</a:t>
            </a:r>
            <a:r>
              <a:rPr lang="cs-CZ" altLang="de-CZ" sz="2000" dirty="0">
                <a:latin typeface="Times New Roman" panose="02020603050405020304" pitchFamily="18" charset="0"/>
              </a:rPr>
              <a:t>     </a:t>
            </a:r>
            <a:r>
              <a:rPr lang="ru-RU" altLang="de-CZ" sz="2000" dirty="0">
                <a:latin typeface="Times New Roman" panose="02020603050405020304" pitchFamily="18" charset="0"/>
              </a:rPr>
              <a:t>жаргон</a:t>
            </a:r>
            <a:r>
              <a:rPr lang="cs-CZ" altLang="de-CZ" sz="2000" dirty="0">
                <a:latin typeface="Times New Roman" panose="02020603050405020304" pitchFamily="18" charset="0"/>
              </a:rPr>
              <a:t>      </a:t>
            </a:r>
            <a:r>
              <a:rPr lang="ru-RU" altLang="de-CZ" sz="2000" dirty="0">
                <a:latin typeface="Times New Roman" panose="02020603050405020304" pitchFamily="18" charset="0"/>
              </a:rPr>
              <a:t>   арго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>
                <a:latin typeface="Times New Roman" panose="02020603050405020304" pitchFamily="18" charset="0"/>
              </a:rPr>
              <a:t>   устный            письменный</a:t>
            </a: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 err="1">
                <a:latin typeface="Times New Roman" panose="02020603050405020304" pitchFamily="18" charset="0"/>
              </a:rPr>
              <a:t>интердиалекты</a:t>
            </a:r>
            <a:r>
              <a:rPr lang="ru-RU" altLang="de-CZ" sz="2000" dirty="0">
                <a:latin typeface="Times New Roman" panose="02020603050405020304" pitchFamily="18" charset="0"/>
              </a:rPr>
              <a:t>                         </a:t>
            </a:r>
            <a:r>
              <a:rPr lang="ru-RU" altLang="de-CZ" sz="2000" i="1" dirty="0">
                <a:latin typeface="Times New Roman" panose="02020603050405020304" pitchFamily="18" charset="0"/>
              </a:rPr>
              <a:t>просторечие?</a:t>
            </a:r>
            <a:endParaRPr lang="cs-CZ" altLang="de-CZ" sz="2000" i="1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								  </a:t>
            </a:r>
            <a:r>
              <a:rPr lang="ru-RU" altLang="de-CZ" sz="2000" i="1" dirty="0" err="1">
                <a:latin typeface="Times New Roman" panose="02020603050405020304" pitchFamily="18" charset="0"/>
              </a:rPr>
              <a:t>o</a:t>
            </a:r>
            <a:r>
              <a:rPr lang="cs-CZ" altLang="de-CZ" sz="2000" i="1" dirty="0" err="1">
                <a:latin typeface="Times New Roman" panose="02020603050405020304" pitchFamily="18" charset="0"/>
              </a:rPr>
              <a:t>becná</a:t>
            </a:r>
            <a:r>
              <a:rPr lang="cs-CZ" altLang="de-CZ" sz="2000" i="1" dirty="0">
                <a:latin typeface="Times New Roman" panose="02020603050405020304" pitchFamily="18" charset="0"/>
              </a:rPr>
              <a:t> čeština?</a:t>
            </a: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отдельные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>
                <a:latin typeface="Times New Roman" panose="02020603050405020304" pitchFamily="18" charset="0"/>
              </a:rPr>
              <a:t>говоры</a:t>
            </a:r>
            <a:r>
              <a:rPr lang="cs-CZ" altLang="de-CZ" sz="2000" dirty="0">
                <a:latin typeface="Times New Roman" panose="02020603050405020304" pitchFamily="18" charset="0"/>
              </a:rPr>
              <a:t>                   </a:t>
            </a:r>
            <a:r>
              <a:rPr lang="ru-RU" altLang="de-CZ" sz="2000" dirty="0">
                <a:latin typeface="Times New Roman" panose="02020603050405020304" pitchFamily="18" charset="0"/>
              </a:rPr>
              <a:t>   </a:t>
            </a:r>
            <a:r>
              <a:rPr lang="ru-RU" altLang="de-CZ" sz="2000" dirty="0" err="1">
                <a:latin typeface="Times New Roman" panose="02020603050405020304" pitchFamily="18" charset="0"/>
              </a:rPr>
              <a:t>элаборированный</a:t>
            </a:r>
            <a:r>
              <a:rPr lang="cs-CZ" altLang="de-CZ" sz="2000" dirty="0">
                <a:latin typeface="Times New Roman" panose="02020603050405020304" pitchFamily="18" charset="0"/>
              </a:rPr>
              <a:t>    </a:t>
            </a:r>
            <a:r>
              <a:rPr lang="ru-RU" altLang="de-CZ" sz="2000" dirty="0">
                <a:latin typeface="Times New Roman" panose="02020603050405020304" pitchFamily="18" charset="0"/>
              </a:rPr>
              <a:t> спонтанный</a:t>
            </a:r>
            <a:r>
              <a:rPr lang="cs-CZ" altLang="de-CZ" sz="2000" dirty="0">
                <a:latin typeface="Times New Roman" panose="02020603050405020304" pitchFamily="18" charset="0"/>
              </a:rPr>
              <a:t>    </a:t>
            </a:r>
            <a:r>
              <a:rPr lang="ru-RU" altLang="de-CZ" sz="2000" dirty="0">
                <a:latin typeface="Times New Roman" panose="02020603050405020304" pitchFamily="18" charset="0"/>
              </a:rPr>
              <a:t> жанры текстов</a:t>
            </a: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													   (РРР)</a:t>
            </a:r>
            <a:r>
              <a:rPr lang="cs-CZ" altLang="de-CZ" sz="2000" dirty="0">
                <a:latin typeface="Times New Roman" panose="02020603050405020304" pitchFamily="18" charset="0"/>
              </a:rPr>
              <a:t>        </a:t>
            </a:r>
            <a:r>
              <a:rPr lang="ru-RU" altLang="de-CZ" sz="2000" dirty="0">
                <a:latin typeface="Times New Roman" panose="02020603050405020304" pitchFamily="18" charset="0"/>
              </a:rPr>
              <a:t>      </a:t>
            </a:r>
            <a:r>
              <a:rPr lang="ru-RU" altLang="de-CZ" sz="2000" i="1" dirty="0">
                <a:latin typeface="Times New Roman" panose="02020603050405020304" pitchFamily="18" charset="0"/>
              </a:rPr>
              <a:t>функциональные           																     стили</a:t>
            </a:r>
            <a:endParaRPr lang="cs-CZ" altLang="de-CZ" sz="2000" i="1" dirty="0">
              <a:latin typeface="Times New Roman" panose="02020603050405020304" pitchFamily="18" charset="0"/>
            </a:endParaRPr>
          </a:p>
        </p:txBody>
      </p:sp>
      <p:cxnSp>
        <p:nvCxnSpPr>
          <p:cNvPr id="35842" name="Gerade Verbindung 2">
            <a:extLst>
              <a:ext uri="{FF2B5EF4-FFF2-40B4-BE49-F238E27FC236}">
                <a16:creationId xmlns:a16="http://schemas.microsoft.com/office/drawing/2014/main" id="{62EECCE4-C42B-CD46-97D1-0DBF7435BE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29738" y="733038"/>
            <a:ext cx="2808295" cy="50405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3" name="Gerade Verbindung 4">
            <a:extLst>
              <a:ext uri="{FF2B5EF4-FFF2-40B4-BE49-F238E27FC236}">
                <a16:creationId xmlns:a16="http://schemas.microsoft.com/office/drawing/2014/main" id="{C7BAC6D0-7D07-764E-9F16-65CA225B1B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033" y="728717"/>
            <a:ext cx="266428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4" name="Gerade Verbindung 6">
            <a:extLst>
              <a:ext uri="{FF2B5EF4-FFF2-40B4-BE49-F238E27FC236}">
                <a16:creationId xmlns:a16="http://schemas.microsoft.com/office/drawing/2014/main" id="{107F529B-05C6-D343-AE3C-A5858179CF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033" y="734478"/>
            <a:ext cx="0" cy="57750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Gerade Verbindung 8">
            <a:extLst>
              <a:ext uri="{FF2B5EF4-FFF2-40B4-BE49-F238E27FC236}">
                <a16:creationId xmlns:a16="http://schemas.microsoft.com/office/drawing/2014/main" id="{A1D6FD47-02B6-0D42-8788-E694818892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47555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Gerade Verbindung 10">
            <a:extLst>
              <a:ext uri="{FF2B5EF4-FFF2-40B4-BE49-F238E27FC236}">
                <a16:creationId xmlns:a16="http://schemas.microsoft.com/office/drawing/2014/main" id="{AD44E816-0C34-5543-AECA-93D56B4047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9676" y="1772827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Gerade Verbindung 12">
            <a:extLst>
              <a:ext uri="{FF2B5EF4-FFF2-40B4-BE49-F238E27FC236}">
                <a16:creationId xmlns:a16="http://schemas.microsoft.com/office/drawing/2014/main" id="{0C3CE39D-0006-F542-AD0F-6483ABC2B0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9676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Gerade Verbindung 16">
            <a:extLst>
              <a:ext uri="{FF2B5EF4-FFF2-40B4-BE49-F238E27FC236}">
                <a16:creationId xmlns:a16="http://schemas.microsoft.com/office/drawing/2014/main" id="{A8D3DD34-0992-E14B-94FC-4ECE159A3C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28203" y="3138091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Gerade Verbindung 20">
            <a:extLst>
              <a:ext uri="{FF2B5EF4-FFF2-40B4-BE49-F238E27FC236}">
                <a16:creationId xmlns:a16="http://schemas.microsoft.com/office/drawing/2014/main" id="{1E080FD8-AD08-C646-BF59-C5192C2CAF1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68166" y="3138091"/>
            <a:ext cx="360038" cy="6466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Gerade Verbindung 22">
            <a:extLst>
              <a:ext uri="{FF2B5EF4-FFF2-40B4-BE49-F238E27FC236}">
                <a16:creationId xmlns:a16="http://schemas.microsoft.com/office/drawing/2014/main" id="{45357A31-AA57-4847-8044-17D0218FD0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28204" y="3138091"/>
            <a:ext cx="358597" cy="50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Gerade Verbindung 24">
            <a:extLst>
              <a:ext uri="{FF2B5EF4-FFF2-40B4-BE49-F238E27FC236}">
                <a16:creationId xmlns:a16="http://schemas.microsoft.com/office/drawing/2014/main" id="{55B4BD8B-2D20-6748-B6F4-23285B6E107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02824" y="3138091"/>
            <a:ext cx="360038" cy="6466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Gerade Verbindung 25">
            <a:extLst>
              <a:ext uri="{FF2B5EF4-FFF2-40B4-BE49-F238E27FC236}">
                <a16:creationId xmlns:a16="http://schemas.microsoft.com/office/drawing/2014/main" id="{6ACD1DFC-F759-6646-905C-B3F0FAAC6D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2861" y="3138091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Gerade Verbindung 26">
            <a:extLst>
              <a:ext uri="{FF2B5EF4-FFF2-40B4-BE49-F238E27FC236}">
                <a16:creationId xmlns:a16="http://schemas.microsoft.com/office/drawing/2014/main" id="{EC0D9D43-38B6-E044-B335-5DC185749A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2861" y="3138091"/>
            <a:ext cx="360038" cy="50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Gerade Verbindung 27">
            <a:extLst>
              <a:ext uri="{FF2B5EF4-FFF2-40B4-BE49-F238E27FC236}">
                <a16:creationId xmlns:a16="http://schemas.microsoft.com/office/drawing/2014/main" id="{FEC9B2E0-CD76-144B-B369-035122D2FB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68355" y="3138091"/>
            <a:ext cx="360038" cy="6466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Gerade Verbindung 28">
            <a:extLst>
              <a:ext uri="{FF2B5EF4-FFF2-40B4-BE49-F238E27FC236}">
                <a16:creationId xmlns:a16="http://schemas.microsoft.com/office/drawing/2014/main" id="{2AC68FE7-1C41-BE4E-BD15-DAEE5637A0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8392" y="3138091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Gerade Verbindung 29">
            <a:extLst>
              <a:ext uri="{FF2B5EF4-FFF2-40B4-BE49-F238E27FC236}">
                <a16:creationId xmlns:a16="http://schemas.microsoft.com/office/drawing/2014/main" id="{970EF358-B982-C147-97EB-32B8322C86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8393" y="3138091"/>
            <a:ext cx="358597" cy="50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Gerade Verbindung 30">
            <a:extLst>
              <a:ext uri="{FF2B5EF4-FFF2-40B4-BE49-F238E27FC236}">
                <a16:creationId xmlns:a16="http://schemas.microsoft.com/office/drawing/2014/main" id="{EF45A900-7E1F-374F-8709-929F6E8EB6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71872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Gerade Verbindung 31">
            <a:extLst>
              <a:ext uri="{FF2B5EF4-FFF2-40B4-BE49-F238E27FC236}">
                <a16:creationId xmlns:a16="http://schemas.microsoft.com/office/drawing/2014/main" id="{6021A038-018B-5849-8FEF-F07C6A8E6B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3993" y="1772827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Gerade Verbindung 32">
            <a:extLst>
              <a:ext uri="{FF2B5EF4-FFF2-40B4-BE49-F238E27FC236}">
                <a16:creationId xmlns:a16="http://schemas.microsoft.com/office/drawing/2014/main" id="{EF386A78-E662-6746-A625-0445E8660B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3993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Gerade Verbindung 35">
            <a:extLst>
              <a:ext uri="{FF2B5EF4-FFF2-40B4-BE49-F238E27FC236}">
                <a16:creationId xmlns:a16="http://schemas.microsoft.com/office/drawing/2014/main" id="{EA9A3A24-3E64-4B48-8BBD-F1662862BE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48311" y="1772827"/>
            <a:ext cx="115068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Gerade Verbindung 7170">
            <a:extLst>
              <a:ext uri="{FF2B5EF4-FFF2-40B4-BE49-F238E27FC236}">
                <a16:creationId xmlns:a16="http://schemas.microsoft.com/office/drawing/2014/main" id="{8BED3676-43B7-EB45-9766-18BB01C86B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68198" y="1772827"/>
            <a:ext cx="1080113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Gerade Verbindung 7182">
            <a:extLst>
              <a:ext uri="{FF2B5EF4-FFF2-40B4-BE49-F238E27FC236}">
                <a16:creationId xmlns:a16="http://schemas.microsoft.com/office/drawing/2014/main" id="{044B4CA3-CD2B-7F40-B405-F63186441C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80883" y="2618196"/>
            <a:ext cx="1008106" cy="136814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Gerade Verbindung 7184">
            <a:extLst>
              <a:ext uri="{FF2B5EF4-FFF2-40B4-BE49-F238E27FC236}">
                <a16:creationId xmlns:a16="http://schemas.microsoft.com/office/drawing/2014/main" id="{C0A75413-6A9B-3F41-A82A-CF7074ECB5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09151" y="2621076"/>
            <a:ext cx="358598" cy="144015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Gerade Verbindung 7186">
            <a:extLst>
              <a:ext uri="{FF2B5EF4-FFF2-40B4-BE49-F238E27FC236}">
                <a16:creationId xmlns:a16="http://schemas.microsoft.com/office/drawing/2014/main" id="{D14AE4D5-A97B-EF49-A02B-7DD6C818D43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092956" y="2636918"/>
            <a:ext cx="504053" cy="129757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5" name="Gerade Verbindung 7188">
            <a:extLst>
              <a:ext uri="{FF2B5EF4-FFF2-40B4-BE49-F238E27FC236}">
                <a16:creationId xmlns:a16="http://schemas.microsoft.com/office/drawing/2014/main" id="{08E5C65B-EB45-3A49-82CD-248A8D4E7B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01329" y="2661400"/>
            <a:ext cx="574620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Gerade Verbindung 7190">
            <a:extLst>
              <a:ext uri="{FF2B5EF4-FFF2-40B4-BE49-F238E27FC236}">
                <a16:creationId xmlns:a16="http://schemas.microsoft.com/office/drawing/2014/main" id="{3297417C-6971-BD42-80AE-9EE9E813A05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380986" y="2668601"/>
            <a:ext cx="216023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7" name="Gerade Verbindung 7192">
            <a:extLst>
              <a:ext uri="{FF2B5EF4-FFF2-40B4-BE49-F238E27FC236}">
                <a16:creationId xmlns:a16="http://schemas.microsoft.com/office/drawing/2014/main" id="{63064E1C-5782-EE45-8670-2D040483F0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99888" y="2665721"/>
            <a:ext cx="0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Gerade Verbindung 7194">
            <a:extLst>
              <a:ext uri="{FF2B5EF4-FFF2-40B4-BE49-F238E27FC236}">
                <a16:creationId xmlns:a16="http://schemas.microsoft.com/office/drawing/2014/main" id="{AA17ABCD-62D7-BA4F-A755-B160A89438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98449" y="2649879"/>
            <a:ext cx="216023" cy="12255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Gerade Verbindung 7196">
            <a:extLst>
              <a:ext uri="{FF2B5EF4-FFF2-40B4-BE49-F238E27FC236}">
                <a16:creationId xmlns:a16="http://schemas.microsoft.com/office/drawing/2014/main" id="{DC2B9F72-173E-7F45-88C6-3B233C50E1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85487" y="2641238"/>
            <a:ext cx="792083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Textfeld 7197">
            <a:extLst>
              <a:ext uri="{FF2B5EF4-FFF2-40B4-BE49-F238E27FC236}">
                <a16:creationId xmlns:a16="http://schemas.microsoft.com/office/drawing/2014/main" id="{732EF51B-A8CD-9548-84BD-D7DAB1833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55" y="5373205"/>
            <a:ext cx="8530015" cy="9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Точное место отдельных конкретных разновидностей иногда проблематично, ср. русское просторечие и </a:t>
            </a:r>
            <a:r>
              <a:rPr lang="cs-CZ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obecná čeština.</a:t>
            </a:r>
            <a:r>
              <a:rPr lang="ru-RU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 Функционально </a:t>
            </a:r>
            <a:r>
              <a:rPr lang="cs-CZ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OČ </a:t>
            </a:r>
            <a:r>
              <a:rPr lang="ru-RU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отвечает скорее РРР, но она не является разновидностью чешского лит. языка</a:t>
            </a:r>
            <a:endParaRPr lang="cs-CZ" altLang="de-CZ" sz="1814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375E39D-F193-8540-B6BA-104E10D26EA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568165" y="276510"/>
            <a:ext cx="9055671" cy="5158622"/>
          </a:xfrm>
        </p:spPr>
        <p:txBody>
          <a:bodyPr anchor="t"/>
          <a:lstStyle/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									</a:t>
            </a:r>
            <a:r>
              <a:rPr lang="ru-RU" altLang="de-CZ" sz="2800" dirty="0" err="1">
                <a:latin typeface="Times New Roman" panose="02020603050405020304" pitchFamily="18" charset="0"/>
              </a:rPr>
              <a:t>этноязык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8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территориальные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 err="1">
                <a:latin typeface="Times New Roman" panose="02020603050405020304" pitchFamily="18" charset="0"/>
              </a:rPr>
              <a:t>разнов</a:t>
            </a:r>
            <a:r>
              <a:rPr lang="ru-RU" altLang="de-CZ" sz="2000" dirty="0">
                <a:latin typeface="Times New Roman" panose="02020603050405020304" pitchFamily="18" charset="0"/>
              </a:rPr>
              <a:t>.        социальные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 err="1">
                <a:latin typeface="Times New Roman" panose="02020603050405020304" pitchFamily="18" charset="0"/>
              </a:rPr>
              <a:t>разнов</a:t>
            </a:r>
            <a:r>
              <a:rPr lang="ru-RU" altLang="de-CZ" sz="2000" dirty="0">
                <a:latin typeface="Times New Roman" panose="02020603050405020304" pitchFamily="18" charset="0"/>
              </a:rPr>
              <a:t>.</a:t>
            </a:r>
            <a:r>
              <a:rPr lang="cs-CZ" altLang="de-CZ" sz="2000" dirty="0">
                <a:latin typeface="Times New Roman" panose="02020603050405020304" pitchFamily="18" charset="0"/>
              </a:rPr>
              <a:t>       </a:t>
            </a:r>
            <a:r>
              <a:rPr lang="ru-RU" altLang="de-CZ" sz="2000" dirty="0">
                <a:latin typeface="Times New Roman" panose="02020603050405020304" pitchFamily="18" charset="0"/>
              </a:rPr>
              <a:t>         литературный язык</a:t>
            </a: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группа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>
                <a:latin typeface="Times New Roman" panose="02020603050405020304" pitchFamily="18" charset="0"/>
              </a:rPr>
              <a:t>наречий</a:t>
            </a:r>
            <a:r>
              <a:rPr lang="cs-CZ" altLang="de-CZ" sz="2000" dirty="0">
                <a:latin typeface="Times New Roman" panose="02020603050405020304" pitchFamily="18" charset="0"/>
              </a:rPr>
              <a:t>,                   </a:t>
            </a:r>
            <a:r>
              <a:rPr lang="ru-RU" altLang="de-CZ" sz="2000" dirty="0">
                <a:latin typeface="Times New Roman" panose="02020603050405020304" pitchFamily="18" charset="0"/>
              </a:rPr>
              <a:t>сленг</a:t>
            </a:r>
            <a:r>
              <a:rPr lang="cs-CZ" altLang="de-CZ" sz="2000" dirty="0">
                <a:latin typeface="Times New Roman" panose="02020603050405020304" pitchFamily="18" charset="0"/>
              </a:rPr>
              <a:t>     </a:t>
            </a:r>
            <a:r>
              <a:rPr lang="ru-RU" altLang="de-CZ" sz="2000" dirty="0">
                <a:latin typeface="Times New Roman" panose="02020603050405020304" pitchFamily="18" charset="0"/>
              </a:rPr>
              <a:t>жаргон</a:t>
            </a:r>
            <a:r>
              <a:rPr lang="cs-CZ" altLang="de-CZ" sz="2000" dirty="0">
                <a:latin typeface="Times New Roman" panose="02020603050405020304" pitchFamily="18" charset="0"/>
              </a:rPr>
              <a:t>      </a:t>
            </a:r>
            <a:r>
              <a:rPr lang="ru-RU" altLang="de-CZ" sz="2000" dirty="0">
                <a:latin typeface="Times New Roman" panose="02020603050405020304" pitchFamily="18" charset="0"/>
              </a:rPr>
              <a:t>   арго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>
                <a:latin typeface="Times New Roman" panose="02020603050405020304" pitchFamily="18" charset="0"/>
              </a:rPr>
              <a:t>   устный            письменный</a:t>
            </a: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 err="1">
                <a:latin typeface="Times New Roman" panose="02020603050405020304" pitchFamily="18" charset="0"/>
              </a:rPr>
              <a:t>интердиалекты</a:t>
            </a:r>
            <a:r>
              <a:rPr lang="ru-RU" altLang="de-CZ" sz="2000" dirty="0">
                <a:latin typeface="Times New Roman" panose="02020603050405020304" pitchFamily="18" charset="0"/>
              </a:rPr>
              <a:t>                         </a:t>
            </a:r>
            <a:r>
              <a:rPr lang="ru-RU" altLang="de-CZ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просторечие</a:t>
            </a:r>
            <a:r>
              <a:rPr lang="ru-RU" altLang="de-CZ" sz="2000" i="1" dirty="0">
                <a:latin typeface="Times New Roman" panose="02020603050405020304" pitchFamily="18" charset="0"/>
              </a:rPr>
              <a:t>?</a:t>
            </a:r>
            <a:endParaRPr lang="cs-CZ" altLang="de-CZ" sz="2000" i="1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								  </a:t>
            </a:r>
            <a:r>
              <a:rPr lang="ru-RU" altLang="de-CZ" sz="2000" i="1" dirty="0" err="1">
                <a:latin typeface="Times New Roman" panose="02020603050405020304" pitchFamily="18" charset="0"/>
              </a:rPr>
              <a:t>o</a:t>
            </a:r>
            <a:r>
              <a:rPr lang="cs-CZ" altLang="de-CZ" sz="2000" i="1" dirty="0" err="1">
                <a:latin typeface="Times New Roman" panose="02020603050405020304" pitchFamily="18" charset="0"/>
              </a:rPr>
              <a:t>becná</a:t>
            </a:r>
            <a:r>
              <a:rPr lang="cs-CZ" altLang="de-CZ" sz="2000" i="1" dirty="0">
                <a:latin typeface="Times New Roman" panose="02020603050405020304" pitchFamily="18" charset="0"/>
              </a:rPr>
              <a:t> čeština?</a:t>
            </a: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endParaRPr lang="cs-CZ" altLang="de-CZ" sz="2000" dirty="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отдельные</a:t>
            </a:r>
            <a:r>
              <a:rPr lang="cs-CZ" altLang="de-CZ" sz="2000" dirty="0">
                <a:latin typeface="Times New Roman" panose="02020603050405020304" pitchFamily="18" charset="0"/>
              </a:rPr>
              <a:t> </a:t>
            </a:r>
            <a:r>
              <a:rPr lang="ru-RU" altLang="de-CZ" sz="2000" dirty="0">
                <a:latin typeface="Times New Roman" panose="02020603050405020304" pitchFamily="18" charset="0"/>
              </a:rPr>
              <a:t>говоры</a:t>
            </a:r>
            <a:r>
              <a:rPr lang="cs-CZ" altLang="de-CZ" sz="2000" dirty="0">
                <a:latin typeface="Times New Roman" panose="02020603050405020304" pitchFamily="18" charset="0"/>
              </a:rPr>
              <a:t>                   </a:t>
            </a:r>
            <a:r>
              <a:rPr lang="ru-RU" altLang="de-CZ" sz="2000" dirty="0">
                <a:latin typeface="Times New Roman" panose="02020603050405020304" pitchFamily="18" charset="0"/>
              </a:rPr>
              <a:t>   </a:t>
            </a:r>
            <a:r>
              <a:rPr lang="ru-RU" altLang="de-CZ" sz="2000" dirty="0" err="1">
                <a:latin typeface="Times New Roman" panose="02020603050405020304" pitchFamily="18" charset="0"/>
              </a:rPr>
              <a:t>элаборированный</a:t>
            </a:r>
            <a:r>
              <a:rPr lang="cs-CZ" altLang="de-CZ" sz="2000" dirty="0">
                <a:latin typeface="Times New Roman" panose="02020603050405020304" pitchFamily="18" charset="0"/>
              </a:rPr>
              <a:t>    </a:t>
            </a:r>
            <a:r>
              <a:rPr lang="ru-RU" altLang="de-CZ" sz="2000" dirty="0">
                <a:latin typeface="Times New Roman" panose="02020603050405020304" pitchFamily="18" charset="0"/>
              </a:rPr>
              <a:t> спонтанный</a:t>
            </a:r>
            <a:r>
              <a:rPr lang="cs-CZ" altLang="de-CZ" sz="2000" dirty="0">
                <a:latin typeface="Times New Roman" panose="02020603050405020304" pitchFamily="18" charset="0"/>
              </a:rPr>
              <a:t>    </a:t>
            </a:r>
            <a:r>
              <a:rPr lang="ru-RU" altLang="de-CZ" sz="2000" dirty="0">
                <a:latin typeface="Times New Roman" panose="02020603050405020304" pitchFamily="18" charset="0"/>
              </a:rPr>
              <a:t> жанры текстов</a:t>
            </a:r>
          </a:p>
          <a:p>
            <a:pPr>
              <a:spcBef>
                <a:spcPts val="800"/>
              </a:spcBef>
              <a:buSzPct val="45000"/>
              <a:tabLst>
                <a:tab pos="336552" algn="l"/>
                <a:tab pos="441328" algn="l"/>
                <a:tab pos="890594" algn="l"/>
                <a:tab pos="1339859" algn="l"/>
                <a:tab pos="1789125" algn="l"/>
                <a:tab pos="2238390" algn="l"/>
                <a:tab pos="2687655" algn="l"/>
                <a:tab pos="3136921" algn="l"/>
                <a:tab pos="3586186" algn="l"/>
                <a:tab pos="4035451" algn="l"/>
                <a:tab pos="4484718" algn="l"/>
                <a:tab pos="4933982" algn="l"/>
                <a:tab pos="5383249" algn="l"/>
                <a:tab pos="5832513" algn="l"/>
                <a:tab pos="6281779" algn="l"/>
                <a:tab pos="6731044" algn="l"/>
                <a:tab pos="7180310" algn="l"/>
                <a:tab pos="7629575" algn="l"/>
                <a:tab pos="8078841" algn="l"/>
                <a:tab pos="8528106" algn="l"/>
                <a:tab pos="8977372" algn="l"/>
              </a:tabLst>
              <a:defRPr/>
            </a:pPr>
            <a:r>
              <a:rPr lang="ru-RU" altLang="de-CZ" sz="2000" dirty="0">
                <a:latin typeface="Times New Roman" panose="02020603050405020304" pitchFamily="18" charset="0"/>
              </a:rPr>
              <a:t>													   (</a:t>
            </a:r>
            <a:r>
              <a:rPr lang="ru-RU" altLang="de-CZ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РРР</a:t>
            </a:r>
            <a:r>
              <a:rPr lang="ru-RU" altLang="de-CZ" sz="2000" dirty="0">
                <a:latin typeface="Times New Roman" panose="02020603050405020304" pitchFamily="18" charset="0"/>
              </a:rPr>
              <a:t>)</a:t>
            </a:r>
            <a:r>
              <a:rPr lang="cs-CZ" altLang="de-CZ" sz="2000" dirty="0">
                <a:latin typeface="Times New Roman" panose="02020603050405020304" pitchFamily="18" charset="0"/>
              </a:rPr>
              <a:t>        </a:t>
            </a:r>
            <a:r>
              <a:rPr lang="ru-RU" altLang="de-CZ" sz="2000" dirty="0">
                <a:latin typeface="Times New Roman" panose="02020603050405020304" pitchFamily="18" charset="0"/>
              </a:rPr>
              <a:t>      </a:t>
            </a:r>
            <a:r>
              <a:rPr lang="ru-RU" altLang="de-CZ" sz="2000" i="1" dirty="0">
                <a:latin typeface="Times New Roman" panose="02020603050405020304" pitchFamily="18" charset="0"/>
              </a:rPr>
              <a:t>функциональные           																     стили</a:t>
            </a:r>
            <a:endParaRPr lang="cs-CZ" altLang="de-CZ" sz="2000" i="1" dirty="0">
              <a:latin typeface="Times New Roman" panose="02020603050405020304" pitchFamily="18" charset="0"/>
            </a:endParaRPr>
          </a:p>
        </p:txBody>
      </p:sp>
      <p:cxnSp>
        <p:nvCxnSpPr>
          <p:cNvPr id="35842" name="Gerade Verbindung 2">
            <a:extLst>
              <a:ext uri="{FF2B5EF4-FFF2-40B4-BE49-F238E27FC236}">
                <a16:creationId xmlns:a16="http://schemas.microsoft.com/office/drawing/2014/main" id="{62EECCE4-C42B-CD46-97D1-0DBF7435BE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29738" y="733038"/>
            <a:ext cx="2808295" cy="50405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3" name="Gerade Verbindung 4">
            <a:extLst>
              <a:ext uri="{FF2B5EF4-FFF2-40B4-BE49-F238E27FC236}">
                <a16:creationId xmlns:a16="http://schemas.microsoft.com/office/drawing/2014/main" id="{C7BAC6D0-7D07-764E-9F16-65CA225B1B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033" y="728717"/>
            <a:ext cx="266428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4" name="Gerade Verbindung 6">
            <a:extLst>
              <a:ext uri="{FF2B5EF4-FFF2-40B4-BE49-F238E27FC236}">
                <a16:creationId xmlns:a16="http://schemas.microsoft.com/office/drawing/2014/main" id="{107F529B-05C6-D343-AE3C-A5858179CF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033" y="734478"/>
            <a:ext cx="0" cy="57750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Gerade Verbindung 8">
            <a:extLst>
              <a:ext uri="{FF2B5EF4-FFF2-40B4-BE49-F238E27FC236}">
                <a16:creationId xmlns:a16="http://schemas.microsoft.com/office/drawing/2014/main" id="{A1D6FD47-02B6-0D42-8788-E694818892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47555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Gerade Verbindung 10">
            <a:extLst>
              <a:ext uri="{FF2B5EF4-FFF2-40B4-BE49-F238E27FC236}">
                <a16:creationId xmlns:a16="http://schemas.microsoft.com/office/drawing/2014/main" id="{AD44E816-0C34-5543-AECA-93D56B4047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9676" y="1772827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Gerade Verbindung 12">
            <a:extLst>
              <a:ext uri="{FF2B5EF4-FFF2-40B4-BE49-F238E27FC236}">
                <a16:creationId xmlns:a16="http://schemas.microsoft.com/office/drawing/2014/main" id="{0C3CE39D-0006-F542-AD0F-6483ABC2B0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9676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Gerade Verbindung 16">
            <a:extLst>
              <a:ext uri="{FF2B5EF4-FFF2-40B4-BE49-F238E27FC236}">
                <a16:creationId xmlns:a16="http://schemas.microsoft.com/office/drawing/2014/main" id="{A8D3DD34-0992-E14B-94FC-4ECE159A3C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28203" y="3138091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Gerade Verbindung 20">
            <a:extLst>
              <a:ext uri="{FF2B5EF4-FFF2-40B4-BE49-F238E27FC236}">
                <a16:creationId xmlns:a16="http://schemas.microsoft.com/office/drawing/2014/main" id="{1E080FD8-AD08-C646-BF59-C5192C2CAF1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68166" y="3138091"/>
            <a:ext cx="360038" cy="6466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Gerade Verbindung 22">
            <a:extLst>
              <a:ext uri="{FF2B5EF4-FFF2-40B4-BE49-F238E27FC236}">
                <a16:creationId xmlns:a16="http://schemas.microsoft.com/office/drawing/2014/main" id="{45357A31-AA57-4847-8044-17D0218FD0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28204" y="3138091"/>
            <a:ext cx="358597" cy="50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Gerade Verbindung 24">
            <a:extLst>
              <a:ext uri="{FF2B5EF4-FFF2-40B4-BE49-F238E27FC236}">
                <a16:creationId xmlns:a16="http://schemas.microsoft.com/office/drawing/2014/main" id="{55B4BD8B-2D20-6748-B6F4-23285B6E107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02824" y="3138091"/>
            <a:ext cx="360038" cy="6466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Gerade Verbindung 25">
            <a:extLst>
              <a:ext uri="{FF2B5EF4-FFF2-40B4-BE49-F238E27FC236}">
                <a16:creationId xmlns:a16="http://schemas.microsoft.com/office/drawing/2014/main" id="{6ACD1DFC-F759-6646-905C-B3F0FAAC6D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2861" y="3138091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Gerade Verbindung 26">
            <a:extLst>
              <a:ext uri="{FF2B5EF4-FFF2-40B4-BE49-F238E27FC236}">
                <a16:creationId xmlns:a16="http://schemas.microsoft.com/office/drawing/2014/main" id="{EC0D9D43-38B6-E044-B335-5DC185749A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2861" y="3138091"/>
            <a:ext cx="360038" cy="50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Gerade Verbindung 27">
            <a:extLst>
              <a:ext uri="{FF2B5EF4-FFF2-40B4-BE49-F238E27FC236}">
                <a16:creationId xmlns:a16="http://schemas.microsoft.com/office/drawing/2014/main" id="{FEC9B2E0-CD76-144B-B369-035122D2FB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68355" y="3138091"/>
            <a:ext cx="360038" cy="64662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Gerade Verbindung 28">
            <a:extLst>
              <a:ext uri="{FF2B5EF4-FFF2-40B4-BE49-F238E27FC236}">
                <a16:creationId xmlns:a16="http://schemas.microsoft.com/office/drawing/2014/main" id="{2AC68FE7-1C41-BE4E-BD15-DAEE5637A0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8392" y="3138091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Gerade Verbindung 29">
            <a:extLst>
              <a:ext uri="{FF2B5EF4-FFF2-40B4-BE49-F238E27FC236}">
                <a16:creationId xmlns:a16="http://schemas.microsoft.com/office/drawing/2014/main" id="{970EF358-B982-C147-97EB-32B8322C86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8393" y="3138091"/>
            <a:ext cx="358597" cy="502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Gerade Verbindung 30">
            <a:extLst>
              <a:ext uri="{FF2B5EF4-FFF2-40B4-BE49-F238E27FC236}">
                <a16:creationId xmlns:a16="http://schemas.microsoft.com/office/drawing/2014/main" id="{EF45A900-7E1F-374F-8709-929F6E8EB6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71872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Gerade Verbindung 31">
            <a:extLst>
              <a:ext uri="{FF2B5EF4-FFF2-40B4-BE49-F238E27FC236}">
                <a16:creationId xmlns:a16="http://schemas.microsoft.com/office/drawing/2014/main" id="{6021A038-018B-5849-8FEF-F07C6A8E6B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3993" y="1772827"/>
            <a:ext cx="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Gerade Verbindung 32">
            <a:extLst>
              <a:ext uri="{FF2B5EF4-FFF2-40B4-BE49-F238E27FC236}">
                <a16:creationId xmlns:a16="http://schemas.microsoft.com/office/drawing/2014/main" id="{EF386A78-E662-6746-A625-0445E8660B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3993" y="1772827"/>
            <a:ext cx="1152121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Gerade Verbindung 35">
            <a:extLst>
              <a:ext uri="{FF2B5EF4-FFF2-40B4-BE49-F238E27FC236}">
                <a16:creationId xmlns:a16="http://schemas.microsoft.com/office/drawing/2014/main" id="{EA9A3A24-3E64-4B48-8BBD-F1662862BE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48311" y="1772827"/>
            <a:ext cx="1150680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Gerade Verbindung 7170">
            <a:extLst>
              <a:ext uri="{FF2B5EF4-FFF2-40B4-BE49-F238E27FC236}">
                <a16:creationId xmlns:a16="http://schemas.microsoft.com/office/drawing/2014/main" id="{8BED3676-43B7-EB45-9766-18BB01C86B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68198" y="1772827"/>
            <a:ext cx="1080113" cy="5760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Gerade Verbindung 7182">
            <a:extLst>
              <a:ext uri="{FF2B5EF4-FFF2-40B4-BE49-F238E27FC236}">
                <a16:creationId xmlns:a16="http://schemas.microsoft.com/office/drawing/2014/main" id="{044B4CA3-CD2B-7F40-B405-F63186441C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80883" y="2618196"/>
            <a:ext cx="1008106" cy="136814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Gerade Verbindung 7184">
            <a:extLst>
              <a:ext uri="{FF2B5EF4-FFF2-40B4-BE49-F238E27FC236}">
                <a16:creationId xmlns:a16="http://schemas.microsoft.com/office/drawing/2014/main" id="{C0A75413-6A9B-3F41-A82A-CF7074ECB5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09151" y="2621076"/>
            <a:ext cx="358598" cy="144015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Gerade Verbindung 7186">
            <a:extLst>
              <a:ext uri="{FF2B5EF4-FFF2-40B4-BE49-F238E27FC236}">
                <a16:creationId xmlns:a16="http://schemas.microsoft.com/office/drawing/2014/main" id="{D14AE4D5-A97B-EF49-A02B-7DD6C818D43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092956" y="2636918"/>
            <a:ext cx="504053" cy="129757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5" name="Gerade Verbindung 7188">
            <a:extLst>
              <a:ext uri="{FF2B5EF4-FFF2-40B4-BE49-F238E27FC236}">
                <a16:creationId xmlns:a16="http://schemas.microsoft.com/office/drawing/2014/main" id="{08E5C65B-EB45-3A49-82CD-248A8D4E7B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01329" y="2661400"/>
            <a:ext cx="574620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Gerade Verbindung 7190">
            <a:extLst>
              <a:ext uri="{FF2B5EF4-FFF2-40B4-BE49-F238E27FC236}">
                <a16:creationId xmlns:a16="http://schemas.microsoft.com/office/drawing/2014/main" id="{3297417C-6971-BD42-80AE-9EE9E813A05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380986" y="2668601"/>
            <a:ext cx="216023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7" name="Gerade Verbindung 7192">
            <a:extLst>
              <a:ext uri="{FF2B5EF4-FFF2-40B4-BE49-F238E27FC236}">
                <a16:creationId xmlns:a16="http://schemas.microsoft.com/office/drawing/2014/main" id="{63064E1C-5782-EE45-8670-2D040483F0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99888" y="2665721"/>
            <a:ext cx="0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Gerade Verbindung 7194">
            <a:extLst>
              <a:ext uri="{FF2B5EF4-FFF2-40B4-BE49-F238E27FC236}">
                <a16:creationId xmlns:a16="http://schemas.microsoft.com/office/drawing/2014/main" id="{AA17ABCD-62D7-BA4F-A755-B160A89438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98449" y="2649879"/>
            <a:ext cx="216023" cy="12255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Gerade Verbindung 7196">
            <a:extLst>
              <a:ext uri="{FF2B5EF4-FFF2-40B4-BE49-F238E27FC236}">
                <a16:creationId xmlns:a16="http://schemas.microsoft.com/office/drawing/2014/main" id="{DC2B9F72-173E-7F45-88C6-3B233C50E1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85487" y="2641238"/>
            <a:ext cx="792083" cy="129613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Textfeld 7197">
            <a:extLst>
              <a:ext uri="{FF2B5EF4-FFF2-40B4-BE49-F238E27FC236}">
                <a16:creationId xmlns:a16="http://schemas.microsoft.com/office/drawing/2014/main" id="{732EF51B-A8CD-9548-84BD-D7DAB1833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55" y="5373205"/>
            <a:ext cx="8530015" cy="9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Точное место отдельных конкретных разновидностей иногда проблематично, ср. русское просторечие и </a:t>
            </a:r>
            <a:r>
              <a:rPr lang="cs-CZ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obecná čeština.</a:t>
            </a:r>
            <a:r>
              <a:rPr lang="ru-RU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 Функционально </a:t>
            </a:r>
            <a:r>
              <a:rPr lang="cs-CZ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OČ </a:t>
            </a:r>
            <a:r>
              <a:rPr lang="ru-RU" altLang="de-CZ" sz="1814">
                <a:solidFill>
                  <a:schemeClr val="tx1"/>
                </a:solidFill>
                <a:latin typeface="Times New Roman" panose="02020603050405020304" pitchFamily="18" charset="0"/>
              </a:rPr>
              <a:t>отвечает скорее РРР, но она не является разновидностью чешского лит. языка</a:t>
            </a:r>
            <a:endParaRPr lang="cs-CZ" altLang="de-CZ" sz="1814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8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6414E-DBAD-5740-A474-B9A19D06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слов про курс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Конкретный курс на данной кафедре и на данном факультете в третий раз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курса – повторить и углубить в магистерской программе знания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баккалаврской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программы, в основном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фонетика/фонология, лексикология, грамматика.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согласованию с др.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Розбоудовой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расставил акценты несколько иначе, мы решили, что кроме аспектов посвящённых языковой системе было бы неплохо представить и несколько тем, которые касаются внесистемных аспектов функционирования языка – как напр. прагматика, социолингвистика, языковая картина мира…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2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538AB-2A48-D74C-9A82-9F6FA156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 и фонология: общие аспекты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13D0FF-EAB9-984A-8B5B-77CF8EEC8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занимается фонетика?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33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538AB-2A48-D74C-9A82-9F6FA156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 и фонология: общие аспекты</a:t>
            </a:r>
            <a:endParaRPr lang="de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13D0FF-EAB9-984A-8B5B-77CF8EEC8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занимается фонетика?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произношением (производством языковых звуков) 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фонетика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акустической характеристикой языковых звуковых явлений 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акустическая фонетика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восприятием языковых звуков </a:t>
            </a:r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перцептивная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аудитивная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фонетика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27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03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24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0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20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56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44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08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3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8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62FF5-9112-AD40-8E45-6944657D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437091"/>
            <a:ext cx="10515600" cy="611046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со семинарием, т. е. с докладами студентов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NB: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11 недель!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основная литература курса, к тому несколько моих дополнений,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Ď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urovič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(2020),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Каленчук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/Касаткин/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Касаткина (2018), Касаткин (2003), Крысин (2008, 2010)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дополнительная литература при отдельных темах (докладах)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85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67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2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88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38361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98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</p:spTree>
    <p:extLst>
      <p:ext uri="{BB962C8B-B14F-4D97-AF65-F5344CB8AC3E}">
        <p14:creationId xmlns:p14="http://schemas.microsoft.com/office/powerpoint/2010/main" val="2459775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871B1C-DCBF-A340-9569-E7B6A6C02FAC}"/>
              </a:ext>
            </a:extLst>
          </p:cNvPr>
          <p:cNvSpPr txBox="1"/>
          <p:nvPr/>
        </p:nvSpPr>
        <p:spPr>
          <a:xfrm>
            <a:off x="9349740" y="1600200"/>
            <a:ext cx="2594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средняя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предорсальные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90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871B1C-DCBF-A340-9569-E7B6A6C02FAC}"/>
              </a:ext>
            </a:extLst>
          </p:cNvPr>
          <p:cNvSpPr txBox="1"/>
          <p:nvPr/>
        </p:nvSpPr>
        <p:spPr>
          <a:xfrm>
            <a:off x="9349740" y="1600200"/>
            <a:ext cx="2594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средняя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предорсальные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передняя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ламинальные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34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871B1C-DCBF-A340-9569-E7B6A6C02FAC}"/>
              </a:ext>
            </a:extLst>
          </p:cNvPr>
          <p:cNvSpPr txBox="1"/>
          <p:nvPr/>
        </p:nvSpPr>
        <p:spPr>
          <a:xfrm>
            <a:off x="9349740" y="1600200"/>
            <a:ext cx="27779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средняя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предорсальные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передняя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ламинальные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кончик 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апикаль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97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871B1C-DCBF-A340-9569-E7B6A6C02FAC}"/>
              </a:ext>
            </a:extLst>
          </p:cNvPr>
          <p:cNvSpPr txBox="1"/>
          <p:nvPr/>
        </p:nvSpPr>
        <p:spPr>
          <a:xfrm>
            <a:off x="9349740" y="1600200"/>
            <a:ext cx="28915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средняя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предорсальные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передняя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ламинальные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кончик 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апикаль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нижняя сторона кончика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субапикальные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58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871B1C-DCBF-A340-9569-E7B6A6C02FAC}"/>
              </a:ext>
            </a:extLst>
          </p:cNvPr>
          <p:cNvSpPr txBox="1"/>
          <p:nvPr/>
        </p:nvSpPr>
        <p:spPr>
          <a:xfrm>
            <a:off x="9349740" y="1600200"/>
            <a:ext cx="28915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средняя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предорсальные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передняя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ламинальные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кончик 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апикаль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нижняя сторона кончика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субапикальные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- носовая полость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D33AA8-09C4-704F-8B4B-7CA4BE8F6838}"/>
              </a:ext>
            </a:extLst>
          </p:cNvPr>
          <p:cNvSpPr txBox="1"/>
          <p:nvPr/>
        </p:nvSpPr>
        <p:spPr>
          <a:xfrm>
            <a:off x="5806440" y="20345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de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6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23BF088-B86A-C542-B229-E91C24DB93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Язык как система, его уровни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CZ" sz="2540" dirty="0">
              <a:latin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Почему система?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110066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Артикуляция – где происходит и с помощью каких органов?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7E36E-DFD3-7545-95E3-13F536C4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16" y="1120140"/>
            <a:ext cx="4307804" cy="531348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73F3B7D-3469-5D41-91C7-320320AB8343}"/>
              </a:ext>
            </a:extLst>
          </p:cNvPr>
          <p:cNvSpPr txBox="1"/>
          <p:nvPr/>
        </p:nvSpPr>
        <p:spPr>
          <a:xfrm>
            <a:off x="342900" y="1600200"/>
            <a:ext cx="4066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губы (лабиальные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резцы (верхней и нижней челюсти)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альвеолы (альвеолярные и пост-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 твёрдое нёбо (препалатальные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палатальные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мягкое нёбо (велярные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язычок (увулярные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(глотка) (фарингальные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голосовая складка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глоттальные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надгортанник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эпиглоттальные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корень языка (радикальные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задняя часть языка (постдорсальные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871B1C-DCBF-A340-9569-E7B6A6C02FAC}"/>
              </a:ext>
            </a:extLst>
          </p:cNvPr>
          <p:cNvSpPr txBox="1"/>
          <p:nvPr/>
        </p:nvSpPr>
        <p:spPr>
          <a:xfrm>
            <a:off x="9349740" y="1600200"/>
            <a:ext cx="289156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средняя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предорсальные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передняя часть языка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ламинальные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кончик 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апикаль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нижняя сторона кончика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субапикальные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- носовая полость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ротовая полость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D33AA8-09C4-704F-8B4B-7CA4BE8F6838}"/>
              </a:ext>
            </a:extLst>
          </p:cNvPr>
          <p:cNvSpPr txBox="1"/>
          <p:nvPr/>
        </p:nvSpPr>
        <p:spPr>
          <a:xfrm>
            <a:off x="5806440" y="20345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de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7447DCC-C68C-9B42-B646-2C2973119AA9}"/>
              </a:ext>
            </a:extLst>
          </p:cNvPr>
          <p:cNvSpPr txBox="1"/>
          <p:nvPr/>
        </p:nvSpPr>
        <p:spPr>
          <a:xfrm>
            <a:off x="6096000" y="3429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de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82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6209878"/>
          </a:xfrm>
        </p:spPr>
        <p:txBody>
          <a:bodyPr/>
          <a:lstStyle/>
          <a:p>
            <a:pPr marL="414772" indent="-414772"/>
            <a:r>
              <a:rPr lang="ru-RU" altLang="de-CZ" sz="2540" dirty="0">
                <a:latin typeface="Times New Roman" panose="02020603050405020304" pitchFamily="18" charset="0"/>
              </a:rPr>
              <a:t>Способы артикуляции:</a:t>
            </a:r>
            <a:endParaRPr lang="de-CZ" altLang="de-CZ" sz="254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6209878"/>
          </a:xfrm>
        </p:spPr>
        <p:txBody>
          <a:bodyPr>
            <a:normAutofit lnSpcReduction="10000"/>
          </a:bodyPr>
          <a:lstStyle/>
          <a:p>
            <a:pPr marL="414772" indent="-414772"/>
            <a:r>
              <a:rPr lang="ru-RU" altLang="de-CZ" dirty="0">
                <a:latin typeface="Times New Roman" panose="02020603050405020304" pitchFamily="18" charset="0"/>
              </a:rPr>
              <a:t>Способы артикуляции:</a:t>
            </a:r>
          </a:p>
          <a:p>
            <a:pPr marL="0" indent="0">
              <a:buNone/>
            </a:pPr>
            <a:r>
              <a:rPr lang="ru-RU" alt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образуются при отсутствии существенного сужения в речевом тракте. Тон, созданный голосовыми связками, в ротовой полости не осложняется шумами, так как воздушная струя через рот проходит свободно.</a:t>
            </a:r>
          </a:p>
          <a:p>
            <a:pPr marL="0" indent="0">
              <a:buNone/>
            </a:pPr>
            <a:r>
              <a:rPr lang="ru-RU" alt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гласных звуков зависит от положения языка, который разделяет ротовую полость в две резонаторные полости (лабиализацией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[o], [u] 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удлиняется первая из этих двух резонаторных полостей).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можно распределить по: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подъему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языка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лабиализации (огублени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de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de-CZ" alt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22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Bild 2">
            <a:extLst>
              <a:ext uri="{FF2B5EF4-FFF2-40B4-BE49-F238E27FC236}">
                <a16:creationId xmlns:a16="http://schemas.microsoft.com/office/drawing/2014/main" id="{30AC9D50-239F-F64A-957A-ECC00EB5D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58" y="1205406"/>
            <a:ext cx="5714520" cy="444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feld 3">
            <a:extLst>
              <a:ext uri="{FF2B5EF4-FFF2-40B4-BE49-F238E27FC236}">
                <a16:creationId xmlns:a16="http://schemas.microsoft.com/office/drawing/2014/main" id="{F7774623-8DE2-0D46-8184-286023514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480" y="543029"/>
            <a:ext cx="8048998" cy="118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гласные</a:t>
            </a:r>
            <a:r>
              <a:rPr lang="de-DE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:</a:t>
            </a: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	передний</a:t>
            </a:r>
            <a:r>
              <a:rPr lang="de-DE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	</a:t>
            </a:r>
            <a:r>
              <a:rPr lang="cs-CZ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  </a:t>
            </a: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средний</a:t>
            </a:r>
            <a:r>
              <a:rPr lang="de-DE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            </a:t>
            </a: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задний	ряд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de-DE" sz="2540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540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8" name="Textfeld 4">
            <a:extLst>
              <a:ext uri="{FF2B5EF4-FFF2-40B4-BE49-F238E27FC236}">
                <a16:creationId xmlns:a16="http://schemas.microsoft.com/office/drawing/2014/main" id="{9AA93902-7BD1-0F44-8950-E2394A80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910" y="1860676"/>
            <a:ext cx="1332096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верхний</a:t>
            </a:r>
            <a:endParaRPr lang="de-DE" altLang="de-DE" sz="2540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9" name="Textfeld 5">
            <a:extLst>
              <a:ext uri="{FF2B5EF4-FFF2-40B4-BE49-F238E27FC236}">
                <a16:creationId xmlns:a16="http://schemas.microsoft.com/office/drawing/2014/main" id="{FD5CA5FA-8B59-0740-B3C7-F8E2B780A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157" y="4997325"/>
            <a:ext cx="1282723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нижний</a:t>
            </a:r>
            <a:endParaRPr lang="de-DE" altLang="de-DE" sz="2540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A7B8EF82-B08E-B749-B7F8-D0B96565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827" y="3302245"/>
            <a:ext cx="1321708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средний</a:t>
            </a:r>
            <a:endParaRPr lang="de-DE" altLang="de-DE" sz="2540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B28B3583-4A8E-D545-8CE5-81181590C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656" y="5859275"/>
            <a:ext cx="1198020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540" dirty="0">
                <a:solidFill>
                  <a:srgbClr val="0D0D0D"/>
                </a:solidFill>
                <a:latin typeface="Times New Roman" panose="02020603050405020304" pitchFamily="18" charset="0"/>
              </a:rPr>
              <a:t>подъём</a:t>
            </a:r>
            <a:endParaRPr lang="de-DE" altLang="de-DE" sz="2540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F1A1FD-0C52-534C-BF1E-9C0146CFB056}"/>
              </a:ext>
            </a:extLst>
          </p:cNvPr>
          <p:cNvSpPr txBox="1"/>
          <p:nvPr/>
        </p:nvSpPr>
        <p:spPr>
          <a:xfrm>
            <a:off x="6096000" y="6087190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Ср. </a:t>
            </a:r>
            <a:r>
              <a:rPr lang="cs-CZ" dirty="0"/>
              <a:t>PSR (2020, 36, 60)</a:t>
            </a:r>
            <a:endParaRPr lang="de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Inhaltsplatzhalter 2">
            <a:extLst>
              <a:ext uri="{FF2B5EF4-FFF2-40B4-BE49-F238E27FC236}">
                <a16:creationId xmlns:a16="http://schemas.microsoft.com/office/drawing/2014/main" id="{9C80BE80-576B-2843-8D3E-3F766506F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4189" y="293792"/>
            <a:ext cx="8557378" cy="620987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главным признаком согласных звуков – шум, производимый воздухом, наталкивающимся на препятствие, которое образует тот или иной орган речи (см. выше). В шуме может присутствовать музыкальный тон, производимый голосовыми связками. От степени его присутствия зависит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сонорность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звука.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звуки различаются: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месту образования (см. выше)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способу образования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участию голосовых связок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палатализации (в русском языке)</a:t>
            </a:r>
          </a:p>
          <a:p>
            <a:pPr marL="414772" indent="-414772"/>
            <a:endParaRPr lang="de-CZ" altLang="de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04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Bild 3">
            <a:extLst>
              <a:ext uri="{FF2B5EF4-FFF2-40B4-BE49-F238E27FC236}">
                <a16:creationId xmlns:a16="http://schemas.microsoft.com/office/drawing/2014/main" id="{7244731E-A8B6-DC48-B0D0-F59EF260F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1" y="354997"/>
            <a:ext cx="9144960" cy="614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4E82F16-6D06-4D45-A4C8-550EF342110C}"/>
              </a:ext>
            </a:extLst>
          </p:cNvPr>
          <p:cNvSpPr txBox="1"/>
          <p:nvPr/>
        </p:nvSpPr>
        <p:spPr>
          <a:xfrm>
            <a:off x="9582631" y="6041470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Ср. </a:t>
            </a:r>
            <a:r>
              <a:rPr lang="cs-CZ" dirty="0"/>
              <a:t>PSR (2020, </a:t>
            </a:r>
            <a:r>
              <a:rPr lang="ru-RU" dirty="0"/>
              <a:t>37, 61</a:t>
            </a:r>
            <a:r>
              <a:rPr lang="cs-CZ" dirty="0"/>
              <a:t>)</a:t>
            </a:r>
            <a:endParaRPr lang="de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3B48A-9306-7D49-BC9E-080FF8FC60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1389" y="246267"/>
            <a:ext cx="8614984" cy="6480680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Язык как система, его уровни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ru-RU" altLang="de-CZ" sz="2540" dirty="0">
              <a:latin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Почему система?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Структурную сложность системы языка ученые осознавали давно. О системном характере языка говорил еще В. Гумбольдт: «В языке нет ничего единичного, каждый отдельный его элемент проявляет себя лишь как часть целого». Однако глубокое теоретическое осмысление системности языка появилось позднее, в трудах швейцарского ученого Ф. де Соссюра. «Никто столь ясно, как Соссюр, не осознал и не описал системной организации языка», — писал Э. </a:t>
            </a:r>
            <a:r>
              <a:rPr lang="ru-RU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Бенвенист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Язык, по Соссюру, — «система, все элементы которой образуют целое, а значимость одного элемента проистекает только от одновременного наличия других».</a:t>
            </a:r>
            <a:endParaRPr lang="ru-RU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29D69E0E-271D-0347-B7E4-BB39F8A94A8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4188" y="260669"/>
            <a:ext cx="8686992" cy="6466279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— заключает Соссюр, — «все части этой системы должны рассматриваться в их синхронической взаимообусловленности». Каждый элемент языка должен изучаться с точки зрения его роли в системе языка. Так, например, в русском языке, утратившем двойственное число, множественное число стало обладать иным значением, нежели в словенском, где категория двойственного числа еще сохраняется.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de-CZ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de-CZ" sz="1814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https://studme.org/123011/literatura/yazyk_sistema_sistem</a:t>
            </a:r>
            <a:r>
              <a:rPr lang="ru-RU" altLang="de-CZ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de-CH" altLang="de-CZ" sz="1814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BAB78F6-3198-534E-8337-60E0B33F77E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4188" y="260669"/>
            <a:ext cx="8686992" cy="6466279"/>
          </a:xfrm>
        </p:spPr>
        <p:txBody>
          <a:bodyPr vert="horz" lIns="91440" tIns="25474" rIns="91440" bIns="45720" rtlCol="0" anchor="t">
            <a:normAutofit lnSpcReduction="10000"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— заключает Соссюр, — «все части этой системы должны рассматриваться в их синхронической взаимообусловленности». Каждый элемент языка должен изучаться с точки зрения его роли в системе языка. Так, например, в русском языке, утратившем двойственное число, множественное число стало обладать иным значением, нежели в словенском, где категория двойственного числа еще сохраняется.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de-CZ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de-CZ" sz="1814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https://studme.org/123011/literatura/yazyk_sistema_sistem</a:t>
            </a:r>
            <a:r>
              <a:rPr lang="ru-RU" altLang="de-CZ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cs-CZ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языка - 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языковых элемен­тов любого естественного языка, находящихся в отношениях и связях друг с другом, которое образует определённое единство и целостность. Каждый компонент С. я. существует не изолированно, а лишь в противо­по­став­ле­нии другим компонентам системы. Поэтому он рассма­три­ва­ет­ся, исходя из его роли в составе С. я., т. е. в свете его значимости (функциональной релевантности).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(ЛЭС)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de-CH" altLang="de-CZ" sz="1814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A0351AE-D964-344E-B370-FD8E9519D3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84188" y="260669"/>
            <a:ext cx="8686992" cy="6466279"/>
          </a:xfrm>
        </p:spPr>
        <p:txBody>
          <a:bodyPr vert="horz" lIns="91440" tIns="25474" rIns="91440" bIns="45720" rtlCol="0" anchor="t">
            <a:normAutofit/>
          </a:bodyPr>
          <a:lstStyle/>
          <a:p>
            <a:pPr marL="300998" indent="-300998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«Уровни языка - некоторые «части» языка; подсистемы общей системы языка, каждая из которых характе­ри­зу­ет­ся совокупностью относительно однородных единиц и набором правил, регулирующих их исполь­зо­ва­ние и группировку в различные классы и подклассы. Можно выделить следующие основные У. я.: фонемный, морфемный, лексический (словесный), синтаксический (уровень предложения).» </a:t>
            </a:r>
            <a:r>
              <a:rPr lang="ru-RU" altLang="de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(ЛЭС)</a:t>
            </a:r>
          </a:p>
          <a:p>
            <a:pPr>
              <a:spcAft>
                <a:spcPts val="1293"/>
              </a:spcAft>
              <a:buSzPct val="45000"/>
              <a:tabLst>
                <a:tab pos="300998" algn="l"/>
                <a:tab pos="396050" algn="l"/>
                <a:tab pos="803620" algn="l"/>
                <a:tab pos="1211192" algn="l"/>
                <a:tab pos="1618762" algn="l"/>
                <a:tab pos="2026334" algn="l"/>
                <a:tab pos="2433904" algn="l"/>
                <a:tab pos="2841476" algn="l"/>
                <a:tab pos="3249046" algn="l"/>
                <a:tab pos="3656617" algn="l"/>
                <a:tab pos="4064188" algn="l"/>
                <a:tab pos="4471759" algn="l"/>
                <a:tab pos="4879330" algn="l"/>
                <a:tab pos="5286901" algn="l"/>
                <a:tab pos="5694472" algn="l"/>
                <a:tab pos="6102043" algn="l"/>
                <a:tab pos="6509614" algn="l"/>
                <a:tab pos="6917185" algn="l"/>
                <a:tab pos="7324755" algn="l"/>
                <a:tab pos="7732327" algn="l"/>
                <a:tab pos="8139897" algn="l"/>
                <a:tab pos="8537387" algn="l"/>
              </a:tabLst>
              <a:defRPr/>
            </a:pPr>
            <a:endParaRPr lang="de-CH" altLang="de-CZ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3526</Words>
  <Application>Microsoft Macintosh PowerPoint</Application>
  <PresentationFormat>Breitbild</PresentationFormat>
  <Paragraphs>378</Paragraphs>
  <Slides>55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Wingdings</vt:lpstr>
      <vt:lpstr>Office</vt:lpstr>
      <vt:lpstr>Современный русский язык</vt:lpstr>
      <vt:lpstr>Несколько слов о себе</vt:lpstr>
      <vt:lpstr>Несколько слов про курс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Фонетика и фонология: общие аспекты</vt:lpstr>
      <vt:lpstr>Фонетика и фонология: общие аспекты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русский язык</dc:title>
  <dc:creator>Giger, Markus</dc:creator>
  <cp:lastModifiedBy>Markus Giger</cp:lastModifiedBy>
  <cp:revision>83</cp:revision>
  <dcterms:created xsi:type="dcterms:W3CDTF">2021-09-25T11:08:35Z</dcterms:created>
  <dcterms:modified xsi:type="dcterms:W3CDTF">2023-10-12T14:01:44Z</dcterms:modified>
</cp:coreProperties>
</file>