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 id="2147483792" r:id="rId4"/>
  </p:sldMasterIdLst>
  <p:sldIdLst>
    <p:sldId id="283" r:id="rId5"/>
    <p:sldId id="257" r:id="rId6"/>
    <p:sldId id="332" r:id="rId7"/>
    <p:sldId id="259" r:id="rId8"/>
    <p:sldId id="272" r:id="rId9"/>
    <p:sldId id="297" r:id="rId10"/>
    <p:sldId id="295" r:id="rId11"/>
    <p:sldId id="260" r:id="rId12"/>
    <p:sldId id="278" r:id="rId13"/>
    <p:sldId id="285" r:id="rId14"/>
    <p:sldId id="300" r:id="rId15"/>
    <p:sldId id="301" r:id="rId16"/>
    <p:sldId id="310" r:id="rId17"/>
    <p:sldId id="288" r:id="rId18"/>
    <p:sldId id="261" r:id="rId19"/>
    <p:sldId id="296" r:id="rId20"/>
    <p:sldId id="262" r:id="rId21"/>
    <p:sldId id="303" r:id="rId22"/>
    <p:sldId id="333" r:id="rId23"/>
    <p:sldId id="302" r:id="rId24"/>
    <p:sldId id="289" r:id="rId25"/>
    <p:sldId id="273" r:id="rId26"/>
    <p:sldId id="279" r:id="rId27"/>
    <p:sldId id="263" r:id="rId28"/>
    <p:sldId id="298" r:id="rId29"/>
    <p:sldId id="293" r:id="rId30"/>
    <p:sldId id="264" r:id="rId31"/>
    <p:sldId id="304" r:id="rId32"/>
    <p:sldId id="306" r:id="rId33"/>
    <p:sldId id="307" r:id="rId34"/>
    <p:sldId id="308" r:id="rId35"/>
    <p:sldId id="305" r:id="rId36"/>
    <p:sldId id="274" r:id="rId37"/>
    <p:sldId id="286" r:id="rId38"/>
    <p:sldId id="290" r:id="rId39"/>
    <p:sldId id="281" r:id="rId40"/>
    <p:sldId id="275" r:id="rId41"/>
    <p:sldId id="294" r:id="rId42"/>
    <p:sldId id="276" r:id="rId43"/>
    <p:sldId id="271" r:id="rId44"/>
    <p:sldId id="267" r:id="rId45"/>
    <p:sldId id="291" r:id="rId46"/>
    <p:sldId id="287" r:id="rId47"/>
    <p:sldId id="309" r:id="rId48"/>
    <p:sldId id="26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39508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1023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3879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14743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763283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464791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32762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6FA473-E37D-438F-88D9-6372A06CC65A}"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488122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6FA473-E37D-438F-88D9-6372A06CC65A}"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43854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A473-E37D-438F-88D9-6372A06CC65A}"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64783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05318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87044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765251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410778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923646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913810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712016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82885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677025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36FA473-E37D-438F-88D9-6372A06CC65A}"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471059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36FA473-E37D-438F-88D9-6372A06CC65A}"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396749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A473-E37D-438F-88D9-6372A06CC65A}"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10149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082120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425291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053487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100874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985105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614313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866928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717153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26987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6FA473-E37D-438F-88D9-6372A06CC65A}"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753054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6FA473-E37D-438F-88D9-6372A06CC65A}"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95999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413851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A473-E37D-438F-88D9-6372A06CC65A}"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321696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098428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154077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690050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FA473-E37D-438F-88D9-6372A06CC65A}"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82478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6FA473-E37D-438F-88D9-6372A06CC65A}"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85114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6FA473-E37D-438F-88D9-6372A06CC65A}"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8157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A473-E37D-438F-88D9-6372A06CC65A}"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33286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245027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6FA473-E37D-438F-88D9-6372A06CC65A}"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A3A2B-9064-4B5D-B113-8B5FCDEAA170}" type="slidenum">
              <a:rPr lang="en-US" smtClean="0"/>
              <a:t>‹#›</a:t>
            </a:fld>
            <a:endParaRPr lang="en-US"/>
          </a:p>
        </p:txBody>
      </p:sp>
    </p:spTree>
    <p:extLst>
      <p:ext uri="{BB962C8B-B14F-4D97-AF65-F5344CB8AC3E}">
        <p14:creationId xmlns:p14="http://schemas.microsoft.com/office/powerpoint/2010/main" val="30494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A473-E37D-438F-88D9-6372A06CC65A}"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3A2B-9064-4B5D-B113-8B5FCDEAA170}" type="slidenum">
              <a:rPr lang="en-US" smtClean="0"/>
              <a:t>‹#›</a:t>
            </a:fld>
            <a:endParaRPr lang="en-US"/>
          </a:p>
        </p:txBody>
      </p:sp>
    </p:spTree>
    <p:extLst>
      <p:ext uri="{BB962C8B-B14F-4D97-AF65-F5344CB8AC3E}">
        <p14:creationId xmlns:p14="http://schemas.microsoft.com/office/powerpoint/2010/main" val="13334709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A473-E37D-438F-88D9-6372A06CC65A}"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3A2B-9064-4B5D-B113-8B5FCDEAA170}" type="slidenum">
              <a:rPr lang="en-US" smtClean="0"/>
              <a:t>‹#›</a:t>
            </a:fld>
            <a:endParaRPr lang="en-US"/>
          </a:p>
        </p:txBody>
      </p:sp>
    </p:spTree>
    <p:extLst>
      <p:ext uri="{BB962C8B-B14F-4D97-AF65-F5344CB8AC3E}">
        <p14:creationId xmlns:p14="http://schemas.microsoft.com/office/powerpoint/2010/main" val="19030734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A473-E37D-438F-88D9-6372A06CC65A}"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3A2B-9064-4B5D-B113-8B5FCDEAA170}" type="slidenum">
              <a:rPr lang="en-US" smtClean="0"/>
              <a:t>‹#›</a:t>
            </a:fld>
            <a:endParaRPr lang="en-US"/>
          </a:p>
        </p:txBody>
      </p:sp>
    </p:spTree>
    <p:extLst>
      <p:ext uri="{BB962C8B-B14F-4D97-AF65-F5344CB8AC3E}">
        <p14:creationId xmlns:p14="http://schemas.microsoft.com/office/powerpoint/2010/main" val="16123773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A473-E37D-438F-88D9-6372A06CC65A}"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A3A2B-9064-4B5D-B113-8B5FCDEAA170}" type="slidenum">
              <a:rPr lang="en-US" smtClean="0"/>
              <a:t>‹#›</a:t>
            </a:fld>
            <a:endParaRPr lang="en-US"/>
          </a:p>
        </p:txBody>
      </p:sp>
    </p:spTree>
    <p:extLst>
      <p:ext uri="{BB962C8B-B14F-4D97-AF65-F5344CB8AC3E}">
        <p14:creationId xmlns:p14="http://schemas.microsoft.com/office/powerpoint/2010/main" val="56345298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0"/>
            <a:ext cx="12192000" cy="6858000"/>
          </a:xfrm>
          <a:blipFill dpi="0" rotWithShape="1">
            <a:blip r:embed="rId2">
              <a:alphaModFix amt="0"/>
            </a:blip>
            <a:srcRect/>
            <a:tile tx="0" ty="0" sx="100000" sy="100000" flip="none" algn="tl"/>
          </a:blipFill>
        </p:spPr>
        <p:txBody>
          <a:bodyPr>
            <a:normAutofit/>
          </a:bodyPr>
          <a:lstStyle/>
          <a:p>
            <a:pPr marL="0" indent="0" algn="ctr">
              <a:buNone/>
            </a:pPr>
            <a:endParaRPr lang="cs-CZ" sz="8000" b="1" dirty="0">
              <a:latin typeface="Garamond" panose="02020404030301010803" pitchFamily="18" charset="0"/>
            </a:endParaRPr>
          </a:p>
          <a:p>
            <a:pPr marL="0" indent="0" algn="ctr">
              <a:buNone/>
            </a:pPr>
            <a:r>
              <a:rPr lang="cs-CZ" sz="8000" b="1" dirty="0">
                <a:latin typeface="Garamond" panose="02020404030301010803" pitchFamily="18" charset="0"/>
              </a:rPr>
              <a:t>Příběh</a:t>
            </a:r>
            <a:r>
              <a:rPr lang="cs-CZ" sz="8000" b="1" dirty="0">
                <a:solidFill>
                  <a:schemeClr val="accent6">
                    <a:lumMod val="50000"/>
                  </a:schemeClr>
                </a:solidFill>
                <a:latin typeface="Garamond" panose="02020404030301010803" pitchFamily="18" charset="0"/>
              </a:rPr>
              <a:t> </a:t>
            </a:r>
            <a:r>
              <a:rPr lang="cs-CZ" sz="8000" b="1" dirty="0">
                <a:latin typeface="Garamond" panose="02020404030301010803" pitchFamily="18" charset="0"/>
              </a:rPr>
              <a:t>mysli v moderní filosofii</a:t>
            </a:r>
          </a:p>
          <a:p>
            <a:pPr marL="0" indent="0" algn="ctr">
              <a:buNone/>
            </a:pPr>
            <a:r>
              <a:rPr lang="cs-CZ" sz="8000" b="1" dirty="0">
                <a:latin typeface="Garamond" panose="02020404030301010803" pitchFamily="18" charset="0"/>
              </a:rPr>
              <a:t>2</a:t>
            </a:r>
          </a:p>
          <a:p>
            <a:pPr marL="0" indent="0" algn="ctr">
              <a:buNone/>
            </a:pPr>
            <a:r>
              <a:rPr lang="cs-CZ" sz="6600" b="1" dirty="0">
                <a:latin typeface="Garamond" panose="02020404030301010803" pitchFamily="18" charset="0"/>
              </a:rPr>
              <a:t>René Descartes</a:t>
            </a:r>
            <a:endParaRPr lang="cs-CZ" sz="6600" dirty="0">
              <a:latin typeface="Garamond" panose="02020404030301010803" pitchFamily="18" charset="0"/>
            </a:endParaRPr>
          </a:p>
        </p:txBody>
      </p:sp>
    </p:spTree>
    <p:extLst>
      <p:ext uri="{BB962C8B-B14F-4D97-AF65-F5344CB8AC3E}">
        <p14:creationId xmlns:p14="http://schemas.microsoft.com/office/powerpoint/2010/main" val="400938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solidFill>
                  <a:srgbClr val="C00000"/>
                </a:solidFill>
                <a:latin typeface="Garamond" panose="02020404030301010803" pitchFamily="18" charset="0"/>
              </a:rPr>
              <a:t>Druhy pochybnosti</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358705" y="2022933"/>
            <a:ext cx="10515600" cy="3506915"/>
          </a:xfrm>
        </p:spPr>
        <p:txBody>
          <a:bodyPr>
            <a:normAutofit/>
          </a:bodyPr>
          <a:lstStyle/>
          <a:p>
            <a:pPr marL="0" indent="0">
              <a:buNone/>
            </a:pPr>
            <a:r>
              <a:rPr lang="cs-CZ" sz="3600" dirty="0">
                <a:latin typeface="Garamond" panose="02020404030301010803" pitchFamily="18" charset="0"/>
              </a:rPr>
              <a:t>1. Smysly klamou</a:t>
            </a:r>
          </a:p>
        </p:txBody>
      </p:sp>
    </p:spTree>
    <p:extLst>
      <p:ext uri="{BB962C8B-B14F-4D97-AF65-F5344CB8AC3E}">
        <p14:creationId xmlns:p14="http://schemas.microsoft.com/office/powerpoint/2010/main" val="10547642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solidFill>
                  <a:srgbClr val="C00000"/>
                </a:solidFill>
                <a:latin typeface="Garamond" panose="02020404030301010803" pitchFamily="18" charset="0"/>
              </a:rPr>
              <a:t>Druhy pochybnosti</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358705" y="2022933"/>
            <a:ext cx="10515600" cy="3506915"/>
          </a:xfrm>
        </p:spPr>
        <p:txBody>
          <a:bodyPr>
            <a:normAutofit/>
          </a:bodyPr>
          <a:lstStyle/>
          <a:p>
            <a:pPr marL="0" indent="0">
              <a:buNone/>
            </a:pPr>
            <a:r>
              <a:rPr lang="cs-CZ" sz="3600" dirty="0">
                <a:latin typeface="Garamond" panose="02020404030301010803" pitchFamily="18" charset="0"/>
              </a:rPr>
              <a:t>1. Smysly klamou</a:t>
            </a:r>
          </a:p>
          <a:p>
            <a:pPr marL="0" indent="0">
              <a:buNone/>
            </a:pPr>
            <a:r>
              <a:rPr lang="cs-CZ" sz="3600" dirty="0">
                <a:latin typeface="Garamond" panose="02020404030301010803" pitchFamily="18" charset="0"/>
              </a:rPr>
              <a:t>2. Argument ze snu</a:t>
            </a:r>
          </a:p>
        </p:txBody>
      </p:sp>
    </p:spTree>
    <p:extLst>
      <p:ext uri="{BB962C8B-B14F-4D97-AF65-F5344CB8AC3E}">
        <p14:creationId xmlns:p14="http://schemas.microsoft.com/office/powerpoint/2010/main" val="366510941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solidFill>
                  <a:srgbClr val="C00000"/>
                </a:solidFill>
                <a:latin typeface="Garamond" panose="02020404030301010803" pitchFamily="18" charset="0"/>
              </a:rPr>
              <a:t>Druhy pochybnosti</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358705" y="2022933"/>
            <a:ext cx="10515600" cy="3506915"/>
          </a:xfrm>
        </p:spPr>
        <p:txBody>
          <a:bodyPr>
            <a:normAutofit/>
          </a:bodyPr>
          <a:lstStyle/>
          <a:p>
            <a:pPr marL="0" indent="0">
              <a:buNone/>
            </a:pPr>
            <a:r>
              <a:rPr lang="cs-CZ" sz="3600" dirty="0">
                <a:latin typeface="Garamond" panose="02020404030301010803" pitchFamily="18" charset="0"/>
              </a:rPr>
              <a:t>1. Smysly klamou</a:t>
            </a:r>
          </a:p>
          <a:p>
            <a:pPr marL="0" indent="0">
              <a:buNone/>
            </a:pPr>
            <a:r>
              <a:rPr lang="cs-CZ" sz="3600" dirty="0">
                <a:latin typeface="Garamond" panose="02020404030301010803" pitchFamily="18" charset="0"/>
              </a:rPr>
              <a:t>2. Argument ze snu</a:t>
            </a:r>
          </a:p>
          <a:p>
            <a:pPr marL="0" indent="0">
              <a:buNone/>
            </a:pPr>
            <a:r>
              <a:rPr lang="cs-CZ" sz="3600" dirty="0">
                <a:latin typeface="Garamond" panose="02020404030301010803" pitchFamily="18" charset="0"/>
              </a:rPr>
              <a:t>3. Bůh klamatel či zlý démon</a:t>
            </a:r>
          </a:p>
        </p:txBody>
      </p:sp>
    </p:spTree>
    <p:extLst>
      <p:ext uri="{BB962C8B-B14F-4D97-AF65-F5344CB8AC3E}">
        <p14:creationId xmlns:p14="http://schemas.microsoft.com/office/powerpoint/2010/main" val="44947197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0966C-615D-4012-B362-D97163F3011C}"/>
              </a:ext>
            </a:extLst>
          </p:cNvPr>
          <p:cNvSpPr>
            <a:spLocks noGrp="1"/>
          </p:cNvSpPr>
          <p:nvPr>
            <p:ph type="title"/>
          </p:nvPr>
        </p:nvSpPr>
        <p:spPr>
          <a:xfrm>
            <a:off x="1023395" y="504021"/>
            <a:ext cx="10515600" cy="1325563"/>
          </a:xfrm>
        </p:spPr>
        <p:txBody>
          <a:bodyPr>
            <a:normAutofit/>
          </a:bodyPr>
          <a:lstStyle/>
          <a:p>
            <a:r>
              <a:rPr lang="cs-CZ" sz="3600" b="1" dirty="0">
                <a:solidFill>
                  <a:srgbClr val="C00000"/>
                </a:solidFill>
                <a:latin typeface="Garamond" panose="02020404030301010803" pitchFamily="18" charset="0"/>
              </a:rPr>
              <a:t>Smysly klamou</a:t>
            </a:r>
            <a:endParaRPr lang="cs-CZ" sz="3600" b="1" dirty="0">
              <a:solidFill>
                <a:srgbClr val="C00000"/>
              </a:solidFill>
            </a:endParaRPr>
          </a:p>
        </p:txBody>
      </p:sp>
      <p:sp>
        <p:nvSpPr>
          <p:cNvPr id="5" name="Content Placeholder 4">
            <a:extLst>
              <a:ext uri="{FF2B5EF4-FFF2-40B4-BE49-F238E27FC236}">
                <a16:creationId xmlns:a16="http://schemas.microsoft.com/office/drawing/2014/main" id="{8FBF8176-A6A9-4798-8BB4-E8369FA94936}"/>
              </a:ext>
            </a:extLst>
          </p:cNvPr>
          <p:cNvSpPr>
            <a:spLocks noGrp="1"/>
          </p:cNvSpPr>
          <p:nvPr>
            <p:ph idx="1"/>
          </p:nvPr>
        </p:nvSpPr>
        <p:spPr>
          <a:xfrm>
            <a:off x="1125876" y="1546850"/>
            <a:ext cx="10515600" cy="4351338"/>
          </a:xfrm>
        </p:spPr>
        <p:txBody>
          <a:bodyPr>
            <a:normAutofit/>
          </a:bodyPr>
          <a:lstStyle/>
          <a:p>
            <a:pPr marL="0" indent="0">
              <a:buNone/>
            </a:pPr>
            <a:r>
              <a:rPr lang="cs-CZ" sz="3600" dirty="0">
                <a:latin typeface="Garamond" panose="02020404030301010803" pitchFamily="18" charset="0"/>
              </a:rPr>
              <a:t>„Cokoli jsem dosud připouštěl jako nejvíce pravdivé, jsem přijal ze smyslů nebo skrze smysly</a:t>
            </a:r>
            <a:r>
              <a:rPr lang="en-GB" sz="3600" dirty="0">
                <a:latin typeface="Garamond" panose="02020404030301010803" pitchFamily="18" charset="0"/>
              </a:rPr>
              <a:t>; post</a:t>
            </a:r>
            <a:r>
              <a:rPr lang="cs-CZ" sz="3600" dirty="0" err="1">
                <a:latin typeface="Garamond" panose="02020404030301010803" pitchFamily="18" charset="0"/>
              </a:rPr>
              <a:t>řehl</a:t>
            </a:r>
            <a:r>
              <a:rPr lang="cs-CZ" sz="3600" dirty="0">
                <a:latin typeface="Garamond" panose="02020404030301010803" pitchFamily="18" charset="0"/>
              </a:rPr>
              <a:t> jsem ale, že smysly občas klamou‒ a je rozvážné nikdy nedůvěřovat bezvýhradně těm, kdo nás byť jednou podvedli.“</a:t>
            </a:r>
          </a:p>
          <a:p>
            <a:pPr marL="0" indent="0">
              <a:buNone/>
            </a:pPr>
            <a:r>
              <a:rPr lang="cs-CZ" sz="3600" dirty="0">
                <a:latin typeface="Garamond" panose="02020404030301010803" pitchFamily="18" charset="0"/>
              </a:rPr>
              <a:t>První meditace</a:t>
            </a:r>
          </a:p>
        </p:txBody>
      </p:sp>
    </p:spTree>
    <p:extLst>
      <p:ext uri="{BB962C8B-B14F-4D97-AF65-F5344CB8AC3E}">
        <p14:creationId xmlns:p14="http://schemas.microsoft.com/office/powerpoint/2010/main" val="221072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7956" y="580078"/>
            <a:ext cx="10515600" cy="906326"/>
          </a:xfrm>
        </p:spPr>
        <p:txBody>
          <a:bodyPr>
            <a:normAutofit/>
          </a:bodyPr>
          <a:lstStyle/>
          <a:p>
            <a:r>
              <a:rPr lang="cs-CZ" sz="3600" b="1" dirty="0">
                <a:solidFill>
                  <a:srgbClr val="C00000"/>
                </a:solidFill>
                <a:latin typeface="Garamond" panose="02020404030301010803" pitchFamily="18" charset="0"/>
              </a:rPr>
              <a:t>Argument ze snu</a:t>
            </a:r>
          </a:p>
        </p:txBody>
      </p:sp>
      <p:sp>
        <p:nvSpPr>
          <p:cNvPr id="3" name="Zástupný symbol pro obsah 2"/>
          <p:cNvSpPr>
            <a:spLocks noGrp="1"/>
          </p:cNvSpPr>
          <p:nvPr>
            <p:ph idx="1"/>
          </p:nvPr>
        </p:nvSpPr>
        <p:spPr>
          <a:xfrm>
            <a:off x="781613" y="1410074"/>
            <a:ext cx="8378186" cy="5512525"/>
          </a:xfrm>
        </p:spPr>
        <p:txBody>
          <a:bodyPr>
            <a:normAutofit/>
          </a:bodyPr>
          <a:lstStyle/>
          <a:p>
            <a:pPr marL="0" indent="0">
              <a:lnSpc>
                <a:spcPct val="100000"/>
              </a:lnSpc>
              <a:spcBef>
                <a:spcPts val="0"/>
              </a:spcBef>
              <a:buNone/>
            </a:pPr>
            <a:r>
              <a:rPr lang="cs-CZ" dirty="0">
                <a:latin typeface="Garamond" panose="02020404030301010803" pitchFamily="18" charset="0"/>
              </a:rPr>
              <a:t>‘A přece nyní bdělýma očima nahlížím tento papír, tato hlava, jíž hýbu, nespí a uváženě natahuji a cítím tuto ruku tak, že o tom vím; pro spícího by to nebylo tak rozlišené. Jako bych si nevzpomínal, že jsem se jindy ve snech podobnými myšlenkami nechal zmást; a když o tom přemýšlím pozorněji, přímo mne ohromuje zjištění, že bdění nikdy nelze žádnými jistými známkami odlišit od snu, a právě toto ohromení mi téměř potvrzuje názor, že sním.’</a:t>
            </a:r>
          </a:p>
          <a:p>
            <a:pPr marL="0" indent="0">
              <a:lnSpc>
                <a:spcPct val="100000"/>
              </a:lnSpc>
              <a:spcBef>
                <a:spcPts val="0"/>
              </a:spcBef>
              <a:buNone/>
            </a:pPr>
            <a:endParaRPr lang="en-GB" dirty="0">
              <a:latin typeface="Garamond" panose="02020404030301010803" pitchFamily="18" charset="0"/>
            </a:endParaRPr>
          </a:p>
          <a:p>
            <a:pPr marL="0" indent="0">
              <a:lnSpc>
                <a:spcPct val="100000"/>
              </a:lnSpc>
              <a:spcBef>
                <a:spcPts val="0"/>
              </a:spcBef>
              <a:buNone/>
            </a:pPr>
            <a:r>
              <a:rPr lang="en-GB" dirty="0">
                <a:latin typeface="Garamond" panose="02020404030301010803" pitchFamily="18" charset="0"/>
              </a:rPr>
              <a:t>Descartes, P</a:t>
            </a:r>
            <a:r>
              <a:rPr lang="cs-CZ" dirty="0" err="1">
                <a:latin typeface="Garamond" panose="02020404030301010803" pitchFamily="18" charset="0"/>
              </a:rPr>
              <a:t>rvní</a:t>
            </a:r>
            <a:r>
              <a:rPr lang="cs-CZ" dirty="0">
                <a:latin typeface="Garamond" panose="02020404030301010803" pitchFamily="18" charset="0"/>
              </a:rPr>
              <a:t> meditace</a:t>
            </a:r>
          </a:p>
        </p:txBody>
      </p:sp>
      <p:pic>
        <p:nvPicPr>
          <p:cNvPr id="4" name="Picture 2" descr="http://images.slideplayer.com/25/7930032/slides/slide_5.jpg">
            <a:extLst>
              <a:ext uri="{FF2B5EF4-FFF2-40B4-BE49-F238E27FC236}">
                <a16:creationId xmlns:a16="http://schemas.microsoft.com/office/drawing/2014/main" id="{B04432AE-41A0-4396-A9FB-E9543E78D240}"/>
              </a:ext>
            </a:extLst>
          </p:cNvPr>
          <p:cNvPicPr/>
          <p:nvPr/>
        </p:nvPicPr>
        <p:blipFill rotWithShape="1">
          <a:blip r:embed="rId2">
            <a:extLst>
              <a:ext uri="{28A0092B-C50C-407E-A947-70E740481C1C}">
                <a14:useLocalDpi xmlns:a14="http://schemas.microsoft.com/office/drawing/2010/main" val="0"/>
              </a:ext>
            </a:extLst>
          </a:blip>
          <a:srcRect l="67295" t="17554" r="5258" b="11422"/>
          <a:stretch/>
        </p:blipFill>
        <p:spPr bwMode="auto">
          <a:xfrm>
            <a:off x="9303637" y="1567202"/>
            <a:ext cx="2711795" cy="46766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829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5073" y="246405"/>
            <a:ext cx="11195304" cy="1593152"/>
          </a:xfrm>
        </p:spPr>
        <p:txBody>
          <a:bodyPr>
            <a:normAutofit/>
          </a:bodyPr>
          <a:lstStyle/>
          <a:p>
            <a:r>
              <a:rPr lang="en-GB" sz="3600" b="1" dirty="0" err="1">
                <a:solidFill>
                  <a:srgbClr val="C00000"/>
                </a:solidFill>
                <a:latin typeface="Garamond" panose="02020404030301010803" pitchFamily="18" charset="0"/>
              </a:rPr>
              <a:t>Zl</a:t>
            </a:r>
            <a:r>
              <a:rPr lang="cs-CZ" sz="3600" b="1" dirty="0">
                <a:solidFill>
                  <a:srgbClr val="C00000"/>
                </a:solidFill>
                <a:latin typeface="Garamond" panose="02020404030301010803" pitchFamily="18" charset="0"/>
              </a:rPr>
              <a:t>ý démon</a:t>
            </a:r>
          </a:p>
        </p:txBody>
      </p:sp>
      <p:sp>
        <p:nvSpPr>
          <p:cNvPr id="3" name="Zástupný symbol pro obsah 2"/>
          <p:cNvSpPr>
            <a:spLocks noGrp="1"/>
          </p:cNvSpPr>
          <p:nvPr>
            <p:ph idx="1"/>
          </p:nvPr>
        </p:nvSpPr>
        <p:spPr>
          <a:xfrm>
            <a:off x="749339" y="1444410"/>
            <a:ext cx="11442661" cy="5071871"/>
          </a:xfrm>
        </p:spPr>
        <p:txBody>
          <a:bodyPr>
            <a:noAutofit/>
          </a:bodyPr>
          <a:lstStyle/>
          <a:p>
            <a:pPr marL="0" indent="0">
              <a:buNone/>
            </a:pPr>
            <a:r>
              <a:rPr lang="en-US" sz="3600" dirty="0">
                <a:latin typeface="Garamond" panose="02020404030301010803" pitchFamily="18" charset="0"/>
              </a:rPr>
              <a:t>‘</a:t>
            </a:r>
            <a:r>
              <a:rPr lang="cs-CZ" sz="3600" dirty="0">
                <a:latin typeface="Garamond" panose="02020404030301010803" pitchFamily="18" charset="0"/>
              </a:rPr>
              <a:t>Nebudu předpokládat, že existuje nejlepší Bůh, zdroj pravdy, ale jakýsi zlý démon, nesmírně mocný a lstivý, který vynaložil všechnu svou píli, aby mne mýlil, a budu mít za to, že nebesa, vzduch, země, barvy, tvary, zvuky a vůbec vše vnější není ničím než mámením snících, jehož pomocí nastražil léčky mé důvěřivosti; budu o sobě uvažovat, jako bych neměl ruce, oči, maso, krev ani žádný smysl a jako bych se přesto nepravdivě domníval, že to vše mám…</a:t>
            </a:r>
            <a:r>
              <a:rPr lang="en-US"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První meditace</a:t>
            </a:r>
          </a:p>
        </p:txBody>
      </p:sp>
    </p:spTree>
    <p:extLst>
      <p:ext uri="{BB962C8B-B14F-4D97-AF65-F5344CB8AC3E}">
        <p14:creationId xmlns:p14="http://schemas.microsoft.com/office/powerpoint/2010/main" val="73909562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67508" y="446148"/>
            <a:ext cx="10683240" cy="1325563"/>
          </a:xfrm>
        </p:spPr>
        <p:txBody>
          <a:bodyPr>
            <a:normAutofit/>
          </a:bodyPr>
          <a:lstStyle/>
          <a:p>
            <a:r>
              <a:rPr lang="cs-CZ" sz="3600" b="1" dirty="0">
                <a:solidFill>
                  <a:srgbClr val="C00000"/>
                </a:solidFill>
                <a:latin typeface="Garamond" panose="02020404030301010803" pitchFamily="18" charset="0"/>
              </a:rPr>
              <a:t>Bod obratu</a:t>
            </a:r>
          </a:p>
        </p:txBody>
      </p:sp>
      <p:sp>
        <p:nvSpPr>
          <p:cNvPr id="3" name="Zástupný symbol pro obsah 2"/>
          <p:cNvSpPr>
            <a:spLocks noGrp="1"/>
          </p:cNvSpPr>
          <p:nvPr>
            <p:ph idx="1"/>
          </p:nvPr>
        </p:nvSpPr>
        <p:spPr>
          <a:xfrm>
            <a:off x="1035148" y="1516135"/>
            <a:ext cx="10515600" cy="4351338"/>
          </a:xfrm>
        </p:spPr>
        <p:txBody>
          <a:bodyPr>
            <a:normAutofit/>
          </a:bodyPr>
          <a:lstStyle/>
          <a:p>
            <a:pPr marL="0" indent="0">
              <a:buNone/>
            </a:pPr>
            <a:r>
              <a:rPr lang="en-US" sz="3200" dirty="0">
                <a:latin typeface="Garamond" panose="02020404030301010803" pitchFamily="18" charset="0"/>
              </a:rPr>
              <a:t>‘A</a:t>
            </a:r>
            <a:r>
              <a:rPr lang="cs-CZ" sz="3200" dirty="0">
                <a:latin typeface="Garamond" panose="02020404030301010803" pitchFamily="18" charset="0"/>
              </a:rPr>
              <a:t>ť mne klame, jak jen může, přece nikdy nezpůsobí, abych byl nic, budu-li myslet, že jsem něco.</a:t>
            </a:r>
            <a:r>
              <a:rPr lang="en-US" sz="3200" dirty="0">
                <a:latin typeface="Garamond" panose="02020404030301010803" pitchFamily="18" charset="0"/>
              </a:rPr>
              <a:t>’</a:t>
            </a:r>
          </a:p>
          <a:p>
            <a:pPr marL="0" indent="0">
              <a:buNone/>
            </a:pPr>
            <a:r>
              <a:rPr lang="en-US" sz="3200" dirty="0" err="1">
                <a:latin typeface="Garamond" panose="02020404030301010803" pitchFamily="18" charset="0"/>
              </a:rPr>
              <a:t>Druh</a:t>
            </a:r>
            <a:r>
              <a:rPr lang="cs-CZ" sz="3200" dirty="0">
                <a:latin typeface="Garamond" panose="02020404030301010803" pitchFamily="18" charset="0"/>
              </a:rPr>
              <a:t>á meditace</a:t>
            </a:r>
          </a:p>
        </p:txBody>
      </p:sp>
    </p:spTree>
    <p:extLst>
      <p:ext uri="{BB962C8B-B14F-4D97-AF65-F5344CB8AC3E}">
        <p14:creationId xmlns:p14="http://schemas.microsoft.com/office/powerpoint/2010/main" val="374964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794571" y="573195"/>
            <a:ext cx="6859713" cy="4930775"/>
          </a:xfrm>
        </p:spPr>
        <p:txBody>
          <a:bodyPr vert="horz" lIns="91440" tIns="45720" rIns="91440" bIns="45720" rtlCol="0" anchor="ctr">
            <a:normAutofit/>
          </a:bodyPr>
          <a:lstStyle/>
          <a:p>
            <a:pPr marL="0" indent="0">
              <a:buNone/>
            </a:pPr>
            <a:r>
              <a:rPr lang="cs-CZ" sz="5400" b="1" i="1" dirty="0">
                <a:latin typeface="Garamond" panose="02020404030301010803" pitchFamily="18" charset="0"/>
              </a:rPr>
              <a:t> </a:t>
            </a:r>
            <a:r>
              <a:rPr lang="en-US" sz="5400" b="1" i="1" dirty="0">
                <a:latin typeface="Garamond" panose="02020404030301010803" pitchFamily="18" charset="0"/>
              </a:rPr>
              <a:t>Cogito ergo sum</a:t>
            </a:r>
          </a:p>
          <a:p>
            <a:pPr marL="0" indent="0">
              <a:buNone/>
            </a:pPr>
            <a:r>
              <a:rPr lang="en-US" sz="5400" b="1" dirty="0" err="1">
                <a:latin typeface="Garamond" panose="02020404030301010803" pitchFamily="18" charset="0"/>
              </a:rPr>
              <a:t>Myslím</a:t>
            </a:r>
            <a:r>
              <a:rPr lang="en-US" sz="5400" b="1" dirty="0">
                <a:latin typeface="Garamond" panose="02020404030301010803" pitchFamily="18" charset="0"/>
              </a:rPr>
              <a:t>, </a:t>
            </a:r>
            <a:r>
              <a:rPr lang="en-US" sz="5400" b="1" dirty="0" err="1">
                <a:latin typeface="Garamond" panose="02020404030301010803" pitchFamily="18" charset="0"/>
              </a:rPr>
              <a:t>tedy</a:t>
            </a:r>
            <a:r>
              <a:rPr lang="en-US" sz="5400" b="1" dirty="0">
                <a:latin typeface="Garamond" panose="02020404030301010803" pitchFamily="18" charset="0"/>
              </a:rPr>
              <a:t> </a:t>
            </a:r>
            <a:r>
              <a:rPr lang="en-US" sz="5400" b="1" dirty="0" err="1">
                <a:latin typeface="Garamond" panose="02020404030301010803" pitchFamily="18" charset="0"/>
              </a:rPr>
              <a:t>jsem</a:t>
            </a:r>
            <a:endParaRPr lang="en-US" sz="5400" b="1" dirty="0">
              <a:latin typeface="Garamond" panose="02020404030301010803" pitchFamily="18" charset="0"/>
            </a:endParaRPr>
          </a:p>
        </p:txBody>
      </p:sp>
    </p:spTree>
    <p:extLst>
      <p:ext uri="{BB962C8B-B14F-4D97-AF65-F5344CB8AC3E}">
        <p14:creationId xmlns:p14="http://schemas.microsoft.com/office/powerpoint/2010/main" val="133936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65819" y="814554"/>
            <a:ext cx="10515600" cy="1325563"/>
          </a:xfrm>
        </p:spPr>
        <p:txBody>
          <a:bodyPr>
            <a:normAutofit/>
          </a:bodyPr>
          <a:lstStyle/>
          <a:p>
            <a:r>
              <a:rPr lang="cs-CZ" sz="3600" b="1" dirty="0">
                <a:solidFill>
                  <a:srgbClr val="C00000"/>
                </a:solidFill>
                <a:latin typeface="Garamond" panose="02020404030301010803" pitchFamily="18" charset="0"/>
              </a:rPr>
              <a:t>Pevný bod jistoty</a:t>
            </a:r>
          </a:p>
        </p:txBody>
      </p:sp>
      <p:sp>
        <p:nvSpPr>
          <p:cNvPr id="5" name="Zástupný symbol pro obsah 4"/>
          <p:cNvSpPr>
            <a:spLocks noGrp="1"/>
          </p:cNvSpPr>
          <p:nvPr>
            <p:ph idx="1"/>
          </p:nvPr>
        </p:nvSpPr>
        <p:spPr>
          <a:xfrm>
            <a:off x="1421674" y="1834333"/>
            <a:ext cx="10515600" cy="4351338"/>
          </a:xfrm>
        </p:spPr>
        <p:txBody>
          <a:bodyPr>
            <a:normAutofit/>
          </a:bodyPr>
          <a:lstStyle/>
          <a:p>
            <a:pPr marL="0" indent="0">
              <a:buNone/>
            </a:pPr>
            <a:r>
              <a:rPr lang="cs-CZ" sz="3600" dirty="0" err="1">
                <a:latin typeface="Garamond" panose="02020404030301010803" pitchFamily="18" charset="0"/>
              </a:rPr>
              <a:t>Archimédés</a:t>
            </a:r>
            <a:r>
              <a:rPr lang="cs-CZ" sz="3600" dirty="0">
                <a:latin typeface="Garamond" panose="02020404030301010803" pitchFamily="18" charset="0"/>
              </a:rPr>
              <a:t> nežádal nic než pevný a nehybný bod, aby pohnul z místa celou zemí</a:t>
            </a:r>
            <a:r>
              <a:rPr lang="en-US" sz="3600" dirty="0">
                <a:latin typeface="Garamond" panose="02020404030301010803" pitchFamily="18" charset="0"/>
              </a:rPr>
              <a:t>; a </a:t>
            </a:r>
            <a:r>
              <a:rPr lang="en-US" sz="3600" dirty="0" err="1">
                <a:latin typeface="Garamond" panose="02020404030301010803" pitchFamily="18" charset="0"/>
              </a:rPr>
              <a:t>kdybych</a:t>
            </a:r>
            <a:r>
              <a:rPr lang="en-US" sz="3600" dirty="0">
                <a:latin typeface="Garamond" panose="02020404030301010803" pitchFamily="18" charset="0"/>
              </a:rPr>
              <a:t> </a:t>
            </a:r>
            <a:r>
              <a:rPr lang="en-US" sz="3600" dirty="0" err="1">
                <a:latin typeface="Garamond" panose="02020404030301010803" pitchFamily="18" charset="0"/>
              </a:rPr>
              <a:t>nalezl</a:t>
            </a:r>
            <a:r>
              <a:rPr lang="en-US" sz="3600" dirty="0">
                <a:latin typeface="Garamond" panose="02020404030301010803" pitchFamily="18" charset="0"/>
              </a:rPr>
              <a:t> t</a:t>
            </a:r>
            <a:r>
              <a:rPr lang="cs-CZ" sz="3600" dirty="0" err="1">
                <a:latin typeface="Garamond" panose="02020404030301010803" pitchFamily="18" charset="0"/>
              </a:rPr>
              <a:t>řeba</a:t>
            </a:r>
            <a:r>
              <a:rPr lang="cs-CZ" sz="3600" dirty="0">
                <a:latin typeface="Garamond" panose="02020404030301010803" pitchFamily="18" charset="0"/>
              </a:rPr>
              <a:t> jen něco úplně maličkého, co by bylo jisté a neotřesitelné, bylo by také možno doufat v něco velkého.</a:t>
            </a:r>
          </a:p>
          <a:p>
            <a:pPr marL="0" indent="0">
              <a:buNone/>
            </a:pPr>
            <a:r>
              <a:rPr lang="cs-CZ" sz="3600" dirty="0">
                <a:latin typeface="Garamond" panose="02020404030301010803" pitchFamily="18" charset="0"/>
              </a:rPr>
              <a:t>Druhá meditace</a:t>
            </a:r>
          </a:p>
        </p:txBody>
      </p:sp>
    </p:spTree>
    <p:extLst>
      <p:ext uri="{BB962C8B-B14F-4D97-AF65-F5344CB8AC3E}">
        <p14:creationId xmlns:p14="http://schemas.microsoft.com/office/powerpoint/2010/main" val="356735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16504" y="655388"/>
            <a:ext cx="9294688" cy="4930775"/>
          </a:xfrm>
        </p:spPr>
        <p:txBody>
          <a:bodyPr vert="horz" lIns="91440" tIns="45720" rIns="91440" bIns="45720" rtlCol="0" anchor="ctr">
            <a:normAutofit/>
          </a:bodyPr>
          <a:lstStyle/>
          <a:p>
            <a:pPr marL="0" indent="0">
              <a:buNone/>
            </a:pPr>
            <a:r>
              <a:rPr lang="en-US" sz="5400" b="1" i="1" dirty="0">
                <a:latin typeface="Garamond" panose="02020404030301010803" pitchFamily="18" charset="0"/>
              </a:rPr>
              <a:t>Res cogitans</a:t>
            </a:r>
          </a:p>
          <a:p>
            <a:pPr marL="0" indent="0">
              <a:buNone/>
            </a:pPr>
            <a:r>
              <a:rPr lang="cs-CZ" sz="5400" b="1" dirty="0">
                <a:latin typeface="Garamond" panose="02020404030301010803" pitchFamily="18" charset="0"/>
              </a:rPr>
              <a:t> </a:t>
            </a:r>
            <a:r>
              <a:rPr lang="en-US" sz="5400" b="1" dirty="0" err="1">
                <a:latin typeface="Garamond" panose="02020404030301010803" pitchFamily="18" charset="0"/>
              </a:rPr>
              <a:t>Věc</a:t>
            </a:r>
            <a:r>
              <a:rPr lang="en-US" sz="5400" b="1" dirty="0">
                <a:latin typeface="Garamond" panose="02020404030301010803" pitchFamily="18" charset="0"/>
              </a:rPr>
              <a:t> </a:t>
            </a:r>
            <a:r>
              <a:rPr lang="en-US" sz="5400" b="1" dirty="0" err="1">
                <a:latin typeface="Garamond" panose="02020404030301010803" pitchFamily="18" charset="0"/>
              </a:rPr>
              <a:t>myslící</a:t>
            </a:r>
            <a:endParaRPr lang="en-US" sz="5400" b="1" dirty="0">
              <a:latin typeface="Garamond" panose="02020404030301010803" pitchFamily="18" charset="0"/>
            </a:endParaRPr>
          </a:p>
        </p:txBody>
      </p:sp>
    </p:spTree>
    <p:extLst>
      <p:ext uri="{BB962C8B-B14F-4D97-AF65-F5344CB8AC3E}">
        <p14:creationId xmlns:p14="http://schemas.microsoft.com/office/powerpoint/2010/main" val="145351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e/ea/Spinoza.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2170010" y="1037056"/>
            <a:ext cx="1379287" cy="185127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idx="4294967295"/>
          </p:nvPr>
        </p:nvSpPr>
        <p:spPr>
          <a:xfrm>
            <a:off x="307975" y="6247071"/>
            <a:ext cx="12604652" cy="554037"/>
          </a:xfrm>
        </p:spPr>
        <p:txBody>
          <a:bodyPr>
            <a:noAutofit/>
          </a:bodyPr>
          <a:lstStyle/>
          <a:p>
            <a:r>
              <a:rPr lang="cs-CZ" sz="1800" dirty="0">
                <a:latin typeface="Garamond" panose="02020404030301010803" pitchFamily="18" charset="0"/>
              </a:rPr>
              <a:t>Nahoře: René Descartes, Baruch Spinoza, John Locke, Gottfried Leibniz, George Berkeley, Immanuel Kant, Arthur Schopenhauer</a:t>
            </a:r>
            <a:br>
              <a:rPr lang="cs-CZ" sz="1800" dirty="0">
                <a:latin typeface="Garamond" panose="02020404030301010803" pitchFamily="18" charset="0"/>
              </a:rPr>
            </a:br>
            <a:r>
              <a:rPr lang="cs-CZ" sz="1800" dirty="0">
                <a:latin typeface="Garamond" panose="02020404030301010803" pitchFamily="18" charset="0"/>
              </a:rPr>
              <a:t>Dole: Charles Darwin, Friedrich Nietzsche, Sigmund Freud, Noam Chomsky, Patricia Churchland, Galen Strawson</a:t>
            </a:r>
          </a:p>
        </p:txBody>
      </p:sp>
      <p:pic>
        <p:nvPicPr>
          <p:cNvPr id="1032" name="Picture 8" descr="https://upload.wikimedia.org/wikipedia/commons/0/07/Leibniz_Hann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030" y="942685"/>
            <a:ext cx="1487144" cy="19994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ISEhUSExIVEhUVFRcVFRUVFRUQFhAVFRUWFhUVFRUYHSggGBolGxUVITEhJSkrLi4uFx8zODMtNygtLisBCgoKDg0OFxAQFysdFRkrKy0rLSstKy0rLSsrKy0tKystLS0tLTctNysrNysrLSsrLSsrKy0rKysrKysrKysrK//AABEIAQUAwQMBIgACEQEDEQH/xAAcAAABBQEBAQAAAAAAAAAAAAABAAIDBAYFBwj/xAA4EAABAwIFAgQEBQMDBQAAAAABAAIRAyEEBRIxQVFhBiJxgRORofAyscHR8QdC4VJighQjM1Ny/8QAGQEBAQEBAQEAAAAAAAAAAAAAAAECAwQF/8QAHhEBAQACAwEBAQEAAAAAAAAAAAECEQMhMRJBE1H/2gAMAwEAAhEDEQA/APIQE4NRhJVAlAowlCBSlKCKAIIoBAElO3DH0VyjlZd8pU2unLKcF2RlYjuoTgmhNxdKDEHq6cOAoatFEsUygSnvamFVCCKEooC5ApEJBAWlPBTGp4QGUigkUCukkkgcUEUSgaUiEUAgbKMJEJAIohsq9hcITBH8LoZPleqC4b2v32/JXw0NloaDfcXCxcmpFVuCA/Fufu9l0KOFAYHXuOthcBQ1nGAY/wASBF08B5bFxO3Trb5LNbdVlBujyNFwDe5N3fL8JTXZUyCXNIdEAdzAHHqVVw2Jeyx/Dz27fmrNfGuIF7EC+9pus9pXJxmBDNpINrxYgCVTxGEBbK6rnBwEnbUTC52IqQ33WojkVqHRU6tLouk+YlQ1KJ6FdIzpzSEFYrUoUMKslCARKSBBOATWqQIEgQnFAoGwilJSQORSCSBAIFEhCEAXTyrLy7zuEDcf7oVPCUC9wHe/otY1oDGsIcLS0gdrg+4Utaxh1MhwAEyJnqby2O4lXKWAsbEunbcmeR0UOW0w13WLj1tafVbHCYZrG2mTcknc+vHRcM8tO+GG3Kp5LPaQJBvBA3HzU7MkAtMgbW26wu1SpHY7cR+6simOP3XH7rr/ADxZ3E5MJmGknqFQxeUgkeUgdrrWOZeIJ+igrUFZnUvHGJq5S5v4TI6Rf0KrNyNzyZloj1hbxmDBFx6/yicMBx8lr+tZ/jGNZ4fAG/8AIVXGZTEkXW1dRE/Z4VPG4cRB9k+7t0/njp5rj8LFouuQ9sLZ5zhgDb7ss3jqHPM3/Qr0YZbeXkx05yBRIShbcgAUgUYUjUDkCigUDUkYSQFJKUkCR0oASruX0ZeJE9jyiyOvkeCiJ/E6C0dYEwr9cETFvY3424Kv4FwZpDmf2yLXItpLT1CrZj+IkWnjYj1XK3ddJ4OWAFwBPIPW03W3pjaD+xWEwX42mbzx339lu8GZvt6rlyPRxeVcb3UgaYn7CNMhOlcWzYUNTiytVIUJbHU/kqI3W37KM73EfypXO3soqj/uUUws91VxrPYQrhPMqGu0EborJZwy0xyszjaW/darORxc3/dZzMARuLrvhXn5IzVZsFRwrWKbcqtC9EeUE9qYE9qofCBRlNcoHJJiSIJCQST6TC42RU2Epyu5hcIJa4GDaCfeVzqeDe2/H1XZy+qKjhI9haGgce6zk3jHSoYuQ0ON22AcIBFvw+4VXG1JcSRefn+6s4shzTDQ0NIAuTE3E+y5T6jQTqt07rnG6npONr324tst9gXS0T0XnXxLDi45W9yhx0bzt02gLHI68X67NJvPZSHqoaO91OBZcHYHW7plRxhOc+Oije872hVDCSq7rmP4UxMyqTnEOjujUTlVcU/eDwpX+w91zsxrtEtJi1yEkLXNxI1HsP0XAzcy48/ThdttWnfzGZ55WdzV3nMLvg45+OLjB5vVUirVd8qq4QvRPHkoJwTCntRDkCigQgUoIJIHldLLjEWm/wA+y5pCu4J9j6KVY0mHwvxtTnHQy5Ec/Pa6pVsM6iQ9t23l3raJCuYTFNFLSfUx6CI+vzV4tDqWqo4HjTw2dmjvcElY8dEeVYsFj6h8zmxp6SZuR2XKxWKNQkkCdXomvboJ+HcOsR+ygaDvcT2SRV/B0gSJ5Mknot/l1PS3ff7H6LHZbhCXtaNyRPpyt1SZA9Oi5ctd+KdLFMgCVBicXAM+ybXbAkSuQ0Pe+NJcd+gAC5Tt26irj6758up3pt9FXo46vOkyCSAJ5UOZeLnsOhuH23DtRI7mLLuYnCudQbVe1vmE+WQWzHB3XT51O45/eNvR+BxdQgtc0W5lQ4rFRJ6fsrOX/haTc7E9b7qHOsMSxxEXH6LEaZrN/Ejv/GwAnqOVzXnEuE6HR23UfhpofX8wBPE2Ek8+ibmuaYoVC2dGkuBaPKLEwAInaF3+f8cbnJ6s4SgXkjWQ4btcIIVXMmEG6s4kv1sc0mTBvE7bTyFDmbHAanWJO3SyfpbuM+VE4E8J4RIjhdnlQJyTgk1EFJJJA1JOj0SRBJTmOIMpqCK6WGxf6LuUsQHta31PAv1WSaVao4qN/mpY1K2mVYdgpmq/sY6nj2XMxuMbUcNLQCHXjYieFSwGahogiWmOvG0KSWlxNMGCZvx7rGtVre2l8PgfFgd/eVq6DwduLLJeG6cNDwZ1Egk8LS0nlefP17OKax06NOYKWiDqBII5ChoVVYa6yxtqxyMflFGs81HUwSdyCRqI6gbqWuNUB+w2HQAcfIK9UbxKYGAcTdPqs/Mn4je0AQAmESIUxduoKjoj1RXn2Np/9JitUeVw26zutDXeHDU0i4MS0OtxdUPG9Dyh/Qj5XUPhnFHTp3XW9zbE90sUsF8RwgE3lzjzBVHxSYt9PaFoX4mBe0GVjs5xZqPP3wrhu1OTqaZ9oTimON017l6XiNeUGpsp4QOCBCSRQKEkJQRDiEAUUEUUEgUkBlaXw9jWub8JwuBY8kE/WIWZaU+lWLCHAwQplNxvDL5r0HJqVRnla4PpySLwWk3IWgFWbiLhYjI/EDS4NcSwnc20uI57FaXDYpriW07gCTBFivNljdvZhlLOnYo1bBWadaBuuXQeZ9VYa8rlp29WnV5/lRfHMHb81A6pymN1EH75USxKMRJgWT9ZkAmU1mH9iufiMsqatTa7hPUAt4tG61plLmmHD2lpG4jrtKyPh58VXM6Egd4K6uaZ46k0sc0l+0gWk8ysjg8Q5rxU2vPrNyuuON1XO5asajPNue91kK1SSSVosyxOtgPBHqstVfuunHOnLmvaAuUepJ5TQV1eY5FqbKc1A9ApJFAkEkkBSSSQBIFIpIFKbKJTUCK3X9NaTnCvDbad+jgNUfIFYYL1L+k8MY7kuM/IQsZ+N4XVi416ttum5rQLKhtYklvcH+U1j7LyV9CXaR7NrJ4hqYHhOdTBBBsDZRLT6dWTYym1a8WkfNVcVlYcPI5zLbAwCuPicC4H8bwQexn5hakWTaLOmgU3SRcyNjysoymSYjiV362Fa6TUeSOOPmFy6jgKkMHliPVdsenLkxVq1WGR0XIquur2MK5rzcrrjHl5KBKZCcSmrTmITwmBPCBwSKQSKAJJJIgpBFBFIoFEppQByakShKBwK239P8wDbavOxxIG0sI46wZ+YWIBVnL8Y6jUbUZu087EGxB9lKsr6CxOCGIptIIBjy7bnhZn4bqbi1wg7QRCv+EM+pVqQcztqZzSdyF3MdhGVxJ/FHld0tyvPni9PHyaZHUQ7sfv9lcpPBCrZhhX0vK75i4PS6oMxpBgnb0XLTvvbs1mxESuNmJqus1pP8cK5Sxuo3P2Uala3ZJ0fjF4jCVmyS0/nCj/AOnLW6jcrV1MU1wIj12WRzfFiC29l3xtrllNduNjHkk+qpFPfUklRrtHkt3SIQRKAVQQnBNTwgISKIQKAQknIIgygkgikUE4JrlUMKRClpU9R/NS1qVrcKbak6VEQgkSiL+UZpUw1QVKZuDcHZ46EdF7B4R8WUcTZp0VA2XU3Az/AMT/AHD06rxAFPpVC0gtcWkXBBgj0KzcdrK+kqlRj2ecAg/fHKz2a+E2vBNM94Kw3h3+oL2BtPEj4jP/AGD8Y9W7H1mVvstzOjW89GqHBu+kzp5gjgrncXSZ6ZWtkWLpH8Oq9vbvC4GOz1zHFjoBHG8Farx54wNNrsPRd/3HAtqEEg0mkDp/cZ9l5W88/ZWpgXlrQYLMXvDo53KpYppgk36qPIcTpeWnZw+oEoZriRBaOfyW5jIzcrfXLY5SeiZUoOaAXNIB2kb8pocQqwkKTUmuScUCKcE2U4IHBAohIoBCSMoIFKSRQRCSYwk2Ra0lWmsDbBTbWOOxawDZEwmtTdSy6K1anB7KFdAwRdU6lOFqVjLFGkEigtMDKsYHHVaLg+k91Nw/uaYP+fdVkVFWq2IdUcXvcXOcZc47uJ3JTQCTABJ4AEkpjVPg8W+k8PYYcNjAP0QdXL/DFdxBewsHfyu+RutfhfDoILvhsJabAgy6Aeo2ss/l3jV4dNZuo/6miIH/AM/L5Lc5bVqYgCqHNDZjTw5sGb8lYtrckcLMaVF4cHsA8phpbpIJEeUdZ/Vee5jgnUnQ4ETcWhevZ9lPxGCow+ekDMnVLRBgdNivO/GVQu+GSZBEjjdWVLGbBhSEKMBShaZ0CeAmwnBDR0JFIIFAEktKSIRSARAU7KcBStybFjYScUElGxTZTw1RuCBSgSkUJVZRPo9FDCuMRLAVdp87UYRCsPw/RROpkJtNWHNKBSakURG5aDwjnnwH6Hx8NxuTMsPUX27LPuTUJXvmFrNdRLRcQSY3cDvHzXmHjjCik74QkhkEE/6XDUB9V1PBec6wymZ1MLWkzdzC4XVbx/hahxDxpLiYMATDR5RHaAFidVu9xi2tTyFI+i5u4Ina0SoitIciE0J4RDmhJBKVUBJOskgfTZG6fKRKQWHWddAikE5FNTXJ/dNJVQx2yaCnlMVZAlSNdZNdcIUyoJgU0pItRdkGyg+iE+EHoaVKtKFEaZVx7bQoGnhVmyJspxzqFVtQHYiR1EiQvRvEbGYikzE0g68EgXcAZDtv90LzVwlarwbnnw4oPMNvodtpkyR3Uv8Ap4fnWBacNqazzNI2BOkc3Husg4L1HBVNBdTqQ+L+rYse4iFgM/wIpVSAZDpcO03ukHMCkamBPCoKa4J4QciUye6SdH3KSJpPpToTUVl1/RTmAEgEx36IJFAanSZEpiSEIgFMKeSkqhkJjTfdPlMcFUTlAlBpRKjUWMHRL3ho5IHWL7rVN8MsDWB8NL5guOkm8ARwT+qz2SVA2o0kTf5QeO63FTGNfq876gMOAtFOGhuosk2EnYCI7rhyZZS9O3HJZ2xGZ5Z8MBw2N46AiVxaograZmdLHNJBcHEAzLQ1zQYH1HWyx9W4gDZdOO2+sckgNvspKmEqNElrm9DELreC2M+MXPAJa0lodtq4O/Vd/Mampty2qCYLm+bQ4kwCWyLAdtlMuTV+TDD6m3TxOEGJwzMRQJNRkNAF9YG7T3AusjmODNVwIkOA0kHbUCeT7WXQ8L50zDvdSc7SwmQf7WyG8f8AH6roeJ8BocKrJ0vk+XYEkGff9FuX/WLGCq0i0kOEJoXVzpvla769bf5XKC0ycQg5EoIBCSKSCwkhKMLLZJxKEoakSgShqSJTHKoc7qmykDwkqAmvRei5tkDWOUhKhapgUIkpPIuOLj1Gyv0c5e3cunqNvboueEis2bWWw7GY51Trc3m6gQIukqvo4bEOpvlpi67eI8QTJ0eZ0aiA1skbEws/WHKTdlLjL2TKzo6SZJ3WmyHOXOaaFZxdTIgA3LOhaYmx7rMhS0qpY5rm3IMq1HWzanpY5hM6XCCNrxEdiP1XEWlxtRtTDtcLGdLvTcb9DPzWaA4VZOTSnBByIXsklqQQTFOCSSy3DgE2UElQEBukkqhVeqXCSSENqCyedgkkggIUjEkkIlYgUklAwJQkkjUNqhRU9kklfxm+p8PS1uDZiSAta7wcz4FSr8V0sDTECDqlJJcs63jOq4OR1DL2WLYuDcGPySzug1rxAiZ/Q/rCKS6ubnIuCSSCKEEkkR//2Q=="/>
          <p:cNvSpPr>
            <a:spLocks noChangeAspect="1" noChangeArrowheads="1"/>
          </p:cNvSpPr>
          <p:nvPr/>
        </p:nvSpPr>
        <p:spPr bwMode="auto">
          <a:xfrm>
            <a:off x="155575" y="-1622425"/>
            <a:ext cx="2514600" cy="339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xISEhUSExIVEhUVFRcVFRUVFRUQFhAVFRUWFhUVFRUYHSggGBolGxUVITEhJSkrLi4uFx8zODMtNygtLisBCgoKDg0OFxAQFysdFRkrKy0rLSstKy0rLSsrKy0tKystLS0tLTctNysrNysrLSsrLSsrKy0rKysrKysrKysrK//AABEIAQUAwQMBIgACEQEDEQH/xAAcAAABBQEBAQAAAAAAAAAAAAABAAIDBAYFBwj/xAA4EAABAwIFAgQEBQMDBQAAAAABAAIRAyEEBRIxQVFhBiJxgRORofAyscHR8QdC4VJighQjM1Ny/8QAGQEBAQEBAQEAAAAAAAAAAAAAAAECAwQF/8QAHhEBAQACAwEBAQEAAAAAAAAAAAECEQMhMRJBE1H/2gAMAwEAAhEDEQA/APIQE4NRhJVAlAowlCBSlKCKAIIoBAElO3DH0VyjlZd8pU2unLKcF2RlYjuoTgmhNxdKDEHq6cOAoatFEsUygSnvamFVCCKEooC5ApEJBAWlPBTGp4QGUigkUCukkkgcUEUSgaUiEUAgbKMJEJAIohsq9hcITBH8LoZPleqC4b2v32/JXw0NloaDfcXCxcmpFVuCA/Fufu9l0KOFAYHXuOthcBQ1nGAY/wASBF08B5bFxO3Trb5LNbdVlBujyNFwDe5N3fL8JTXZUyCXNIdEAdzAHHqVVw2Jeyx/Dz27fmrNfGuIF7EC+9pus9pXJxmBDNpINrxYgCVTxGEBbK6rnBwEnbUTC52IqQ33WojkVqHRU6tLouk+YlQ1KJ6FdIzpzSEFYrUoUMKslCARKSBBOATWqQIEgQnFAoGwilJSQORSCSBAIFEhCEAXTyrLy7zuEDcf7oVPCUC9wHe/otY1oDGsIcLS0gdrg+4Utaxh1MhwAEyJnqby2O4lXKWAsbEunbcmeR0UOW0w13WLj1tafVbHCYZrG2mTcknc+vHRcM8tO+GG3Kp5LPaQJBvBA3HzU7MkAtMgbW26wu1SpHY7cR+6simOP3XH7rr/ADxZ3E5MJmGknqFQxeUgkeUgdrrWOZeIJ+igrUFZnUvHGJq5S5v4TI6Rf0KrNyNzyZloj1hbxmDBFx6/yicMBx8lr+tZ/jGNZ4fAG/8AIVXGZTEkXW1dRE/Z4VPG4cRB9k+7t0/njp5rj8LFouuQ9sLZ5zhgDb7ss3jqHPM3/Qr0YZbeXkx05yBRIShbcgAUgUYUjUDkCigUDUkYSQFJKUkCR0oASruX0ZeJE9jyiyOvkeCiJ/E6C0dYEwr9cETFvY3424Kv4FwZpDmf2yLXItpLT1CrZj+IkWnjYj1XK3ddJ4OWAFwBPIPW03W3pjaD+xWEwX42mbzx339lu8GZvt6rlyPRxeVcb3UgaYn7CNMhOlcWzYUNTiytVIUJbHU/kqI3W37KM73EfypXO3soqj/uUUws91VxrPYQrhPMqGu0EborJZwy0xyszjaW/darORxc3/dZzMARuLrvhXn5IzVZsFRwrWKbcqtC9EeUE9qYE9qofCBRlNcoHJJiSIJCQST6TC42RU2Epyu5hcIJa4GDaCfeVzqeDe2/H1XZy+qKjhI9haGgce6zk3jHSoYuQ0ON22AcIBFvw+4VXG1JcSRefn+6s4shzTDQ0NIAuTE3E+y5T6jQTqt07rnG6npONr324tst9gXS0T0XnXxLDi45W9yhx0bzt02gLHI68X67NJvPZSHqoaO91OBZcHYHW7plRxhOc+Oije872hVDCSq7rmP4UxMyqTnEOjujUTlVcU/eDwpX+w91zsxrtEtJi1yEkLXNxI1HsP0XAzcy48/ThdttWnfzGZ55WdzV3nMLvg45+OLjB5vVUirVd8qq4QvRPHkoJwTCntRDkCigQgUoIJIHldLLjEWm/wA+y5pCu4J9j6KVY0mHwvxtTnHQy5Ec/Pa6pVsM6iQ9t23l3raJCuYTFNFLSfUx6CI+vzV4tDqWqo4HjTw2dmjvcElY8dEeVYsFj6h8zmxp6SZuR2XKxWKNQkkCdXomvboJ+HcOsR+ygaDvcT2SRV/B0gSJ5Mknot/l1PS3ff7H6LHZbhCXtaNyRPpyt1SZA9Oi5ctd+KdLFMgCVBicXAM+ybXbAkSuQ0Pe+NJcd+gAC5Tt26irj6758up3pt9FXo46vOkyCSAJ5UOZeLnsOhuH23DtRI7mLLuYnCudQbVe1vmE+WQWzHB3XT51O45/eNvR+BxdQgtc0W5lQ4rFRJ6fsrOX/haTc7E9b7qHOsMSxxEXH6LEaZrN/Ejv/GwAnqOVzXnEuE6HR23UfhpofX8wBPE2Ek8+ibmuaYoVC2dGkuBaPKLEwAInaF3+f8cbnJ6s4SgXkjWQ4btcIIVXMmEG6s4kv1sc0mTBvE7bTyFDmbHAanWJO3SyfpbuM+VE4E8J4RIjhdnlQJyTgk1EFJJJA1JOj0SRBJTmOIMpqCK6WGxf6LuUsQHta31PAv1WSaVao4qN/mpY1K2mVYdgpmq/sY6nj2XMxuMbUcNLQCHXjYieFSwGahogiWmOvG0KSWlxNMGCZvx7rGtVre2l8PgfFgd/eVq6DwduLLJeG6cNDwZ1Egk8LS0nlefP17OKax06NOYKWiDqBII5ChoVVYa6yxtqxyMflFGs81HUwSdyCRqI6gbqWuNUB+w2HQAcfIK9UbxKYGAcTdPqs/Mn4je0AQAmESIUxduoKjoj1RXn2Np/9JitUeVw26zutDXeHDU0i4MS0OtxdUPG9Dyh/Qj5XUPhnFHTp3XW9zbE90sUsF8RwgE3lzjzBVHxSYt9PaFoX4mBe0GVjs5xZqPP3wrhu1OTqaZ9oTimON017l6XiNeUGpsp4QOCBCSRQKEkJQRDiEAUUEUUEgUkBlaXw9jWub8JwuBY8kE/WIWZaU+lWLCHAwQplNxvDL5r0HJqVRnla4PpySLwWk3IWgFWbiLhYjI/EDS4NcSwnc20uI57FaXDYpriW07gCTBFivNljdvZhlLOnYo1bBWadaBuuXQeZ9VYa8rlp29WnV5/lRfHMHb81A6pymN1EH75USxKMRJgWT9ZkAmU1mH9iufiMsqatTa7hPUAt4tG61plLmmHD2lpG4jrtKyPh58VXM6Egd4K6uaZ46k0sc0l+0gWk8ysjg8Q5rxU2vPrNyuuON1XO5asajPNue91kK1SSSVosyxOtgPBHqstVfuunHOnLmvaAuUepJ5TQV1eY5FqbKc1A9ApJFAkEkkBSSSQBIFIpIFKbKJTUCK3X9NaTnCvDbad+jgNUfIFYYL1L+k8MY7kuM/IQsZ+N4XVi416ttum5rQLKhtYklvcH+U1j7LyV9CXaR7NrJ4hqYHhOdTBBBsDZRLT6dWTYym1a8WkfNVcVlYcPI5zLbAwCuPicC4H8bwQexn5hakWTaLOmgU3SRcyNjysoymSYjiV362Fa6TUeSOOPmFy6jgKkMHliPVdsenLkxVq1WGR0XIquur2MK5rzcrrjHl5KBKZCcSmrTmITwmBPCBwSKQSKAJJJIgpBFBFIoFEppQByakShKBwK239P8wDbavOxxIG0sI46wZ+YWIBVnL8Y6jUbUZu087EGxB9lKsr6CxOCGIptIIBjy7bnhZn4bqbi1wg7QRCv+EM+pVqQcztqZzSdyF3MdhGVxJ/FHld0tyvPni9PHyaZHUQ7sfv9lcpPBCrZhhX0vK75i4PS6oMxpBgnb0XLTvvbs1mxESuNmJqus1pP8cK5Sxuo3P2Uala3ZJ0fjF4jCVmyS0/nCj/AOnLW6jcrV1MU1wIj12WRzfFiC29l3xtrllNduNjHkk+qpFPfUklRrtHkt3SIQRKAVQQnBNTwgISKIQKAQknIIgygkgikUE4JrlUMKRClpU9R/NS1qVrcKbak6VEQgkSiL+UZpUw1QVKZuDcHZ46EdF7B4R8WUcTZp0VA2XU3Az/AMT/AHD06rxAFPpVC0gtcWkXBBgj0KzcdrK+kqlRj2ecAg/fHKz2a+E2vBNM94Kw3h3+oL2BtPEj4jP/AGD8Y9W7H1mVvstzOjW89GqHBu+kzp5gjgrncXSZ6ZWtkWLpH8Oq9vbvC4GOz1zHFjoBHG8Farx54wNNrsPRd/3HAtqEEg0mkDp/cZ9l5W88/ZWpgXlrQYLMXvDo53KpYppgk36qPIcTpeWnZw+oEoZriRBaOfyW5jIzcrfXLY5SeiZUoOaAXNIB2kb8pocQqwkKTUmuScUCKcE2U4IHBAohIoBCSMoIFKSRQRCSYwk2Ra0lWmsDbBTbWOOxawDZEwmtTdSy6K1anB7KFdAwRdU6lOFqVjLFGkEigtMDKsYHHVaLg+k91Nw/uaYP+fdVkVFWq2IdUcXvcXOcZc47uJ3JTQCTABJ4AEkpjVPg8W+k8PYYcNjAP0QdXL/DFdxBewsHfyu+RutfhfDoILvhsJabAgy6Aeo2ss/l3jV4dNZuo/6miIH/AM/L5Lc5bVqYgCqHNDZjTw5sGb8lYtrckcLMaVF4cHsA8phpbpIJEeUdZ/Vee5jgnUnQ4ETcWhevZ9lPxGCow+ekDMnVLRBgdNivO/GVQu+GSZBEjjdWVLGbBhSEKMBShaZ0CeAmwnBDR0JFIIFAEktKSIRSARAU7KcBStybFjYScUElGxTZTw1RuCBSgSkUJVZRPo9FDCuMRLAVdp87UYRCsPw/RROpkJtNWHNKBSakURG5aDwjnnwH6Hx8NxuTMsPUX27LPuTUJXvmFrNdRLRcQSY3cDvHzXmHjjCik74QkhkEE/6XDUB9V1PBec6wymZ1MLWkzdzC4XVbx/hahxDxpLiYMATDR5RHaAFidVu9xi2tTyFI+i5u4Ina0SoitIciE0J4RDmhJBKVUBJOskgfTZG6fKRKQWHWddAikE5FNTXJ/dNJVQx2yaCnlMVZAlSNdZNdcIUyoJgU0pItRdkGyg+iE+EHoaVKtKFEaZVx7bQoGnhVmyJspxzqFVtQHYiR1EiQvRvEbGYikzE0g68EgXcAZDtv90LzVwlarwbnnw4oPMNvodtpkyR3Uv8Ap4fnWBacNqazzNI2BOkc3Husg4L1HBVNBdTqQ+L+rYse4iFgM/wIpVSAZDpcO03ukHMCkamBPCoKa4J4QciUye6SdH3KSJpPpToTUVl1/RTmAEgEx36IJFAanSZEpiSEIgFMKeSkqhkJjTfdPlMcFUTlAlBpRKjUWMHRL3ho5IHWL7rVN8MsDWB8NL5guOkm8ARwT+qz2SVA2o0kTf5QeO63FTGNfq876gMOAtFOGhuosk2EnYCI7rhyZZS9O3HJZ2xGZ5Z8MBw2N46AiVxaograZmdLHNJBcHEAzLQ1zQYH1HWyx9W4gDZdOO2+sckgNvspKmEqNElrm9DELreC2M+MXPAJa0lodtq4O/Vd/Mampty2qCYLm+bQ4kwCWyLAdtlMuTV+TDD6m3TxOEGJwzMRQJNRkNAF9YG7T3AusjmODNVwIkOA0kHbUCeT7WXQ8L50zDvdSc7SwmQf7WyG8f8AH6roeJ8BocKrJ0vk+XYEkGff9FuX/WLGCq0i0kOEJoXVzpvla769bf5XKC0ycQg5EoIBCSKSCwkhKMLLZJxKEoakSgShqSJTHKoc7qmykDwkqAmvRei5tkDWOUhKhapgUIkpPIuOLj1Gyv0c5e3cunqNvboueEis2bWWw7GY51Trc3m6gQIukqvo4bEOpvlpi67eI8QTJ0eZ0aiA1skbEws/WHKTdlLjL2TKzo6SZJ3WmyHOXOaaFZxdTIgA3LOhaYmx7rMhS0qpY5rm3IMq1HWzanpY5hM6XCCNrxEdiP1XEWlxtRtTDtcLGdLvTcb9DPzWaA4VZOTSnBByIXsklqQQTFOCSSy3DgE2UElQEBukkqhVeqXCSSENqCyedgkkggIUjEkkIlYgUklAwJQkkjUNqhRU9kklfxm+p8PS1uDZiSAta7wcz4FSr8V0sDTECDqlJJcs63jOq4OR1DL2WLYuDcGPySzug1rxAiZ/Q/rCKS6ubnIuCSSCKEEkkR//2Q=="/>
          <p:cNvSpPr>
            <a:spLocks noChangeAspect="1" noChangeArrowheads="1"/>
          </p:cNvSpPr>
          <p:nvPr/>
        </p:nvSpPr>
        <p:spPr bwMode="auto">
          <a:xfrm>
            <a:off x="307975" y="-1470025"/>
            <a:ext cx="2514600" cy="339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painting of K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1940" y="1031930"/>
            <a:ext cx="1015097" cy="145899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data:image/jpeg;base64,/9j/4AAQSkZJRgABAQAAAQABAAD/2wCEAAkGBxMTEhUSExMWFRUXGBcYFxcYFxcXFhcaFxgXFxgXGBYdHSggGBolHRUVITEhJSkrLi4uFx8zODMtNygtLisBCgoKDg0OFxAQFy0dHR0tLS0tLS0tLS0tLS0tLS0tLS0tLSstLS0rLSsrLS0tKy0tLS03LSstLS0tKy0tLS0tLf/AABEIAQsAvQMBIgACEQEDEQH/xAAbAAACAwEBAQAAAAAAAAAAAAADBAECBQYAB//EAEAQAAEDAgMGAwYFAwEHBQAAAAEAAhEDIQQxQQUSUWFxgSKR8AYTobHB0TJCUuHxBxQjYhVDU3KCksJjk7Kz0v/EABgBAQEBAQEAAAAAAAAAAAAAAAEAAgME/8QAHhEBAQEBAQEAAgMAAAAAAAAAAAERAjESIUEiUWH/2gAMAwEAAhEDEQA/ANtqMwIDEzTXGuywYrhqs0IgahBhis1iIGq+6pBbincRYUPchBhqkMVgVKkqGKN1ECiFJTdXt1EC8ApBhi8WogXkoMsVdxHUIQJYoLUeF7dVqKlqq5iaLVRzUok5qCWpuoEu5IDplMUwlqaaoqpMNRWodMI4QngFBdCmFSEJ5xOYUbvX7fdXYFWpOY8lAGu8gevNApYsmx9D6o3vQSlKoDTz4ac4K1ILWlv2nz+/rihnED+FlnFNGvZCOLJvon5H03G1AbyofXaNZ6LAq43dBOvq6QbtR0+ugV8r6dU3Ek6IzavEELFwu0REk/unaOKJ0AGiLFp3fCkFDbHD4QpYbx6CGhgpKgKQEFBCo4IpVSFIpVCVqNTtUJOotQUBgTdIJRgTtEKpMMRQFRiIs1JIQi4CQdLq9SoGi6za1fxGciI6TkmQWm6jyOunA9+KVq4rkR2+qWZtDdEH5Tks/E7SLspjiRA7alanLNouMxjg6QQg1cS5+dvXVI1KxJzTmB4reM6Yo0uQ+KabQAF1amfVkaFm0wvUwrXSCLLC2rst1MbzZI4cF0VRCqVAQQ5MosceMQRui4K3NnNcYIcfOUltCk1jwQLFamz/AHZjIFNEbWEmLweyaMcvgh02AAQfldX3tQuVdEsJRgly7qjsRSleKkhQggVQk6gT9UJKqLrUBamU5RySdMJ2iomGIsIbAiQhA4hk2WXXonktkslJYjCE+vutc1mxh1XBufi5aDqsTaWLHvIByHqy0trsIIEAX4yPsFy2JM1Tfj6ldY50/QrzefgFs4GoOJ+Kw8FhyRmB2WxgsOQRDgTwiFURtNrXtPwhE99080tuO/kShVKTv9JGun1Ky00DWEXS5ukS0j8hA4tcI8l5+Ji4PbVWLSe3aJ3ZCpsdzoAmE+1/vJtYKjsMGkCLX+/1SG1hN4C5LhzhOADQny+/2WFSeWmLgdyPNFGMIzv5/MrN5b1tA9PqjsNlmYWo42PkMvNaNEWCxY1KJKiV4qVkh1Ck6uadelnhagJUk7SSVNO0iqkwxEQ2IoQnl4jReUoTh/azEAOM5Nt+/Ncnssb7i48/MldZ7dYAn/IDbIj5HpK4NtcsbbjpnnkvRz449euxwNOYDagngVsYSvuyHuaehv5cF83/ANr4ht2kQQSJhx1ztY2XsDtio6q2cyY5cE/I19GZXDr2jjPCx00sjCm2fy66+ei4faVavQiNSTGnM3yWVT9qawNw12ni3rcLghHydfTagpzof+UklZ+MpXG7frn3K4/B7We//eMaZs2HgdA5wIC2tm7ZJdDxEZz1jp5Kxa1qNQsLgbHMds/h8l6ri7wY+N+nml9rPDqe8wyRfqPQWNU2tIygjQiRP0UnWU8QIgwjUYcZaO5yH7rlMJtRpb/kMf8Ab9ey6jZWH3oIMtic8+ggIv4MamCw/OeJ+gWkAg4eju5ZcEwuVuukiCoAVlCyVXoFQI7ggPTAzqadpJOknqa1SOxFCGAiBZTy85SvFCcR7WY0uDmyR4TY2HbmuKZhRY8F3ftPh/HI7zzXG0K+6bwYixXonjhfUvLep5AT5kKmy8IDXaS0CCDH1K0yGBu/8eHZR7Ps36plvA9ufwTqbm08KXta0/lE8r3+qwNo7MYHN3mAA/hMeE8rajzXUVXkFwzVKVem5xpPjeidwwQR+ocUaWBhtlUxfca4cd4nr4T9UVuzAXywQ3hl25LWxOEbSghstHW32StTagH4RmrQscM1jIm/AnPr5pXH7Oayi6oBJaBvEDgJkI2DPvXidLxx6+a6AUGkOaT4SDMZ9EW4Y4bDYBlXD719502sJsSD0X0XY+B93RY3KGj5R8li7H2c0PFNt2sF3cTOQ6Zd11TSs91rmJBVwqKWrk6LLy8VBUlXID0wUB4TAzqSepJGknKRWqTTSiBCYEQLKSvFeXkJz+3qBLrCxHn+64fa+B3XzGhnS8Tnlqvp2Ooh7SMiLg8Fxu0qjYMiDodOFwu3Fcuo494Lm3yEwPqUDA7XqUnkxJt8MuitXqOa3dGbrg6AHJDw+Drk2p73cfVdMc3Q4XbGIxE7lMAnMkkAfDNN47Y73sFQuis3ItyF9NSl9lYbFMu2i6DEy5gOXCVqvxeIH+4kcC9k9oOfkhovgtquqM3H+F4tOjo5QlnbLe7IiZmM03g6nvDvNpljhAex45WIOpB1GduxsG5zYa6A+YmbOBOXI2yQTWxsFuM8QhxvP05pTHbfrYRr31abS0vIZeHvEnyAA4X7reoM3t3wyNZ5eivlv9RNq+9xLmNdLafhEG0jMDvM9BwR7S772J9phixVLmhj2uHhBmWEeE35hwK6kOXwX2V2scNiW1fy/heOLSRPcEA9l9sZV3oI+2fPh65rPUMrRa9XpuWf76f5H3+3ZN0n8PnPmueNSmJUSqtcvAqKXFL1CjOKA9URCmnKSTpJyktUmWFFDkEKHVPXz6rIHLlQu9FKVXxPrve3rVcJ7ee2ZZOHw7vFEVHg/h5NI156LU50XrDPtJ7cj+4p4SgQR7xrK1TMXcGljfO50yHFO+0mzi6iSBdt/LMeXzXxxjoIcMwQR1F19vr+1WFp4WnWqvH+RjXBg8TySBMNHNbszMY99fO6t2yNPQV8HWqTAaeyIKorOdWw7XCmXHwugEHXWIuq/wBy+kQCCJ5R8F0YbeBfXYJIfHmExTx7ieKTwPtIG53EaIz9rUzcgCbjogtJsy0iZ7apyhs73zgD+Ftyed8kPY+Cq1fFdjCB4iIJ/wCUH5p32l27TwFCRG+6RTZq536jyGp7LFv6jUn7YP8AUT2nGHb/AGtAgVXiXkfkaf8AyPyvwXyZ5uj4zEOqPc97t57iS5x1PHkgEfytSZBahfVPYLborUvdPP8AlpiJJBLmiId10K+WLS2DjHUa7arAJbOeRBEEE9D8FWatfbmAXtPy6SQPXmiMJ0MDjaD204eoWVsXbFPEMlph4jeaT4hPrPnoVoAawZ0IA+Zv67Lk00Kbu/aLdNUZJ4Z1o8redxafV003JDcecUvUN0dxS7zdSKUwm6SVppqmqkXeQ6n3/mFFWrAJJgdfXNcn7U+0QFP3dFx3n+HegjdAzInXSUyazaH7Ze1PummlRINUyCRnTEdbO5L5U903N+vzT1YWPGPM81nx6+i7SY5bqIU1GQrBswr1WWHx6pTt/Y/YlQYQ1nEBjzLGi7rEtJPKy3sDRZXYWENcRoYnyXL+wftGKQdhqwLqLiXAiZYdexgZXmc13VIYRlSmZEPu0us4SJBggENPTVZtpkc5jvZczZju0/QrOp0q2EeKgYDGW+3fva4GYPRfRv7Rr3P3K5g5NbundtcybweGi4P20dTotAe6o95JAbMTGZOkIl1Xlqj+pDRSJfRPvhYNB8Lj1zb0hfNts7XqYms6rVPiOQvDReGi6pXqb1wN3gBc9ef7pXj9U/Mni21WPXBWLfXDl81G7lxXj69es0hG6tTZGGzJEnTqcu+qSw9KTb0NdF1mEwW60QBlOWhsR1vGROcg6SLUSWOD2ktcMiDBtmJ0nn3XY7D2+XeGtDTMB4EAn/Vfwk+S52lhDvcspAjURGfLlc6RD1PD+XyHX43t0RYY+gU36Xt6v+/mmmLldgY1whlS7bQTm3gHcsr+h1bfh5rj1MdOaq4ID2ph6XqIaKMTDXWjVLNcj0spPrktJmbdqQ0zB/dcVteldk2ne7SLLsNtvFgTr529eSwquHFS5aDBkXtI5a5wunP4cuvXChhNgCTlYTyTWzfZ1z71JaNAInvey7Wngd0WaOgBAB8rlS9m7b7A9pvrGWi1rOOI2hhAwloEeU/Aws0szC3tt/iNxPfTsFikAC/zSHX+zPsg6pRbVBhz5M8uHwW17RbJqPLawYYDWs3QbyCZ3RqL9U1/S3Eb+Gc39FU+TgHdrkrt90ZLl13ZXSc7Hz/De0FKkxzqk0302yWxG+W2hpt4srL5ltTH1MTWdVfdzibZhozgcua6T+o+MD8U6myN1liRq45z0ySmyNkODd8ndJyBFu5Prpmuk/tiufrPyGWl9I5IYdquzxGDdEva1wnUXvORiDOmQv5ZtfZFIg2NM6xG6NImd2FJzzb+vV8vNW3NE/V2O9pn8TNS25HbU9LJvZ2z5ItM5Z65Hmc7JS+x8CeExfl58L5rqcNQEZCNBoQeIPCegn8QUYLBQOQi9hAN7nIX1meC1qWGItwzHbgbDS5g8J1zaSgoHTPvJ0niLDPlcGZTlHBwL9e8zl17W5rRwez7Det29SY5d0anQ8URYWzm30WbTgVDD6RbhcwMgtTB1osQd3QyDHVRSoR1TdOnxj4fZYtbkXclqgRQ6ZAkRpHx6INSZustEYTMSEBgTNPT1oVqpk4mhJnMzmc//kNUI4aTnyiY4/6lpvpHQW7cvsrNoQNOZt8lrXPGRUwut8ovcctD6lL1GRx+MeeXw4Lo2YXylIYrDbrpz+Px7lMoscBtukDUa0fmzuMhrZY/9oS/cyM8R8lu4h3vKz6kGAetm8xxiUKpS8e9nBkG176clth0X9LCWOxNE5gtPkXNJ+AXUe1m2HYbDuqMALshIJAnUgdPMhcN7I1XNxszO+1+8eP5pT/tzizVLMKw3cQ6odA0ZAnrfy4rF53p0l/i4/YmzTVeatTLeJM6kmTfqddVtnEBjodLYysQ79wJOg7LVwOD3Ghgt5Cexscs/wCUV+EDhBAOokC/OCcrZg91vWMZG+C0bpERP+m/HTSPO5XnmBawGZi2Uefro8/BsbO6A3e/FEAEXznLy/fJMvdDW2/KbZfqAGesclJWkS6GMEDU/TdyHeNVp7O2WWjedbhppnJF+3HMJrZmzg1pA06dbgC/7aLXw+GcTbM5kGfiLnz72RacL0KGQGf4gLzfXd/FfjbqtPCYXI8LiL58IEDTLndGo4ID4dPLLvcp1tLj/PWfqud6bkBAgTw8vXU+SvhqVvX7quIbMNnt09fsmqDICy0kMjmoYwgyb8On0VmGb+XRXhZKjglquabekcQ4zACYC7EwNPWhS1NMt06rVS9Nqu1vr1krtaisbdFqUc28rI9oKu5Re/UAgdTYcs4W6Qua9sXeAU/1OEjKzb/OE8+jrxxuEw0ME2bmT0sAvYpg3ibj5LQrjIDKwvEJZ1MSG9/L18F2ckbGqinW94cmsfftmmtlUi97sQ/8TzbkPytB4xCUp4L3tUU25fm4AT4h5gLrv7JrQGjt+1505otUhRrIEZfDLhFjci0EW0UVWiOvYzpnN76FMFhvB4a/x8fMoVe1tXXGcDn+38gLLxwLvADfU3Hh4azMGSr4fCbpAzm+g89T6yWjhsESZ4zMxbnAtN8rdU57iD38++fl8M1WrBMLhA1t/WutgfM9E1RpXv15366dT2RIiPXYG57Ad0WmyPXxv9ZK52ukjwF/U+efkO6MGqrW39fyVeq6Gk8AVloowbzie3r15I9fINGtuPUqcM2Ggr1EEneOWQUBWtXoUwvQgqvySRZqcynH8DqCgVimBnMTVF2iTam6BWqTrEYINMI7VlIIXLe0oms3k3LmZ/ZdXCwdp4Mve49PkB66p59Z6c025NuQ4z5erIdYZ5c8s+XETK1zs4tzESJ6IeG2Y57gIME53sP4+S6654PsDZop0/eEeJ/LJunbXutcNa4Efx8U1XpxEWERA5ZQh02SZi+XPzXO3W8JGluy55IaM879pOaBhMMalQzbXmBkAPXFaNZheYaPC3Uanl8VFLDuY4ObBtDm5c5HDVOrBzggLtm2hv8AwlW0fF8z048NMz2Wk0kjIjrH0Qm07+o7DXus60ltP16ufkpDdOHrsiSvBZ0opt9erqK7ZaRxRGheIUi9QTDBbj0TDWwIQ6DddT6CM1SVhQCrFUc2YUlG6nj8vV0GomCl6maYmW1M0SlmlMU1qpoUkdqVoppizUuEGrR1CMrLOoi7DomGw4F4uje9aSWhwJEbw1E5TwyKvCbRgdakCFSoyJjM2HG6OVVwVCpSpBohSxsK6gqSsL0Xlem6kISFIUKwCk8qlWIUFSeYFMKW5LxUlHKFJUKTzkvUbdMFAemJjtKPTKBSaTlpmisK6JoUimmlJUXIGArVfFv0nl5e4DxN93uhx3CPFluxNpmbLANN2xQJj3rZki/hBLZmCbOiDlwSr9qe+Pu6LhcTO8BI/UYu1vTxO03R4kLa+DLmbpYH1Kh3GgN/x0yQZqOOu6JMnMgAAEolGlXY5rWNAZBc67Ze8/reTI4y1nACwTkBqlgfdjwugZuJgSeJ0A5ZBXqbTYGgzvTlH5uYmBu/6pjms52FxFTxvjeJhlOwp0x/xHi5qOtYZTGV4vhcHXpyd2m6o55Je5zpDRIBJi7iALDdDd6ACBcw60MDXqvLi9gay27cknOZkCNNPPNNlZ1J+KmmXMpBpJ94A5ziBpukxrmdYyEwCY+uW7rfduqB5IMCzQGk3OQkgATAvmjEvicdTYPE9oPCRvHkG5k2yCVbinPypvg6H/GBzc4w4/8ASCOuaWqYOq1w92xrS4OlzAyKWW61rXRM3l8EndiACIrjWYmq0kAMbIhl94tnxOcZbpcNkZCcyBqSLUta/flm4HbpDQwAAB0XLiLiWg7zhxhpmVrYaiWtDS4vIF3HMnU+slm06tVrjFIUqTCS7eLZeN2SS4GG+Ijj+EmcgQ4uniq7RBbSY4gbsOmMy51wYtZtpkbwF4rE3gvSsqcS6o4wGNbIa2WFj5A8bj+MmZ8IDRzKEMJi5a73wO86XtEeEAGGsJaREkSd2bdIzi1syhUMSx87jt6DBIndngHZHK8EwufrVateo+mHNMHd3LOpNH/Erbpl05CnImLtFy0uKwOMqOhr20mNcILajg4sHBoYWtJgTvb2ZiNX5WuiVa1VrQS5waBqTA8ysnGYXEk+GowBu7u3cP8Anc6x33RMT4Zzapfg6xMEtIADWvcd5wEQ5xAaAXk8IERzBMTTY4G4IPQzz+RHmphZmAwVSiyqGFpLnlzGuJi/4nPcGzvOuYAgWAsFqqKpS1RMFLvVExWORqZS7EemugPUSnKTknSTbFikw0q0KlMq6ykQoV1UqTwXoXgpIUlSEF7XZl0dGkn5mfJMEIXui1kMzGUknW5JJk6nNSJMwz6hDqhcGAyxhDZJGT3iM5ybpYm+TZpH9bvJn/5VThic6jzyG63ygT8UN2Cb/wCr/wC7UH/kkLObVF2ua7k4ET/1Ny/7Ss731TE+FrTSpgkPJglzmktcG8WhwicjfQQ5v/ZYP56jRwFasfiXZdAF5uyWtADalZoGQFR0DsZT+EYwuGbTbusEDPmeZOpRwFmu2fUkbuKqgcC2i4f/AFygVG4ofgxFN5/S6gSe5bUAHcIz/U2SgPrn3jWNE5l5/SI8PcnThKzDWxseKlScNfd1C1/bfbHx7qrNuCmIqYXEUhOYpiqDOpNIuPc91YtbkKEjgttYeq7cZWYX6sJh4nix0OHknnKzCqUvVF0wlaiomLTCOwIDAmqQXRG6KZalqOnVMtWQPTRUGkjN+qxShQrqDkpPKZVVIUld/kR2n5Kd6/7FXbmvFSDLxz8io3uR8lcKCpBl5/Se5A+6qQ48B2n7I5VHKQPuuMnrl5CyI1sDkpUtUnl5XIVFIvisFTqiKlNlQcHta4eRCE3ABv4HPYOG9vDoA/eDRybCeb91CtQbktUN01VySlVMT//Z"/>
          <p:cNvSpPr>
            <a:spLocks noChangeAspect="1" noChangeArrowheads="1"/>
          </p:cNvSpPr>
          <p:nvPr/>
        </p:nvSpPr>
        <p:spPr bwMode="auto">
          <a:xfrm>
            <a:off x="155575" y="-2560638"/>
            <a:ext cx="379095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hplusmagazine.com/wp-content/uploads/2011/01/schopenhauerprintwiths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9940" y="814072"/>
            <a:ext cx="1127283" cy="158614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0" descr="Image result for Nietzsch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2" descr="Image result for Nietzsch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4" descr="data:image/jpeg;base64,/9j/4AAQSkZJRgABAQAAAQABAAD/2wCEAAkGBxMTEhUTExQWFhUXGBobGRgYGBgXGxkYGhgdGBcZGhcaHSggGBolHRgdITEhJSktLi4uFx8zODMsNygtLisBCgoKBQUFDgUFDisZExkrKysrKysrKysrKysrKysrKysrKysrKysrKysrKysrKysrKysrKysrKysrKysrKysrK//AABEIAMcA/QMBIgACEQEDEQH/xAAcAAACAgMBAQAAAAAAAAAAAAAEBQMGAAIHAQj/xAA9EAABAwIEBAMGBgIBAwQDAAABAgMRACEEEjFBBVFhcQYigRMykaHR8AdCUrHB4RTxIzNicjRDgqIVFiT/xAAUAQEAAAAAAAAAAAAAAAAAAAAA/8QAFBEBAAAAAAAAAAAAAAAAAAAAAP/aAAwDAQACEQMRAD8A6WRW0VoQawqoNgOdeGsrKCNauelQZgLb1u5rUC6DRxVBLfvU7jooV5ZiKDHF0K8odvvlW7jludBPuRr0/qg9W7FRe11qFbmoP1moS/Yzr30oNXVQTrOnIRWra9rwPsTNQuLvf05UywXCi4grUrUWjtY0AgxiCoozArSnMU/pTzV+kd6EZ4w0t0NBaCozooHTtaT/ABVP/EIKaLeHbBCFJ9ooj86iSL7kADTS9V3w/wATTh15yCrQZbAEb32oOwkkAAc9Yj7FeJUbmbVUXvxDUiysMoHku0j4CKccC8RsYoTBQ5ui5A5QofzQO/a3t/qvULiZqOR0k6W+NeZ/76UBCSbiwmpP8m2t9u+l/hQZcJ37VEh+5tQNW39ZolLukWpI251+n+6IadMT1++1A6bd05/KiUnrSfDvbj4UU29/VAet3Stgo6jWhkL9alS7QEoWqL1vNQpnmKkWu2lBumRRbKxF6ACrxRTZG4oDTXmWt968VrQRmsmsUdKyghXQ7xrbFdPv60K4/rQDPuCg3F2N4rfEuE8hSp52BrYfelAQ++Rr8aDcfnpAvMVA8/bXTc/v1pYH75uXP96Bj7YC8UO6sdLXvFtxQjr/AF++lJfEmMKcOtKDBcITpePzdrD50CHxL4iU4otNmETCr+9G3/jzA1ro3g/iJXh1CYyqSlRPMkA9AOm0VyPD4Ky5AkHL8rHtO/WmPAeOO4dSkwpSSZUAN4j9v2oOj+Ksdhg2faR7ZH/SIIG/M2kKsQeVc2w/E8KMSFrwwLR99AO+iiiY8pNwDEUxxvhjFvy7BVIn3VCYHLZUfGKS4HhKw62HWlZFKykkFIk+USdrkUF74h45wTbSW2GlYhlRgtvD/pjWEqM/ClHB/wAQU4dZyYNoNGYCZSoA9dCaP8OeFHG0N4htbbmHfJZdS4jN7JycsOoH5Qu2ZJ/MOdVHjXCf8XGqZxDZQErGZCSTCTuhRHnTFwdxG9BYeIfiW64lSUtJTCkFH5oA98Gef81Pj/F5UlLjSm2lCAptXnUSe2iRz1vVZ4pwENltxKpYcUpOeLpKTeUm/uwsDcGtMb4afacUkAKyth1JTfO1+tHMDUiguLPikLZC1IIMkQmCAodSRyn1plhsXnAUASDuNtPnXNuAoaW8E4hRSlWh2zHnyB510LhpaQC02qchggqzZZ2vJg96BslW8HL6eg++VTIfHPn6de1Lc9iLEc7fuN6mbVb7FAyw7uv9/wA0ch4xof5pIhZJB0A07fWpzib3vy0Ajb1vQOW8SCY16/vRIUOo2pNhnCBCbgmj2XToPnQM2k9Y5DWjW02oDDqo5lUgH60G7bYGkd6mT1/aogTUwJFASlRmvVVrzrVS6DYWrUq61qVVG8sRbWgifOs0mxWInQ7/AHrReMf+5ikmNWYjbeN/rQRYl+0zE89KX4jEbTaLRF7fKsxbtiJ26a8opa4/oIvytrQY87pOu3XudqHKzBuI1/oVCXBqT1N5kjWKgLw7T1oJXD1M7+lzS7jCM6NpEmDuY0kaCPWt1uT5sx7/AMmmPh/BpdeBVGVJ0G5Gk9KAXwV4DdcPtMSS22RZBupQ2n9P711HhHh7DMCG2k9z5j3JNbMK/wBaabUahVqAmARlAjry7Us4r4dbdbWCBJFu40MG1MWFQOvpaigqxmg+f+F+MVYV/FtqzFl1SpQf1gx6BQBBjSUnardxHFs8SwqH0JSvEYVXnCxIcYUDIVFxzkTlIVFUjx/wT2ONUU3S4c4zTEkyU9e3KivCXEjhnHFhPs0lMkoJW3mTcSROQG4M2uKC4YLhTWKSUKkpUlJWgyHG1JBbaWRcKTkJGcWJQk9heCBKEnDPkjE4BalHNBH+Or3yjmi4Xl5FQFjZzw3xLh8Q4MOUqafSApsyEBQICv8AjWLSZ90yCQdqG468w+ptxtYTi2rDP/xqeTEllaDqCJgx2tQU/wAeeGUNhbzDQCFZVApkpSkAhwDYCSkjoDVd8NPqZczpSsLT5iB+Zoe8Mp15z0q8/wD5FTH/ABBZCZKUhaSU5TH/ABrvAABy5jpaimwgvobcSgLBzMLAAChELbBG4Gx2jnQQ4bizL6SUxE7C4PJQ1B61MlyBfW1tzUaODBhxw5BClTIEWgxbaJ1qbFM3RqbakRpQSt89Ty3+NThE60ETF9+nzoto+Xr1oCEG0ego1gAc6XpF/u/ajWDYQfv60DjDq0o9pe3zpLhV7zTNpe9AZmohC6DFTNxFAeTULi4tyrH3oJionF9KDUu/GoHX+Z9OlaOroR1V4/n+KCHFuCdR60lxb+xMgTP0FFYx7nb+aU4tNhHxmOotyoBMVHprHpPpS0Zp7bfvbnRWIxEHpe1h0t60K+siINzuDfuR/FAOeotPxJ2ihVK6f39KYBJkWv3gfDnUD2Hk7/3/ADfagAcNvMOkAdYqweDbmYMEwD0FvSgeFcNW88lEkCTJJj3bm21X3w1gW0pMmQSYtA5RBoGeHBET9PjRjY9etSljraPs1q2g7/H+6DXNB0/od6x7FxM6ffxryJBHLvFaqw4UI1++VBQ/FuE9pChlBB8s3Fx0pBwl7CpJaxLKpH6pWJ6J1q2+JOGLE3lM6fSP3rnz2IeS7mKVqAIEEgCBvm+sUFjxmHwmUBAUUahCknyHWWyqCj/4qMTcUDxh5amsrTgdQCP+NxJLieSc3viO8ieVFcK4s+6kpDCAMtiVkk9xEn40s8QMqKir2bKV6gKKgVWAygmIJ2vQT4bxAHR7B5BT5YAV5ioAQqFEj2gMaa250nxZWlS2m3gtKQHmjqtuBmBBN+h6Qb0rxTjSyBkeQtIvBKglWswbi9BPcSWpIzKUVIskzoD7wncf3QdT8FcbGObLblnkphR0uPdV68hyrbFgpVlN1AEW6ctq5Twbia8O+h9JulQJ6jceorrnE1yqdlAEdJHOgDb2nWfiefajWSBpvrS8pJkC/wB3tRDJnnagObTyiimjofl/NBNK3miWFjTb5zQMcPPSmLa/X0pUlVxlv9/KjW1/GgOCqmZcHKhUGfhUrURQG8QUCq3M0OhU9+dbY9JCjOkn96hbUL0GroE6m+29A4i3X7vRanfMb/Kl+MNr+lABiVWkRz1j/YmkeKcGaZ10+gPKmuLcBGvw+HwpPiSCLkG9tNuu9Avxzkq15X5Teoi7FgTcenUXrXEKtbsBPztQi1RFx9L/AP20oDUrlXl10Fo771uCo+XlN9Y6dKGZcBvadNYzT151Y+A4IqIUSlKSbqJgE3PlHP8AegqXF+PjDOBDU58vnMpsSLJ6HnQWL/EDFlsNtq9nAAKk+8efm2ml3i7I5jnQxK5XAgXUuwOUDW9WVr8L8SnDlx4hpeoSdYj3TfX9qCDg34iYhHlcUFA7wSRHPmDXQfDPjQP5UKWgqPKY5ACf2NcX4C/7HFNrWkHIu6VSBNxBgG011lrwm2vK+ypTLpIUVJ8qFaSn2egT86C+hQ5bc63QQTpQ2FCsoCjJGpopvqPTWgG4giR7tVXiHBUrVJAifMkjUaER/NXhXahHsKFTpQVbiC8JhGS8tJSlAE5R5lbBInfabVDisDgeK4Va8MrOtAlSCYcTtoe3YxWviviDuFZUhSGnJJUEKN3GiIXl5KSSNjavPw7LLzeFxOHYTh1IdWw6EyoONqQVDMrU+YJMnS/Og5xhMFhi8GnVONr91KwbE6AwTYhQukmLxSbjeA9m8WipJInziwWNQSPynaK6T+MHA2ELS7CkqXuNJkX9OXLtXLH3VuKSn3lCQCNVX3oIGGFLJCUlRAJMXsLk12DEPhQbIEeREeiRY1p4Z8Hhh1teg9mnP/3LIM2/Tf5VBi1woj9KiNtjb/VBsFX2/abbivUOHQ78ptQS3tYgSfhWwXbftrQNA4ekfe1Etq7HtS7DOkAz6TrUzbs/1b4/e1A3bdtO3rTBDk3EUrZJO/ejm1ff90DFDuk0QkHaKCaVvRzS7UDHiFzS5LRp28il+JTb5UCx9cdIpbiHReTOn9UTih5r6Wtt99KWYpQ+7WoBMQ+kWOvpMb9qT4oXm/fT770W+qBedefPQzSzGum0acrfZoA3iDYnTkb97VEWpMiBHX5wfpvWKFzAEwLR8ewFRtA6Rfvef5oNMViPZtuKGoA13vGldLwDaMXw+WUIVnbAyOApExcGx5a1y/irR9iuDse8a6j4V03ALU1w4KZSVKSwkpANzCRMczEnuKBL+DPgxbbysZiG4KZSylQ30U4J+APUmuq8beQEHOB6wQD61VcR46wzODbxIlxBACQgSrNHukflI3mguE/iBgMa2tp1WRSgQpDoAkQdNldpmgXcX8IsF4PJSErkLMDUHWRvVm4ajyjSBYAaVQfA3iIqLmFWSS2TkKtVNgwJneKvmGcItIB6fxQNUjlUgqNB51M2kaT996DMs1E4rLJqcCtHEUFR8ReEmsaoF0qzNpIQEnLqZv30o7wHhywyWCyloJUqAlRXvqVHVRrMPh3w4SspiSBlmSPykzvFqdsgAcqCifjEhT3sGG7leaQRaZASTyvaetVLwzwVvCu53iHHYCfYpTnIUoXBOgsR2k11XxBgQ4kKiSm45/EXrl/HMfiGcQlCGjmdylUCVKQi0JUfd1N+tBZmeNPOpGdoMkqUJJlIvCIA9+RvoDFJ+JtkOrETefjoaIcwLqghSlwpIKQ2NiVBQXM3Iy/M1FxgKzozAhWW57aX6UC1KNvu3Q1sySKz16jfvW4tqRPf7mgIwqwJsPs9aOYWLRcnr86VhUb9un0FGsuGJgE7wedA1w6r0chX3tS9jTMNN6NZN77CgPZXzseRpi1EUqDo35Ufh3ARQWN4+lAYly0xRDjgJil+Jd+z99KAPFJ2/ekmLPaeopu/8qT4ly5+96BLiF67kff33pTjFiZIHS37c6Z8QF/631F/5pTiLwDc8p3oAFqJ1Jnb61tEGRc9de/914lF5PyjTvWyWyTcWH7D96CN/C50KTzBi2/rtVt4R4vQxw9tbkyhAQANSpPlgT29KSYVGoBJ+At1EaVT/EmFU0pKCTlVmWlJ0AUoxHwoNn+JPLU48FqbU6qQhqUhUnU5YFu0mpfDjrwfzBKXDOYlZBFhdR3VA/il3BseGXm3FJzJSbp5iCD+9dP4I2hGETiWyCtKAkEXyEjKYSRJ1mgQP/8A9Dq32f8AjxDRACcpT7SLkK5W0HxrofAeIh9tKwAJiRuDvc1QuG4txYW4nKmXAStQgIJTrAMjWLczPOrV4WxKHCfZkE5jmibk3JBj19aC6sLvF+/3pR6COdKWSQrSmIXGv2aAkrGgqJaj6V4276VE6qgjcia2qMq35b2rZlori0Dn9KDVSiRCQSeVoHeqFicYVurcXCyFZEZRokEwATciddJNWLxzxMNMFhCwhboPmiShGhVG4Jt8apqyoJSEXm5jSYvBPU/IUDB/GTE7nnHSR03rwrzpWkkrAA6GTsN5trQPmIiYWDYSb7XHKocPjS6rKmMqCQogxKtDGxAuLUAzjbiJBETeL+l6xqSLxTlXERnSgEKsCozKbm4vzA7Xo5zh7arqSCT+m3++9BXoygRAH7c6mZMx39aYYvhZHu3B0BiR05UMnDrTEpMQNvhQH4dyLDTrrFFpXBsQRpSllUEzffnBo/2gG4oD8MqSbbXo7DoImDFLML86ZtrsKBmVEEmenrQeJfi2po51Xr9aAfHb72oA3FxMzSjFm5M/T+6b4gAi/wBKUY0AQdvjQJsXJE7jvSjFqIi39/fOmuLcMbdbdbdrUoxRObU/C5oBEqv9/tUwVBA+dRA6nTl6UI9xRCRdUmdE3++xoLb4eY9qsJI8oub3IG1uZqufiohIxScptkAAiMoBsOvOukeDOFZGkrVOdYBgj3ZFh971zX8UWlDFyb2i0wLm196CmU88OcfVh86T5m1j3STCVAylY6g0jrdlEkCYmgMfxBnMFGSTN7dCNjaulfhZhVNZ1Lm48ogi3OI+7Vp4X8N4ZYQ4INtzIB596uuIxTTAyghPpA/ugYIxInXlqOfLrW3+YALn6VSMb4ksYjKPhrrVcxXi4pJEzaLH13oOsp4gDpcdJmtv8kEbwfn9K5hwfxUpxQQJKiYATJMnRI5k113w9wVSUpW/deoT+nvzNBJg8D+ZVhsPrXvFcWlltTizCUifoAKY4/EtstrddUEIQklSjsB96VxrifiBfEHAvKUtSUspnLDZsXF399REjomN7hmJU5iHFuPJyqUrykKBKQPdTGkfuJrZ50EwAJRa0m4jUAjvUeRJbUlRsPMCDeBZPa4Omk0txPEUIaW9AhIhIEjO4T5epjXmKDXib4n2DZPtViXFgmUpImAdMypolTrDDQbQpKVEATfW90mLnWTrpS3hbi2UKdeSZcKZXqVFW2tjp0ofGYj2iwsi9gAbJ092IgLM66SBegb8Fc8pTCVKzE51ApkzeJsDemjfE88hIgJtOve/Kq3hxlJWbCFJm5NxlzjXsrlTXC8PPskokpi17WtIPXkaB03iSpNwSQYAKoFhcxRYdE5pOmgm1BIw8JEki+822+E3+VFZSYUQSZi2hFBupCFKvY7Ec+ZI1od1kpPPkbXolCIt0udpNTLTsdxqKAVl22ulNGFBQ3+NLEIKVQRA+X90wYUIoLDixypW85tTLEiluLHOgX4hwmaWYoX7/SjXVcudBYgbEH40CbFwPr97UqxIuBGug5np13pu8nW2/wAKr+LxZ/y2WRJImcpiSoWBPbXvQCcRSQ4llIzurWEpSfdGaAIjeTrNWjCeAm0YlBzrcDcFeaIU7yAAskb3NWHwp4QYSsY3MpbpJgE+Vs6EJtJUNJNWFOHKXFHaba73/mgKaRlTpNUfx9wwLaWq0gTESedXjPy9e1LuOYQKaOY+UJJJmBHWg+cCKsPDfCjjrHtcwST7iSD5hzJGg5Un4ktJdWUe6VHL2m1dB4aCnDNJUYORMA21vv3oK0zwjHNghCogzZY+X0qJWAxyzClKPdwEX9atDklUjWvfZqm38c6Cvf8A65izYuJvtmNrdrUob4RiFPjDpbUp4mAkXJ6g6R1roz7oab9oswlMyTrA0An3jXQfwqxmCew6HGyz/lKBDoke1Fyct/MUi2lqDz8Nfw+RgEBx2F4lQuRdLf8A2o/lW/arpjsS2y2t11QQ2gEqUTYAVBx7jeGwTftcS6lpO03KjrCUi6j2r5z/ABJ/EN3iS/ZoBbwqDKEbqP61xqeQ0E+tBN4/8bPcVfTh2ARh84DaNC4rQLX/AANhTvCYIsplYTYBKUC4BSmBNryb301FUjwfw8rWpd4TAzC+WdVcrD96uODIJcShOdczqbRoUkiOsbHW0UA3E8cpIuE2ICkkZrG0J0k/Kl/GsGVuNMIScjAzLINpWQQe4Hwk0zThEOOkpJgEZ5FlADNBBtsar4xZQXcQROcyAkwIV0/8fWg38S8UGcMJuGhKtEhS4/TvGtt6EwafIDqDlOS9wZJCjNpiRO9A8LAzqcWLQTeDAvKgJuQYt1NTPYkryJTIkEQNIm2X/t0InY0DhnEJ8qiQkJFhmtl0ChNs0EEiL3pzg8QpYzBBCpsdsvQT3+Iqp4ZsZgkWlQCed5EDrYiKs2BCs4QJiLW6xl+AnvQPMOvyxJk87jnB70Sl2fdIGxF7dP8AVBNNqbyogEQVbyTrB5UeoEgDqM3Qa+tBtod4Fp5T052qbDunMUgwYkdTQLhWTAFpvJuOV6lw7RBEbC++9Ac6bRede3O/Kt2RAvNY11vPKjW2BH1oHbyt6VYgA601dSYvHpS95XL4UCZ5vzaCB1oPEmbRTd5re1BeyJmSI60CHiToaaU6v8oJ59h3NcodxSlOFw+8SSfXb4Wq5fiRxoLKcOgiEGVwbFUQkdYvVGoOtfhp45ZS3/jYhWRUylZsk9J2NdGd41hEJzKeRBA0MnppXy/WwcIt9nlPOg7f4l/E7Ds+XDpC1gWKtOlhrPeuRcb8Q4jFKJecKhM5RZI7JFqWKVNa0DPgHD/auifdT5ldp09avfsgSY32tztFIPBbUNuKjVSQJ6X19as+Hw4Jn7igGw7BmL9fTnTnC4OELcXZKQVHsBND4/FIwjRecG8JTaVK0Iv+/SqXxfx1iHmlshKG21iCAJVE6Zj25UCPi/E14hwrWf8AxTskbAUG2sgggkEGQRYgjQg7GtawUBnFOKPYhftH3VurgDMtRUYGgvoKDr01Jh2yTafKJJAmANz0mPjQXTwNikJZdGVSlJBUbAg7ARqdNPpVjVi20MreUothUwFkJWQADCRqTHqdDVB4TxtWFSvIn/nKpCzokQZMbq5E6XpTjsa48suOrK1qMlRMkn7FBeeMcew7zAYwxUFLMRlIhP5s5vA7TVc468o5WSAkIknQXgfOIofgiPMVgkKCTlIOiuel+dQ5y87mXKpInQE+psO9BM7iA2iE+ZRESU6J2id+Sq04dkWQlUCJvO/vXjaBE9q14zh1IUmd0yIMwOXQ8xS9NB0vBYGEFQJM28oFlSNCRNrEHrR4T5oKb6hUC4A13O5vvSvhz3s2W0nzkIgpE2MATO23rTQ4hsrBBUFZYMXA3v8AMW3igY4JzNysSBNrwBM86IdV7NATJudYnWNqGZQYKgbTMnbpHOpFHPucoNpO4uTPKgmwisxzHQAba8u9FhJkHTf5VD7DTYx/oVIhRyi1+m9BOEzIPp2o1GUC5M9KWIXcAafOj8OSJtPegdPKsSNKXuLH0ijHLX66UK6kEff70ALl/htVf8XcW/xGswMrX5UDreSRyAqxvISBfbc2+e4rjXjHiysViFBN0p8qRF4GpHc0FcfXmJVzqGaIcbKfJ+adAbzppUCkRr8N7cxtQeVgFYBRGGYJB1gRmtpeL70A5rymLzSEgjzWUbkCNvnrQbJTmGaSmbxqR0oOjeHMFlw7UbpzEdVCf5p8r2bKC84pKUJEknc7ACqqx47YQkBLC7WCSoZQBpfWaR+KfFH+WEIS3kQklWskqOsnleg38a+JE4xaA2gpbbBAk3VJ1I20qs1lexQYBXlZWUHoqycLCGMMXbh1ZhJKQQEXBIB3ke91FIMHhy4sIESeZgfHarP4rxYLbaArOkhChGWUkBSchIuUgAR60EuH4spOHS04wjEYUE5VKEOoQD54WgymCbbUIOCYbE/+keyLmPY4ghJJNvI5orsYqtpcI0JHYxTLh2IbUSHUlRgkKTZWYCU6a6UDLFYZ/Bt5HWygkKAmCFBWt9DoLA6VXmTexj7+9a6LhsQ8hsID7eLYXlHsXEXV+dSWz+rLueXSlfjXw9hcMpKsK6VlSZUyqFFoEbqBkcoN6CuceyhSEpBGRISZ1J1mxI32typakXovGYsKQhGUDJNwTcdjoedCJB2oLnwDEKgFOVCNJUSrYpiT3HLSmmCGZS8tyYvcWNtdoBiqtgg44oJFkwkRASJHfUm99atGEYCDBCgroTlgaAnkDv1oHWDhUqP5ZAudTqba6SKZMuBYiAMt7/pAF+9KsIzeEgpBElKbmdje/rTD2kHXlHM84+7UBYbJgSTfmfSKmdK5sRbpGuoFasgzOmgjW3fn1qZtIn56fcUG7bYJOkjS9HszHL50EN9qYsgRc0Bj681jp970ItIEUQ4sCdqDBOtooKz41xoaw6gNVnLaxiJJE9K5KpRSou3HmEEwTO6oOoq5/ibiSXcs2SkAX56mKUcCIeGVSQu0QcqeQBJ3Ag0FPcNzXpbVEkGDvz+tWfFeHEokq1IJBElIPQjUfSozgElASCsgJOb3SERvO89Y01oE2DYEElaUmLA78+gtzoxsJRClFFtUgkGdNLhRvNegpbIzk2IhOWbTJPMfE1pisOp1SiD5RpISDMTGVJPxFqADF4krM6aW2odVEPpSkZbFW5k27bGoQBQaVlbFJ5V5QeV7FeVtNB5XlbKrw0E2GTqeQ5fvyohb0oAOwOoEGTqN569KkYaXl9mBJVeBfMNIka+m9AruR8unS9BloMaUbwloKWnMIEi8WgSLnYTAJ5E0ClJBg2mNfvSjsIQIKiAkAg+8fen8tpAgSJ3oLi/xNvBYeIBfnKlH6cs+ZR1OoI51UeENKcUuZIIMmSNBm7HTegsZiVuqzrMkwPQCAPQQKY8AxAGZJg5oASpRSCCCFeYXFo+FAqxB8x01Omnp0rbDOZTP8T8q0dEEjqdDI9DvWlA/4NiEj8pKh7oCgLalUHawkirPw57N5f8A2xzgSnWNzPpXPWVXF4+lXnhSlIlxJlEgeY+8f1D9OunSgs2HjMCLqiYtBnT+qIWVBcnKNYkmb6XiDvShvGquogSAFROu5IAEmKanGpUCTBSQIsTE73NAbh0qjMT8tD/P8UexMQYvbn8/Sl4dScqbEbQfuKNwqptI33mgLQ1cjamLKgBpS5pRMRE00YAigiLx/ig+KYoNNqXyFup/isrKDjXiZS3HFuLIImI5kif2pVw3iRZUDEpmSmf51rKygcYnxIFNgZYJ0BuD5rAbJjqKCxuMTCSlJBJOa8X5CNqysoE2KcBUSk2o/B4lbpbZScs2Krk3130rKygM4hwxDSCLrBBIVoQRGYRvSZ9PkSqZGgnW1ZWUHpRmbkC6PeM7E+W30odN7VlZQamvKysoMqRhMqANvn8q9rKBphsMotg2AkkG8g5gDve1/SouLYEIcypJKSogGImDCrTsZFe1lACmCRmkpEZiInLvE27VjjhUQNhYbWrKygufHuEBPDw4LQpIy2sYE3GoIj4Uh8LpBWvygkJJE7QDJAmJ0iZrKygTOpIJB1mvEJmsrKA5ptIgA3JjQ2M/xTjE52ElJUCEkKlMyZsdddQaysoDGuJkhOTcEawQmMxi24zVNgHHSkpn2gJypBtbWdoUCNNKysoG+CcdIEG8xm3uNL2ERVowJHlJ0j49/WsrKBi2LwNhM024eqU2rKyg/9k="/>
          <p:cNvSpPr>
            <a:spLocks noChangeAspect="1" noChangeArrowheads="1"/>
          </p:cNvSpPr>
          <p:nvPr/>
        </p:nvSpPr>
        <p:spPr bwMode="auto">
          <a:xfrm>
            <a:off x="155575" y="-1257300"/>
            <a:ext cx="3333750"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8" descr="Image result for darw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30" descr="data:image/jpeg;base64,/9j/4AAQSkZJRgABAQAAAQABAAD/2wCEAAkGBxMTEhUTExMWFhUWGBoaGBgXFxgYGBsZGhoaGhoYGBsaHSggGx0lGxgYITEjJSkrLi4uGB8zODMsNygtLisBCgoKDg0OFRAPFSsdFR0tKy0tKy0tKy0tKy0rKystKy0rLS0tLS0tLS0tLS0tLS0tLS0tLS03LS0tNy0tLS03Lf/AABEIAQcAwAMBIgACEQEDEQH/xAAcAAACAgMBAQAAAAAAAAAAAAADBAIFAQYHAAj/xAA/EAABAgQDBQcDAwIEBQUAAAABAhEAAyExEkFRBGFxgfAFBiKRobHRE8HxBzLhQlIUM2KCFiNykqIVQ7LC0v/EABcBAQEBAQAAAAAAAAAAAAAAAAABAgP/xAAbEQEBAQACAwAAAAAAAAAAAAAAAREhMQISQf/aAAwDAQACEQMRAD8AqZsjDv8An7xNG9/Xy33iVcxZvLfrBEilY5OoSGJu2mvlBgjESC551PQjJl2N8+WTxJIzBrWsFLmUzsMs/wCPOIhAGdfQ84aweoN+uERwsb3bKl4BcBwzDMltRl5NB1Ko1Dwv08BOdhbKCFLXI9YICSXYXo27dHkIuWzoeuMEYmv56pGQSS9G/EAvg4CJpqWbhvMGEl7a8j1SPJSRT2BbfARFC5BPCIqFOdLwZQd2fQ35cvaMYWDYT19oKEhRzaMzDqL2p+C1IwEnQ9fzSMqHHIfNoIwh60JbfwiM2Vkxy14vbfDEmVWh8zS0SmSzd4KrTL4A11qbVjP0w1/jjpDSkeRu2/OJCWC9Nfn4ioS+l52sOdd33ga5Zag9ofmS82GnXWURSBXhuNYCuEvdTI55fERCa87jqsOEEOfLde8DUEuPMtfgN7QFhOTc+V8o8mZZ3+4NPOGJ6Qxq1MuqfzAUrdINs63/AJt6xFDll7U6/EM/UA6pAMLX4fOUYCC3M8oBr6j6ZDlaCEJbqm+FpcptaZ/EHTLpUZecBj6HC1fmPHZ9NeveGBLATiUwAuTkBrGs9p9vqUoplnCkZj9x1O73iovpq5UsNMUE7i3oMrmKaf3ilOyElVWc08uhFBtE0EueXOjl6vAp7PQPyp+IGrWb25MOYSGyAJ5u8JT+1ZhutT8cOtaGFlTU2+W/F4AouX9jZva/pBFinthQU4WpzU6Hl1aLKT3qQAMaavUp+Mo1abPvlkePQhWcP6hz4wHS9g2uTNPgWCCbWV5HKGFSa13U3de0cpl7QynqDG2di97SGRO8SCQy38SeOZHrBdbNMlhLiwvu6do8lR/MHAC6pIIIodRqMjA54bJt2kRQVg8dNeUeSsYTSuvVIyJmEvU36PrApg0env8AD15QESX9OvaMhOEgk9KGdYhOlhiOh1WIKl0c0AzI51pcxUDWfEz59HfAVLDevDXrdDChQktW3nlwrCuD92TfagL5awF1PnAAvc0AGZpQal4BsUxSk1ThFkgsSQMyBaCSpAT4z+43URXgnQR6Wpkhznk3GvWUQEKKAF4yU7y9TpX8RhEzFXKILmab9dYKZlLByrv9odlJDPkA5+fKKrZ1F/5y63wv3r7RMuRhTQrpW7C7a5RUVneTvB9V0I/ygf8AuIz4fxGtqmvVzpAFz/l3r04iMraBxqRWCG1TK34vneuucQ+rYOA/vEQsKsMz+C3xE5KHZw5d7B7X8t8BkpBHG1eJ+YFMQeOlc/xlBEKZy16ZU+9oglT9NXfALT3Z/wCOvxAAXTVrV6eHNoINqPzhFY8/mAjM9euUCxHyrBFK1yiJSHio3HuJ2yQsySXDEotzFco22bMcU+fzHJtm2ky1JULpII4UPXGOoSTiSCLEA7q8PtErUYCCDSos33iJSzORr5ZlrZwZjY8etYgpIOXPrqkRQ5bkkAOT5PT+YiS5bU11GjtziUySQRewLB+LU94gUG5c8Dvr1vioioFmDF86UDthgKkmgyHtWGUovRhk/qBGP8P+a2NGbg0A6pVAaWpvpeIqLBP5br7QDs0j6KMJC/BcF7b+IhoD+qg3fxEVhBJFBX1iBkuo16yF90TxXduQ9Ixcv+KU+YCSpRDZvy6v6xqffzaT9WWk5I41UT8RuiMne/pGjd/ARtIrdCfv55+cVK14A5kRlMunK1v4EYlqA69Ot8GSXFBBEpTAFvOGkLo9iLD7/eFRk169NDkrZJpskkch68vSAFOLFmYHOAqItv8Axvi3/wDSplywca6QNXYy3ckfb8QFUpVGpSFizsRqx/iLmb2WWNR/HnuhX/BEOC1dDUcXiirn8YFh5v00N7RIIc+zQpNPTdboIgpTk5dbo6r3QmCZsUonJ0+RuY5QT6R0f9OVvsqxkmYfUAxaRsX+HHF6R5MrrSDLFmv97xCdMbrn9oy2i4/n4hb6Vg0HI03/AHjK9cwfMacYgB9OlLZRjAwtX+P5jIrQfIj2IPAIbA8kmUCWIcPrZXqyv9xg31wG3ux1fq0D2nYJag9XqQXJIOorfLm0D2VCScJQkTE/uYCxsoG7K+xEVDpXQENvzHOkFXVjdrDOPI2WtqGvTQzI2Yj1694isyw5p1T8xqH6h7OROlED90sNnUKVpxjeESqkt/Da/Ead+paw+zJcg4F20dOtGipWnJS9M/u0WGxbC9FHOwY/zANnSHp4aMSaknjFrsqgm1adcoIdk7GhH7Uh9b5w5KQ1Cat5U8+EA2aYovwrmWoT6vXdD8qSCCb5NvpBQ5bKN+HTbogqaGG6g8qRNS5Y/dMQN2IB+XV4BM26Q7FfMJVodB00AnOmB3AJuKdUhLaRkzacNL2h+ZtchnGMm/7aF9xIDVEV8/bk/wBIVzwgb84qKzbRu6yyismJJe8XqxiSSxGlUn7xU7RZsJ0annSCE0LCSCwOo9DaNz/TntBIXM2ckDGcSXaqhRvL2jS5h1Bj2IpU4opLMRQhQYu+Ri4O+J2SniFIW2jAEupSQBmWAjl3/Ge2rTh+sw3JAOjxWzZsyYXWtSzliJI33jLWujbb3k2WWSArGrSWH9bNeGth2hM1BKQU6g0L3r1pHMdm2NwVGiUs5LcgNSWakdC7kTlTdnUs2VMVhGgAAHteAt8GgbrKBqSzdF4fw2vTn+Iz9AEb98FUiEuQ++vK59I17vn2lMkTZaZSsKsDqWlnLqoK/wDTx9Y2Rct66cvKkUH6gbEVS07QKhLIUNxqCSN7jmIRK1mX3h2gH/Omf9z+4g8nvbtAvMWeY+IoFHhGFdfMXGdbZL73zkj96r/2pP3gXanbw2jD9X9yQcJYpIdiR4XGQvGty5gtm0SmTIYurqUqQ74leY03gRayylKSxBfV0jmoAi59Y1GXOOtIJLmMaKY/3Ake0QbUraJw/awSTXAMX/lXLdCkxSlVJJf+6rb2ikR2ktJu7Zsx5FLb4dT26XYudCcKvcA+sBZOVBmFi/O9NYKdlo/XVIr5fbqHJIGf9yaaNUDzhpHbUokO4u7FChuaoOZijG1pYsLZW9NcoDMkVD8bdPB5u2yf7lZiqVccurwSXtskBhMBpUsRVhu4RAmmUAQ4a1N26vTwebsNqAvnenKJnbJNP+aim/2pWJSu1JCaGYn1OR3RRXr2JJvvcaQtP7HDOghyLG3I5H0hub2nIckLNcgkwKZ27KA8KFFT3LAeQgin+gQQFBiMocEtKGMwt/p/qV8ZVOkDn9rzFlkjDoE1VyN4a7L7qbXtDES8KTXFMOHnXxHyhgR2jalTcKEhg4CUJzJNOJJasdl7v9mjZ9nlSXqlPiN/Eqqv/L0ih7t9z0bKoLWr6k0WLMhJ/wBIu/8AqPpG1KXpTr0hViaUUpU+0RmBuF/JoFMm6U6tERMv19ojSsWght/GGVSErlrlTA6V0UDoXHLWBLNL0zIPF+t8TRnowBiI5P3j7DmbJMwqcoP7F5KHzuipGsdunplzUFExAWkiqVVffXPhGpdq/p8hSidmmFN/AsEi+ShXzeNys2Ofy0k0EPy+zSQCXrujsvcT9MkJQZm0souzJtdP49aRtO090ZCaplB6BIbmb7/aG0x84T9iUkWVelMi1/SFpksizx33tDumkuoIALW4D3oIov8AgpAU+F9XtzbLOJq45ANnmNiwqazseQeI/QWwOFTOzkFvOOwbbsaZQSkS0qWXSMSUlIDXfVjk59Y13vd2mistDqYJCcB8NgaEOGfcHY3hqY0MbOv+1WtjbKMS5RJg2Iu6k0F2qeuMWcuXLV+0l24w0VMyQwcGBMRG0bT2Y8oLAUCP3Pq9fRoptoWl6J5NDTCcuSo29aQROwrNq6Vjy0qNWAHACwc1PVosNhHhSsgMo4QSzki9ctxO+GhGVsKn8SSOr8I9KkB7Zs0bJ2hSWEli5xJLB2UXIPl6wrsGyFZNCXL8jE1cNdh7CRMATxoGjo2wSSACTz+0I93ezhLqaki+UbGoCwrTnBSiwQawJYD0pDUwDUPpC5RQ5db4CBJ5V6vA3r8/f0jK0b8vTSIt0YKUksUhQrQEVZtDx+IkhLAscuviE0LwrKbJWMQbLNQ82PnBkGrufTnSIggcb2s2v5hiTMIe/wBn/gvAUVpV8jQb4OMNySf9NMmgN+7D2jBs4H+r/wCTNzizkKfEvM2Ggw2839Y0vsrbvClDjW/q/Vo2zs8iia8d51vlG2bBJ0jEDSK2bsoGfN/4jYhLDNrSKhZAJBpUNrwNYJK0/tju4NpICiUpCruXOTBqZu5FKUVCPbHcDZvpYQhTsnCoEjC2bO1c6PSjVfoDIN2rl5/MYmrQBUODYM/LfaJi643N7pIRKMoDGSoEKAOPwhmBIGG5e8T7E7pgqUlUtIJSCP3EoJNGJNLEtUgUzjqiUgqZMsAkVKgwFdLkboLK2JKWADvUqYOTr/EMXWry+6iRKWk1F2HTRyKf2Rh2ooXQFRD1o5JBj6WkyfCeHresco/UHsUonGYkEYmtkQeO+0LDWrDsc4MGIBDuHxKDuASlQdLm39JyhVfd1XABzr/H4jcez9lUSFEsTdnBLDLUj7xb7PJAL4hSoSRVr/1X1ztEVz5XYs0pxKBoKDQc9CbNbSLnun2T4l0dgkHzybnGwdo+NLJzYeGzk0rv+0Md0uzsAWvJZYaUDv5vXhANStnAI4W+8SWdND9osCpsmuOfRiunzS9bfzurAB2g009oGnr+IzNUNKwFJNN3XxASnth3tw84WKyRdjBpiwxBFcmc8vKFpu4MdPSCqyRMKiH8xfOCIXz5X53/ADCJVkLX4mGRMciteT7zEQZS1HlGUTzoQDr9vKBKcqcn49MviCplUvTiOtYKLs+01G92Grs4HPnHQe7m2EykLNSaKL3NqtR2A8zHO5cpJIJyFHtuG6N07s7YHSj+n+klyXq9+HvFjNbjJBYE0JuIQ2zZnUGseuv4hmRN8bPbSzA9ecEWHBL1anzXiI0wpJoUx6JegHVoFK2ZRU1tczSsWMyQaVzJ64N6xBMrDWxI5+kGnhLSkO7AVqYq09rpmzzLlqdKEus6KdmJ4OWiPbU5Sh9NJIL11Z/51jK5H+EQohCls2LCMRV88tYg2Xs4hgXuPONd74bOlcmYgsygb3ByIjWj+oskUaZLuD9SWpDM5LE+E8HfdFB3j7+SlJUkTOODxKO4NbnDSQx2D2qUhMmaxIoFP76NTzi92gApC0FyOFeB4iKXur2NMnyjNsVJCkAmgJBZKhcXALf2xcytkmSwELSQDkQKsKjRwXtEaNbBgmJViAa5oHcAvzq8XXZ+yBEtI3WyBvbRi1IruytnAFA9QVPQF6UINGFeYvaNllEfTYO9xubfbOKla3tc3zDnc+ntFROXlpUfHCLXtRXjU2vpy4+kVk5ROnlXq8RQpN7s1xXWIzFgnhygeJ6mug1HXVIipjemgPk+kBlSQQ9BzhZZpuNv5ic+Yxa/v1uhaaouLV3wVRBbm4049faGJM5qhj1WmUJIYmoYhnGhLX9Ki8NSJPvUtrEQ2maMxccucMKXZhfo34QiCSQ2edg1OcNShUej1fm26Aalq8LZD3G6/wCYd7J2zCsXcOHHMvT7RWLPv9uvKHNlYLd3apzyGnECKOm9khkOR4iHZ7UtD6FX04axRd354MsB3IGtOqaReIBAffGmKisAkbm0tCu0o3Ob30f0ZoYmXc50frh6xHZk+Ig6v7t5NaKgew9msr6hr4bb6enzDm1bMlQ8QfdGNr7QSi5FcnHpvjXJ/e+XjMtDqUCAcKVKbEaklmYD7w4Oare2+6EmdjH00OsoqwqpK1FdMnQGjXdq/TaQkpZGHCcQq4UkuSghWbOHvQRtG39r7QVtI2VcxNSlRUlDlmAY1SHqTU7oU26f2ktaVDZ5MtFHTMm4lFgHDpDDjV9Iy0t9i2JEhAwsxIuSCwAw1chRw1reuhi72PDMSQSFBq6840Xaf8fUlCAAP6SpRcBgTrYi39XMOdhbVNSUpU4OELCmdJDjwvRiAQGPJ6wLGyTNiTLqgeG/C/zzjx8IFKgqbyasTk7Q7jUv9qecY2yWQHPnwehijW9tSSTdtbcYRVLza/k3tFrtKXKuvzFbPJIAcXGeo8oy0rywNLvrTdESkEaC7fFNIItLX9IgU0POASmipO4m3zAZic3tlu8meHAlmGUBWGHr+YK1eTtQJYjCpv2quWzBsocNasYsJSmIrU5GvPyhT6GIFMwJIcENivqAapysTxgYlzQtIQp0M4xFlDiTLVibiDTOCLIClnL9e0NJHXV4q9nmTAoJWUFJBI/c7pbwlVqhzYWixlKAF+GfWkQElmgy5QeXNwgqJoGdqWt1nAkIrGqd4e3gVFKFf8tJYVbEoO5fczA8TpAda7grUtGMhkq8Qc1cu4O4UplXWN0SpxXSvnGodxF4tnQpLYFISU6hJdrkn9uGpqSaxuDUjcYqWAMDpEHAJex135fblBHYb2v1x9Yi+vL4iop+2dnCwzkEkAEcKg6UfjBtg7KloQEgMzltSSDiOp+TDP0MdcwLCzV65QRKABhFmziLpSdsIBBF93q3rASkioAIcZf6fj3h/ZEKYPw3xOfIJ58M/e3vA0h9YWpmBl1V4iJOJikCjGmjvR/KF+0EB2FQ5BvrcN78eTWzTWADaAB9PivnBRAGArY5jyHWgjE2e6Sm5yyzqD78oMvZHDbjwNRf1hCZs9ddLWNPfhBCW3UBUlzRqewduTxrm09oSSooUtKVuzKOEm+edOqRtu1SPAaV30ds3yPLKOI/qHtnjQk/vSFpUoFLqAWQAoUcB2B3HSI03+YjSoL6ehzFIiJZN+VI5BsfbE2UcUucscCW3gpJaNp7M/UJaWE2WlYs6fCW64RF1uZkqzGtveAKk0iOxd6Nm2gsmYEq/tV4TyJofOH1yHAI0o3OsBqAlEpJYnU0j0okGrUzu+doj2fOw0Z7UJvoTWusEUkE045cYg9gxUdiKgtY1s+5xzMOoS4d839K7hCspFeBHlGs96+3/CdnlH/rUDTLwA57y/uYAPervQVvKkKZFcSxdT5JN8PvFHsCgtSQpIKUgvfxaJd81MlhrnFetUHlzqYUskqzroQTnSptruaN4zrvX6bbSpUqXiW5DYjhCQ5FAGYUc21316GkkpuXdtDkPsY4t+l+3tLVSomYRRrJcqb/AGs5JqoWFB1/sDaCtJWTdRY7nLde8IVYlJdjkPiMrYtXroRlaxfh9/n2gal1fJj6xWWZQYeh5ZesTWAwfrT194AZub3664QJc8NchnHEav68oBidMCbH2iEycNISWK8WPD8xOfOYAAUa2bkdeURcLTUeMF9Dzt1whtCQGOlHo2VevmEyUOBU61tc08/aHJdQQ4ZhW9SeHGAIubhU+RpXI34Zni26BSD4gON95Le0QUg2Jy1vdubQOZNdtRQ6HPlUebwBZySp2uXGbfxxEcU/VHsgS1GaUApUlKSSpT0xKGE1wklwxcUZ/EI7WlL1L3bmKj3jmX6s7ITIKbFCyokv4hhYgsGDhTgPUp5RFjiyF5CtdPXdDqUhmJbflFfPSxIuxOTecHkziQRp7fDwsDKKWqfsIs+y+8e0yf8ALnKYM6TUetuUVL0Az6pHirKltIit67OSMAOAoJqrEGNLgvm71zu8L7b3k2eUGBxqDhkV8yaeUap253gVO8CHTLGWat6teEU7RfVNXPafeGbO8NUI/tSSX/6jchoqUi9Ywm9YmlJiojOEBhtAcVbTfCihFiVedjdrTEFXiclCpYFS+K5IfIezR3/9PO2EzJdDfyDBkjrTfHzIlTR0X9Mu8X01iQpRZSRhqWBxJYcbWuS2+JYsvx9EKsQLk/c+zR6cKCjde0UuzdpheAg4gCC432O8RcpmOqv9Lt1yMBFYw2sXHXzCk9NBUvmB6+sNIOINap5VYivV4EUA4bsave9W8s4AgkeHxVDP7F+tYXmJdNqioOdNesoe+qDTcXGXQLwkolLjQC99L8PZ4BObKoBvyiz2RmCTc55UoPOsU207SynOg50qMtIcROZNasT5UL8qHpoLVjNQCBTjup8GFpWzjShJGufQjA2vEBX8gsfiDicKgE3JfNixf2ghOVMFBQ6uQ4FGNOAOUaD+pe2fTCpav/dSpCGYKtQgv4lVKaC1yI2zt/tCXsoMyavAglKcVaGgBLWS1zo+QjQP1H7XlqRgUQ5TilzAzULFIJ8JGhdwSGo7xY5B2gXVq1MTNibMj731rCyVMQ14LtAOIk51qa1rVs62iCgwryjSGQX+I8nNsuvvENnVT7deUEDC7WzvGFV4EEQYhEwI6VlMI9I8FMGeJyjlEVJjLSUo1fp6/doFPl5xNyOutYm7j5ghOD7JOKVBX9tq9ceQgKksYxGmXaO4neUYZQmqIUpLAFzbDhBObvic6i8dMVOISlVywBHN68I+Xtl7SUmYgpcBDFIJUQlSahQqLED2raOr9ld+ETkqUs4f+WohIBP7EnEQR/TiKWoK8C2Om+3T9m24FSik1bWl7dawf6gP7cnLV50GdR5Ry/ux22J5xAqQSDhSopBdP7qBThLYTnneN+2SalP03NVOkbwUk2v/AGw0xdSUEEq30/8AyeTN/MD22v23H+07j/8AbzlLmhik2ux0Oe9usnhtamqQyXckbwC/NQLxUVM6UokUNKiteB5A++sMfTUXf9j3FdU+zH1gW0bWU4y96OKNv8h6wSZODYCRYEHJmseJccs4KHITvZwC+8g/wYnJ2sKWXqGZrBwwo2RL+RhTZZ4xFIbEA7ZkMADWhYm44RSdqd5ZcubMlgf5eEzC4AGYwjM4ih8vEM4iofqpPV9BAlzQghVVEOGFgTl4S7EEKtnHCF7etSVpKqK8RBJUMYFSASRWofhHQv1S7aE8TJbBLFE1KsT4hhCQ39q2UaB3CXpnzBNTFSsgboiuJl+ut0RUaQRmXTlBwaGt4WSYZBbeRllCrAfpUgaRWCCYYwr2ioYSWF+Le0RCjA5KiLHPK8eV6/fOM4ov03tvOXWkQUggO2deuAMRCy27owwlbgdcfSAWnJHDjC8WC5O/LSFZ0pq6xqVLAXiaJhDsWcMd40PpEWjIEVlZ9jdrLlTAXdLjENUthPHwm26OibJ3pUrZ0DEVkFxkp8YAKbeIAAEvdRc0jlKRURYbHtBGEA/sOIVoFgghT3bXhwjNjUr6J7rd5BNUtN8IFXcG/wDUCQ9HIejxfL2kKYVZTo0ZOEk+w9N0cU7J7fH1UOnAqWtKzgISFurDiNNFYq1Z6COhL70I+kVkpFVAkF3BJSGdqnC3F4mtYa7S7Zlyl/TWQCUApoWPgqzDJgfiK+Rt74cKytKiSAK4QXUX/uBxD00jn+39tFU9JVNwhJLl7WBDVUhSg6XSbNC/Y3aSlzEAOiSkeE0CUsMKSCKEuEgBVSVC7BoOmzdvEqXOmlbgBWHVykEBxcM6nGR4RyrtvvP9aYuWmUlQUS9AkzHGK4SCoYiWc5vWrT7b7eWdnUnGWWtYDFgZaWTTR3ZzQ4KNSNJWMKqHPIv7RYlp3tjaRMnFbviSh2tiwJCyN2IKhDDBFpqK5RFKd0VGAg9dWjC0dZQXDoX9ozhbqkNMBCYYTbpt+ekDKeufrE6tuz0iVS0FlpejtvMDjIUY0ickMT855RlSWbz61tHqc+niSHItUD75+vpEEUpNgHOWcSllmOVLdXgolsObG+/TJh67oVxQDYXiy8hyr1nDC7XyrFbKXXdDsqY4bT8c/wCYlilJ+z6eUL2i0XLLbq9cYGZGREWVMV8Hkycz1uhuXsoDa3cv0M4bTJdmydyIWrIDL2hcmYial8SW4Fmvyo8WsrvATJVKdIJdgX/eVFYIsED+ktTExit2mV4cqb6kXimdjEk0vB7tLaF41A03Z83JcgvwLwBG1KCMANHxf7rYhvakEOzkpoC4PoQ49jA5UvXrT1iowqaohiokbz6egiQQb9HKPYS7CvKHPo05fNYmqVKXF7U684wSN/XzBxJq1yz361HnEVp5cM+hABCdYm9WtQ9GPAh+Vj+INJSxfcfbRoBcpF3rGSGp9ufzHmqB0eniWGw+3lAKERkCkej0aZeTEgoiopwj0egqRVllp5ViRBZznb3+4j0eiATGGZTv1yj0eiVTIoPjiat5xgUqH5cfx5x6PRFEL2y6enL0gssem/f6+ecej0B7bVacMqml/SKNaWJj0ejXilWLkAVbECPR/s3OBBASNeviPR6II7PevHlFuhDipagrfLTh7x6PQqlpQAWxs9W6yic7ZXCy48JY0yyIjEeiBEUIfhB1OxbIR6PQQspVjoH+3xHjZ+Qj0eij/9k="/>
          <p:cNvSpPr>
            <a:spLocks noChangeAspect="1" noChangeArrowheads="1"/>
          </p:cNvSpPr>
          <p:nvPr/>
        </p:nvSpPr>
        <p:spPr bwMode="auto">
          <a:xfrm>
            <a:off x="155575" y="-2628901"/>
            <a:ext cx="4000500" cy="57614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6" name="Picture 32" descr="http://solvecfs.org/wp-content/uploads/2015/09/crop-538599cc8101c-imgID36367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703" y="3656431"/>
            <a:ext cx="2681415" cy="196071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kepticism-images.s3-website-us-east-1.amazonaws.com/images/jreviews/George-Berkele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5447" y="968176"/>
            <a:ext cx="1615985" cy="190539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6" descr="data:image/jpeg;base64,/9j/4AAQSkZJRgABAQAAAQABAAD/2wCEAAkGBxITEhUSExIVFRUXFRcVFxUVFxUVFxUVFRgWFhcVFRUYHSggGBolHRUVITEhJSkrLi4uFx8zODMtNygtLisBCgoKBQUFDgUFDisZExkrKysrKysrKysrKysrKysrKysrKysrKysrKysrKysrKysrKysrKysrKysrKysrKysrK//AABEIAOEA4QMBIgACEQEDEQH/xAAbAAACAgMBAAAAAAAAAAAAAAAEBQMGAAECB//EAD4QAAEDAwEFBgQDBwIHAQAAAAEAAgMEESExBRJBUWEGEyJxgZEyocHwUrHRBxQjQmLh8RVyJDM1dIKiwhb/xAAUAQEAAAAAAAAAAAAAAAAAAAAA/8QAFBEBAAAAAAAAAAAAAAAAAAAAAP/aAAwDAQACEQMRAD8Ano401jhQ9DF0TiOFBzBAES2NdsjUzGII2MU0bFsMXQag1uLBGpA1dMCCF0SiLUVIh3IIXBLNo7Shi+N4B/CMu9gge1O23REQxC8jtT+AHj5oDY/Z0k95Kd8nJ1PzKAtm13yf8uI25u/REwNnPEjpup1Q0bQLAW9LYTGKksgTU9NLqXD2GindHYXOfJOO4CFq4reSBeWLh0IKMEfqPmEP3gvb2QL6inHJKqhllYZW3S2sgwgr1VHxCVThOqwJPUBAveMqORqkkco3nCAdyicVO5Cvcg25REZXReoi5BJ4VtQd8ViD2OgZhNoAgKEYR8SAoBdhq4aV20oOg1SNasYuwUHDmrS7e5RFyDUhwhJn2BJ0AuVO9yRdq6ospZHDkB7myCv7P/iSyTu1e7w9GjT5K2UTVSuz01w2/H5L0ChjwCgOhZphHNZhRRWCkD0GEKGUXCleVG9yBLWndub2VUn2qWzN/wB1vv0Vi7TyENNh5gdOI6qhyS96b25dMjW3VBfQ66iqNFlMfCPILqUIENfGks8IVnrGYSeaJBWa2KyDc9Ndpx2SiRBw9ygJXbih3OQcOXG8ui5RFBJv9FtR2KxB7fRnCYMS6j0TFrUEwKlaomBSgoJQVl1xoud5B09ygc9afIonSoOpHpB2uaXUso/pv7EFNZJUh7VVu5TvwTfw46oKzsqotu+i9J2PVbzQvKNly2sbXbp5Behdna5jrAEeSC2d4pGSIIvC778ICnPQ7pMrgzA/5UHe5QDdoog+Mi+eB5FUCkpXgOs2/iJsOFuI916LWMDmpTTUAvvHFtT0QbppPCPIKSR6Hm2i0vEYhc1pB3Xm1jbpwuuy5BFOUtlamMwQTwgru124Kr0ysm2jhVmZBC8oeUqRzkPIUHLiuXFaJUb3IN951/NYo7LSD3qm0TCJ5tZL4CjoigJapjhQNKyR+EHUj0NJP1UFRPbilM9cgYz1SEfWdUrlreqXvrOqB0+vSvbR76J8fMY8xkJbJVqL986oEFNXuiO6fVFM7UhpPgAPAtxY88JftGk3nufmwJvbQea1LQM3A4WJOLAf3QenbA7QPqaYSMF5Y/jZpcKubZ7ZVDj3e66PoBlWH9l2zwync62XuJPpiyO2/scuaJGNG80knAuQfPVBWNkdrGH+G6OYuByRki2pLRmytGytptlN2neCH2HRAnfwHEZswNJ6E6p82maM7oHkAglY8aJdWOmb4oow+1zuk2vzU+/4rKe+o0AOqBWKoyRiQix4t5HQocPRO0bDA8/RLTIgIkeg3yLb5kK6S5QKtuOwq1KU/wBuSYVde5AK9QSFTSFDPKDklac3itErklBznkFi5v5+62g96hKPh0QEPBM4kErdEPUPU7zhLa6XBQK6+ouSEnqJ9VPWSJTNKgx8yEfLqtySYQ73IOXyoZ863M9BveglpK8skcBxRu0Zxu3sAeAAsLlIpj4g7kiWxSSglt7MG8T14IPZexrQKdoGm7f14plLOWjeIuOPlzXl/ZDthIwCExuJAtgYv15K67EqaiZzjIWBgwGtuTyyTqgaSxAeJuAcoKSZ17XUjSYn92TdjssPLm1ElgQDUsZ3rlQbQ2zHE8Rv1dkdbYR3kk22Yt4k2vjXkg5qajfO97IJ7srqNxsMqGY2QcyPQr3rcrkHLIgW7akwkD3Jrtd90meUGnFDyKUlQuKDgFaJWOatEoOd7osWb3VYg95g4JlG5K4HI+NyCaR6W7QkxlHyFKtpjCCtVslylrzqjavVBSBAPIVA8qaUoN7kEMr0LKVJO5Cvegxrd7HT8k82ftaKlgDHMu6Q3ceNuHyVfZJZwPVWn/QBOYybgHkNb6IOth9pqVm8Lbtzc49s+qudB2wo9zEoxzwTYKPZ/Y2JtrNaR/UwE6YymsWwo7ZjjBHJgQTsroallmOBxvC2SP75XcBdYXXFNslgIexoa4YJA1HG/NEllr3QQ1LjgDUqGam3iGgXvhTkXdYcMDzKYuaIInTP1DfsIKR2olbDUWZo1oDwOJ4+uiGMwcLjRLdoVBe5znZJJJ8ygWzuYfCfMcEDeYoGZ622ua4W0PIoeocgVbSKVPR9e5LnlBESuCV05cOCDgrRC2VpyDLeS2o97zWIPdKYplFogKVqOiQduSzaJ8JTRwSvaIwUFSqXZQUj0XtDUpW9yDmdyBkkU8kiAlOqCOR6gkXTioXlBy5y9C7E7QErGtcfE02+gPsvN5CmXZ+udFIHNKD32mkuNPvRFxi4VI2b2lBABIBNrXxw0TiTtVTRfHMwWF7XueWg4oLCGgcLISY3Nhr5aqsDt5DI4Mha+RzjZrQLEnz4K7bFpXWDpbb54DIb06oM2fQ7viPxHPkqx232w0kQNN7G77aX4NVk7VbVbTxkA+Mgkf0gcV402tLg5xyS65J68UG6mbW45oYZF0JUz6qGGr0QTVAOSOC3RzF7VHO+xvfVcUJ3blBqthdySx7eis7HggqGdrb6e9kFaIXDk/dssO4WP3wS2qoHtyRjmEAC5XZWFBxjmsWrLEHuNK6yaQaJPTFM4CgJcMJbXAWR8jktrXhBVNqNSKZ6sO19CqvKcoIpShHlTSuQ0hQRuKGkKlcVC9yCCR6kpZrIWUqEvKBwyqMsrGDQH7KZ7R7Pvim7uxJdulnNwdogexcDDMZJCGsYLuJ0XrPZTbNPtCoLhGGmnFoyT4nNdjetwtYY6oGPYHsmKVglks6Zw1/AD/K36lW+srmwxukdoPmeACxpAFzgDJPReY9sO05mfusv3bcN/qPFyAPthtl0jXOcfE8ga6A8B0sqy+TdbzHJB7Vqt58bb3AJK3WTWG6NPzCCGeQ680P3tiPPgo5pOGoPyUT35sgYV0vwuGmh5XHFSRDihJqwt3WEDdIvf5IlrsX8ggYwPHqCfXouaeQSPsP5Tx5/ol1RUbrHHjb811sg3A/wgsLD6oGSsaSQRbz+qimlf8LQSeK3CJTbfiaRpc6oE9bT7puNDp06IQhWio2exzbWLT0uRfnlI6+idGci45jRAHZYud/r8ltB7bTMwmMOiAp85R8Zwg1UOwlFU5MKp+Elqp0Cuvdqq1UjJTzaMqC2NNDL3sMjbPv4XcRyQJixQPiTqp2c6M+IY4HgUBVDCBRIhJnomR2UDUOQRulURWDK2xtygm707m6NL3PU8E37MbcfSzRyxmxacg6OadWnouuyGwH1dS2G3hBBeeAYM+50V1/ab2XZHAyWGMN3Hhrt0fyuwD72QWPtL20ilpmNgfmQXeOLGjVp6k/IdV5/Uz+oSyiIa3yU+/f1Py6IApnXnaOTUTUR3GuR80Jv/wDEkchYW6Iqd9gcFApkdY9FqHLgPvCycXuVHG8t0QMq/wDiQNeNW6jlzWqGfeb1x8uim2LbLbfFfB58bIWni7uQi3FBztV1hbmj9kHw87JTtV2QidkbQa0Wd9+qCysdukDidfzwUwYMXH9/RIIKtgO9e/rzTKCvBHK3tZAc5rvv6IevhBYQc8ETE8P090NVHB0QIf8ASW8z7hYmH7t1C2g9F2e+5CZzgAXSOgksUwNdGCe83rWxui9+fkgBr6hVTatcWyxgOABuDfQHql+19pSd5IGtmkaHHdJ3h4b4vYKrbRqHuePAWnFhm6C/bcqm2AcRvWwdBjX0VQnqg13exuG9oW81E11RjfsN7Ac/8hrZMv8A8rNIN7v2mQ/CwAgWA4n+yC2bGc+ohLJLAkXFjexHEqrbWuwuYRYg2Vo7JUksIaJAdOWnAglJ/wBpMNntkAtvXBt0QU+VyXSuuVJJIoQg23ieSnoWXUP8t+ZRmzgEHt/7MaCNlP3jWgOf8R5nT6JZ+1bbgAbSN1dZ8luDQfC31OfRMOwla2LZxkcbBheT0AyvK6yufUzyzP8A5ze3IcAPIWQbjAOikv4h6KBhspND58f0QL4pP+JPqmFa6w+9EuiZapF76+qcbUhs24xbCBA93Rcb4Itx6rtziCVw1wOvBAQ6FwjEjDlhyOnNTw1feNF9RxUlHMGFoOQ7h/nVDVdH3b7tvuHI4eYQD1+fRAsF0bM4/JAtwUBTGu0RtMXDmgqeTimQlDrcEDPZspbxNvzToS3AuB6/eEogZgX/ACUzHG3v92QNN0fhZ7rSV9478R9liC5MeQtVFUOK4lkwlks9ygnr6sMY55yACbeSpO1YXmQym2bYBBIBAIyPNPe0Mx7k25gHyVSbK5uRkIH+ydqMeRG4A3NiHYtbj0Tuvp5Inscwjdtgg+uea8+e8OdduHK67DY4xtMkofbFgctJ49UFu2dtG7Bc3Kq/7RXb0UbraPI9wnNGN04GvL6qu9vq0Oa2P+q/yQUN5XK6dqumMuQEGVDcNCKpMWUVc2z7cgFsDwoHP+sSCndTAu3XSbxF8aae9kHSAgEodl/YIymbjI9UBMYvw4KUNt/fqsjGBkKWL0sfkgWVGKhp6hP6xgc352SDa7C1zHdRn+6sLwe7B1uMBBXKiIXKCkZYplUOzbyQdR0QRVQNmuHC6b7OmErNx1v6eh5qbZUTXxWI4lcHZ7o33YLi/wBhApqoy0lpGQc/ql8oyrTtunMjRIPiAzbiAqtJqg3G5MKdyWNKIhnsgtuy6i4sbHzTARAjH2FWKOqGDomcVSRxQMf3bz/9Vii/eW/d1pA/fNhLQ65KmkfrYoVpQSSwB7Sw6EEKj1lPJE8tcCM2vY2PVX2ELK6kbI3deLhBQoqF7stAPkRf2V77MwwncY6F7ZCMvF7XHO+iq9bs/wDdnB7XXaTgcR+qZ0/aK1rA3/MoLhtCNkWA43PJKO0eyWSUkkoBDoy21+Idg3RWz3mQd4/lnot9sqvuqRkOj5nb5HKNvw38yg8oczKJo23eAuay2+UTspnjQC1x/iO81xFJw5ZWqk3e7zKkjiIaTbBNr/NBLE5FMfp+qB3S0ka2JFxke6ngegaQuueX6qdj9fl08kBCR94si4nje0Qc7ZjJiv8Ah+8JlQSl8LSTwGn6eiH2iR3LhrYeyg7OTgxkcQdEEG0Ir6Z9uaXvYU/qYwb4zhK5I0G6Rzm2PBNmV+8BwUVJT3jxwvn1UTwQbAf5vwQNYQ1wxjXj8rKmbXpe7kIHwnIVopHG+T987qPtBRB8dwMjI+oQU4Lpq53VsICocIttSUDEUQ5qCfvj+L5lYh8/dliC4STrqA5QF0TTFA1hC1UPIWonKGd6AKSgNXMIGnIje8ebbWSTZTPEWu1abEFWLsNU32rH1a9vyv8ARWSPsJv18sz8Q71w38ZIufJt0BGw6NjYjPIN2Bg3rH+Yj6X9153tzarqmd8zuJ8I/C0aBWz9pW3RYUsRs1tt+3EjRvkF5+04QA1Ju8pls4WaXdCllrn1TKTwxHqECoHUppQsYSA4XxztcpVEMgI6M+JA0FA2xtjpyQ37rYqSmqutlM+ZAKxv5oyly7r7IZ0nJEU8p3rjI5FBPtp9oyOZ3cdVBQT/AMXdADfCAB5Y1Gp43UtW0vtgCxvjRC18HdyMeL2dgoGkrSCb8vuyWuZofzt8k1LLgHnz6hKJsOsT/hA62W0BlvPHTmu5qW5++ih2bOBi5PH3KcR2IwBY8LXQJi2xzw4KeQhzSOPK2SjKila7NrHh5oV0O7g6W1v+SCk18O68i1kNZOe0MXiuDdJgEHbUyp3tAs4ZQEYRGEB/fRdPmsS7dHJYgftlsV02fKEe5Rb6By2sQ9TWpcZCoHyIGXZuuEFbFO7RpN/Igj6r1TtT2idBDDJG1rhKDm+lxcOHNeMN8XHIHyRs+2JXxRxPNxGC1n+0oBq2cveSckm9+aGnf4V07RDPNyg7pYrkI3awDWABZSQ2N1BtZ13WQD0EeRIWksaRvW68L87AoyqprOddj2uuD4hazTnN86EI7ZMDhTPf4d1zgA613NljIs3Hw7zXE36WRXeued5ziSckuzfCBGYCLKVn+U1NON3gg3w2ygiObWwtxAtJF/kpY4VM5mM6oJIXXOotpqQh9tZYM3sdUVTxi18YUe0oQYzYFBJsqp32AfP5IfaMJDvogtjVG64t5prX2Njf0QD08xafROKLaQFr/plIiM29FwCRlBbS0u8QPDF+BCXVD3h2c2UVFtLS59EweQ8Y5feUFd7RNwD6JAArdtCkDmkHTh5qsSREGxQahblShqyAJhS0t/Efh/NAv3fJYnXg/C32W0ApUX6LFiDk8Fw5YsQDu+L0XQ1WLEHcmiFj19VixA4pdEtr/jWLEFr2V/0t3/c//CXx6H/aVtYgJGh8x+SFrNPQfVYsQYzQeS5OvqFtYgkj19FPWf8ALd5FYsQVui+MJzPp6fQLFiAfl5rDxWLEEUeoT+g+A+ixYgnq/h9B9FVtofF/4lYsQQxaJzJ8DfMLFiABYsW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38" descr="data:image/jpeg;base64,/9j/4AAQSkZJRgABAQAAAQABAAD/2wCEAAkGBxMTEhUTExMWFhUXGBkXFxgYFxcaHhsXFxoXGB0dGhkYHSggHh8lHRcXITEiJSkrLi4uFx8zODMtNygtLisBCgoKBQUFDgUFDisZExkrKysrKysrKysrKysrKysrKysrKysrKysrKysrKysrKysrKysrKysrKysrKysrKysrK//AABEIAQwAvAMBIgACEQEDEQH/xAAcAAACAwEBAQEAAAAAAAAAAAAEBQMGBwIBAAj/xAA+EAABAwIEBAMHAgUCBQUAAAABAAIRAyEEEjFBBQZRYSJxgQcTMpGhsfAjwRRC0eHxUnIzYmOCshU0Q5Ki/8QAFAEBAAAAAAAAAAAAAAAAAAAAAP/EABQRAQAAAAAAAAAAAAAAAAAAAAD/2gAMAwEAAhEDEQA/AFGMHRAuTHFARp9ksrA3OiCMlcFcOdsuh5oPWtXTmXXrR6qVBy1lt12aZU1Hqp20vwoA8hXbGlPeGcDq1zFNhd9te+is2D9n1d93llPz8R+TbfVBn5ondQml+f0WpVOQ6LR467yezWt/8pQNXlDC2itVG3iy/OzR90Gb1qZCjc3utHxvI1MgFmJF/wDkn6h37KqcY4D7n/5aTpsAHEE+hCBIwolndcuwzmmHNIPcEL4wJQeHVSsqdUPC+B2QFMepAeyHp6BSMIQStINlKxQgKVrZ8/JB02pfWyLpVBGyCyWspKUxr8pQQYioINv7IIkaIrEC+oQ72oBvdhfPb+RC+d5dl6xnVBwGwpx+WXJYvGG6BlTp9FdeW+Uwf1cTLWfysE5nfLQITkrAsEVKomfgb1I37q7Yem/EOJywzQk7xsP7oDMPjmtGSixsC2VuWQO69xWMqRY5f9zZ+ZabInB4BlJuVtNrR/ygC/WwRHuZHVBUOM4dz7/tP1/ykVR72+Fru/iJIO3krljaRMtAAnUEajtt6pUzhtz4fz0QUvFUXTuAdtR6bBLm4MGq1z3ZryGkwJV34jg40+ypHGTldoJG6A7nXDiq0VQIIAuLGesi3zWe/wDqjmOyvv339VorK4rYUscdjoAb/cLKeMUSx5brcwZsR5oLHTxMgEXB0heglVTh2PNN0H4Sbjorcw6H7oCaDuyIpgIekd0RT36/n56oJCfyP8rsvUbJXlR14QdlykZUG4/PVDyd/qvgD0QSYlmv7ICrTITXE7wfP8CDzIF0GV7nspHnWy5YUHgceqOwDGzmf8LbkdR0QRpd5Xecxl6kdL3+yDR+WMLUq0XVDIdVIYIMRT1gdBFrLQ8A1rGNY0QAI0SHleo1uFYxurfiPfeE9wrUBoK9heAL2UAGMoZtf8KN1EAIyq9A4qoQO26CscdqRMLNuOYmS7S3mr9zDiQRbrpKzLjleSbGJi+x8h5IAMHxYtJbJAO90g44LkzM3sIB7xsVxWrEO13UeJqFzTN0CtxVt5dx2emGm7m29FUnBM+Xa5bVA62PdBc6RhTUnIdp2U9MQgnDivgTK+pnTqvhqg7A6qb3Q7qOlT3spsp7+iCTE0NdEvqNtKZ4wHr+aJZiCYOqBZmupdv7rgiLqQG26DrKu6dYC5FgDHyULiujTsR12Qap7PXk4QOd/M8n07K74Z6oHKLmtoNa06ETrqQrthnCEDUFeOKGpu7r12kTCDjE1QN0gx2OBmDv5ppWoyNZPf8AolOIohoO/wBAgo/Gq8nci+x/JVL5lbl7Tp56wtB44DpLQfPY+Xos+5kv0i+koKXiDDzdEUfELapfidSusPWt3QQPAk2RHDngVWHuoa87/NR0nQQe6C+hyIpvSzDVQQIImEa0wgLbUXYqdkG16lp66WQGMq/mqkpvJ3QtMXRLDZAwxwJ/t/hLcQ1xtCb46p2+/wDVKqlQoAHMPReZVK909l4XoOcn2RGFwznkNa0uPQCdPJQFyc8tcVdRq52jNaCOo7eiC2cuV2BmRhmLmSQQd7EdVbaeItbfyWfYCn7vFViCYfTzt6TIJHRFfxlasf03ZWt1gxPaUGg0sUY+E/nqva2KET9CsR5g4xjMK/MKrB295md5mSieTufH1a4pYh1ntc0OsBmsQD5wRPkg1nE8SblDp1EgKr8X4oymC+vVDR/paTPlKrXtE4lUoMim4Aa/WVlGL4nVrH9R5jWAfnqYQaLiubqL3ltJkzuXXVV4pxdjrOaWm+ul++ql4XxhuCoNqNwQHvAclWq8zUgwSwBkACeu+6r3EeLGsc5YB1Ivr3jVAurmXH/K6oiVE6JspqVkHldkDp2UAKMxbgWDqg0E+EqFtRpGshX0gR6KhYVkvZ5rQREf5QQEaeinDvwLkN3/AGUohB3Tfv8AJEUzIQrCJRTB3QMcU07oGsQmOKqbXtKX1iPVAufUErgvC+qgSuQ3fog7z2U+HxJY8OGo0Qh0XbIP+EGk8Jc2qM86tI66qu8T5extbwNeKNIfE4Al5mdG2JG5uEx5DxbQCxx/mt5EFXzE0s8Fhhw+o0QZNW9mVBxYWYxwdA96z3NSo4uGpBkEAz/NonPBeRsHSeS0vqVG5fjyeEyIPhHxW2MXVyxtGvlIDgwGbjX7KPAYJlBoYPiJzOJ1JPUoE/tNw7HYQ5gLNOyx/lSjh21CMTS96x9oDi24uILY32lbD7Qas03NOhafssSp1KbSATBn8CDVcfiBiKXu2tw9WmCMrKtNziw9LuJn13Var8syc2Ie3Kz4aVNrWMaOzQSSTbuj+Xq3vCwOkZtDMSI08+6t+KoYekM/u2Zxo4iSD18W6DOqHJrATWqMAbJhpkGwjpuQY8wqbzJSYyoQwQJ/LBXzjvMM53F3aJ9Boen2WY4+tmcT3QQySPVcL4aL5AfwWnNUdBdXEVRGqrfL7AGud1MJoasFAx95ZdsfKAZXC5bWPf8APVAx96iGYmBv6JV71Shx7eoQWbFV9Evq1SfzRF1GSgqrboBKpMqNz1NWB3/ognlBKHgwpKRjVBNIG6+/iYKC2cr1/wBZo87LRTXM5d/z0WL4DG5ajHTo4fKb/Ra7TgXzSCLSgdYciC5x+aTYDiAq1XvmRnyAWiG6n5mPRB8xcRNOg7L8RGUdZNtfNLsRwmphsLTyFxrNBLgLtc55kg3kETZwMWuDsE3tQrBukG2yw/EMaXOLjbsVaOcuJ4rLlq03Cf5pkH5Ki5HHYoL/AMl8da5goPMPZ/w3duklW/GcRz0yNXRa6ybg+AfIMEEkQeh2P3V34dizUaQ8ZajfC8aGRqf6oKrxGXPIvqkmNoRdWrigh2YTrrf7R+SqtxE6T2sNPl6oA1Lh6DnmGif281CjeFVIffdA3ptFNoaNvqvDUXNV5UL0EzK30XrK07oXMV6HIGDK8KcYlLGPP4VMHoLwXICs77/m6JqEzA9UNiJIQCVqiDqOhEVwQEsrPM9kHlSrdRvrfkqGo+Lodz9UBtOtcSVr/K+K9/hKTv5mgsPmy0n0g+qxCnUWneyrig/UoGJd+oyeos76R8kF74DgG1awqOgso3GkGodIn/SL/JNeN4toYQIMg3PUEfv9kAMWKWFc4m8uJABnsB8pWd1v/UcZOV4o0ZIbms53WxgRM7+SB1Sw9N93va4F+Yf9rgfONfmhHcJwgeXBjAQHzHZxh194LR5JSOUsePhxGxEOyjXpFRIsXytiQ6P4zxXs0uPn8DiTp9EFxweEw9FzTLblxItEmHNHzc6Ozl1jqLMS0Ob4a4JaHiJcLQHdZEA/7VmbuC4vRrnlmYNnM4CRcWntI8k+4JXr4ctNYF4zZszDmJJ2d3tqgU8VzmWvgOBIIPURaY0OoVarvkqw8w1iajnODm5ySdQ6bgW2i43kAKtuCDxfL5fIGODxMjKddu4RDxdJgUxwuLmx1QTBvVeEKRqjIQdNUrSuA1ThvRBcH29UJXsmL6ZIn8+qV4t0GN9LXQBYiqZKWV6iJxD7lA1nDcIBq1ZROfqo3uHZfEhB4Hp9yxxT+Hr0quzXCf8AbofpKrYciqFQIP0zTwTarZzZmO8QPygg+SKZwqmGxB01Jv5Sqx7KuOtr4UUXH9SkIIm5Zsf2V4rsGUjsgr3EeG0wA5oaImDA31Q+L4RRJa73bdBB3aRdsfMj0Tqph5IadN/QE/dAVhOcRZstH/1Bn6lBXeYsEPdMaBMkB0EjUGIH1Sv+Gyl0RnD2tJAkkADSbjVtx6myteJAcAwgEFpgRNoA+YlqqWPxjsuIMdG6QS8NawwddI9QEFN5xrMMZWgOAAqHW9g3K4jw2EQenVUVysXNGP8A1C0OkwA7zgandVxB8vl8vQJ0QeL5FYTCFx7IsYEkEHZAJh8UdCUbSpl0mF9U4ZDWuAtMT3hNOEYEl2UoF7aZ6KdpVkwfBZf7txHb8KsDeUaG5EoFOKrkBJMXWJNymNarKVYpncfnmgX4mrGqXYisUViBeEDVbJQQBy8c4rrKo3IPipmO0UICa8NwOYy4IHPLWIfQe2uww5hkdxuD2It6rdOA81UcVSzUzcGHt3aTcArBS/KCAm/ssxzhjg2+V5cHCTBgWJHa/wA0G4VsYAJJ018pQP8AGMgmQRmM+f8AiFDx97aLgHNcWuBg9twfLVUniXMDKTS1oeZM2nX+8BBZMRxMsaHG5bm3j4tBPo1ZjzFzPZ0Hxugx3BifkPmAh+Nc01n2aC0dZMqnPzOJmST1QcPeSSTcm5817TYSYAkqTDYR73ZWiSrNh+EClTc5wuBLigq9WlDsouVNhqBzXlqacGwHvHudaSbT+ysT+AXAaCC6xkXA3QLeHYRrWxqTuAfRE0MBcvIOVt79eidtwDaNPxGR21jy81JTY0A5hIJnL1PdAr4i3PgXG3gqg2HWFFw0tc9szHhmPRHYyq5uDxLS1s+ExawBkR1SvhfEnup06bACXHxCAgu1LDsaZAF9J2TVuGAF7k3XOAwzQ1ue9hMbI33oFhEbfhQZdWfJ0+6W41/mjaxPVK8SZQA1XXQ1UeaneFA4EoISV8ygXGwlH4Ph7nnoOqf0eEhogIE/D+GSb7KwYekGNXzcMScoHnqPsiiy5GtrIFXEC0McR0t5pl7J8LNem/8A6jv/ABKUcwuaKZtcq1+yqhfDn/qH6Ncg2ziHCm16Ja6x1aeh6hZjj+HAOcx7ZLT0Wu01UOfuFuj+KpAksEVWC5dT6gdW/aUGTY3gYe9wDTr0QeD5TfUqimxtzEnXKOphX7g7P4mBREl2526k+X7LROG8u06LIbqbuO5KChcL5Ro4dmVjQTHicYknzSHnfABlEMmDUcB6C5Wu1eF9FmHOEPxmUkZKbYPZ2t/oEFY4fgAGgNEgXBI0b/UqwinnpiZLgf5NBO/+UrqksyOafCbGL9jHfZFs4oGjKweIyAJJLvQa6IFfEaRbZriXgzt4TsEc7EgUm5vE6TLSB4juIA07oPiGHcYcxpcHWjoehMyB5qPCXDpac2puZH3CAL3YrGs20+7MeKAI2A3S3k/JmBcJLQdOyNaT71tRwY1l2GZAEjslvKzQ3EOE2BN76T03QaRwuobPAu7WdgnQj+YiewskXDKhhr7FpkQRE+SMfioMNAjugzeu6dz6pfiAi8RVuULUeTsgCdTlMcDw7M4ZrKThlAFwlOME5nvYMR89PRBPSwQZYBfPOWeqnrVgX2UbaIc6dt0BPBaJLS8tv36Lms2DIG8W/ZM6dY5ABZumhQpb4nETlhBTeZqrfd5Ivm+iufswMVMMNsx/8XKnc3kQItdW7kZ4Y7CumPG0X7yP3QbqCsz9p3tFOFJwuFg1o8bzcMB2jdxHyVo595kGBwb61s5GWmOr3WHy19F+ZK+Jc9zn1HFz3Eucerig1b2ce0lrKppYtrGioRFZrQ0A6eMdD1W4UagIBBkG4IuDPdfjZjlo3s39or8G4UMS4uwxNnamkevUs6jbbog33iWJFKm+o7RoJ+SwjiUvcXkEmo4kSYuT0G1/otK534xTfSp0qbg8VoeS1wj3Y0MjqSPkql/CNa0FrR4Qbm/33ugSjOcrHNAyjWdSNND9PJDUmS+TOdpdIsCPKOuqfGhnp6kO/mN7CNi75WVdxbx4w1pMCYgzIILjY3nzQGYXEwXZmENImTExfx3vbRDcQDWmBUm/xMBHgjuucOSIcyIIIdmBMkWk9o6L2plyObUqfC3OwsaAMg1BjboTdAh4jjTS/SAgkglpAhzdc3ZDcsVg7Guhkh2390FxnjjXgsosiTLnm7neW8J17OeGk1jUOrQT6oNDYGFjQ5t9QNrdRsV7T4iQIhp9J77IGtLmNsGkmHCSRB/PooKWNFOWOiQesWQUGs2EO506KXEuUNG+6BzgaByyF5gngVDOoTLAWZ2Cr5ef4gyN0Fot8SmwThMx5JeydJ/PJN+HYYEAg6IOA4lwaCBe7f6o51NwM2AIgyvGYXM5zgBYSpcRUIpibkDbvZBn/PFZpe0NgneFY+GNLaTCCA4Na9sj/SZVO5oJNfyWicHwhdRYDE5BFkFZ9ofNp4lWpNptdkYIDIu6obGGi5tb5q5+zL2Zmf4jHUgRH6dJ46x4njTyHzTj2RcDo0zXeabTWbULc5EkN18M6BaeAgQY3kjh9ZuV+EpRtDcpHk5sEfNZpz57JBSYauBLnNaJfSc7MY6scbmOhW2tVX9onFfcYVwHx1PAwDWSgyjl0BlNrQRYhonXK2Zt/uLvkrDjqRc0CJabACAe83Vfp4YtewAmWgTIOp6QNpNk8pNBIGrQdXaSRMx6Rpqgi4lTaBlDXObZrS0H4YvfSZm/kkuJYGVIeGtBMguk5QRvESbFMahc15e92VsNAiDB3s4dIQ+MptdDbkuFnSLnXU7xJuggq3hoHhN9SIvcuOonokbXBjqjIDWVg6m8unwGfDB1Mj7ptgOHw10nxPdl8V3R6iR0SjjFA02EQ2HZjmMOMN+E9Qba9AgqGHw7WVSx8yDYxH3WhcrOnb4P83hUPjhP6biIJHeSNiZ+6t/KdaWNlwmRv6XQWLGYglhDNnG53m8+SRYrG1aby0ukjeO3dPOMfptJDpvo3W9t9EixhY0gF0HKCZBme9kFbxIhcUm3F913XcoqN3gILTTaGsBSLGVGmq2Oys1F7XUcpbfy272VarUA2pB+3RBa2UwWjuEdw7AtZuZOrdUv4fXuLgjp/dPYMF0X69kHxaGgyYiDA09V68AGGizhMm4lRU6JdJLjsYjX8lScTpywZXRB1FtdkGXczf8AuNZutX4LS/Qpuj+UWEdFl3NjAMRbttEditM5cfNKmJNwJ6AILLyM73eMr05/4jG1B5ix+4+a0EBZlgqgp8Rw5n4s9PeLiR9WrTmoPisf9onE/f45tFp8NJv/AOidfSFqHHseKFB9Q7C3nssHwrTUqvd8T3knqQNPqUB/vmglwMvZJF3EO20G5J+pTP313MILnNAdJsPFrEiCBfTTulvDeGkDN4nOGxbBBM6TroTvoOiLr08z3EGRlhp9YJn0P9EAVZ4h5a3MbtmI0MHfysNkDXre9p+I+It8LgQPEDZwjQNcNwvsZhCapHvC0bgA2E6GYbeBDtuhUVRha55ZLbyPXppr10QCYbHPq/8AEkvY7LiACQZBgOsIDYujauRtT39cTh6QJDT4SXizTb4m6R3UWGw7HVs9J2Z72Q6cmXKbeKBrfzSLnvjbanu8NSjJSsXNBGY7Azcx33QV7G4x+IrGo65cfkNgtN5VwjQwNIBLQMxEWGo0KzbgmHzPn/TdanwUVAC4N8DpEtj4o37aIBMWQXuaLgkm5IAMG8wqriMQ6bujbXorO4uaJLg4EGI/5ZloG3VVB2MzEnLv2QfVmQu+G0cz1JiQu+GWdZBZ8FhoB8XTbr5pTiML+rJFk+oUmlgMwUoxAIfvr0QO+HcOaHZz00/x5p1h6ZJA2JsgMAG5Q/toj8K64seqD40my4SQ4C0bEKOq0uAEnSTaZj7FMm0L5rZiNNARfogqzjeXiRoBpogynmsziN9tVrvKNCKNN0AgsCyLmqllrxmJ8+pWrcADv4emQ5shvqEHHMlRzKlKu3SnVYT6uEzG0ErW2GWiNxb1WS80ZjRIJAc4DTeCFqvvMlLMf5Wz8ggz72l8WytZh80kCXE7na3lf1VJ4TQzOBEiIDhYaiQZN+q95qxBxGKLiDrJnp0+3yXXDmlzntblD2wOkC5IMG42vKB3ShrRAn/TJdM/DEka/sgM2RwkuBmHQSIA+K40nQARH26qYdxFgGuGYAmYzWItaTHU+S9q4dxbBt4SXF4Nw6CSGAAAtg63hyBbTxbnF73Nc1zZaIicpuPFqSBvfZRVcL7t4cZfI8IJ/nJ0Ple/WFHiaV3BrnBzHAtaABIA1gWgmQMw23N1LTq5YxLXxRptPwht6ggeLNMgFvTbRAFzHjRgqVgWYiqJtsLa3ifIHTVZ77snM5xub33JN08xAqYyscS+fdmoGCxMWsBHQXhR8YpNhoDRY2sRPnMGfPRBJylQJqZoLmgjMBcx2GpWgt2pQQDf+YWB0MWB6qlcjf8AFIFuhJiL6SOqveKxrqTX6SXgu3DRYQB1t9UFQ49jpqkgBjQ4jtIEadVXKtYkk3TDjmVrrEukkuBPU99Cl1ZrTBaTcCdroG+JponglMZ7qKuDPbdMeFYaSYQMqlJ0SDHX8Chr0pIuB5p3hKLS3KbGN+yQcWHu3yCgtOHwohoJ+IfPRHMdUYAJHZxQtOiauHY5lnDQ+X9VOxvhDSNwXON7oDcNSqOBBLc0glxFo7LjF0wQXSXEGGtBAzRrboiaMENgw8kX7KDidcAOAjwkzGuxiO8oMe5qy/xHhbA8outP4JhGvwrSfC4NjW8dQs05rdNYEiDGm4utV5dDDh6brtloE94EIOMdm9xr4gDeBEN09VaOaeOhnD6b5g1WtOsWgOP7fNIeLVyaZggASDI2VO4njycPTpvdmgZacxZovAAO5i5QR4Kq5z31XNa4fDrGoBzWv0XwrOpFxcTmcSCGmemwmdQZ8uin4dg3U6ALQQXgvJykz/SNOtl9heGxUa12cuIBkTGQzpeLR9QgYlpBblLWsAuXO0dpaSIiDbzvsvsXUAAgFzWgOLRAZMwc5mCYJ8P3XuMphrH04JAAcA03F5LqhJytE6SR6od7i4RmquGUEtaAZkfCC3QlpcYAaLau1QDYiiS7LTiwkZmgAZbeK5gOaWnTZVnmjib8RUp4RuaGu8ZNySTpbQDoU85grDCYdznN/XqOLRv1PicCDEQYbaSe5S3krhTgDXLX53TDhsCWiwIgyT8ggsTcC2nROGotIA8YsC4u0OaHGLeZiFRMe0Na4kAFphoG99SDefvCufMLxSawjYHxs1knd0xbNeNAbQqTj25qIcTJzONxEjTMN4/ogK5JP6xGbKHamCTYyQI0lOq3E6mat7thLDq6DaOh6hJ+TczXvIiBBc6Nho0HupMbjXl78shuYnKNz1PRAo4qCHiRE9e6Dc3omRwlWtUDGtLnuPyJ3nYf0TA8Hw1MllfGBtQatpsL2jtmm5QSOZJT3heFIbO1pQlTDAPI7wntNgFMwgHxTyyCDI06pHiaZJJJ30TbGCRqbFLqtET/AIQXngDD/Daj88lM6u0SGNFuu/VR8vUxla3a6IwlFrqjmkWBQd5XMaXZZmLiBA7IfGMc5xc4Q4QRA1bp4j2/onfuwXAbCBsvBSEkbEkbaAoMY54qB9UPDi7USQBEbCwstQ5Hvw6mQBMGZ8+6zbn3DtFXMLTNthBiy0j2ameH0gf9Th9UH3FL+BrSS4XMQDJ0bbVUTjuWpjBTaHZswb4gCWnSwGgFu6u3MVb9dkACCT/n5JFwHxcQkgWa4WAGjZHfUoDuJYVgeKTh4GBrfCYtHiHS3xRfUzCk4VSa4ioXsuCAxsgC9oBdEBsbHe+yk4pgxUptqOc4uzOAEwA0O0DQIuLE6913iG6HY1CyJIEMnKbXtpBMdkEVKqwi4yNcC0QC0SwmS1uXc3zARvuEvw9GQcVUfkp0Xkhgm4bGoqM3kjWb6zo2wtU1XUg4wDUyEDo14bvvBPzSL2gBpxtHBBobRc4OcGyC6dQTOmve+qBPheHP4jUfi6oLMNSaWUmtgk5TIA8OkmSSDY+qsPAHV6j3Nyi0NaRmynLq5lom9h56AiTuN0hTAZTljfcmzbWpvygTrBGt7rzkZxIqiT4XWi3xAHT/ALj2QJuP4AgPdUDnCQC/LYNOrtQA6YFv9ICrPEsDGGytJJZLnZiBDNRHfQR10laD7QKOXJSzEhxlzjBcS0AtMxtsuuCcpYath6Tqoc4OAJbmhpJy3MAE67lBQuR+CisZdnE5ricsNEw7aJITGu7BYVz87vePNy1hmCAIGsfVHcSxX6fumMbTYXOhtMFoGUCIv91UMVQAotqyS57vFMXtOkIPeJ8x1HgtosbRpuMnIPE7/c7U+XdIQi8ZsO37KBrUH//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0" descr="data:image/jpeg;base64,/9j/4AAQSkZJRgABAQAAAQABAAD/2wCEAAkGBxITEhUTEhIVFRUXGBcVFRUVFRUVFRUVFxUWFxcXGBUYHSggGB0lHRcVITEhJSkrLi4uFx8zODMtNygtLisBCgoKBQUFDgUFDisZExkrKysrKysrKysrKysrKysrKysrKysrKysrKysrKysrKysrKysrKysrKysrKysrKysrK//AABEIAQoAvQMBIgACEQEDEQH/xAAcAAACAwEBAQEAAAAAAAAAAAADBAIFBgEABwj/xAA5EAABAwMCBAMHAwMDBQEAAAABAAIRAwQhMUEFElFhInGBBhMykaGx8CPB0QdCUhRi8TNDgpLhFf/EABQBAQAAAAAAAAAAAAAAAAAAAAD/xAAUEQEAAAAAAAAAAAAAAAAAAAAA/9oADAMBAAIRAxEAPwBO2tDGBgZ+yaZSTNowJqnRnRAKjQCap00VlCExTpoBst151unmNUuVBWCyRW2ishSUCMoK99r0QzbKyqvABJgAak4AWcq+0rXu5LdhqnTm0Z6buQWLbcKbLNKUbW5f8bonMNlsfIfdW9jwd+CXv/8AYn6jdAs+xCUrcMWlq2fKNydp37pR7Nxp+aoMrW4fCrq9mRstpXpAjRUd7TQZK4tTlVF1QK1N0FQXiCjq0yhOanaoSzwgUeEJyZqJd6ADyhGuQi1EpUOUH3u2pp6mxBtxgJyigk1qIGrzSptQcaFILoIUH1AgYFRAqPUfepS6uA1rnHQAn0AlBnPaO6dcV/8ATNdFJgBqxjncc8s9AI9T2V7wTh1NoAYIJ65+5WN4Lec5c7d7y4nqSf2X0bg1vpO+UF5w+0nBAkfnyV5RtAECxDW75T7XSgr+KWoc2dxnH7rKcQugzmkQeo36SFtq5wvnftlW935E/wDI/cIFrDiIeXN3Heceajd05Wc4E+LiQcODhneN1pqmQgzd9SOVnrumei1t7T1VBXpZKDNXDYSr1Y37MqsqlACoUu8o1QoD0AaiUqBNVClXlB+g7d2EyxyTt0yAgOHIwel2lcc+EBX1UtVuIQK1dJVLpA666SF/X5mPHVrh8wUtVu0ld3haxztYBMdYCDO8BueXl+vzX1vgV8HNb5YXxThlQzIEjprqvpXsnxWm7wTDtgcZ9UG9ZdZwVa0L3AWVp3QkwD0IHUKTeOUgeUvaDuJJP0QaG6vdB3WO9vaQfTlp8UR5/wC0/sn38Qa4iHAjqMofFKYezvsdwgwvB2vY6mXDBHxYieUwD3WgNfCNaW3u2lzKbX1IGvwNmfG/9gqr37yJqNa10mQyeQwTBA2kRhB65eqm5Cfquwka5QZviypqhVzxgqkqIAVCgvRXIT0C9QpVyZqpZyD9A0SmgUqwJlqCfPCSu7pGuXwFn+I3UIJXF4qy5ve6QubpV9a5JQWVS97oZvVUPqoZrIFLioaTyGzE4jochSHFrgbuABDge40RQGvcQ4xgEH06I9S1ktbIMkAQIklBvLyzua9tTuKbyx9Vo52bExgjcThZjhtK7pu5qdSk1/NDuYtLvPxSTB2AX1WyotFvS7Y9YCrrjhVMP9/RMAmHtH+Q1xsgS4db3IcHPLHD/JgLCR3Yfh+vor1lyQY3P31Sx4iGY5TJ0lDtHl1SYiP4QBvuGkctRlWo10tcW836bmz4w4dtR0VXfPBcYwryrd02gjmEiecbnMgfZZmu+ZJ3ygiaqTrvU3PSlWplBTcWdlU9Qqy4s/IVW8oBvKC9FchOQAqBLOTVRKvQfoNgyEyQkmOyEy6ogR4hVACyPEq2VoeIv1WR4jUygSrVUpUep1Cl3lB5zkMuXCUMlB1xyCjiu4EPiQ0gmPol25wrFnEadKiKTqZcXS5xHXb6Qg3/AAv22a6i1rKZe4HQENEmIknAV9z1GN9+QIcB76mMwDo8HQkTnt5L59wL2josDQaL8bNZM669dSttae2VBxLSx4bEAupvAyTjIgYhA863a+CMzp91Nvh0/bQY/lCo0iwkNPgJls9MadlK7k8rRoSZM7DX7oMzxG3ArGoBknJzBECEOstZZcPa5z6tQfo0ml78YMDwt7kr58y/glrsDY9O3kgNUKTrvTFVyQr1EFVxJ0lVzk9fHKRcgG5DcERyG5AGolXJp4SrkH3lj0Zz0nScmCcIK3iG6yPEB4lrb8rIcSOSgQqJaoUR70vVcgg4oZK84qMoJBy2PB+E06rqbnAOBA3OJ/5A9Fiy5ab2P4vyODHGBmD5iI+qD6Xa8AY1oDS9pgEeI4xprvgqw/8Ay/EYZII8X3z3ylOGcTY4NHNsDn5GJ3x9Vem+phs8wGQfzr5IEH2opideURE/LXqo8O4e+4qlrRAEBzthufXt2TFk8XVXkouB5fjiC1gMHJ0nstNfXVDh9sXHRowP7qj+nn9ggyX9Sbttvbss6WOfx1Opa3SfN2f/ABXyS6flWPGuOvuXvrVDLnnTZoGjR2AWffXygOLks3kdF7/UhyXfUkA/NBoEBx6II3ZSjlbVLdrglatmNigQKG5NVbZw2SzggA9LOTTwlHBB9uaMpsaJLmTTXYQIX4WQ4oMla2/csvxMIKGoUu8o1U5QHlBAqLiukobygg96PaVd0jWehGqYhBp+HcVuHF4ovIgToCcDJE9lZezvDLq/rtp+8e4COZ5JIYzy0nsq72N4lTtB7+o3ndJDKcxzmIz0brlfb/6a2NAW7KtEACr+oYzDicsn/b8Pog13s5wijZW4p0wGtaJcTqernHc918Z/qR7VG6qOLSRSb4KQ6gmC/wAz9oWr/qj7XcoNnROY/WcNgdKfrqe0dV8c4hXktHefognUqw0D5JGo5EuXjTYJRz/zqgapVPCeuy9RdvKXpvcAXNGQEWjUBE+qB+m/Gv5AUaNWSXfnmkLqtDT6AfNM2Y8KB6tUhuhKq7toPiHqnBSqEzIHnnCI6gY8QafSD6IKCoEo4K6u7IgSPlqqpzEH2OnlNOwEnbOR69RBWX7ln75W3EbgCeypLglzeYQR9fkgprhuqAWJ22vOR5aYLHiCD2RrqyDRzNMtP06IKio2EB5TdwEjXMBArUOVBSAR7WmCSfRBKhSe97QxpcYw0dAtx7B+29awNWkWl7TzeAmOSrEAjoJgEeuuui/pb7IAUn3FUeJ3hpj/ABZrPmcLI+1trTZfVhSMiRzdOePEB+aygHdXrnuL3ElziXOPUnJVZWdNRvkSjOP5+eSWrH9VvkgJXAhIPOYT9cYSbwgNaPggHQgg+eyjTpljyw6beqhTkExnGEcV21AHDBjRAtxJ0QFY2LvCD9lV8RyPJL2109uAcdEGrtnorgDKzTL906J6jeulA7WIgj+FT16OcK2e8OE6Jd9HuEG/o1NF7iD3Ck+qGuLGfERGI11OyB7yFWcTeHAtOh1EkA+cIKbiXGAQdIjd2foqq34yPd8nwmdev8qfE7WmAQxniiRqYEgTJ0yR80vw99MYc2Dv1+aCNWo5wMMc5upIaYHqtRwBjX0i0iARpEZ6pXx0gwgFzdRO/Yjrqrm1rU+UENAMHTYTMIMZf+B7mnYwqy4fJVt7Sf8AWcesH6KlGqAlPc9AmuHjCXjwE9TCZszhB9sseMi14Qyt/d7vwjq9xIb+y+RB5PicSS4kuJ1JJkn5pi+41VqUKVu4+ClzEYiSSYnrA08ylGlAUuS1U/qt/NkcBBuzDmHuPugZvAq98RlWt2JCrXMQdtjGZ75Xa9CDzs0dqOh/hBptMEdiB8kWyrEeB/qgFXdgqvpPhWl1T5TB9D1CqamqCxt3CMpuiFUUHqztqpCBtrlwPKICCouYOqDYXL1TV3yU5c3Eyq5yCh4wXe81jGOhH/KQq1Jw4QRuFfcUsveNxHMNJ6bhUJpQeV8tPlI9EF3wmoS2HVJ0Ibnffurm3cG6AfwqzgbeQBp92Wk5LgZA7dPJWd09pdFNojcoMvx+456hPYBVjFp/ayzAZRIjmLHOMbgPIB+/yWYphAxWbDGjqZXWHw41ldvsBg7INGcnYZQOMKaY5I03pljkDIKFfNlpI2yiAqVVksd6oDvywZ1Eqvc7Ka4eZpAdEGtTQCoOhwOyeq24cJCSp05MfmiK0kYlAavRLmxuNCs7VGVpaNZVHGLaDzbHXzQVwTFG5IS66CgtqddHbchVDSVE1Cg2dWqhNclHVUSi9A1KR4gGlpkA4x5ptxwqrilWG+o+6Ba3e+S0kgjBWp4LZl/hnlAHM9+zWbuJ69F72h9n6jrymaLcVaYe4/2t0kn5hE9qbpttRFpSPidBrO3PY+fTogoOPcQFao57RDAAymOlNohv8+qo7cZCZrP8J+SHYtyg7xE+IDoF23pEiBGcyTpEj88kC8fLz8kegYjOwQFNsfLy09FOmCEWnVkLziEHWpio6GHySrXI1fxNiOk+W6CPDgG+GS7AJ8zrHZEq6Jd4LHtM4Ij1CZrBAKh8QTVanKTovzqrKm8FAo0R/K9eMDmlNVKQO0IDmwgzThGFxMXzIeUugPQjQpjlZ1SbdFwhBfF6kyrCXc5Dc9A6+5wq6/fzN8lCpVKAanXfXyQfUqPtJFiK7WhzmGnRIJiIY0Hz3K+ccQunVKjnOMkmSeqCy7LQ5od4SQY25gIlCecIOV36BN2TMEpKg2Sn3HlYUCAYXuIGdTqBgAk69gVYXFq7wuLHN5mBzJI0nlJjXJa6BjUHz77NUwapcXFvI1zwQQ2SIHKXH4eaS2duYHOhLSEABAoKRHcIrCmiwQhFiCHKeu6NTf5rgbClTwgBxE+ERsUzbVOdo8u6HdtJYUlw6vyyCYQMEQfzuj0rkhBcQcjfRQLUFo2oHZJhBqtIKSp1SE4ytIygquJjxA9Ukry7ohwhUz6ZBgoPIot3ItvRxzH0U23IQHeguRnILkAaiE4IxQnBAEhdLl4qKB2wZgnuu8QdspWPw+qUuXyUFrwN3LSuDMS0MMGCWuJ5gBzt5sDTxd2kZA6RMJjgtSLe4Of+0MEjEu1hp3jXlHecFdlXKAwqbLsqIIOq77g7FB0rtJQe17dRKjQq5yIQMubI9OipLikWOV+2o382SHFajSNp2QSZ4mg7rhf1S3C7mDynQ6InEhB5m6HXsUHXuCiKhGiRNUr1MuJgILOncz/C89gMyBOyHTpho79V6sDq3VBLmhg8kkYTVJ8iEm5pBhBaOahOYm/dob2IEXhBcm6jUs8IAFQRHBRKBy2MM+aScU40fpj1+6TAQXHCqJdb3MAmGsdgE4aXSTDhAyM5HbQirhw2Ku+BlpZWaQ3FKWk+7GWnbn3gn4fHkxuhhnqgrGXR3Ttvcg7oxpjcINa1aPEB8kDJrrrKgKlcUGNaGvBFUw6HEs5GRo5jmZcT0MYKXa2P/iCb37BCrWcjTP1TNMR/ajAE7IM/XtnN1Cmy6xDshW9djYhxG28n6KouLQjIBjvhBJ9u05B1RabANF3hFg9x95yn3bT4j1G4HdHu6HI4tmY0OxactcPMQfVAu56i2pC89DKCLn5kLvvkN4QkGyNthKXFGFo3UPCqe+ZCCkqNSz2puslqiBVwUHBFcoOQFcYpgdUszVGrnAHZQtx4h+bILj2TuYrFpdHvab6U+KPGIIIYC4iJwAZMeYT/ANWWkhzSCMEEQQRgggrrGAQW4IyPNM3TadU+85eVxjnaIA5+oAGAY+5QCHEh0TFpfjm5+UENHMQRIdsAR3JA9Up/oR+eUlGbQEBrdAZJ/wAndfLJhB2rdOc4uLQSTJwNf2U2OqbEDyCkxuyI1BEMedanyAXW24/uc53rAPoFMnChzoCDlb8LVO2tDWqBhnOXdm/yUKm4z32Wl4FbiiDUqanPWOyCzvLSkykGABo0EdF87vK8HlJ0kA9pOPLX5laTjfExUJgwFi7w+IoDOKG4oLKi85yDznIZXVxB9UrABqzvECr+9dErOX70FXUS9RqYcokIEXBQKPUCCUA6xypW5yEN5UqZyPNBYTheiftIwY30Q26IjSgJ5knzJPU/ufmUQFCaVLlPVBPmjuFIVwh+57rxaBv+eSAnvAVCQvR0HzUmgSOYwCQOgQW3ALUOfzOcABnOMdV3j/FpPKwzGjQMeZOyBxKtSa7lokuEZMxB3BI1GirmNQI1LtxOcJetrKcuaBdokniMFAJeleK8g8vLy6EH0viJ1WdvCtJxbVZ+6GqCsIXg1GXECVYJV4VhUCVrjCBErwK8V4IGhUwomsNkBdagOLgo9N5O6WamKSA0dTPn/CkMaD5LjVJmv52QdaVJxGQRjvopRp6LxQDEDyXAV0qJ1CDrn4Vfctkp56XjVAiuKS4UHlINXAmGD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2" descr="data:image/jpeg;base64,/9j/4AAQSkZJRgABAQAAAQABAAD/2wCEAAkGBxITEhUTEhIVFRUXGBcVFRUVFRUVFRUVFxUWFxcXGBUYHSggGB0lHRcVITEhJSkrLi4uFx8zODMtNygtLisBCgoKBQUFDgUFDisZExkrKysrKysrKysrKysrKysrKysrKysrKysrKysrKysrKysrKysrKysrKysrKysrKysrK//AABEIAQoAvQMBIgACEQEDEQH/xAAcAAACAwEBAQEAAAAAAAAAAAADBAIFBgEABwj/xAA5EAABAwMCBAMHAwMDBQEAAAABAAIRAwQhMUEFElFhInGBBhMykaGx8CPB0QdCUhRi8TNDgpLhFf/EABQBAQAAAAAAAAAAAAAAAAAAAAD/xAAUEQEAAAAAAAAAAAAAAAAAAAAA/9oADAMBAAIRAxEAPwBO2tDGBgZ+yaZSTNowJqnRnRAKjQCap00VlCExTpoBst151unmNUuVBWCyRW2ishSUCMoK99r0QzbKyqvABJgAak4AWcq+0rXu5LdhqnTm0Z6buQWLbcKbLNKUbW5f8bonMNlsfIfdW9jwd+CXv/8AYn6jdAs+xCUrcMWlq2fKNydp37pR7Nxp+aoMrW4fCrq9mRstpXpAjRUd7TQZK4tTlVF1QK1N0FQXiCjq0yhOanaoSzwgUeEJyZqJd6ADyhGuQi1EpUOUH3u2pp6mxBtxgJyigk1qIGrzSptQcaFILoIUH1AgYFRAqPUfepS6uA1rnHQAn0AlBnPaO6dcV/8ATNdFJgBqxjncc8s9AI9T2V7wTh1NoAYIJ65+5WN4Lec5c7d7y4nqSf2X0bg1vpO+UF5w+0nBAkfnyV5RtAECxDW75T7XSgr+KWoc2dxnH7rKcQugzmkQeo36SFtq5wvnftlW935E/wDI/cIFrDiIeXN3Heceajd05Wc4E+LiQcODhneN1pqmQgzd9SOVnrumei1t7T1VBXpZKDNXDYSr1Y37MqsqlACoUu8o1QoD0AaiUqBNVClXlB+g7d2EyxyTt0yAgOHIwel2lcc+EBX1UtVuIQK1dJVLpA666SF/X5mPHVrh8wUtVu0ld3haxztYBMdYCDO8BueXl+vzX1vgV8HNb5YXxThlQzIEjprqvpXsnxWm7wTDtgcZ9UG9ZdZwVa0L3AWVp3QkwD0IHUKTeOUgeUvaDuJJP0QaG6vdB3WO9vaQfTlp8UR5/wC0/sn38Qa4iHAjqMofFKYezvsdwgwvB2vY6mXDBHxYieUwD3WgNfCNaW3u2lzKbX1IGvwNmfG/9gqr37yJqNa10mQyeQwTBA2kRhB65eqm5Cfquwka5QZviypqhVzxgqkqIAVCgvRXIT0C9QpVyZqpZyD9A0SmgUqwJlqCfPCSu7pGuXwFn+I3UIJXF4qy5ve6QubpV9a5JQWVS97oZvVUPqoZrIFLioaTyGzE4jochSHFrgbuABDge40RQGvcQ4xgEH06I9S1ktbIMkAQIklBvLyzua9tTuKbyx9Vo52bExgjcThZjhtK7pu5qdSk1/NDuYtLvPxSTB2AX1WyotFvS7Y9YCrrjhVMP9/RMAmHtH+Q1xsgS4db3IcHPLHD/JgLCR3Yfh+vor1lyQY3P31Sx4iGY5TJ0lDtHl1SYiP4QBvuGkctRlWo10tcW836bmz4w4dtR0VXfPBcYwryrd02gjmEiecbnMgfZZmu+ZJ3ygiaqTrvU3PSlWplBTcWdlU9Qqy4s/IVW8oBvKC9FchOQAqBLOTVRKvQfoNgyEyQkmOyEy6ogR4hVACyPEq2VoeIv1WR4jUygSrVUpUep1Cl3lB5zkMuXCUMlB1xyCjiu4EPiQ0gmPol25wrFnEadKiKTqZcXS5xHXb6Qg3/AAv22a6i1rKZe4HQENEmIknAV9z1GN9+QIcB76mMwDo8HQkTnt5L59wL2josDQaL8bNZM669dSttae2VBxLSx4bEAupvAyTjIgYhA863a+CMzp91Nvh0/bQY/lCo0iwkNPgJls9MadlK7k8rRoSZM7DX7oMzxG3ArGoBknJzBECEOstZZcPa5z6tQfo0ml78YMDwt7kr58y/glrsDY9O3kgNUKTrvTFVyQr1EFVxJ0lVzk9fHKRcgG5DcERyG5AGolXJp4SrkH3lj0Zz0nScmCcIK3iG6yPEB4lrb8rIcSOSgQqJaoUR70vVcgg4oZK84qMoJBy2PB+E06rqbnAOBA3OJ/5A9Fiy5ab2P4vyODHGBmD5iI+qD6Xa8AY1oDS9pgEeI4xprvgqw/8Ay/EYZII8X3z3ylOGcTY4NHNsDn5GJ3x9Vem+phs8wGQfzr5IEH2opideURE/LXqo8O4e+4qlrRAEBzthufXt2TFk8XVXkouB5fjiC1gMHJ0nstNfXVDh9sXHRowP7qj+nn9ggyX9Sbttvbss6WOfx1Opa3SfN2f/ABXyS6flWPGuOvuXvrVDLnnTZoGjR2AWffXygOLks3kdF7/UhyXfUkA/NBoEBx6II3ZSjlbVLdrglatmNigQKG5NVbZw2SzggA9LOTTwlHBB9uaMpsaJLmTTXYQIX4WQ4oMla2/csvxMIKGoUu8o1U5QHlBAqLiukobygg96PaVd0jWehGqYhBp+HcVuHF4ovIgToCcDJE9lZezvDLq/rtp+8e4COZ5JIYzy0nsq72N4lTtB7+o3ndJDKcxzmIz0brlfb/6a2NAW7KtEACr+oYzDicsn/b8Pog13s5wijZW4p0wGtaJcTqernHc918Z/qR7VG6qOLSRSb4KQ6gmC/wAz9oWr/qj7XcoNnROY/WcNgdKfrqe0dV8c4hXktHefognUqw0D5JGo5EuXjTYJRz/zqgapVPCeuy9RdvKXpvcAXNGQEWjUBE+qB+m/Gv5AUaNWSXfnmkLqtDT6AfNM2Y8KB6tUhuhKq7toPiHqnBSqEzIHnnCI6gY8QafSD6IKCoEo4K6u7IgSPlqqpzEH2OnlNOwEnbOR69RBWX7ln75W3EbgCeypLglzeYQR9fkgprhuqAWJ22vOR5aYLHiCD2RrqyDRzNMtP06IKio2EB5TdwEjXMBArUOVBSAR7WmCSfRBKhSe97QxpcYw0dAtx7B+29awNWkWl7TzeAmOSrEAjoJgEeuuui/pb7IAUn3FUeJ3hpj/ABZrPmcLI+1trTZfVhSMiRzdOePEB+aygHdXrnuL3ElziXOPUnJVZWdNRvkSjOP5+eSWrH9VvkgJXAhIPOYT9cYSbwgNaPggHQgg+eyjTpljyw6beqhTkExnGEcV21AHDBjRAtxJ0QFY2LvCD9lV8RyPJL2109uAcdEGrtnorgDKzTL906J6jeulA7WIgj+FT16OcK2e8OE6Jd9HuEG/o1NF7iD3Ck+qGuLGfERGI11OyB7yFWcTeHAtOh1EkA+cIKbiXGAQdIjd2foqq34yPd8nwmdev8qfE7WmAQxniiRqYEgTJ0yR80vw99MYc2Dv1+aCNWo5wMMc5upIaYHqtRwBjX0i0iARpEZ6pXx0gwgFzdRO/Yjrqrm1rU+UENAMHTYTMIMZf+B7mnYwqy4fJVt7Sf8AWcesH6KlGqAlPc9AmuHjCXjwE9TCZszhB9sseMi14Qyt/d7vwjq9xIb+y+RB5PicSS4kuJ1JJkn5pi+41VqUKVu4+ClzEYiSSYnrA08ylGlAUuS1U/qt/NkcBBuzDmHuPugZvAq98RlWt2JCrXMQdtjGZ75Xa9CDzs0dqOh/hBptMEdiB8kWyrEeB/qgFXdgqvpPhWl1T5TB9D1CqamqCxt3CMpuiFUUHqztqpCBtrlwPKICCouYOqDYXL1TV3yU5c3Eyq5yCh4wXe81jGOhH/KQq1Jw4QRuFfcUsveNxHMNJ6bhUJpQeV8tPlI9EF3wmoS2HVJ0Ibnffurm3cG6AfwqzgbeQBp92Wk5LgZA7dPJWd09pdFNojcoMvx+456hPYBVjFp/ayzAZRIjmLHOMbgPIB+/yWYphAxWbDGjqZXWHw41ldvsBg7INGcnYZQOMKaY5I03pljkDIKFfNlpI2yiAqVVksd6oDvywZ1Eqvc7Ka4eZpAdEGtTQCoOhwOyeq24cJCSp05MfmiK0kYlAavRLmxuNCs7VGVpaNZVHGLaDzbHXzQVwTFG5IS66CgtqddHbchVDSVE1Cg2dWqhNclHVUSi9A1KR4gGlpkA4x5ptxwqrilWG+o+6Ba3e+S0kgjBWp4LZl/hnlAHM9+zWbuJ69F72h9n6jrymaLcVaYe4/2t0kn5hE9qbpttRFpSPidBrO3PY+fTogoOPcQFao57RDAAymOlNohv8+qo7cZCZrP8J+SHYtyg7xE+IDoF23pEiBGcyTpEj88kC8fLz8kegYjOwQFNsfLy09FOmCEWnVkLziEHWpio6GHySrXI1fxNiOk+W6CPDgG+GS7AJ8zrHZEq6Jd4LHtM4Ij1CZrBAKh8QTVanKTovzqrKm8FAo0R/K9eMDmlNVKQO0IDmwgzThGFxMXzIeUugPQjQpjlZ1SbdFwhBfF6kyrCXc5Dc9A6+5wq6/fzN8lCpVKAanXfXyQfUqPtJFiK7WhzmGnRIJiIY0Hz3K+ccQunVKjnOMkmSeqCy7LQ5od4SQY25gIlCecIOV36BN2TMEpKg2Sn3HlYUCAYXuIGdTqBgAk69gVYXFq7wuLHN5mBzJI0nlJjXJa6BjUHz77NUwapcXFvI1zwQQ2SIHKXH4eaS2duYHOhLSEABAoKRHcIrCmiwQhFiCHKeu6NTf5rgbClTwgBxE+ERsUzbVOdo8u6HdtJYUlw6vyyCYQMEQfzuj0rkhBcQcjfRQLUFo2oHZJhBqtIKSp1SE4ytIygquJjxA9Ukry7ohwhUz6ZBgoPIot3ItvRxzH0U23IQHeguRnILkAaiE4IxQnBAEhdLl4qKB2wZgnuu8QdspWPw+qUuXyUFrwN3LSuDMS0MMGCWuJ5gBzt5sDTxd2kZA6RMJjgtSLe4Of+0MEjEu1hp3jXlHecFdlXKAwqbLsqIIOq77g7FB0rtJQe17dRKjQq5yIQMubI9OipLikWOV+2o382SHFajSNp2QSZ4mg7rhf1S3C7mDynQ6InEhB5m6HXsUHXuCiKhGiRNUr1MuJgILOncz/C89gMyBOyHTpho79V6sDq3VBLmhg8kkYTVJ8iEm5pBhBaOahOYm/dob2IEXhBcm6jUs8IAFQRHBRKBy2MM+aScU40fpj1+6TAQXHCqJdb3MAmGsdgE4aXSTDhAyM5HbQirhw2Ku+BlpZWaQ3FKWk+7GWnbn3gn4fHkxuhhnqgrGXR3Ttvcg7oxpjcINa1aPEB8kDJrrrKgKlcUGNaGvBFUw6HEs5GRo5jmZcT0MYKXa2P/iCb37BCrWcjTP1TNMR/ajAE7IM/XtnN1Cmy6xDshW9djYhxG28n6KouLQjIBjvhBJ9u05B1RabANF3hFg9x95yn3bT4j1G4HdHu6HI4tmY0OxactcPMQfVAu56i2pC89DKCLn5kLvvkN4QkGyNthKXFGFo3UPCqe+ZCCkqNSz2puslqiBVwUHBFcoOQFcYpgdUszVGrnAHZQtx4h+bILj2TuYrFpdHvab6U+KPGIIIYC4iJwAZMeYT/ANWWkhzSCMEEQQRgggrrGAQW4IyPNM3TadU+85eVxjnaIA5+oAGAY+5QCHEh0TFpfjm5+UENHMQRIdsAR3JA9Up/oR+eUlGbQEBrdAZJ/wAndfLJhB2rdOc4uLQSTJwNf2U2OqbEDyCkxuyI1BEMedanyAXW24/uc53rAPoFMnChzoCDlb8LVO2tDWqBhnOXdm/yUKm4z32Wl4FbiiDUqanPWOyCzvLSkykGABo0EdF87vK8HlJ0kA9pOPLX5laTjfExUJgwFi7w+IoDOKG4oLKi85yDznIZXVxB9UrABqzvECr+9dErOX70FXUS9RqYcokIEXBQKPUCCUA6xypW5yEN5UqZyPNBYTheiftIwY30Q26IjSgJ5knzJPU/ufmUQFCaVLlPVBPmjuFIVwh+57rxaBv+eSAnvAVCQvR0HzUmgSOYwCQOgQW3ALUOfzOcABnOMdV3j/FpPKwzGjQMeZOyBxKtSa7lokuEZMxB3BI1GirmNQI1LtxOcJetrKcuaBdokniMFAJeleK8g8vLy6EH0viJ1WdvCtJxbVZ+6GqCsIXg1GXECVYJV4VhUCVrjCBErwK8V4IGhUwomsNkBdagOLgo9N5O6WamKSA0dTPn/CkMaD5LjVJmv52QdaVJxGQRjvopRp6LxQDEDyXAV0qJ1CDrn4Vfctkp56XjVAiuKS4UHlINXAmGD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4" descr="data:image/jpeg;base64,/9j/4AAQSkZJRgABAQAAAQABAAD/2wCEAAkGBxITEhUTEhIVFRUXGBcVFRUVFRUVFRUVFxUWFxcXGBUYHSggGB0lHRcVITEhJSkrLi4uFx8zODMtNygtLisBCgoKBQUFDgUFDisZExkrKysrKysrKysrKysrKysrKysrKysrKysrKysrKysrKysrKysrKysrKysrKysrKysrK//AABEIAQoAvQMBIgACEQEDEQH/xAAcAAACAwEBAQEAAAAAAAAAAAADBAIFBgEABwj/xAA5EAABAwMCBAMHAwMDBQEAAAABAAIRAwQhMUEFElFhInGBBhMykaGx8CPB0QdCUhRi8TNDgpLhFf/EABQBAQAAAAAAAAAAAAAAAAAAAAD/xAAUEQEAAAAAAAAAAAAAAAAAAAAA/9oADAMBAAIRAxEAPwBO2tDGBgZ+yaZSTNowJqnRnRAKjQCap00VlCExTpoBst151unmNUuVBWCyRW2ishSUCMoK99r0QzbKyqvABJgAak4AWcq+0rXu5LdhqnTm0Z6buQWLbcKbLNKUbW5f8bonMNlsfIfdW9jwd+CXv/8AYn6jdAs+xCUrcMWlq2fKNydp37pR7Nxp+aoMrW4fCrq9mRstpXpAjRUd7TQZK4tTlVF1QK1N0FQXiCjq0yhOanaoSzwgUeEJyZqJd6ADyhGuQi1EpUOUH3u2pp6mxBtxgJyigk1qIGrzSptQcaFILoIUH1AgYFRAqPUfepS6uA1rnHQAn0AlBnPaO6dcV/8ATNdFJgBqxjncc8s9AI9T2V7wTh1NoAYIJ65+5WN4Lec5c7d7y4nqSf2X0bg1vpO+UF5w+0nBAkfnyV5RtAECxDW75T7XSgr+KWoc2dxnH7rKcQugzmkQeo36SFtq5wvnftlW935E/wDI/cIFrDiIeXN3Heceajd05Wc4E+LiQcODhneN1pqmQgzd9SOVnrumei1t7T1VBXpZKDNXDYSr1Y37MqsqlACoUu8o1QoD0AaiUqBNVClXlB+g7d2EyxyTt0yAgOHIwel2lcc+EBX1UtVuIQK1dJVLpA666SF/X5mPHVrh8wUtVu0ld3haxztYBMdYCDO8BueXl+vzX1vgV8HNb5YXxThlQzIEjprqvpXsnxWm7wTDtgcZ9UG9ZdZwVa0L3AWVp3QkwD0IHUKTeOUgeUvaDuJJP0QaG6vdB3WO9vaQfTlp8UR5/wC0/sn38Qa4iHAjqMofFKYezvsdwgwvB2vY6mXDBHxYieUwD3WgNfCNaW3u2lzKbX1IGvwNmfG/9gqr37yJqNa10mQyeQwTBA2kRhB65eqm5Cfquwka5QZviypqhVzxgqkqIAVCgvRXIT0C9QpVyZqpZyD9A0SmgUqwJlqCfPCSu7pGuXwFn+I3UIJXF4qy5ve6QubpV9a5JQWVS97oZvVUPqoZrIFLioaTyGzE4jochSHFrgbuABDge40RQGvcQ4xgEH06I9S1ktbIMkAQIklBvLyzua9tTuKbyx9Vo52bExgjcThZjhtK7pu5qdSk1/NDuYtLvPxSTB2AX1WyotFvS7Y9YCrrjhVMP9/RMAmHtH+Q1xsgS4db3IcHPLHD/JgLCR3Yfh+vor1lyQY3P31Sx4iGY5TJ0lDtHl1SYiP4QBvuGkctRlWo10tcW836bmz4w4dtR0VXfPBcYwryrd02gjmEiecbnMgfZZmu+ZJ3ygiaqTrvU3PSlWplBTcWdlU9Qqy4s/IVW8oBvKC9FchOQAqBLOTVRKvQfoNgyEyQkmOyEy6ogR4hVACyPEq2VoeIv1WR4jUygSrVUpUep1Cl3lB5zkMuXCUMlB1xyCjiu4EPiQ0gmPol25wrFnEadKiKTqZcXS5xHXb6Qg3/AAv22a6i1rKZe4HQENEmIknAV9z1GN9+QIcB76mMwDo8HQkTnt5L59wL2josDQaL8bNZM669dSttae2VBxLSx4bEAupvAyTjIgYhA863a+CMzp91Nvh0/bQY/lCo0iwkNPgJls9MadlK7k8rRoSZM7DX7oMzxG3ArGoBknJzBECEOstZZcPa5z6tQfo0ml78YMDwt7kr58y/glrsDY9O3kgNUKTrvTFVyQr1EFVxJ0lVzk9fHKRcgG5DcERyG5AGolXJp4SrkH3lj0Zz0nScmCcIK3iG6yPEB4lrb8rIcSOSgQqJaoUR70vVcgg4oZK84qMoJBy2PB+E06rqbnAOBA3OJ/5A9Fiy5ab2P4vyODHGBmD5iI+qD6Xa8AY1oDS9pgEeI4xprvgqw/8Ay/EYZII8X3z3ylOGcTY4NHNsDn5GJ3x9Vem+phs8wGQfzr5IEH2opideURE/LXqo8O4e+4qlrRAEBzthufXt2TFk8XVXkouB5fjiC1gMHJ0nstNfXVDh9sXHRowP7qj+nn9ggyX9Sbttvbss6WOfx1Opa3SfN2f/ABXyS6flWPGuOvuXvrVDLnnTZoGjR2AWffXygOLks3kdF7/UhyXfUkA/NBoEBx6II3ZSjlbVLdrglatmNigQKG5NVbZw2SzggA9LOTTwlHBB9uaMpsaJLmTTXYQIX4WQ4oMla2/csvxMIKGoUu8o1U5QHlBAqLiukobygg96PaVd0jWehGqYhBp+HcVuHF4ovIgToCcDJE9lZezvDLq/rtp+8e4COZ5JIYzy0nsq72N4lTtB7+o3ndJDKcxzmIz0brlfb/6a2NAW7KtEACr+oYzDicsn/b8Pog13s5wijZW4p0wGtaJcTqernHc918Z/qR7VG6qOLSRSb4KQ6gmC/wAz9oWr/qj7XcoNnROY/WcNgdKfrqe0dV8c4hXktHefognUqw0D5JGo5EuXjTYJRz/zqgapVPCeuy9RdvKXpvcAXNGQEWjUBE+qB+m/Gv5AUaNWSXfnmkLqtDT6AfNM2Y8KB6tUhuhKq7toPiHqnBSqEzIHnnCI6gY8QafSD6IKCoEo4K6u7IgSPlqqpzEH2OnlNOwEnbOR69RBWX7ln75W3EbgCeypLglzeYQR9fkgprhuqAWJ22vOR5aYLHiCD2RrqyDRzNMtP06IKio2EB5TdwEjXMBArUOVBSAR7WmCSfRBKhSe97QxpcYw0dAtx7B+29awNWkWl7TzeAmOSrEAjoJgEeuuui/pb7IAUn3FUeJ3hpj/ABZrPmcLI+1trTZfVhSMiRzdOePEB+aygHdXrnuL3ElziXOPUnJVZWdNRvkSjOP5+eSWrH9VvkgJXAhIPOYT9cYSbwgNaPggHQgg+eyjTpljyw6beqhTkExnGEcV21AHDBjRAtxJ0QFY2LvCD9lV8RyPJL2109uAcdEGrtnorgDKzTL906J6jeulA7WIgj+FT16OcK2e8OE6Jd9HuEG/o1NF7iD3Ck+qGuLGfERGI11OyB7yFWcTeHAtOh1EkA+cIKbiXGAQdIjd2foqq34yPd8nwmdev8qfE7WmAQxniiRqYEgTJ0yR80vw99MYc2Dv1+aCNWo5wMMc5upIaYHqtRwBjX0i0iARpEZ6pXx0gwgFzdRO/Yjrqrm1rU+UENAMHTYTMIMZf+B7mnYwqy4fJVt7Sf8AWcesH6KlGqAlPc9AmuHjCXjwE9TCZszhB9sseMi14Qyt/d7vwjq9xIb+y+RB5PicSS4kuJ1JJkn5pi+41VqUKVu4+ClzEYiSSYnrA08ylGlAUuS1U/qt/NkcBBuzDmHuPugZvAq98RlWt2JCrXMQdtjGZ75Xa9CDzs0dqOh/hBptMEdiB8kWyrEeB/qgFXdgqvpPhWl1T5TB9D1CqamqCxt3CMpuiFUUHqztqpCBtrlwPKICCouYOqDYXL1TV3yU5c3Eyq5yCh4wXe81jGOhH/KQq1Jw4QRuFfcUsveNxHMNJ6bhUJpQeV8tPlI9EF3wmoS2HVJ0Ibnffurm3cG6AfwqzgbeQBp92Wk5LgZA7dPJWd09pdFNojcoMvx+456hPYBVjFp/ayzAZRIjmLHOMbgPIB+/yWYphAxWbDGjqZXWHw41ldvsBg7INGcnYZQOMKaY5I03pljkDIKFfNlpI2yiAqVVksd6oDvywZ1Eqvc7Ka4eZpAdEGtTQCoOhwOyeq24cJCSp05MfmiK0kYlAavRLmxuNCs7VGVpaNZVHGLaDzbHXzQVwTFG5IS66CgtqddHbchVDSVE1Cg2dWqhNclHVUSi9A1KR4gGlpkA4x5ptxwqrilWG+o+6Ba3e+S0kgjBWp4LZl/hnlAHM9+zWbuJ69F72h9n6jrymaLcVaYe4/2t0kn5hE9qbpttRFpSPidBrO3PY+fTogoOPcQFao57RDAAymOlNohv8+qo7cZCZrP8J+SHYtyg7xE+IDoF23pEiBGcyTpEj88kC8fLz8kegYjOwQFNsfLy09FOmCEWnVkLziEHWpio6GHySrXI1fxNiOk+W6CPDgG+GS7AJ8zrHZEq6Jd4LHtM4Ij1CZrBAKh8QTVanKTovzqrKm8FAo0R/K9eMDmlNVKQO0IDmwgzThGFxMXzIeUugPQjQpjlZ1SbdFwhBfF6kyrCXc5Dc9A6+5wq6/fzN8lCpVKAanXfXyQfUqPtJFiK7WhzmGnRIJiIY0Hz3K+ccQunVKjnOMkmSeqCy7LQ5od4SQY25gIlCecIOV36BN2TMEpKg2Sn3HlYUCAYXuIGdTqBgAk69gVYXFq7wuLHN5mBzJI0nlJjXJa6BjUHz77NUwapcXFvI1zwQQ2SIHKXH4eaS2duYHOhLSEABAoKRHcIrCmiwQhFiCHKeu6NTf5rgbClTwgBxE+ERsUzbVOdo8u6HdtJYUlw6vyyCYQMEQfzuj0rkhBcQcjfRQLUFo2oHZJhBqtIKSp1SE4ytIygquJjxA9Ukry7ohwhUz6ZBgoPIot3ItvRxzH0U23IQHeguRnILkAaiE4IxQnBAEhdLl4qKB2wZgnuu8QdspWPw+qUuXyUFrwN3LSuDMS0MMGCWuJ5gBzt5sDTxd2kZA6RMJjgtSLe4Of+0MEjEu1hp3jXlHecFdlXKAwqbLsqIIOq77g7FB0rtJQe17dRKjQq5yIQMubI9OipLikWOV+2o382SHFajSNp2QSZ4mg7rhf1S3C7mDynQ6InEhB5m6HXsUHXuCiKhGiRNUr1MuJgILOncz/C89gMyBOyHTpho79V6sDq3VBLmhg8kkYTVJ8iEm5pBhBaOahOYm/dob2IEXhBcm6jUs8IAFQRHBRKBy2MM+aScU40fpj1+6TAQXHCqJdb3MAmGsdgE4aXSTDhAyM5HbQirhw2Ku+BlpZWaQ3FKWk+7GWnbn3gn4fHkxuhhnqgrGXR3Ttvcg7oxpjcINa1aPEB8kDJrrrKgKlcUGNaGvBFUw6HEs5GRo5jmZcT0MYKXa2P/iCb37BCrWcjTP1TNMR/ajAE7IM/XtnN1Cmy6xDshW9djYhxG28n6KouLQjIBjvhBJ9u05B1RabANF3hFg9x95yn3bT4j1G4HdHu6HI4tmY0OxactcPMQfVAu56i2pC89DKCLn5kLvvkN4QkGyNthKXFGFo3UPCqe+ZCCkqNSz2puslqiBVwUHBFcoOQFcYpgdUszVGrnAHZQtx4h+bILj2TuYrFpdHvab6U+KPGIIIYC4iJwAZMeYT/ANWWkhzSCMEEQQRgggrrGAQW4IyPNM3TadU+85eVxjnaIA5+oAGAY+5QCHEh0TFpfjm5+UENHMQRIdsAR3JA9Up/oR+eUlGbQEBrdAZJ/wAndfLJhB2rdOc4uLQSTJwNf2U2OqbEDyCkxuyI1BEMedanyAXW24/uc53rAPoFMnChzoCDlb8LVO2tDWqBhnOXdm/yUKm4z32Wl4FbiiDUqanPWOyCzvLSkykGABo0EdF87vK8HlJ0kA9pOPLX5laTjfExUJgwFi7w+IoDOKG4oLKi85yDznIZXVxB9UrABqzvECr+9dErOX70FXUS9RqYcokIEXBQKPUCCUA6xypW5yEN5UqZyPNBYTheiftIwY30Q26IjSgJ5knzJPU/ufmUQFCaVLlPVBPmjuFIVwh+57rxaBv+eSAnvAVCQvR0HzUmgSOYwCQOgQW3ALUOfzOcABnOMdV3j/FpPKwzGjQMeZOyBxKtSa7lokuEZMxB3BI1GirmNQI1LtxOcJetrKcuaBdokniMFAJeleK8g8vLy6EH0viJ1WdvCtJxbVZ+6GqCsIXg1GXECVYJV4VhUCVrjCBErwK8V4IGhUwomsNkBdagOLgo9N5O6WamKSA0dTPn/CkMaD5LjVJmv52QdaVJxGQRjvopRp6LxQDEDyXAV0qJ1CDrn4Vfctkp56XjVAiuKS4UHlINXAmGDC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0" name="Picture 46" descr="https://encrypted-tbn3.gstatic.com/images?q=tbn:ANd9GcRe1ZX0WyZLSgbVTx2y4s8G_BHDpFNGjM2iJJjyU-7InGpSl4HxL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1780" y="3587787"/>
            <a:ext cx="1499808" cy="220403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48" descr="data:image/jpeg;base64,/9j/4AAQSkZJRgABAQAAAQABAAD/2wCEAAkGBxMTEhUTExIWFRUXFxcYGBgXFxUYFRkVFxgXGBYYFhUYHSggGBolHhgYITEhJSkrLi4uFx8zODMtNygtLisBCgoKDg0OGhAQGy0lHyYtLS0tLS0tLS0tLS0tLS0tLS01LS0tLS0tLS0tLS0tLS0tLS0tLS0tLS0tLS0tLS0tLf/AABEIARMAtwMBIgACEQEDEQH/xAAcAAABBQEBAQAAAAAAAAAAAAAEAgMFBgcAAQj/xABCEAABAwEFBQYEBAUDAgcBAAABAAIRAwQSITFBBVFhcYEGIpGhsfAHEzLBQlLR4RQjcpLxYoLCM7IlNENTc6KzFf/EABsBAAIDAQEBAAAAAAAAAAAAAAIDAQQFAAYH/8QANBEAAgEDAwEGBAUDBQAAAAAAAAECAxEhBBIxQQUTIlFh8HGhsdEyM4GRwRQjYgYkNHKy/9oADAMBAAIRAxEAPwDM2UkTSop6nRRtCzLiRqhZ0ZTs6JpWdF06CKxxHizJynQUl8he0aSGwQK2ilCijPlpfyVJBHOYvBSRho4p1lGEDYxLyI/5S8ugImvhq3DimqDnXrpbE5HQ8kvvEM7tiGgbwnadFJtFAtPfZhv06oUbUDchK5zSOVNsPdZXRN3DekGznOMErZ9sv4PBjnPgBiifkwSaT54DMc2nFD3xLogBopJoo2rpMdMj+64MTozUuBMoNcke6imatnwUsaKbdRRgEJ/DQmalBTj6KFqUwiRxXq1LFcpWtZVyLayBVns6kKNBO0aKNo0VyRwzSoIplFEU6SIbRXWOBG0VwsyOFJJqNhC0SBmglXE8XJD3wJQNpEpXB6sAe8UG4PJDQcT4BKtVpDTJ+qMB+UfqndkWE1nEuMDxMKpUlulYt047VcHp0TMNl51MkDyOXNB17fVpki8xzdRIcOucdVZNsFlGmQxuG92p5a9VRKxc44nGcsAAMdBhkEHoGs5Cto7XqVGXcAN8qHpsLph0Hhn1RNRsmNOXmu+VjMGdYyjT/PFSc2dYnljsTlqbwd5equmzLW2oBeAdudk4dQqvQAcQx3R2XieikrFQe03mHFuY/Uac9eOos4tL7A1wxAcDr6Tu5hR1psBpHA3mbvxDkdffNSVjrm7IGnebv3kA5H1TDrY1xLSZBwBjycPZQKe1nONwRrQRgZC40kqpTuHCbs9RxB1H7ZJ5o6hXqdTcVJw2kbWYTkmXWRTHyUl1JWIoWQzrOvFLGgvU9ADNGijKNFetpoqzsSr5sEeU6SfFJOtppy6uOBHMKaqBHlqYrMQNHAJECSou1V47xzyaN3EjefLFSNuPdjf6DNVa2WsvMtxmQ0cN/wB+SrVp7UWKMNwoVBelzpPvL34Kz7Aq4QBAx9yqbZqBLu8cvqMY45ADfu6q5bGaIjEQIjdP4Z1cdVVhdu5ZnZIE7R0nHvHGPp3TvHHiqtZqZl05nA+DvsVetp0r8nTIDRQ9n2cBOGOfl/ldexKWCAfZ8ecHzGHgnKVAHHTXlqpR9kzw4eUj0Xtms5BGoPv3zQORNiPo2IggwM5bGR38jw4I2zsukYkRMO3DcT7w5I6jY7stxg4j9Rx/TVPCz6tHERlIzHvgp3ZBaH7O9w7zQA4fUzQ8Wjf74ry0WRr++zAHyduP2Kfs1LAEDcRwjMcxkDuPBFVqIH8xo/rG8cvzDPxUSVyE7AFkYXNg4Obvy5FEU7N3ZAiMxuIT3ybrg8Yg7tfeaJcIGGowPLTmFFKbgyKkdyACxeimnGiU8xi2KburooyVuQb5K5G/LXqcLAqdNE0qa8ptRLGoLBXOaF6UqF4Vxw29CVHoqqg3BBIlEF2rqRSEZuN3kDifIKLsdGKd8jMADkGiffBSva2n/Kb/AFfYoWwQbO3WBB5h4EeCz9SslzTvALZTBc4/gA61HZeAU1sytMXenFxzPvRQFtddY8DO9JG+WgD7qydn6F4jcAAOuJ9UlYLFrk1aqQDGgDTHoEBUb3vD7fZTNajkDuI6qMtVncJw3O/UImda6AbTZ4N6MDnwOi9bZojjiPL1yUi6nfZhjhmMxvnf73JvZ7DkQCOH0k8R+B3h0QNA3sP2ezhzQ4Zg+Byg8P2XULGLzmxAdiBudqOpjxR4YGGRiCO8Nf6gN/romrTALXjEfbXy9EW2wG64KxlzTj796IsAAjc713+/umLecyMd/Xd69So99tkDHLH9/updiMslaNItDmDTFu6NR73jcvLTSlss1Ae0biPrHvUpFK1TdcOXLT1XlKvddd0DnR/SZJ8iglYlXGmswvaH116ZeKeYuoRDm7h+n6L1i0dI/DYp1vxDrWrl6CuVwrjFMJ5oSGBOBAMPSklKSXLiBqoJQxCfe7ch3NQslEft2jepO4QfBVvY+0GsL6LuJHUCeWMK41G4FZZtB920vumYdBPk7pmOirV49R9GXQkrXV+ZUpAHF5LHQfxCLmHEeYU2201qDoY0vAPeImJHSFS7M5z67C2QGyeUYDqIV67LWerUr02wRQc0kumXgmLp70iCNw/dKpbix3uxZLXsPa7LSIIuvGmGfBSlWzwIOPvRQ1u2WynU7hDXgTebIB4k43TwOCJ7NbRdXa6+O8xxYeMaqHAYpdRl1F9J0taXMJxAmRxG4p/+Ha43gxwP9JB8Y97lO2mlAkZwqvtPaloom82oHD8sCegBSnTaJ3KRI2VwyvE8HD0O/mmrVSibpkH6mmQcdQPcqJsW0H2kmWllTeO6T0OakajKjWH5gPdEggYEdFF2uURs8gEWsAXScteGiirbneZljI+44fquttdhjEicjmDyOhCVsLZr6zzjDRmcDO6ENnfBKQrZNoJLmHOA4cj3XeYb4o60WjBx4fYBR3yPlVsMheHSZ+wTNprzh181ElklxJ2hX7xxzA8ZRbCqX/8A0yx945TkNRvVvoVJAO9aGjldWKOojZ3H3rkly5XiqONSgmqbpTkoEGxSS5dKSSpBG3IetUjFEOUVbqbwcII4/sl1ZOKwMgk3kCtnaKkzAh09I8ZWf2yoL9R4wvEnlJVvtxZialIE+HmqVtq1NODRdboB9yqLqSm7MtqEY5RLfD6iHVHl2UwtG2ZYLggSGySBOAkrPPh47vuHEHyWtWOnguu7joxW25H7TtHy2kg4xhw5IrsZZrtEO/NLvHLyUPtl/wA20Ns7ebzoBhhzKuFko3GADQBSRJBDhIynfxVV2/s6o9rhSN0wYwGowwywO/8AzaqDuK4jGQiTtkC2GivbK2SBZqd5wZXA7xAhrjGMsxHUI+ysdUY5jxoR0UmGCMk294aCcBAM8guqNPJ0ItKxR9k7Bquq1mkA0GujHMviSWcPvyVq7N2JtOg5zR3XSQdSND4IxlEts4BwLhj/AFOz8yjbgbTYwCBgOn+EqMUhk5ENtDYjXwDhhJ8MlQNsUmtqvaySGmAdTv8AOQtO2nbQxtR5O5o55/cKh/wIqC8cDMO4O3zuUVIroDGbayV2nZmOqNkwCZE5cOW5XKhgANyqu0bKWkt1BkcQT3h4x4hTOwbS57O8MsOadpJpPaI1MHbcTbHLkhhXLSKAtiXKYa5LDktDWOSkkryV5KIE5ybewEYpZSSuscVbtPYA1t4YDXd1Wa7WaS4nzW1W+hfpuYIxBGIkdQsm23s91F1yqQCZIE6TGAkkBU6sNrui1TluVmK7B2u7abu8eh/dbdZ6l1s6wsG2TaWstVIjfj4LYtu13UbOKw77MMGiTBiCN/7JEuS1TfhsRDnVqVpNX5bql5xxbBwOhB3K82faJc3/AKTwRpAB8yFW9hbZoVAHT69JGitVntbD+IeKlJhS+B1ISJAI5iCiKdRehyaBxXAp3CXOwQdfvFrBjJE/0jE/YdUqtXAEkwPeSf2VSgGoc3ZA6DQe9SULy7Erwq4RaSJa05H7JFoePmNA0k8gAktMuNQyQ2YAjExljoqnS2gaFmr16rnAveWsa78LQbojmcTynVTcV6DPaS1l1QasBOA34SeOAPgora9oLW3qZ0Exu/T91620hwbzx+6jtpAgOG+QOR/ykSlcaojNK3Gp9WbXAHrh75BWHZrQ0EZYqt2Cyk1TGTi3yx9ArRSp4eaPRRbqXA1bSikG04Xqas9OFy2jKYkFLDky0pwFJQ5jgKUkBKCMA9XhXsKO2/tZlmpF7sXHBjdXO/Qan9l0mkrsKEJTkoxV2wftFttlmZJ7zz9DN53nc0LJdr1HVC6q8lzziSfLkOCNttqfVealQ3nOzP2G4cExbqYNIguujfBOu4eCznW3z9D0lLs6NHTzbzKzZBWK0XarHHRwnlOK2y0201LHRpjMCDybLR45rHLPZRLS3FpnGPxNiR0vDxC0fsja7zQx2YgDxU1HkyaEXbJY9j7JF0GPKfDVWSy2ERmet79UJYnkGAP8qbpZLk2PlJ2sMM2fj9To4OcPOU5UpimCZwzMknLiUUwqIqH59QD/ANNp/uI/4jzPLEZMFXfITsyiazg8gho+kHDDeRvKm7SYEBeUmhjQAh3iSZKF4BvudznuhgaNfuqH8R6jqj6NBuUFzo3ZDyB8Vc7ZahTF52DWgkngFlm0e0TqtqzNIHK8Mbs4cBOeO9c+DtuSR2Xs55MkQERWsV5wLvpblxPDfqn69rawAl8jUgtSKW0BVH8ppGYvu/4hKVNywjnPbljVDF5DRDWmJ46qVYmqVENAATzAtTT0VTjYoVqu93H2Ll4xeqyVwKmZToTFIJFs2hSoialRrBxOJ5DM9EhOyuywouTskGhLVS2r2uDWXqTZnIuzPJgx8VW7R2gtNRpD6px0bAA6CJ6z90qephH1NSj2LXnbfaP1/b7stHaHtUKU06JvVIOIgtaeOhVFtNofUdeq1C9x1Jk8ho0cF7TpQOOvNeFiz6laVR5PRafs+np4ras+fX37+LTRKlNhbL+fWZSLQ+9PdcYBgEiTOUwhKTMcI6qe7N1CLVSvjU4iPymRwU0llMfqaP8Atqj/AMX9Be1Ng3n1P5babmyfltktYC4gAHIg3ZkaEICwNdSeHQcDlwP+Fq9m2eXVHioAO7cAAMEtwJxx3Z5yShLT2epnGM/viPMHxTaie48jRklFAWzNvU3CZAO44GeSnqW0WESHDxCrx7PMa7EYHEcf0Khu1FmY1sNzKHcPwy4VdrCs/wCRSdMfWWmYG6Rqf14Kd2dZQ3SIVB+Flla1hjMuJ81pTGKbiqnkdUcmXGM0uo6DBWf/ABM7SGmP4akYc4d9wzDToOJ9OaFh0KMqklCJKbXtvzXQPpGXHioe0bMp1DecwTlOsbp6qlbF2/Wo90n5lMaO+oD/AEu+xV32btGnXbepuB3j8TTuIVqlKEltE6vSV6D3S480M17IXuDQAymwaAd5xGHQZ84UhTYAAF6vU6FNR4KM5uXJ44lO0khKanxQljzCuSWLkYtlI212qN2LPIJ/E4QY3hpyB448Bmqe5xLi95L3HVxJPUpL6jnGSc+s8zql0qSw6lSUnk91p9LTppKmv1HQXuz8BHsJy5HvM8040QPePNIY7wSnc1oxS55H6MTBSnM5Him2saYgp5jEcUWo5R42gYmPfNSnY60Fltoi+GguLe80vbeIN0FuoLoHVRzaZ0xTdUuYWvEBzSHCIwLTIKNYyI1VLvKMorqmjYdn1SK7mMd8ymXGqXCQ0OeB3QCcWzfjDqpWtTzGh+8ehhRfZ3aDf4Zj2ua8ljS8EAYnE90HEiHQNJG5TFoyB9wU+a6nz+GG4+QBVb3SD74qi7dpy6Ff7WYaqJtEd8pUi3THexz/AJTuBdB/3YjzWl2d2SzDYzh8wtJi+0tB3OzYfELRdj2i+xpyOo3EYEeK5AVeTzbDDEtz81inaq0mpaKjnZyG/wBohbzaad4ELG+22yotDi2BLS5wmDIOMDWcMBxQtZNPsmrCNR7nbHUqNRB7F2hUo17zDBBx3EHGCNQjvlCcZ64Ie0UgTIwO/glqW1mxqqHeqMsW8vNGkbI25Tr4Duv1af8AidVKLJ7A9zXggwQRdO46LSti7UbaKYcMHR326g69OK0NPW34lyeX7T7PVC1Smntfyf2DksJMJTQrqMVjjFy9YFyIWzG6dPVFUKGuceS6x0SYOHPTVSzLPAy058VgpH0ylFJXIy1CIHXimGGOvvJEW9uM+G7lO/8AVDCoMj+i5rIbl4gi63dBT9INH+QhGuHEdETSqTm4HmcfDxUpj4SQXQaMTOPnjkmrcNc8wef2TzY3DpA3JNryieM9Ex8FhrBceyu0PmbPu60nXHkjD5ROGOGQJGByEqXb2ibSpEWl8OhriYORAvEiMGyDjlmqj8PdqfKrPonEVmyBoXskgEbnCQeiv9ssFC20/wCKLTTrD+WXCCHNvX7kHQB+ZE4lNpNSVmeA7TouhqHbq7/v7Y5bXzSBbrjOY6KnWyl3lbbTUa2ldaLoYGi7+URgJ1wVP2tbmh8lKkDACt1S7BGYx6jJT9g7bWWgWmtWDfmFpDQC4guwdIbkJnEql7ct4FNzgcchzKqFPZdW017tIS444mIaIxPKRiJRwjfkXVk0scm62j4jWd5NOyU6lqfvaLlMc3vzHEArNtu9pLRVtgdVa2gO61wEm60E3iH4XjdLjljGAVv7DfDx9DvvtRa8jKkBgOD3g+MBWyp2IsRHeo33TJe9731Jx/E4zrlknt0VHq2VP7zfkjINtUaYY0MJLmuIOEMuGbsEmTEHMDAjDBQ7GSYV37V9lDQDnscXAGSMYu/mGJPMTxVRcyBMxxVKq1OV0ey7HhJ6Zbne1/2GrsHDRE0rc6lVFVhh2u475G45oBrhJjL1SyUuLaL8nGcWmsGp7PtQq021G5OGW46jxRQaqp2GtzbrqJd3pvNBOYjEDjhKs8klbVGe+CZ8/wC0NN3FeUFx0+ASwL1dSC5OKBmuz6Ia0Tvz3YyirRVAmdPM9NP0Q1KpOOYHrwwUdaKuJGkrE4Pp9kg2oMxnOXVR1ez4gDCceAHIyAiaNW8G+HQEj9E5WMY/m9NFxNlJEUWOGQDuXdd4ZHnguo2sZTdOV18jwOqJiTgPfv1XluswxaRmZx6/sowK7uaW6D/R/fn6hFOoRmY3TEdCERXqTmMTuyjXqon+FqUWhzTfZAJacwDuRllqtInNu7Vp4qeCzSrtvbJWfvh9feBVGq5lRr2GHMIc08QZC2vsva2WoF1MtaHBroI/EQLzcMyCcTxWLFvvRXT4aWgh1RgcQ5mLYw7r88dYI80ULJ5MntzTuVJVI8p/IuW0NlOlwF2JIjGcJEA7lQdvbJfAvQHFpcIIMAEjvRlktLo2sOddJF7GROJOuGaA23s5jgSQJIz18UUjzUHZ2MVfUMd6kHXXYd4YkaQMRO9RewNrGjbhVODb5a4CYuOwOegwPRWLtJQDXOFIAHEuMw0RiQ2cATu35aBUuvN50iDOPPP7olwdtcpK59ObFtIIGP8AhTkysp+HG2/mWdknvUzcdyH0nwjzWm2SrIS1zY6pG2QXbNhD2kQsC7T7CfQtRa4ksdJpycAPy8x+i+jXiQqn2y7PNtFMjJ2bTudvQywWNJX2TW78N8mItZASarj+E4om20XU3ljh3gYjim6lmjMEuOm5LPWON14AWhaXte17TD2mQeI9VrmxdottFFlVoiRiNzhg4LKhQjE+Cu/w8tANOrT/ACPB6OH6tKtaOpae3zPPdtaRqj3suU/ky3NXJYgLxap5Myqm+Jz3eWUqPruxJ0xJ9UQ8Rr5IW1DDDUAeJx8lhn0qpLwhdiEhjeGPLMom05B0xLjA3NaCR5x4KPbXAB4mOmvmpCuZpA8GnxBHhkuGQatZdED2ZovN8eOOePIp3aLpMAe8B9l7ZR32zx9+Sfr0bxJx9l2vh4rnwWYR/t2G7Wy6Gj/SPT7KL2k0sqGozWLzdCCM4UlbTIaenqmra3EcWj09+ClMDUU+8jbhq1n5DVnrBwvD9wVJ7JfU+cxtOs6iahuX25i8RH/2A94KCqWZzP5jBI/E1E0LRIDmHIgjeHDEdRgpWMorzvUpyo1OWv39V7wbdsuxvFEOqVWue0tLnQ0A1rt113W6TOHPLFRdt2xdDvmEE5XMi05GToJ3jkUfsChTqUm1fqFUNfBjul0uu4biXJO39nmrTdTowx7yJeAQRTvC+Q4a4Rgncnh2tsmvUoPa8AUi8Uw0j8QIIMCMWkZyCVmVQkguObjJ5nErWe21gbQsRpsmGiBeJc4ydSeJWVWlkN6ob5LlGn4HL0J34f7X+TamsJ7lWGH+r8Hnh1W/bMtGC+WL5bDgYIIIO4jIr6C7HbXFos9Krq5okbnDBw8QVE1bIrduwXthlItFKQmaFXJHQo5FcGV/EHsze/nskOZnGrR9wqB8qTivoLaNmvArFe1WzzZa5Efy3AlhGn5m9PQhKaPSdj6uH5VT9PsQdrEAEDAZ9VNdhtoMpV3Ndh826AdA4ExPOVH1AOYM/ZRVsplh4HI+9V0JOElJGj2nplUpyT4fy8mbTVGC5N0nH5bC7MtbPOBK5bq4PmzVnYyFrsJTFvf9BG4ZcGgeqUOGoTVRs3feXeP2WGj6FVbcMe8oanEDd7KnfnB1J0aXW+irzXQ/HUSPT7KS2cZpuOl+OYGikXpqmWvO/wAiWsn1t5HrlwxSg/Eu4noDl5JNld350iI/ZJAkARnhPhPvgpNmOENV/oaN5kr23D6eQ88Ui2mXgbvT3Kf2i3AckJHNzywO7rm749d3L1UdbbN8t3zGDu4Xm8DqEZYD3o3g+iItXlOKmLwdOkqtP1XD8i7fDe0/Ms10gOZTfvIxdLmuF0gg98jdgrnZqcCB9zAmYE5CScOKy74XWn5doq2cnB7bzObZMeBf4LStqWv5VIuGLjg0b3HJN3YPD6yi415Yy3f7/O5Vu3Vi+ZZ67phtMAuO98i6weIngRvWQ16ctK2H4gUvlbKpsnGpUa5x1cTeqEnwCyC0fQ4/6T6IZK1i5oUpUZt8XfyRA1jitE+EO1S2o6zuOB77fIOHofFZ20SVKbHtxoV6dUfhcJG9pwcPCU2XFjJpptuZ9PWZ0hH0XyAoPZdokAzMj1UxSKSgpIfqMlVDtzsQV6DobL2i8zfI06iR1VwpuTdakDKiSuFSqOnJSXQ+c6NMyYi6d59ES26YEAkEOAcO6S3EZ5jDJSPabZn8Na6lP8P1s/odLsORBH+1QZq97jnyGiWmz3dKrCVFNZUvdjS7HbxWY17dcxucMx0K5VTsjtMXywnCoJ5VGjHxAP8AaFy2aFVThc+edo6P+m1EoRyuV8H7sUx9qDBOJOIjfPFNh8NJP1OyA0TNpdBQrXrKSuj0FXUuMrP36/YXWqYjlH3U3sthFJo3ulQDBfcArSxkXWgZNHic8UUsYGdnJznKfTgNoHBxn8MDnmF7S0yENnUmTMYjVIpfSdcfISR5BOU3w0zr0y3ID0a6EfUM1N+Ix98UbtD6ceEeGXmo5ru/1UhtDLDEfdD0Ag8SYJZXd4I22HDeo6g6COYUhaMRxK6PDHUneI72XfFussf+7TaeLXPDT5FbvbNi0ahF5pMTHecM8PZWH9jKN/aFmG6ow/2m/wDZfQTBr4J9BJp3PG/6gltrR282f1M4+MjA2zWdgwF8gcgwhYzamdx/9LvRbB8a6n/lm/8AyH/sH3WTVG6bx6qKj8Rb7LpX0a9b/YrVHNca0OB3FIdhhqmSU5K55yVRwVkb18P9uCpSFNx7zAAOLMmnpl4LQrLWBC+ZNhbTeyCxxa5owIMYLQ9ifECo0AVWB5H4g66erYjwVd+F5Neem/qEqlHr09TY6ZS3HBUFnxFoRLqdQHhdIPI3h6KJ2v2+r1wWWZhpA5vcQXxuaMm88eijcgIdl6qUrbbfQb+JdVlS1MYx0uZTIqR+GTLRzx8wqNbrjGwwZ5nMncSTipY0bgmZec5zJ3zqdVBW58yls9PGgtPp1C92lz8QKz1IdmQTlGHmuXlKlekxe4DPwXIjMSflcCtVeYCHqYLx5xK9osL3ABOSsjHnUlUl6skdj2Yze3Y9dApilUOLjqfTWELZ3AMMZfS3jvKepEYBLbPQaSmqUFFB7j3QMiZ/TFOWoQ2N2fPlvxTVQm8AScAN+6fWPFJtb5iAbuu+T7CE1b2TAm4uHUqR2mZb7x3+ajqJ77emHNH7QwZ1Hl78lHQTTfhkR7HZc1KB0ge/eaiFK2Z3dHvnK6I3Ty5RPfDWjO0qfAvPhRd91ucrGvhVTm3E7mVD/wBrfutjlWaP4Tx/+oXfVJf4/wAtmQ/GS1g2mmz8lKT/AL3E+jQs3c7EKz/Em1F1vtEnJwaOTWtHqCqgaiRN3kzX0tqWmpx9L/vkh9qMh55z44oJSm2RMO6H1HvgotWqb8J5fXw215Je7h2y3G90+4UzSecx76KL2HZ773wYLWOdzDYkeEnojbk5HEeaVU5NPs6dqWOjJOlVMSG5bj9kRQ2mW5Dx/ZRljqHuhxz9DgPfFEYtOA8cSlNeRvUdTJq9yZftMObi0+Puf2UdbWA4wfDDiURYafzGk92QYgg48oKS+zgb8gR3zzyIyzUFqc3OPoQ1uJa6RO7/ACuUjUpiSCNxGXsrlyZnVNPJybjKxULyOsjYAGp9EBRElSVixenz8jz2jV5J/oSVV0BoGifoZt5e8kETJ6gI9gGJnAfZJZ6WhK8m/eB975JMaxh4fYJTjLOOnXJC38B4+PsJ6e6D79/qoLqne4PTPfn3uUltH/p9emuqjGGCOvv0RlrPcnl78lwNN+CRH3lK2R0s5fsoclSFid3SOii52ll4jRvhBQ/n1X7qUf3vn/gtRq1A0FxwABJ5DEqg/COzXaVaofxPawcqbZw6vKnPiBb/AJez7S4Z/LLf7yGf8lbpK0Lnke2Jd5r5RXovkv5MB27tI1q9Sr+d7ncrxJA6KJfUSaj0y9yRGJdrV+iF1HXgQVGEQUW56Gqp0FYydVLfZ9SW7H1ALXTDvpfeYeT2lv3T9ppGnULD9TX3TxxjDgfuojZla5Wpv/K9p8CFYNubRp17SDT/ANIcYwcWnMb8PRFUV0doqu2W3zAnON4gnUwdI+wRtG0XhB+oeY0hRlWqHYgpTaxwxySWa9Ovsk7O6JvZ1ru3hOfrjl70CP2i0AN6tPAXSMvAqvU6zTBmDu06KTNtDm3T45pbNWhXUobbnj6pjEyR+3vouQNptAaMPeK5FGlKSukVq2vpU5bZSyQNny6qQsB9Fy5MmYmi/FEKojLmfsjaeRXi5JZ6DTcHVPv9gi2/9IdPUrlygtU+WCx34R1pHd6L1coGUuJES4epRliyH9R8hguXIWK0/wCYbd8OhFgpcXVSefzHhDfFA/8Ah9YcGf8A6NXLloQ/LXw/g8Zq/wDmz/7v/wBHz1WQ7l6uSUWqo04ppy5cmRKFU8aiH4YjArlybHqIvbKB8sk/Qed68XJcuBtFvcPhxT4ed65cktGpTk85G6mZXLly1UrIwW23dn//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50" descr="data:image/jpeg;base64,/9j/4AAQSkZJRgABAQAAAQABAAD/2wCEAAkGBxMTEhUTExIWFRUXFxcYGBgXFxUYFRkVFxgXGBYYFhUYHSggGBolHhgYITEhJSkrLi4uFx8zODMtNygtLisBCgoKDg0OGhAQGy0lHyYtLS0tLS0tLS0tLS0tLS0tLS01LS0tLS0tLS0tLS0tLS0tLS0tLS0tLS0tLS0tLS0tLf/AABEIARMAtwMBIgACEQEDEQH/xAAcAAABBQEBAQAAAAAAAAAAAAAEAgMFBgcAAQj/xABCEAABAwEFBQYEBAUDAgcBAAABAAIRAwQSITFBBVFhcYEGIpGhsfAHEzLBQlLR4RQjcpLxYoLCM7IlNENTc6KzFf/EABsBAAIDAQEBAAAAAAAAAAAAAAIDAQQFAAYH/8QANBEAAgEDAwEGBAUDBQAAAAAAAAECAxEhBBIxQQUTIlFh8HGhsdEyM4GRwRQjYgYkNHKy/9oADAMBAAIRAxEAPwDM2UkTSop6nRRtCzLiRqhZ0ZTs6JpWdF06CKxxHizJynQUl8he0aSGwQK2ilCijPlpfyVJBHOYvBSRho4p1lGEDYxLyI/5S8ugImvhq3DimqDnXrpbE5HQ8kvvEM7tiGgbwnadFJtFAtPfZhv06oUbUDchK5zSOVNsPdZXRN3DekGznOMErZ9sv4PBjnPgBiifkwSaT54DMc2nFD3xLogBopJoo2rpMdMj+64MTozUuBMoNcke6imatnwUsaKbdRRgEJ/DQmalBTj6KFqUwiRxXq1LFcpWtZVyLayBVns6kKNBO0aKNo0VyRwzSoIplFEU6SIbRXWOBG0VwsyOFJJqNhC0SBmglXE8XJD3wJQNpEpXB6sAe8UG4PJDQcT4BKtVpDTJ+qMB+UfqndkWE1nEuMDxMKpUlulYt047VcHp0TMNl51MkDyOXNB17fVpki8xzdRIcOucdVZNsFlGmQxuG92p5a9VRKxc44nGcsAAMdBhkEHoGs5Cto7XqVGXcAN8qHpsLph0Hhn1RNRsmNOXmu+VjMGdYyjT/PFSc2dYnljsTlqbwd5equmzLW2oBeAdudk4dQqvQAcQx3R2XieikrFQe03mHFuY/Uac9eOos4tL7A1wxAcDr6Tu5hR1psBpHA3mbvxDkdffNSVjrm7IGnebv3kA5H1TDrY1xLSZBwBjycPZQKe1nONwRrQRgZC40kqpTuHCbs9RxB1H7ZJ5o6hXqdTcVJw2kbWYTkmXWRTHyUl1JWIoWQzrOvFLGgvU9ADNGijKNFetpoqzsSr5sEeU6SfFJOtppy6uOBHMKaqBHlqYrMQNHAJECSou1V47xzyaN3EjefLFSNuPdjf6DNVa2WsvMtxmQ0cN/wB+SrVp7UWKMNwoVBelzpPvL34Kz7Aq4QBAx9yqbZqBLu8cvqMY45ADfu6q5bGaIjEQIjdP4Z1cdVVhdu5ZnZIE7R0nHvHGPp3TvHHiqtZqZl05nA+DvsVetp0r8nTIDRQ9n2cBOGOfl/ldexKWCAfZ8ecHzGHgnKVAHHTXlqpR9kzw4eUj0Xtms5BGoPv3zQORNiPo2IggwM5bGR38jw4I2zsukYkRMO3DcT7w5I6jY7stxg4j9Rx/TVPCz6tHERlIzHvgp3ZBaH7O9w7zQA4fUzQ8Wjf74ry0WRr++zAHyduP2Kfs1LAEDcRwjMcxkDuPBFVqIH8xo/rG8cvzDPxUSVyE7AFkYXNg4Obvy5FEU7N3ZAiMxuIT3ybrg8Yg7tfeaJcIGGowPLTmFFKbgyKkdyACxeimnGiU8xi2KburooyVuQb5K5G/LXqcLAqdNE0qa8ptRLGoLBXOaF6UqF4Vxw29CVHoqqg3BBIlEF2rqRSEZuN3kDifIKLsdGKd8jMADkGiffBSva2n/Kb/AFfYoWwQbO3WBB5h4EeCz9SslzTvALZTBc4/gA61HZeAU1sytMXenFxzPvRQFtddY8DO9JG+WgD7qydn6F4jcAAOuJ9UlYLFrk1aqQDGgDTHoEBUb3vD7fZTNajkDuI6qMtVncJw3O/UImda6AbTZ4N6MDnwOi9bZojjiPL1yUi6nfZhjhmMxvnf73JvZ7DkQCOH0k8R+B3h0QNA3sP2ezhzQ4Zg+Byg8P2XULGLzmxAdiBudqOpjxR4YGGRiCO8Nf6gN/romrTALXjEfbXy9EW2wG64KxlzTj796IsAAjc713+/umLecyMd/Xd69So99tkDHLH9/updiMslaNItDmDTFu6NR73jcvLTSlss1Ae0biPrHvUpFK1TdcOXLT1XlKvddd0DnR/SZJ8iglYlXGmswvaH116ZeKeYuoRDm7h+n6L1i0dI/DYp1vxDrWrl6CuVwrjFMJ5oSGBOBAMPSklKSXLiBqoJQxCfe7ch3NQslEft2jepO4QfBVvY+0GsL6LuJHUCeWMK41G4FZZtB920vumYdBPk7pmOirV49R9GXQkrXV+ZUpAHF5LHQfxCLmHEeYU2201qDoY0vAPeImJHSFS7M5z67C2QGyeUYDqIV67LWerUr02wRQc0kumXgmLp70iCNw/dKpbix3uxZLXsPa7LSIIuvGmGfBSlWzwIOPvRQ1u2WynU7hDXgTebIB4k43TwOCJ7NbRdXa6+O8xxYeMaqHAYpdRl1F9J0taXMJxAmRxG4p/+Ha43gxwP9JB8Y97lO2mlAkZwqvtPaloom82oHD8sCegBSnTaJ3KRI2VwyvE8HD0O/mmrVSibpkH6mmQcdQPcqJsW0H2kmWllTeO6T0OakajKjWH5gPdEggYEdFF2uURs8gEWsAXScteGiirbneZljI+44fquttdhjEicjmDyOhCVsLZr6zzjDRmcDO6ENnfBKQrZNoJLmHOA4cj3XeYb4o60WjBx4fYBR3yPlVsMheHSZ+wTNprzh181ElklxJ2hX7xxzA8ZRbCqX/8A0yx945TkNRvVvoVJAO9aGjldWKOojZ3H3rkly5XiqONSgmqbpTkoEGxSS5dKSSpBG3IetUjFEOUVbqbwcII4/sl1ZOKwMgk3kCtnaKkzAh09I8ZWf2yoL9R4wvEnlJVvtxZialIE+HmqVtq1NODRdboB9yqLqSm7MtqEY5RLfD6iHVHl2UwtG2ZYLggSGySBOAkrPPh47vuHEHyWtWOnguu7joxW25H7TtHy2kg4xhw5IrsZZrtEO/NLvHLyUPtl/wA20Ns7ebzoBhhzKuFko3GADQBSRJBDhIynfxVV2/s6o9rhSN0wYwGowwywO/8AzaqDuK4jGQiTtkC2GivbK2SBZqd5wZXA7xAhrjGMsxHUI+ysdUY5jxoR0UmGCMk294aCcBAM8guqNPJ0ItKxR9k7Bquq1mkA0GujHMviSWcPvyVq7N2JtOg5zR3XSQdSND4IxlEts4BwLhj/AFOz8yjbgbTYwCBgOn+EqMUhk5ENtDYjXwDhhJ8MlQNsUmtqvaySGmAdTv8AOQtO2nbQxtR5O5o55/cKh/wIqC8cDMO4O3zuUVIroDGbayV2nZmOqNkwCZE5cOW5XKhgANyqu0bKWkt1BkcQT3h4x4hTOwbS57O8MsOadpJpPaI1MHbcTbHLkhhXLSKAtiXKYa5LDktDWOSkkryV5KIE5ybewEYpZSSuscVbtPYA1t4YDXd1Wa7WaS4nzW1W+hfpuYIxBGIkdQsm23s91F1yqQCZIE6TGAkkBU6sNrui1TluVmK7B2u7abu8eh/dbdZ6l1s6wsG2TaWstVIjfj4LYtu13UbOKw77MMGiTBiCN/7JEuS1TfhsRDnVqVpNX5bql5xxbBwOhB3K82faJc3/AKTwRpAB8yFW9hbZoVAHT69JGitVntbD+IeKlJhS+B1ISJAI5iCiKdRehyaBxXAp3CXOwQdfvFrBjJE/0jE/YdUqtXAEkwPeSf2VSgGoc3ZA6DQe9SULy7Erwq4RaSJa05H7JFoePmNA0k8gAktMuNQyQ2YAjExljoqnS2gaFmr16rnAveWsa78LQbojmcTynVTcV6DPaS1l1QasBOA34SeOAPgora9oLW3qZ0Exu/T91620hwbzx+6jtpAgOG+QOR/ykSlcaojNK3Gp9WbXAHrh75BWHZrQ0EZYqt2Cyk1TGTi3yx9ArRSp4eaPRRbqXA1bSikG04Xqas9OFy2jKYkFLDky0pwFJQ5jgKUkBKCMA9XhXsKO2/tZlmpF7sXHBjdXO/Qan9l0mkrsKEJTkoxV2wftFttlmZJ7zz9DN53nc0LJdr1HVC6q8lzziSfLkOCNttqfVealQ3nOzP2G4cExbqYNIguujfBOu4eCznW3z9D0lLs6NHTzbzKzZBWK0XarHHRwnlOK2y0201LHRpjMCDybLR45rHLPZRLS3FpnGPxNiR0vDxC0fsja7zQx2YgDxU1HkyaEXbJY9j7JF0GPKfDVWSy2ERmet79UJYnkGAP8qbpZLk2PlJ2sMM2fj9To4OcPOU5UpimCZwzMknLiUUwqIqH59QD/ANNp/uI/4jzPLEZMFXfITsyiazg8gho+kHDDeRvKm7SYEBeUmhjQAh3iSZKF4BvudznuhgaNfuqH8R6jqj6NBuUFzo3ZDyB8Vc7ZahTF52DWgkngFlm0e0TqtqzNIHK8Mbs4cBOeO9c+DtuSR2Xs55MkQERWsV5wLvpblxPDfqn69rawAl8jUgtSKW0BVH8ppGYvu/4hKVNywjnPbljVDF5DRDWmJ46qVYmqVENAATzAtTT0VTjYoVqu93H2Ll4xeqyVwKmZToTFIJFs2hSoialRrBxOJ5DM9EhOyuywouTskGhLVS2r2uDWXqTZnIuzPJgx8VW7R2gtNRpD6px0bAA6CJ6z90qephH1NSj2LXnbfaP1/b7stHaHtUKU06JvVIOIgtaeOhVFtNofUdeq1C9x1Jk8ho0cF7TpQOOvNeFiz6laVR5PRafs+np4ras+fX37+LTRKlNhbL+fWZSLQ+9PdcYBgEiTOUwhKTMcI6qe7N1CLVSvjU4iPymRwU0llMfqaP8Atqj/AMX9Be1Ng3n1P5babmyfltktYC4gAHIg3ZkaEICwNdSeHQcDlwP+Fq9m2eXVHioAO7cAAMEtwJxx3Z5yShLT2epnGM/viPMHxTaie48jRklFAWzNvU3CZAO44GeSnqW0WESHDxCrx7PMa7EYHEcf0Khu1FmY1sNzKHcPwy4VdrCs/wCRSdMfWWmYG6Rqf14Kd2dZQ3SIVB+Flla1hjMuJ81pTGKbiqnkdUcmXGM0uo6DBWf/ABM7SGmP4akYc4d9wzDToOJ9OaFh0KMqklCJKbXtvzXQPpGXHioe0bMp1DecwTlOsbp6qlbF2/Wo90n5lMaO+oD/AEu+xV32btGnXbepuB3j8TTuIVqlKEltE6vSV6D3S480M17IXuDQAymwaAd5xGHQZ84UhTYAAF6vU6FNR4KM5uXJ44lO0khKanxQljzCuSWLkYtlI212qN2LPIJ/E4QY3hpyB448Bmqe5xLi95L3HVxJPUpL6jnGSc+s8zql0qSw6lSUnk91p9LTppKmv1HQXuz8BHsJy5HvM8040QPePNIY7wSnc1oxS55H6MTBSnM5Him2saYgp5jEcUWo5R42gYmPfNSnY60Fltoi+GguLe80vbeIN0FuoLoHVRzaZ0xTdUuYWvEBzSHCIwLTIKNYyI1VLvKMorqmjYdn1SK7mMd8ymXGqXCQ0OeB3QCcWzfjDqpWtTzGh+8ehhRfZ3aDf4Zj2ua8ljS8EAYnE90HEiHQNJG5TFoyB9wU+a6nz+GG4+QBVb3SD74qi7dpy6Ff7WYaqJtEd8pUi3THexz/AJTuBdB/3YjzWl2d2SzDYzh8wtJi+0tB3OzYfELRdj2i+xpyOo3EYEeK5AVeTzbDDEtz81inaq0mpaKjnZyG/wBohbzaad4ELG+22yotDi2BLS5wmDIOMDWcMBxQtZNPsmrCNR7nbHUqNRB7F2hUo17zDBBx3EHGCNQjvlCcZ64Ie0UgTIwO/glqW1mxqqHeqMsW8vNGkbI25Tr4Duv1af8AidVKLJ7A9zXggwQRdO46LSti7UbaKYcMHR326g69OK0NPW34lyeX7T7PVC1Smntfyf2DksJMJTQrqMVjjFy9YFyIWzG6dPVFUKGuceS6x0SYOHPTVSzLPAy058VgpH0ylFJXIy1CIHXimGGOvvJEW9uM+G7lO/8AVDCoMj+i5rIbl4gi63dBT9INH+QhGuHEdETSqTm4HmcfDxUpj4SQXQaMTOPnjkmrcNc8wef2TzY3DpA3JNryieM9Ex8FhrBceyu0PmbPu60nXHkjD5ROGOGQJGByEqXb2ibSpEWl8OhriYORAvEiMGyDjlmqj8PdqfKrPonEVmyBoXskgEbnCQeiv9ssFC20/wCKLTTrD+WXCCHNvX7kHQB+ZE4lNpNSVmeA7TouhqHbq7/v7Y5bXzSBbrjOY6KnWyl3lbbTUa2ldaLoYGi7+URgJ1wVP2tbmh8lKkDACt1S7BGYx6jJT9g7bWWgWmtWDfmFpDQC4guwdIbkJnEql7ct4FNzgcchzKqFPZdW017tIS444mIaIxPKRiJRwjfkXVk0scm62j4jWd5NOyU6lqfvaLlMc3vzHEArNtu9pLRVtgdVa2gO61wEm60E3iH4XjdLjljGAVv7DfDx9DvvtRa8jKkBgOD3g+MBWyp2IsRHeo33TJe9731Jx/E4zrlknt0VHq2VP7zfkjINtUaYY0MJLmuIOEMuGbsEmTEHMDAjDBQ7GSYV37V9lDQDnscXAGSMYu/mGJPMTxVRcyBMxxVKq1OV0ey7HhJ6Zbne1/2GrsHDRE0rc6lVFVhh2u475G45oBrhJjL1SyUuLaL8nGcWmsGp7PtQq021G5OGW46jxRQaqp2GtzbrqJd3pvNBOYjEDjhKs8klbVGe+CZ8/wC0NN3FeUFx0+ASwL1dSC5OKBmuz6Ia0Tvz3YyirRVAmdPM9NP0Q1KpOOYHrwwUdaKuJGkrE4Pp9kg2oMxnOXVR1ez4gDCceAHIyAiaNW8G+HQEj9E5WMY/m9NFxNlJEUWOGQDuXdd4ZHnguo2sZTdOV18jwOqJiTgPfv1XluswxaRmZx6/sowK7uaW6D/R/fn6hFOoRmY3TEdCERXqTmMTuyjXqon+FqUWhzTfZAJacwDuRllqtInNu7Vp4qeCzSrtvbJWfvh9feBVGq5lRr2GHMIc08QZC2vsva2WoF1MtaHBroI/EQLzcMyCcTxWLFvvRXT4aWgh1RgcQ5mLYw7r88dYI80ULJ5MntzTuVJVI8p/IuW0NlOlwF2JIjGcJEA7lQdvbJfAvQHFpcIIMAEjvRlktLo2sOddJF7GROJOuGaA23s5jgSQJIz18UUjzUHZ2MVfUMd6kHXXYd4YkaQMRO9RewNrGjbhVODb5a4CYuOwOegwPRWLtJQDXOFIAHEuMw0RiQ2cATu35aBUuvN50iDOPPP7olwdtcpK59ObFtIIGP8AhTkysp+HG2/mWdknvUzcdyH0nwjzWm2SrIS1zY6pG2QXbNhD2kQsC7T7CfQtRa4ksdJpycAPy8x+i+jXiQqn2y7PNtFMjJ2bTudvQywWNJX2TW78N8mItZASarj+E4om20XU3ljh3gYjim6lmjMEuOm5LPWON14AWhaXte17TD2mQeI9VrmxdottFFlVoiRiNzhg4LKhQjE+Cu/w8tANOrT/ACPB6OH6tKtaOpae3zPPdtaRqj3suU/ky3NXJYgLxap5Myqm+Jz3eWUqPruxJ0xJ9UQ8Rr5IW1DDDUAeJx8lhn0qpLwhdiEhjeGPLMom05B0xLjA3NaCR5x4KPbXAB4mOmvmpCuZpA8GnxBHhkuGQatZdED2ZovN8eOOePIp3aLpMAe8B9l7ZR32zx9+Sfr0bxJx9l2vh4rnwWYR/t2G7Wy6Gj/SPT7KL2k0sqGozWLzdCCM4UlbTIaenqmra3EcWj09+ClMDUU+8jbhq1n5DVnrBwvD9wVJ7JfU+cxtOs6iahuX25i8RH/2A94KCqWZzP5jBI/E1E0LRIDmHIgjeHDEdRgpWMorzvUpyo1OWv39V7wbdsuxvFEOqVWue0tLnQ0A1rt113W6TOHPLFRdt2xdDvmEE5XMi05GToJ3jkUfsChTqUm1fqFUNfBjul0uu4biXJO39nmrTdTowx7yJeAQRTvC+Q4a4Rgncnh2tsmvUoPa8AUi8Uw0j8QIIMCMWkZyCVmVQkguObjJ5nErWe21gbQsRpsmGiBeJc4ydSeJWVWlkN6ob5LlGn4HL0J34f7X+TamsJ7lWGH+r8Hnh1W/bMtGC+WL5bDgYIIIO4jIr6C7HbXFos9Krq5okbnDBw8QVE1bIrduwXthlItFKQmaFXJHQo5FcGV/EHsze/nskOZnGrR9wqB8qTivoLaNmvArFe1WzzZa5Efy3AlhGn5m9PQhKaPSdj6uH5VT9PsQdrEAEDAZ9VNdhtoMpV3Ndh826AdA4ExPOVH1AOYM/ZRVsplh4HI+9V0JOElJGj2nplUpyT4fy8mbTVGC5N0nH5bC7MtbPOBK5bq4PmzVnYyFrsJTFvf9BG4ZcGgeqUOGoTVRs3feXeP2WGj6FVbcMe8oanEDd7KnfnB1J0aXW+irzXQ/HUSPT7KS2cZpuOl+OYGikXpqmWvO/wAiWsn1t5HrlwxSg/Eu4noDl5JNld350iI/ZJAkARnhPhPvgpNmOENV/oaN5kr23D6eQ88Ui2mXgbvT3Kf2i3AckJHNzywO7rm749d3L1UdbbN8t3zGDu4Xm8DqEZYD3o3g+iItXlOKmLwdOkqtP1XD8i7fDe0/Ms10gOZTfvIxdLmuF0gg98jdgrnZqcCB9zAmYE5CScOKy74XWn5doq2cnB7bzObZMeBf4LStqWv5VIuGLjg0b3HJN3YPD6yi415Yy3f7/O5Vu3Vi+ZZ67phtMAuO98i6weIngRvWQ16ctK2H4gUvlbKpsnGpUa5x1cTeqEnwCyC0fQ4/6T6IZK1i5oUpUZt8XfyRA1jitE+EO1S2o6zuOB77fIOHofFZ20SVKbHtxoV6dUfhcJG9pwcPCU2XFjJpptuZ9PWZ0hH0XyAoPZdokAzMj1UxSKSgpIfqMlVDtzsQV6DobL2i8zfI06iR1VwpuTdakDKiSuFSqOnJSXQ+c6NMyYi6d59ES26YEAkEOAcO6S3EZ5jDJSPabZn8Na6lP8P1s/odLsORBH+1QZq97jnyGiWmz3dKrCVFNZUvdjS7HbxWY17dcxucMx0K5VTsjtMXywnCoJ5VGjHxAP8AaFy2aFVThc+edo6P+m1EoRyuV8H7sUx9qDBOJOIjfPFNh8NJP1OyA0TNpdBQrXrKSuj0FXUuMrP36/YXWqYjlH3U3sthFJo3ulQDBfcArSxkXWgZNHic8UUsYGdnJznKfTgNoHBxn8MDnmF7S0yENnUmTMYjVIpfSdcfISR5BOU3w0zr0y3ID0a6EfUM1N+Ix98UbtD6ceEeGXmo5ru/1UhtDLDEfdD0Ag8SYJZXd4I22HDeo6g6COYUhaMRxK6PDHUneI72XfFussf+7TaeLXPDT5FbvbNi0ahF5pMTHecM8PZWH9jKN/aFmG6ow/2m/wDZfQTBr4J9BJp3PG/6gltrR282f1M4+MjA2zWdgwF8gcgwhYzamdx/9LvRbB8a6n/lm/8AyH/sH3WTVG6bx6qKj8Rb7LpX0a9b/YrVHNca0OB3FIdhhqmSU5K55yVRwVkb18P9uCpSFNx7zAAOLMmnpl4LQrLWBC+ZNhbTeyCxxa5owIMYLQ9ifECo0AVWB5H4g66erYjwVd+F5Neem/qEqlHr09TY6ZS3HBUFnxFoRLqdQHhdIPI3h6KJ2v2+r1wWWZhpA5vcQXxuaMm88eijcgIdl6qUrbbfQb+JdVlS1MYx0uZTIqR+GTLRzx8wqNbrjGwwZ5nMncSTipY0bgmZec5zJ3zqdVBW58yls9PGgtPp1C92lz8QKz1IdmQTlGHmuXlKlekxe4DPwXIjMSflcCtVeYCHqYLx5xK9osL3ABOSsjHnUlUl6skdj2Yze3Y9dApilUOLjqfTWELZ3AMMZfS3jvKepEYBLbPQaSmqUFFB7j3QMiZ/TFOWoQ2N2fPlvxTVQm8AScAN+6fWPFJtb5iAbuu+T7CE1b2TAm4uHUqR2mZb7x3+ajqJ77emHNH7QwZ1Hl78lHQTTfhkR7HZc1KB0ge/eaiFK2Z3dHvnK6I3Ty5RPfDWjO0qfAvPhRd91ucrGvhVTm3E7mVD/wBrfutjlWaP4Tx/+oXfVJf4/wAtmQ/GS1g2mmz8lKT/AL3E+jQs3c7EKz/Em1F1vtEnJwaOTWtHqCqgaiRN3kzX0tqWmpx9L/vkh9qMh55z44oJSm2RMO6H1HvgotWqb8J5fXw215Je7h2y3G90+4UzSecx76KL2HZ773wYLWOdzDYkeEnojbk5HEeaVU5NPs6dqWOjJOlVMSG5bj9kRQ2mW5Dx/ZRljqHuhxz9DgPfFEYtOA8cSlNeRvUdTJq9yZftMObi0+Puf2UdbWA4wfDDiURYafzGk92QYgg48oKS+zgb8gR3zzyIyzUFqc3OPoQ1uJa6RO7/ACuUjUpiSCNxGXsrlyZnVNPJybjKxULyOsjYAGp9EBRElSVixenz8jz2jV5J/oSVV0BoGifoZt5e8kETJ6gI9gGJnAfZJZ6WhK8m/eB975JMaxh4fYJTjLOOnXJC38B4+PsJ6e6D79/qoLqne4PTPfn3uUltH/p9emuqjGGCOvv0RlrPcnl78lwNN+CRH3lK2R0s5fsoclSFid3SOii52ll4jRvhBQ/n1X7qUf3vn/gtRq1A0FxwABJ5DEqg/COzXaVaofxPawcqbZw6vKnPiBb/AJez7S4Z/LLf7yGf8lbpK0Lnke2Jd5r5RXovkv5MB27tI1q9Sr+d7ncrxJA6KJfUSaj0y9yRGJdrV+iF1HXgQVGEQUW56Gqp0FYydVLfZ9SW7H1ALXTDvpfeYeT2lv3T9ppGnULD9TX3TxxjDgfuojZla5Wpv/K9p8CFYNubRp17SDT/ANIcYwcWnMb8PRFUV0doqu2W3zAnON4gnUwdI+wRtG0XhB+oeY0hRlWqHYgpTaxwxySWa9Ovsk7O6JvZ1ru3hOfrjl70CP2i0AN6tPAXSMvAqvU6zTBmDu06KTNtDm3T45pbNWhXUobbnj6pjEyR+3vouQNptAaMPeK5FGlKSukVq2vpU5bZSyQNny6qQsB9Fy5MmYmi/FEKojLmfsjaeRXi5JZ6DTcHVPv9gi2/9IdPUrlygtU+WCx34R1pHd6L1coGUuJES4epRliyH9R8hguXIWK0/wCYbd8OhFgpcXVSefzHhDfFA/8Ah9YcGf8A6NXLloQ/LXw/g8Zq/wDmz/7v/wBHz1WQ7l6uSUWqo04ppy5cmRKFU8aiH4YjArlybHqIvbKB8sk/Qed68XJcuBtFvcPhxT4ed65cktGpTk85G6mZXLly1UrIwW23dn//2Q=="/>
          <p:cNvSpPr>
            <a:spLocks noChangeAspect="1" noChangeArrowheads="1"/>
          </p:cNvSpPr>
          <p:nvPr/>
        </p:nvSpPr>
        <p:spPr bwMode="auto">
          <a:xfrm>
            <a:off x="1613601" y="1474059"/>
            <a:ext cx="261894" cy="2661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52" descr="data:image/jpeg;base64,/9j/4AAQSkZJRgABAQAAAQABAAD/2wCEAAkGBxQSEhUUExQWFhUWGBobFxcXGBgYFhwYFxgWGBgXFBgYHCggGBolHBQXITEhJSkrLi4uFx8zODMsNygtLiwBCgoKDQ0OFA8PFCwcFBwsLCwsLCwsLCwsLCwsLCssNywsLCwsLDcsLCwsLCwsLCwsLCwsLCwrLCwsLCwsLCwsN//AABEIAOQA3QMBIgACEQEDEQH/xAAcAAACAgMBAQAAAAAAAAAAAAAEBQMGAAIHAQj/xABBEAABAwEGAwYDBwEHAwUAAAABAgMRAAQFEiExQQZRYRMicYGRoTKxwQcUI0JS0fDhJDNicoKS8RVDUxYlZKKy/8QAFgEBAQEAAAAAAAAAAAAAAAAAAAEC/8QAFxEBAQEBAAAAAAAAAAAAAAAAAAERIf/aAAwDAQACEQMRAD8A6Xw5w4izjEoBTh35dBTp95KElSiABqTUdstiGkFazAH8gVzbiS/l2lUDutjRP1NatEvFPFKnyUNylv3V49KrFhu5x9wIbTKj6DqeQpldFzuWleBAy/MrYDrXUbjuRuyowoGZ+JR1NTABwvws3ZEyYU6dVcuieQqpW5oF1fVR+Zrod7Xm3Z2yt1UAepPIDc1zBd4tqUVQRJnTnSiVLOe/rRdneCTpPnS77+ifiPpUn3ptRHez2qCzDiOSCUSQI1opjiUT/dnyIquv2dSPiBHjQ7Vpzwp1NBeG75Cv+2v2rZXEbSclBQ8qrVhthbPxTzO1B308t9R7FIJGp2q6Lm3xGwfzHzBotu82jooVxBy9HWVkLBB5kfKmdg4gJIOKamjrz15NI+JaU+JitRezB/7rf+4Uhu8s2pkYwCRVd4p4LKUFxiSIzTuBzB3qjoSLe0r4XEH/AFD96TcQX6lCXG21AuJQVHOEgRz3PQVxN1RQNdKTWu0lRPeP851NFidvJ0qh11UGPiJVlt3ZNb3YqXkiROEpCgo7jImdKrNiPfxT8Oc66aUwsDajDgO+u2swaB84pC0hpxxSSFFRSE7/AA5ncZe9PbuSthTSy9iYEBM5FK1EEpOWmRpFf1hUqXUA4jqBlE96fSgXr5dW2EOLkojCIGUaGKDqt53G3aWVKYLZUs/FnJ5AnnPOpeH+Fy0kFSlIVIJAIzjZR3Fc2uy/HkYihWGMKhlAMdPOntm+0W0gGcCj1THyq6Li44lbxQIxQASIiMzhJ/mtUv7QLuCXG0GB3SoQMutL/wD1g4XVrUAkr6qgHYivOI7ep3s3klWIgJUJJSDtE1NCOxsIxK0kDIkZEU6sgU2CBBJMkCCkDaKJXcyFtpQe6slKlFOwiQkj3pe+lTalIEQkkCaCx33ey7QqSchoNhWXHcK7SrLJA+JX0HM0Zw/w8q0EKV3WxvuegroVms6W0hKAABsKsgjuy70MICGxA9yeZNDX9fjdkbxLMk/Ckak0NxJxGiyp/U4fhT9VchXJb1vFb6ytxUqPoOg5Clo84hvt21uYnDlPdTsB0qwtWYYRlsKF4b4NXaUl1wltsCQYzURy6Uy7IjKRlUA5sg5VLZrCkKSojIEH0qVsHcivbY+E6bUGl+XoVrMnplsOVK2X8Ogz3NQuvAmaW2y8QN6Czm1pCc4kjM8vCnty21CUd0Cf5865U7eJMZ03uu81TrlqfKgecZ2YLSIAKyYJ25nyAqlWZbYdwGQCciNM9KaWy8FuqUZOUgdJ1pS9Y+/PQe1BbmWn2SChRKen7Vd+Gr2WpMLzG+WfnVSYvNCOyc2MIdT8lDrVtsYaJCmlQfH2PQ0gCvrgGz2lZWhSkFRkhJyM8uVUHiHghNnStangnvEJSc5gaz45V1sWsYgRkRqNqpl62lDS3XHm4CiFCVA4sJ0SlWms5cqtHIW0KnsxMq1HUfSrG3ZFspRhWAlYnAcx0I60E4ypbrjokqxEnIaE0cywsgd3SI8JMa6Z1A2ZtqXFpJzMwcXw5CBIqWw8OqfUS0G8eeUwMv0zSp271MvJDp7PF+Y5pEmdulXi5kfnTIWEyMOQ7p/Mo6ZQZoETHBlqWopOErAEjGNDpQ158JWplKlKbGECSUkHLnXSfvmJ1QSOzWpHxiJMbddabMtlTADozVMhWeswDFXg4UbltaUdoG14IBKokQc58KjXblLV3ZKTlz0yJjauoXzeSexNmsxQXnClspAjCMPeIHKBXLVI7MqTAgE6awJyHKoNv+quSQVEkmT5CAPQU3splMrKATzUc6RWZCSqDJ8Dp00o9uzJTkSZ60HfGkBIAAgDQVX+JuJUsAoRCnPZPU9elQcR8R4AW2j3tCrl4daobsrVuVE+JJNW0CW59TiipRKlE5k1bOEeDCuHrQITqlB1PVXTpTThXhEIh18SrVKDoOp61cVEAcgKsghtQCWlRkAk+Glc6UrPURRPFvGYWr7vZzIJha+fMJ/elSrvT1qUTg97SlN7WuCRNEvWXAMUnLqarFvfJUc6glttrhPj86TLemtrauaBUv8An7UGOOQqTTm67QPakTif+KJsCz70FgSmK8er2zLkRUzrMjKgAefOAijbhvZaVkYjAFLrTZ1AVDZHcIJ3oOl3VbypwyZyBPpRV83R98awggKBlM/CfPaqdcFoOBSpkxEdKuXD1tJ7qFieoyPlzoKLeN2rSpMp7MEEGASO7qc9cqiuu8FNLWICkKQUg76d30irBx3anFdp+JklQSEp3GU+Oc+lUiyOkmM98tRpoKB5et6h1CYBxJSkCQJy1JO+dNLDxE2lshGIrKcBSc5kZnF4xlVbslnKj3wQk85GWhprYLvaQtCUnEpOZOcqOsKO2WwoLHY+I2UrCnCVdyFDDGFYEAIHlrRNo4tbjC2shRQEyoqgHnHPrVBvF8lS8YSJOQT46zyr1m0oEEJiNc5k85+lAVaHC7aUw8JIV3wYI0yMUotzZQTnmdzpnrRL5OMK7sRrlIPSN6y2tleZJOmdBoynCUlJmBnyk6jw2p/YrkXaQVpGAaRi3jb29aX2SygAYUnF+YzVpuuyKwECRCvmB+1AIhtbiglIKlE1fOG+G0sDGuFOeyeg/eteFbG023i1WfiPLoKbWq9Gm0lSlgAfzKtAp10IBUogAak6VzHjLjAvS0ySlvQq3V+wofividdpOFMpaGg3PVX7VXrDYVvrCEDMnM7DqagguxBLyIE51d1qp3ZrkYsllIRClqjEvIknpyFVy87bgSoxppUCq/7wCExOfKqJbLaZM70Vb7WVrJOedLrR3vEUE6HwpE8taBct4BgCvGTBz0NT2m6wrvI9KCWzZiaOszO9Q2NqMjTZuzyMqAZRSnNSj4ChEXgor7ijHWmjN2a5KOKphw7hzwkedBJd75V3V5mmTlgbR/eCBE0su5HZuIUdladJq0/aHZFqdZUgQhTYGWWdBDdCbGc23MK/0nKRyoWz27s+0WjICQJ1CtMuk0gu8OWe0d5PdGuMaij+JB2ZbSDhS4kKJGupOVBJxCrAy1LkuOHMjUCO9iG2ZOdKLkCUqKlEggEpKY1GcmdRAoa13kXEpSUiU4hi3MmRi8KVv20lRGw050D+036p1yVKEGO6PhGHTKmNjtGJ5IASgmIMyORyPSqzdDKsQVh13w5Z02VeyWbS242ZUhMEK+EHQgCgfcVXShst9wnCCXCkaJJABjfOkX3ZSlIJQlKToDOCBrPprXTrVfzL9lSYTjcTChIxADbPaqleuF6e0cSFAAIGQSlI+KPKqKkq0ISvuphJJyO0b9KdWAtwJUM6q79nwqO6ZPpUsqgCfDr41Bc7MtJKQCM89dvDnVh4ctyOy0Uc9apNx2GVpK8thmJnw1imNntikSlOQGWo9qDpF62xNnb6nbnXPbztynTKj4DYUTeduU6rEoz8h4UHZWUrWApQSnc9OlBBYLtXaFhCB4nYCuh2G5m7O1gSJUrU7moLot1kZSezUABrzPU0DfPGTSEkt99w/DyHU1eD3iRxLTaGkGFlUxvAmqhb3lqBCiCD0oKyW9S3y44qTBJJrS33ljlLXeVz2HnUFbeBDhBqAIzo29LOpABIzFK2nyNdPcUBYs81q7ibEpNRt2sjTPrWrjbiyJ+GgZskkA0zsbkUtbGlGsnOgt1xlKlDEYFOeJbUy0xI1qo2RzDHPaoL2cLggmTQQN2g9olSgMM12GzMs2uzoEgwPMVxOz2RalgnEdoEx6V0C4kuWFbandHRpy6HrVgzjPh1SGmUpJWVOwTvABIHtSrjBhGFByxJTGH30qz/AGhcRhmyY0nvkgJ5zz9K5a9eJtYjVxIx4ueWYPOlCw6yRhmSB000pa21K9dTn4U3tbZUlJTqBpvrQDICUqUfiJhM7bqNQG3e6oqABgyQB4VBeTKgvEec+/zqSzPZpUI69TpnUnZkghWgzB6znQE2K3kgCJyjPzzqe0K3GWWdLrEsYoIn2pqhgOHMwN/CgAsjgUqF/mkGiG7OJHSYBy3oW1MJQs4Tlz6U6u51BErIHdjT3oCbqtQW42lMBYn5HImirxdwEYQnCctJzGpnxpU01hWktbH1mnosaVJE4t4OWc50BFgsodXBMAa1bnbMwhmOyBMcqSWFxplWSgZqPiTiEEdm15q+gqiv2+1ISFJCBiJ15Ugcop80XYLBBC3EyNQP3qAS5rs7dxQXISEg8pJp2i5EpySSPSobptgS87iBEhJGW2lNDa28+9rQVPixiAInLeq0hkEZ5da6JeCUONlOIExXO7wbU0SINAOlKcaZ55xvTCzYyO8Tyg0suw4nm8ZgYxOw13q0X00hNocDRCkSMwZExnmKAdAohhNRDMUTZhQF20qCAURi2nSKUB18nMAeFNHVSR0ouysEkQJJ0oNLp+9NkKbTiPgD551aDfSrYykOJKXW1d6REQcyeWVRWK5bQlSVKQcJPQjzo7ju0hmzLgQtYSiQM+Z9hQcz4zvs2pzAk/htzh68yaAudwpITpJz5kHKBWoKkqKtJEVthIUIMciMz5UBtqASYmCMpHXT2pSpX5SDM603vdkBTiSSYUB5AfOgS1MK9fKgjs68Jzoxx0LUjCI0BnStmVJXBKQZMcpg6U0fsDQbySQTpmcqBM2z3lDcTmOVE2d2AYJjcVqxZFDLfU7RG3WtGpB50GWkiMRVroI0FeMWjuxHn0otFj7UZfCRMDXw6VCixKT3gk4QRM+NAwsrSiEwQBqTOeW1WBh3G0iDhidOpy+tKAyEJSZGsxynaK1S4rPYTl/QbUAlzW6U4SdNCdaZLVS278OELgDEJPKa9tF5YJGEHEO6SdOooJhaQlQJjpOlPSDCishITE8oIkR61VrQ3iAJnMaD51GpRAiSf6aUFuui1JfcUQkAISEg7nPU0xWyk7VX+DFf3mW4qyqVQCqsaeVB31dLP3Va1BJUDlJhUdKZLdFVTjQ4m1KBzECPE0FYeYZhUyDt9akutvCmAZEmka3FK+KctadXUoFAw+fPzoDFOxR1lXIjelqxKqc2Bqg87IzRtkcKVTtUyLIBrmamsVmU44lAGpz8N6C0XJxDhyUYSNz0rn/HHF33i0Qkfho+HrzMeVdfXw4w6wtrABiTGIDOefrXC+KOHF2O0JZdg7hQ0UnmKtgEtVoxpxRHhUVndHUnbx2rLMjGFRmDJjkBAHzoU90j6c6gsl+swkKOePXPMLGSges0vs6JSRGUgzv1iiLvbQ4laHDEwUnYKOk9D9ahLJSJ/Qc55/8ANBIwYUEwcx7yTNMm7WjJM6bdetLEu4jIjvyI3GWg5Z1jYlOKNDA55c6A9h0LXKVAEHQ6GeVR2qygEj4TOf8ASlLQUFzz/flVsvJgKwrUICgMKtsgJ96BZdjRQdcsp8N86tLlnzwSChWvLLMUksFnwiSchnPTf6U/aaC0AjOYI8JAUD6UCZ4AkhIgBUAnOCPpXtoiQDlA2rwhWIlMBGKAoc+vWstbcwrI4hMjLMGPpQLb8bDDaWkCVYQVK5dAKr9mbU6YzMb7Cik2Z591WJRyPeUfpTxqzJbTCRQCJbwiJnqayxWBy0OBpoSo6nYDck1taBkVH4U61eOFLIGEhwEDHEzrGwoNbtulNlC20EqiJPNUZ1O+mRrFQuuOLddKCAMWkTsK1/GGpSfKgmUIFRLYSoZpBB5itVOOjVKT60jXxMoWgsdlpuD0mgZvXcyJJbR6CqfeLyVOHAkJSMgAIqz2i39oMIEaYs/aqc2ZUrxPzoMQO9Vju1GU70jbRJFPbKMqA5xyBTC4vikanU0itKutNrkdig6ZdbggCouJeHmrY2UODvAHAsDvJJBEj10oHhu0doqAfhEnz0+VWRStTVHB7TwM/d7krVjbMjEAYg5Z8jVYVcq1qMFIg6Gc+tfTakpWClQBB1B0qt3lwMwsLLQ7NRHdIJieoP0pRwq0sqTorkD1KT8ppnbmiuzhYMmBi6EazR988PvMOFLiCnkdiOh3nWoEr7q0gSlQA9f5FQJLuJiN9ueKZ+lM7NZpIVoHBI/zZ5Hz+dDMWbBJkCFZg5GBTOzoByRoqFDodhQJvuqg6YBHXP2qxNvhSOzXoAC30yggedQQqTloZg7jefWiHldmE5Z4sUdJFBt937MJxH4siB1p7dDBktqBCTmCPcVoUFaglSAVphSdR3N9OUzVqulAWnMQR0oKsi7SE7YZUTO5zHyFaBptTLapiSuP/rVrvi7iU90CARlz6ZVRLI42UBK1hBSpRE5SFHb/AGmgj7MAZUovS2YBAzP81qW+bywJITmefL+tVouhXxEk/OgZ2Vlx9MAHCDJPM9aMVanGxhxHLrpUd225xtvCDhB2jOhnDQXnhBRLJJMkqOZpw+BBnIUDwXZfwAT6eNS2lshZxGY08TQRWi3JTkkSfQedV19zvKUAJPxED0FOHmgEk0rdbgTv9TpQaM91txw7A+etVuxIhOe9XK97NgshGpVHzE1VHBlFAVYGpANM0VHdVnIaqJ52KDV93vAU3SS2BPKlFzWcuu4lZJTTlxouupQPzGP9IzPsDQdE4DsmCzBZ+Jw4vLRPt86fqRUF0NYW0joIHQUbFUBdmZgevKjQK8ivaCG02VDicK0hQOxE1U7y4Cahf3clGIZoOaJBka5irlWVB86cSXfaLKtTbiVBO0junqlVb8NXhhjLFhkx/iAP7g+VfQFvsDbyCh1AWk6gj5cq5Ff/AAOuwOKeaHaWYkSPzpkwQemetAntduIUlUJzTMjrqD5g1ALeO3AUiUwCD7j3oS+mkttMFJMnEAP8KVnI8/iolLRUtkiJSqCOggigttmklL05RA5iciDzBq53VZcKZByNVyw2YKSc82wc/wApgkwoedW+7Ens04tY2qweW9eFtRiSEmPIVwviK1NuLQpwYAUApA5Hn6e9dy4gOGzPHk2r5Gvmu02hTsdoZKRA2yGgpRqxeJEoIxYvnVgsV3CApSc+Roe57p7OFuCSNuQ507eVlO1QAOimXDty9uca/wC7Sch+oj6UFY2FuupSkd06/vXRLPZw2lCQIGw8BQQWLIoAyGI+1RPoKno6knyophuMJ5OEes1rdycTzquQj1NAFeqISlPP96U3jk3iy5/tTe+zLgSPD+etCXpZCuGk6qIA8v8Amg1s7i3Gg28EwoJMpERIlNI37rU2vvjLZWx86tNnu1xpIS4rESEgHoMuVHspIBGRE6HMUFZYUMMCgnrJiME1dPuDCjm1hPNBI9tK1FxMH/yeo/agrVnASkAATTnhNiXS6fy91PtP0ox+42EiZc9R+1Obhu0IQlI/h1z6yfaqLDjwpSBUgtPdUeXzoR4weiR71vZ0/AnmcRoCHnsAE7CT41s0uEpxHOJNA3suSlP6lAeQ1rLwdJSY3UED1z+tAc09pzVJ8qIBqvrtR7VSU7QhP1pm7bAiE75DzoDa8UkEQRINatjXrFb1Byf7QODe8ktEBAxKAVomTOVVizWQpUgk/mScteR+Vdf4vbGBKjoJy58qoV12SLWhKhqZI1jU0DjhllSnHQJCZzTrIUMvSPeru03AHSoLJYEIzAg7nn40eE1qBDxovDYbQdPwz75V81uAA5V9E/acf/bbRG6QPUivm11JqUdAFrGHGoYR1oZuSMUdzl9fCkztqWvu6jQcqMDThSEY8MDOoLZwQ+lbhMZaVc73QUltWwqi8ItBjsjOSlGSeddMvJoLak8qBHH4KiNlA++da8PiG3Fn8y1egrWzLP3dxJ1gkfP6Vr23Z2RA3KZ81Z/WgFsye1fKthJrdbf9ob6An3FFXDZ4bUo/mMfz3r1lM2qP8Jj3yoGF7oktwNvlNChOR6mmVuRKkxsD86DQnJPU/vQeIRnRKGtahbTmf5qamC+7QC2k4lpTsBJ8tPerBYUxmdBn6f1NV6wjGonPvqgeCcvmasT6sLZA8B/PE1RG4cUD9avamVmErUeQCRS2x5ugbJTTWzCETzJPrQJ7wc/GT/hSTRjiIQ2Tt3j6T9aS3k5+Ks/5U+tOL9dwsnwA9aBbcWaluq0TMf5lVNZUFwlw/qEeudQ2dEIbZGqhiX4Gm9hbhtI2xE+QJoDgrvEVvQ1lVJUevyokVBQ/tkaV9yDqFEFpwEwSMlSnbqRVG+yu2rftsqJICNCZ6V1fj2wdvd9oRvgJH+nvfSuX/Yo2k2hwjZHzNB2dtOVSgV4kVvFUUf7XFxd6+q0fOvn54ya7x9tS4sKRzdT9a4YtuoLNZ7v12qK8VwtKgeho28FKCSpKojbak1iCSFBUyd6C93JZO2Z7PRWRSetWnha8y4lTD2S05Z71U7qdUhKFJ2A+VWBbP3iHWu48iOmLxoN3m+yK0Hc5eBpdeC8S22hokCfACiL6vIONpVGFxJCVpOuZ+VA3XK1uuH/KKC12VrC2gDlP89aW2UD71n+k9dJpsnL/AEppfd7f9qSNDh+YV+9A4taIE+I+tAFvJI5U6vFuW8un7UttCO8PCgHR+b+aCtLUo4ABrUqzAPjUCAVq7o6CdBGpPhr5CgY3TZQkYo0EA+Gp+fpU9tcxKSBp+1bLhLcjfIDkB+8zUCPiUeQqgy7E5OK5mBTRQhIFB3ciG0DmZNGWjQnkDQVW3Iyxc3fkf6UbfruJLSf1K9gM68tjP4CD1mgrXm22vkVj1gVAfdyIddWf0+g2A9qYtLhKU9CfKlzC/wC8jSQnz3ohC8RcPIBI8T/zVDKwphA65+tTiom8hHIVKKggvGz9o042TAWhSfUEVQfs54bTY33kpUVZDMiN66MrSqrw4uXnymDmBQWgCvawVlBzf7bV/wBnZHNyfRJri7jwnPKusfbu/AsyRzWfkK4062VGgul4uhAKTSVt8AHLWnHFTPeQRvIoCwICCoKAyig6Nw/Y14E5CAnfwFOE2NxspISMhnBpbcylK8CKs+HEhOuafegpnGixhSsphUjvDWZ0Vzom5WcgnmpPtmaHv+cSUHMEj96Y3NqDyCj65UDxGaVH9So+lBWn8O0oXsBB8TpTGzNGEDqVH+ede2mzY21fqJy8jlQM2EYkAfzWaU2wwo9Ka3I+VNidU5Hnl/IqG8rvKiSgjvc9qoQOuFUITqf4T7UXYrOEBQn4tZzy3Hn8q9QylBMZnQqOXp0rxhYKsvzEA/U1Aye7ykgflE1q01KCf1H+lTBWTihygVO0zHZp5ZmqDENwUjkK3fEpV4Gtk17UC22twyByFIbUvBZWzE/ie5Bj3qyXqPw1eFJ7VZwqzpH6VpV/tNB5Zu4lIJ+GVKP+I0xsKBhSN1EqNJmEladfjUB5fwVYGRC1ckpAoJyZnqQKmqNCchUoFBq8e6fA/Kuc/Ywklq0KO7qvaukGqtwJdRsybQ3/APIcI8CZHsaC0VlZWGg419u7n41nTyQo+pH7VyhQjeuk/bnaf7Y2nk0PdRrmjiJzoOjXtBCSRoaQoAU8Qd8Pzpzeqx2cnYz7VXrgdS7a0lU4ZkDmRpNB164mgBrtT+ISn+bUuuhSSkwmMh8jTN4d0eXyqihcRK/HR4n5U0u3LLwH70k4jch9H+aPWm1iOY8aguVmGajySAPStlowhPOl1gtWXic/WmD7kqHnVATlnUFlTaiknWNKhJtUA9oFAnQj9qKU+O9/NqiNtw4U1AFa2lie0XigaAQK8sSoWPCtrzekkDOSBQ7ayCT/ADSgsFkIICeZk/OmLK5UelIbM/3v50plZncietUNUaVvULTmSetTVALeYltVV+9XFdiUo+IwB5kfSrJaNIO9VG8XMJTJyxH2/wCaBhd9mQjBickpGgGU02atLYBInPWq4wCSc4H9JpvZLIClEzmaBsl4e01uFVG22BNS0HijkaUcNLKm1qOqnFH3qbiS2liyvujVDaiPEDKlvALynLC2tUYlyoxzJoLJXleCvaDgP2zvD/qRB2aR9aoWCdDVv+2AzeTx5BI9EiqK3aIoOj2oS2qeVLuE7OkPzGiSR0rKyg7BdR7ivL5UfaT3aysqjm/FSocT/mHzFO7Efn9KysqBnYnDB8frTJbhkV5WUAjrp73jULi5Wnw/asrKAdasx1V+9ZPx+I+lZWUBzJz8jTCzrOA+JrKygb2dc4KMJrKyrQHaXD7VRuIXj2lnHNwz/tNZWUoZsOGFedWCyuH8MdK9rKQFodMHx+tTTWVlAg+0Bwi7rUR/4z71pwEqLBZ/8gr2soH+OsK69rKD5n+1R8m8LTP6h/8AkVSQaysqD//Z"/>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54" descr="data:image/jpeg;base64,/9j/4AAQSkZJRgABAQAAAQABAAD/2wCEAAkGBxMTEhUTExIVFRUXFxgYFxgYFxcaGhgYGBYYGBUXGBcYHSggGBolHhgXIjEiJSkrLi4uGB8zODMtNygtLisBCgoKDg0OGxAQGi0mHyUtLS0vLS0tLS0tLS0tLS0tLS0tLS0tLS0tLS0tLS0tLS0tLS0tLS0tLS0tLS0tLS0tLf/AABEIAMIBAwMBIgACEQEDEQH/xAAcAAACAgMBAQAAAAAAAAAAAAAEBQMGAAIHAQj/xABEEAABAwEFBAgDBQYFBAMBAAABAAIRAwQSITFBBVFhcQYTIoGRobHBMtHwBxQjQlIzYnKS4fEVgqKywiRTc7Ojw9I0/8QAGgEAAwEBAQEAAAAAAAAAAAAAAQIDBAAFBv/EACsRAAICAgICAAQGAwEAAAAAAAABAhEDIRIxBEEiMlGBE2FxscHwkaHxM//aAAwDAQACEQMRAD8AA2tbjWrVq2Pbc5w5T2R3CB3KoW2uGhwGq1p9NA0Q6jiNzsPGEotluqWh/wCHRu4ZST3zgkhaezQ3H0M6DRcl0FpkeWfOQorDWF+7GEO8hh5Spdg7HcHF9dl5oAim1xF5xIALiNAm+39j0KFP7xTpuaTdw6yWgGZwLSXTAESIxzlNzXKg8XVi+taBeYBljjzx9/JQvpt7Q1n1w90NSqYlsmLgLd4g4A+ShqVS1xgGCAR7+6Y5DjZNtNB7XgwQQCeYwPjCu9h6ZWvAGqY3EDH5rlwqHEnEfCfYqxOtDgxmMjTekaXs6Sb6HG09nU65dXgGsTMxryTfoRsupSo2qs5wZ1gbTZIzIJc7PIQUj2UHE3jMCO8p9bbU661usZbp4b8vJTmtHJ0CWmu1mAkk66lDVrM4i9Uho0Hz4okEU8YL6hy+fD6yGa60Me5xdWfl+Qfl/r80rACVqgxuNknIRnGZPBBVaJd2ZvOOZyHLgEfaH3REQT9fXJbWCzlrHVDmTA8UrZSK9gVnptpun4oI78MVu21td2mNu4kGddd+K1tTXQWtzOHjpzQwsThA118iV1jVYeyix8iMRxjPHDy4KWg0tN0kzod/A/ND06TwA6DIMSdRGEjfMjuTY07zb0LrEaC6DA4CMHZj5KxdGdqNY7q6sc+WRHuFVabzd4tPlCYmkKrQRg8ZHjuPzQAdUpUaVQAhrTyAy5hFUaIaIAXNNkbQrUXAgkjVpPkugbP2iKrZmDqDoikhHYaWKKrY2O+JjHc2gqS8tJTCiPaXQfZ9f9pZKU72i6fFsLin2rdBaezyypRqE0qhLbjsXMIE56hfQTiuVfbjTvss7f3nnyj3Tw26QezhyxMnbOWv+H81pWKTJ8GL1iY/cFgsCb8CYOLI9k/tO4ptVOCDs9m6szvRFQ4LPkg4ypmjHqJFeWLyViShg6xbHBtDi74ZJ/orbQslE5sCO6abFp2S1GlSvhjmNe0PdeIPaB7WowS2i+FOT3Y6qtDCvUvNaymyHEjEjANBxmOASbppbLlmZRAlzjljg0ST5lMfvjmiWtvH04rS0WHrWOvntuwncgtOx3tFAsD+3Jywae/TyRdolzRh+YhvKfmmT+h1UR1f4hmSB5HhojqfQy1ucLxDRGi348csiuKMkpxg6kxJYaHacJ1A4Yzp4JrZKgexpBgDGOeYVlodBYAipddMkwT5SmuyeiVChTLDNSREujyjIp5eLMVeRBinZ7eGAEgcf7oh4g3tchOXE/WakfRaypcaZAx7hio7S2XkD9UDxzWGWigLVrHENPFzzmN8ceK8stCcSIaJeSdYmO+QT3ot9AGQMKbMzq93DzjxUrjLXAYAmm0DQNuBx54jPikCIadI1Kvlyk6d0praKEhrR8LRhuw9eaIsVi7WAiZ88JTb7uL0aNAA7pJSj+hDsnZwdVk6Y89EdX2eOtL4ESZB0nXlkmLGXXAgRJwPgCPRS1zJ0IJgeGHsu9DIW19mA5DE4d+kcJUFissAiMvQ5fXFObS0hk8TB1wBgeSgLu3OhGPPX64rmCQr+7w6N4J+vrRT0GXDGY9imVWgMCNIPMEQR6LW0WXdp/tOvp4FGiZE2QYORyPmnlitJYQ4aZ7iPklD2EtO8QRz+SZ7GtwHZc0RMjhvB4fWiKAy7WJvWNDm5HVS17MWic0L0dqXZZk0klmORgFzfNPFVRTRJtpiFySbd6LUbcWiq5zbswWka8xCutUgCSAUJVY10Q2N5GHouSp6DyKJtb7KLG2hUdTdWvtY5zcWkFwBIEXdTuXN6XQW3vp9a2yPLcdWh2H7hN7yX0S5jwM8vrcg3vJM3iDwPsqrNOPQEfONXo3awJNjrxv6p/ySyrTLDDmOadxBB819Q1NoO62kxsQSb/KD7wobJRbXH4rWuzmWjQxqE68mf1D9j5g2lZntLQ5hbhOO45FXHoN9nJ2hRdVFpZTDXFpbcL3CAMT2hEyu027oXYqxDqtBriBAOIwGQwKlsOzaVj7NBgY0gSABpgJOvep5JOT5MKlqkcftn2P1mvLRaKRAjEhw0nLGPFYuyVHhxksaTvj+q9SWjuUigdL7dXqWer1tloOLAQ0jtOZ+p7XaRwXPLO68MDxXVbQwFjmnC80jxELkFp2baqVQtbRe4tmSGktI3g/RTZsVVRTFKwhrnBMtnNc8hrc/TeSq1TttW8GGk8EmALpBknKCuibGsXVNiO0fiPH9I4BHx/GeWW+l2dmz/hx/MYWOi2k2BidTvUoqE5R3rGUd6kAXtqoqkeQ7k7Zgcd6Gt1cNbxOARJCT7SfNSP0MLu92A8I81HPKoMtij8QndaAKhcRhv4bkQ/UjMYeIk+qXWusLsb/Zb2S0X3kT+deFJnoJBu2awYxrQIvabvrDwWmy695pJyNw87rbjhxyhD7VBdJMYCMT+633Xmy5ugfUYpbGSLFYmxB3fL+i3tNW6OMGfLFb2NrQMTp5oK3O7bhpM+IBXNaHCqIc6mBd34zxn5KSnZyfjmJ80ysFm/DbvjH1UhpSSNyPEYhrMBAjNV40yypjlkrUykN+CA2nQbDspzGWe5BxBoDZXlgx0/v5Iqx1wQJ3QeX0fVI2PwOO8csoUVntePj4oKRNoePbhxEjmJwXnVS28NEFWtODXTwKZWZ80/I9wCYUd7J2jfZl2mkHnH1HerHY7ReE5Kg7Mq3Hgzn9evqrxsGCxxnNxwwwXJgkgynaRMQSt7RazhA1GRGWoxQNTB7eaLtNKWcQmUmK0gnrwQcHeXzQjqZ0BWmz3do8gEY8Yo8rBVAkEaeSwOIxhHWdmHet+q4pqYLAW2kgQFlE33Q46Is2bH4j5fJYLPxPkupnWhXaHta4tkYLE0+78fJYhTDyRQqlEuGBPAjT5qp2ylaKDuse/fBA7PeN6uFXaIAwgNGZKRW7pG0gtpNvzgXEdnjH6j5LZlprujsbd9Gr9rNqs7I7M/ERmRnHAHVTWVzdUqpvnGIGQHDdA0RNOT8gvSxx4wSMOR8pNjUuXkqGg7CFMEWJE2VZ6SOLXOImXADwjIqxVX3RKqPSK0guAcTGeIPlMLJ5bSxmnArkLS4HB2URr7IY2wU3BzQTjnl4Spq+0GhktaSTgJPndGiFHwlznCXagTdH7oyK8dm5Ic2lnWMvsMjPlvBRGyqZMNbgThx7kj2fVdgKZutE953zvT2zFzWmDDvqfdCh12MLbSAF1tUXjnwGgEY/2S9tnId8c8cY81HaNm1CGubJyLhMFxmRiIkRhgeSb2HZhZTAPxTOJwI0ERj5KvDRy+aqDrFaHMbDpjfuTOhUEZpPW7IEQJ0BnTdoibDU7ICQaiapXIMNzSPaVFxzPdmf6Iyo/t5xjB8MJUrLOTLcCCDlOZETjn3oLsNaK9SoiZc+BhOftMd6Lr2QAB7TLZiefJeUtivbVBeMG7pxzMAaZ+AUtnolpc38pxjv/sjkgl0JHatoDslSWHUEen15Jts5xuydffJV6m6KhZkBie/T63qxMtDW3W5GLx3CcseUeKShWF1jduxBIMc4EHulXDosXwfwrg3k4HkqlZqbargL92CMSPqcgrZYelFlogUK1YsqNwN5j2ieDogopCS6GVpb+I1MXNwSynbKVZ7TSqNeB+kzHNHWp5AJnIFMIwbZQ+I7yUc4YoXZjYYCd0lEioHQWkEbxiiugPs3s5z5+ymQzaQIM75w0hbVWql0hatk14b1hclz17TQWTYXEYrFEypgsVBDg3SOs2o0AF7Gh2LLwJcP3oxA4EobZ57QAdIARzrMarr1SlJMT2g0YCMgsbYqdJ7jTBxAmd405Kvj4vxMqb9bKZMnCDC6aNouS+m5E03r2ZHnINpnDvRLckDRKnFXHcFM6iWcFT+mFNpcwxiZn+qtziMAqv0nF54aNPVZPM1iNHj/ADlbtNLtADAa8h7LWs2CBGk+OAEphTpGDOmA5XpPqoLSIqmcgB5T/VeKeimSbIZD+GCt9JgMYZKp2TCHbzHgrRYXy1N6HirGNIkYDJEHEQoKDZzRrGCJTLZRxoWWloBUliPZQ9tJJIGA1R1jDCBJjBGjqA6mD8RgfZMqcQI/sltucCRdOITOxuDmg8JS1s5o8q1DrjxQtRozzjhCMrNQdV2iVs7iVTpIbj2EfmPp9Ba2SqXOxzkH5jlK86Uul43Aeufsi+j9nDpJ0GfcgQl2Wzo5YH1LQxrHNbcAe4kSTyGRXTTRaRDgHDiAZXLtkbT+71H1mtvkNukTGMj2GCv3SCpVdZH1LM8tfcD2kAGQO0RBGonvVsdUQyXYTQ2RQY81GUmscRBLREjiBgUDt2u8EMYy8HiHOBHYxGY1kT4LjFo29aKszaKrj/G7DligtldJKtGtTqOe97WuBLS84jUYlc/iQVFo7vtWi42Wo1nxXDHhilX2fMeaLiXC4HENbGIMAkzuxyTjZO1aNppCpSeHNIxGo4OGhVd6IWnqbVWs5PZc513+Js+rfQJFXJHb4su7WwtagwW68lXoiAkA5Ob4hZcwzHiEYaTf0jwC0dZWH8jfBJwH5ETDIWKVtnAwGAXqoIcTp28EYNf3tAHqoD5rxzl61et4uLhG2tsz558pUvRuxEMKGiFI0rSSQZTetqj9N5QzSpKDu0ToFNjBgeCQN313lV3aR7bid58voJ3YzPa3/QQm0rLeBjPNZfMxucNeivjumJyAO8H1w9Qhdr0x1jXDJzR64ooYgjXL3Qragey44wQTdO4nTgCvEaPQRps0BzYnG94R/dOtlVYMJJsMxXunAF2ZwE4mMd49E5ZSu1HAaPIHecPZFdFU6dlho1FM2vKBb8IO/wDupHWhoEZIoq5I0tNC8TkQcwclp/hpEBpI8Vn3to1RH+KMgTIgY4eiNJjKM2tIGGzw2RJ9/FMaXwi7oga20GO3jmtrPbGTAcOUoaBJSXYWa2CFq1FKRJkKJrMUgHLRVukbRLMe06cOEzM8ZTzZdPqqIvfE70AhLajmVaoqQTdbdAMR/Fx5cE02dQfaKjWNx38BBk+UrmZ2eObNO6TBf2gAYJA+Suv2Wbc6+hUoOP4lneWkHMsd2mHl8Tf8qqm0thUbSGgVocwQC0jThvXnQTYdosNvFTrBUo1QadTQ4wWOI1IcBjuJVIaZOe0Vzpns77lb6jMqZN5m64/EeBkdyqlvqQ83XAg4+K7R9tew+ts7LS0dqkbrv4HnDwdH8xXCyyE8nTGxbQ2sPSOtZyx1Co5jwIduPAg4OCtXRrpI6tUvuIFcOvzoYMyB7Lnbmc0RYKjqb2uaYIMhT0x3Gj6xsFqFWmyo3JwB5bx3GR3KdVj7NrT1lhZUyvOfhuhxaY4SCrQrroxtUzwHBVnpJ0yp2J92tTfBF5rmlpvDkYxVlYwDACP65qr9KqvZ7VOlVG6oxrhxiclzOQpH2t2H9Ff+Rn/7XqQ9bZtdn2Qn/wAcLF1MeoiBxW4KhDpOClX0B5hsSVs10LWVqClYxPfUdRxwbjj2jHkoK1aBKKsWE3hBJ/sEEFv0G2Zx1/siHtlQNcETTSsZaFNq2eHODhgdUnt1iunifNXCpTGar/SLZxqUzA7Qy4rB5PjRcXKK2asOW3TKra+rrMNM1ACCTHHImDrAHgm/R2sLjW4dk3cCTN0ROOpzPElJtm9Hn1azA4XaYMvOpAxcB5CeKsexrELrxduG9eaOBa1zZ5tIXncWo2zaqvRZ7K4Axpp3YeyC2nYmVD2gDGXDkss1aQJzB9c1Lekn65pCqXsV0dkwcJ8SjqWzWAEOLp07RhHMMLcO4eKY0LNKqoWv2U0/px4KOhs5jSTdE74TRzionNStizySlphPW9jjkgbdaRTpveTEAxzOAXvWaIGvYX22oaFKSGAl8R8WGGemWeaVGeWkAdHLC+09ii0kASYGQ3ldh2JsJllszromoWEucc5uzdG4Jd0f2rYrIxlna11J0tYQ5hD3uOAc7fJOeIEq2Wo9kq0IpKzJOTbo5FYeitmtVV7zaXMdexptgOHHHHyVz2fsCnSYWB9R8jAvdeI4hF27ZdGr+0ptcd8Q4cnDEIL/AAetT/8A57SY/RW7beQd8Q8SkGsfmy/eLK6lWgl7Cx5G+IvDdoV887Y6NWmiX36L7rSQXXTdwMTO5d42FtCt1nVVqFyRIe115hI03gkbxoj9o0xOQIIxCeW0CEuLPly4vWMxXQunfQrqSa9BpNI/E39B3j930Sl/Qi09WKtIMrMImaZk8QQcZCRItzTOwfZnSu7Ms43h5/mqvPurQqN0P2q8ULJZwy5DWtfOfERoru0RgrroyS7NlWOljOyefrj7qzpRtmwdcervXZbIMTiDlnxRORzF7cSsVod0JrT+0p/6vksRsa0c/ncvb6hvZlYHr3WzzUSF6x78FEHoe3VrrcNcPmlDdHlN9+qwaDHv+oTtjoJBEg48lX9ijEvO/BWBgDsQuXR0QylRboUVSpxqg6DEWHoUO2bvOiirUyQbug8JMD1UrGyibFR/AY4nGo+m7udUBAP+WB3KWSVJlcMLkr6sHfYg01gPy0BH+Y1Lx77rfBabYsd3q6ggXmtb/ma2R4tkdwTG1t7do/8AA3/7lNarOHsszXZFwHjRfCxZYc40alPi0/0/YrnUTi3n8+9RUn4wmb6BZULDhuO5wxHcRj4qC1WYPM5O91535M2KRq52W5FMcAEuFOpGADh4FQPtD25tPkimWUlQzrHcoar8M0E2u45CF4/ccUGxZSXoedGtlC033ucQxkDdJIk47h7oettSjZy+lYmwXYOqyTO+7PqpH7RFOxihTPbqy6of0tJgAHeQB5pJSZdGATwiu2ZJSbYa1zsH3jfBBDiZMgyDirHs7ps9xayuG3Tm8Agg7yJjwVYp3kNXEOP1mnbsSjriwhLejVtFWzsJ+JouO5t+Yg96NtdobTF5xIHAE+gUwEg8FtPFC2K30qomm9rxwPqFLULtAEaOPLW43DdYHmPhJid4xXPTtgWKueqY9rH4vovEXT+4co5K/taTmQhdp7IpV23agncdRyKGwqgPo2/r7Q2rECL5G7DAeJCtlptrWODXA466DvSnors99EOY5wcxuFMxDu0Zde3kQ2EeNoUKwc29eAJa7A4Ed3mqJ6JvbGKA2m+4WP8A0ug8nDH0UmzKssAJkt7J4x8J7xCktdIObByOY+sjKYBMCsUNGjdaBeJjfmsXAOAUakhalyCo1C3PA7t/JSVLdTI+KDuXt3ZgRNUeIS3aFabvf44KOtb5m6PHJeWJl4gnmlsPF+x1Yqd1gHBMrPVhL6NMvMNEpzYtkn8zu4fNdLLCHbKY8M5/KiWnVR1msrjicFNZrG1uQU1QrFl8tvUdHqeP4Cv4wa0shrgM7pAjfCe2imGigwD87R/Kxx9kpoNl7eJHqE3rma1Mbmvd6NHqVPG20x/Jiozil6TArQyXWk7qQb4Nef8Akp3nsWU/vs/9Tlq3E2rw/wDhafdbR+FZP4qX/rKquzHNa/x+wP0kp9sEfovfyuAB/wBRHelNQ4gjPUfXiFarVSDqzQcjSqD/AFU1VbRSuudTJxaYB4ZgefmsGeFPkjZifwpfl/JjKmca5qNwBzCjcSP6fWBWvXwOCzMrREWQVBXOJOQ38lu+sSeCiqO7bBF4Ei8ImWjF+GuE4Joq9CvRY9p7Mii17TeDQOJAOk6t1G70TMCddGXEMcG9tmLXszMRIew6y0gkamYSm12e48tmROB3tOIPgtU/qZ3GmYHIK1u7XgiZS+s7td4Uzi2dCbbdqupE4VBI/iHzHotenXSKrSf1FE3ezLna46Dcq++oWPa5pgjEEZjktekWyrXhXeTWY5oIqNEwIwvDRCXYAPYFitVWp+BeDhm6YA/iPsug/wCJ2qzD/qqYqs1qUtP4m+6h+zy10/uoYC3rJcXD82eBjXCFZq9IPa5jsnAg8ilbZ2gawbTpV23qTw4axmOY0RJXLtl2GnTtdSg+q6kQSGVWuiCMROhkb9yszduV7MPxrlopzAqUnC9/mbqVx1F7szrlEu3BzvAf0XGrTtd1OpNB72viKmIgmTkF1vpHX6qx1Dl2LvjgfKVwOrVlxJGJJT0LEv32fdIXi13Kr5FYXZJ/OJLOU4jvC6lV0XzdTtDmuDmkgggg7iDIK+gNhbR+8UKNaIL2Akbj+aOEymQs17J7RXhxH1ksUtWxNcSTqsXC6PkKw9JajYFTttGRycO/VbW7pFfHZpgH9R9Y3pCAr70W+z8vAq2uWNOIpYhxGhcfyjhnyV1nyVVghg5S0hb0WZUrtcxrXOcDM6Y7ycBrmr3sfo5dA6w3j+luXedU8sljaxgZSY2mwaNEcyfqUwosAGWKP40qo1Q8SN72Q0LJEAAAbogIhlIZeK86yCZXnWEypNm6OP6G+sStIWFy2KVl0qJdltmoOAJ9vdMqeNeof0sY3vN5x/4oPY7PjdoIbOWknHvC9sdrYL7i8S57jGZgQ1uXBvmtEKUVZ53kcsmSfFXSr+/7I6NYCjaamhdWPcxvV/8ABTPN2lZgfymmSNYayDggqL5s4o3cS0h5O9xJdEcScVhcZkmSdSg8tdDx8Jyb56V/8J7faXVDOUAiBuMTO/IJYaZLRSOLmgmi7V7W4vpk6vAxG8cbxRl1eFoyLi3EODhmxw+Fw38tQSFHvs1TwpQSiuhE+qdM1pVtcjEeSkq1S1zg9oBDiCBkMdOCAr2gaBZGqZA8dWk5QAobNaj95YGglzQHkXmYtxBAYRfJzxaYGoyKloUiTjzPIZKbYF02oC68OcTDw43OwwwLt2HH8Q6zByxVsXzEsnQ22LbOprm4C5r8ABmcDUZd0y60Aa9kJptyxiqG1aRBBnhriMcjM4HUlK6dlLalRmAqNF6nuvU33293aaORKKZaC118OJp1bryDjAeAQ7mBh/ZWf0Asalv+0J6gIkEQdyX02kvcRdMHIyIwVwtFmZVF12YyOoVVt9idRqGcjEO0PyPBTQmXG4M1rPJOK6B0MtV+z3SZuOLe7Meq51TMqzdCbcGPqtcYaW3v5Dj5HySyJjrbHRKlVN+nNGrmHMyniB7Kuu6W2qyOfQtDRUc0dl2RxHZP7wVtsPSay1TdbWE6Ay2f5ki+0rZHWURXaO1T+Liw/I+pSWFHOKtVziXEySZPEnNTbObeqsbji4fMqxWP7P31abatK0sc1wkSHDu9kPsnYNajaXCpT/ZNvEjEQ43WmeOPgimmcy29MNv37CGE9uYdxwgHvnyXLS5XjpHsivWpMbSYXF0vwIButwnE7yqnb9g2mg2/VolrZAvYHE74KZsCQvNXj4L6H2DQFKhQpXgHNptETiSGicOa4HsSzdbaaNOPjqMB5Fwnylds6YDq7PUtLTD6TRG5wL2y0poiz+hZpKxLtntbVpMq06r7j2hzcdCJWJrJnzv9nPRNpuWuqA781Nmgg4PdvMjAd/Lor3Se9AbFs4o0WUmZNaGyeAxJ45lMKcJj08MEo0jek7f3FbNctJxW4KFmqOP4Tyk2V4QtqboK0KBSK2bBbLQFbNXBkiFzfWe/fGi2aBgvSsYMORSop0ggLVyiqVQ3E9288gh+uc/PAbte8+w80W6FUG2Evr6DE+Q5n29FCZmTj6DuW91bHiEtj0kK9p2AGajdcXD3Cgs9jBjzTcjCNIP9lEwgDD6lJOJgzxUXoWki++NBCTWG1NZaKZJj8SS/syBFzfIAJJIIxwTIOio4nWUnY2+57CDAJI3YkiPhGo3uzGRBCEXWzO43ove06bhUY8iDLQSPhObbwPJ2XALy02UU3upg3gMgdA4Tc5AFabHtvX2Xq6glzYZOYcRF2eJEIak89Y6SSSZJJk7lok7Vor4sXyd+tBlncRAdJjCTqNO+IRNWm14LXCQRiPluKGLfJEApC8oJqit7S2WaOI7TCcDqOB+a86O2q5aaTtL108ndn3VpABBa4SDgRwVS2pYTQqCDLSZadcNDxGC5o82ePiy87d6J2e0S66ab/wBbB6jIqs2iz2+xMc0/9TZyCCDJhpzwzb5hdCpVLzQ7eAfEL2VDkIc1+zzpC2kXWeo4MpmXMJMBrtWyd/snuyraatmtdp/79dtJn/jpjs+rkv8AtG6OtNP7zSY0OafxIEXgfzd3uibVWFj2bY5AlrOuIOEl7rwB/mITxYGg7pRses8U6tnqEVKTA1rQYwwmDl47kkZ0qlrrLtGkReF0uAj/ADFvPUJ1sTppZrTgXik/DsvOf8LtU22js2laG3arA8aHUcQcwluw1RzroJssDajA2oKjKd94cIhwukNP+oK8fava7mz7v/cqtb3CXerQouhvRVtktFWo2pfaWXWgjtNl0mTrkEm+2y2wLNSG57z3kBvo5Vj0I9zKhsvpta7PSbRp1IY2YETm4uPmSsVUcT+pYlLcEdVsg7IRAUdAKSFdnoYFoyFI0qMqRpSmr0YVqtwtCgE2CwuhYFhC4D6MeFHeOhhTOyUZQHj1TNRTz379VrTbipgom/EuYVqyYNWLZpXpahQL3QPaQAxx4YRvOAQVKpgp9sVQGBv63ADwLv8AilskCJ54JJsw+Q7mQ2wapVssfE4hrSXZNjQnEwTiRE5chq0tlTsmR81H0W2d1wDyB1YIGF3tOgQyWtbJ/UYkQcScV0IuSZBumh50YoOaH1Tg0xdbvdiGnz9Co5h+G9w8z8k7q1Q0QIhncHVDgAOAnuw3JHRIJN114AkA79FolHikinjz5OT/ACJKlvuOu3ScJmc+Q1RzKkgEHAhKdoMkAjMZfJGWJ8sZG5TZsS2HUnoPb1K9ScdWkOHv5SpWO9VJaW3muG9pHiEPRnyw+L9UPtiVps9Iz+RvkIR7Kg3Sq70dtf8A09Ibm+6dMqA6qLTPMJbTSFRjqbhLXAgjgRiqr0u271FpZfoB9HqrrROYGEYiP6FWoOSPpnsf71Zzd/aM7TOMZt7wikztHKNtV6dWoX0qIoA/lDiRO/HLuWjNt2ljOrFeoGaAOMfMJzszoybVRvUKg65hIqU3YYT2Sw8Rhjqklu2e+m4sqNc1wzDh9SiMmdW+yOifur6jiSalU4nEw0Aa8ZVP+2G137e5ulNjGeV8/wC5dL+z2x9XYbM2M23z/nJf7rjPTK0dbbLRU0NV8cgYHkAqdREh89leuLxSiN/qsSFzqlJTFerFoN2I1C20WLEpqNmrCsWLjvR6vdVixcK+j0arQrxYgMuzAoj8Q5rFiA5MpSvViIsuyv8AScTUoDT8c94pEg8wtxryHuvFiXJ0vuebm/8AZ/ohbtD9m7k70Vh6FvJstIkkm4/E4nBwaMeQA5ALxYn8f39iGUaWZoP3cRhcJ77rceeJ8Sq9sVxLXE4/iVf97lixVyD+L832/kJr5H60W2zfhP8AE7/cVixZ2en9Ail7ohuY7lixcuieT519wPYp/Dby91YrFovFiRnjsaHXuXrVixcKUHozhtasBgPxcBgMxonX2iUWmyucWguEQSBIx0OixYuYS3dHv2NH/wATP9gXzlWM1HTjic+axYnl0jsfbPYWLFikVP/Z"/>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0" name="Picture 56" descr="https://encrypted-tbn1.gstatic.com/images?q=tbn:ANd9GcTNgtG_he8gZheXk7L6Q254d6kXI7rLF2KVb4XXhqpdoESy8_HkLA"/>
          <p:cNvPicPr>
            <a:picLocks noChangeAspect="1" noChangeArrowheads="1"/>
          </p:cNvPicPr>
          <p:nvPr/>
        </p:nvPicPr>
        <p:blipFill rotWithShape="1">
          <a:blip r:embed="rId9">
            <a:extLst>
              <a:ext uri="{28A0092B-C50C-407E-A947-70E740481C1C}">
                <a14:useLocalDpi xmlns:a14="http://schemas.microsoft.com/office/drawing/2010/main" val="0"/>
              </a:ext>
            </a:extLst>
          </a:blip>
          <a:srcRect l="-1081" t="1922" r="32752" b="-1922"/>
          <a:stretch/>
        </p:blipFill>
        <p:spPr bwMode="auto">
          <a:xfrm>
            <a:off x="10105295" y="3039952"/>
            <a:ext cx="156201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tatic.newworldencyclopedia.org/thumb/9/99/Descartes.jpg/200px-Descart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058" y="753677"/>
            <a:ext cx="1636836" cy="2029597"/>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encrypted-tbn0.gstatic.com/images?q=tbn:ANd9GcQKrw-ooixaFmkw5bCoHiJM7SFQpcjNWuvSzDw2C_cP8WXhjXT4s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7629" y="3682890"/>
            <a:ext cx="2391835" cy="194418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Galen Straws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6473" y="4443681"/>
            <a:ext cx="1274946" cy="1728548"/>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6421" y="898016"/>
            <a:ext cx="1806485" cy="2234519"/>
          </a:xfrm>
          <a:prstGeom prst="rect">
            <a:avLst/>
          </a:prstGeom>
        </p:spPr>
      </p:pic>
      <p:pic>
        <p:nvPicPr>
          <p:cNvPr id="22" name="Picture 2" descr="http://chmc-dubai.com/img/Sigmund_Freud/Sigmund%20Freu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87956" y="3434455"/>
            <a:ext cx="1890117" cy="273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9359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575535" y="1690328"/>
            <a:ext cx="10515600" cy="2852737"/>
          </a:xfrm>
        </p:spPr>
        <p:txBody>
          <a:bodyPr>
            <a:normAutofit/>
          </a:bodyPr>
          <a:lstStyle/>
          <a:p>
            <a:r>
              <a:rPr lang="cs-CZ" sz="5400" b="1" dirty="0">
                <a:latin typeface="Garamond" panose="02020404030301010803" pitchFamily="18" charset="0"/>
              </a:rPr>
              <a:t>2. Pojetí mysli</a:t>
            </a:r>
          </a:p>
        </p:txBody>
      </p:sp>
    </p:spTree>
    <p:extLst>
      <p:ext uri="{BB962C8B-B14F-4D97-AF65-F5344CB8AC3E}">
        <p14:creationId xmlns:p14="http://schemas.microsoft.com/office/powerpoint/2010/main" val="233787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6899" y="622335"/>
            <a:ext cx="12096205" cy="1325563"/>
          </a:xfrm>
        </p:spPr>
        <p:txBody>
          <a:bodyPr>
            <a:normAutofit/>
          </a:bodyPr>
          <a:lstStyle/>
          <a:p>
            <a:r>
              <a:rPr lang="cs-CZ" sz="3600" b="1" dirty="0">
                <a:solidFill>
                  <a:srgbClr val="C00000"/>
                </a:solidFill>
                <a:latin typeface="Garamond" panose="02020404030301010803" pitchFamily="18" charset="0"/>
              </a:rPr>
              <a:t>Myšlení je</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esenciální vlastnost </a:t>
            </a:r>
            <a:r>
              <a:rPr lang="en-GB" sz="3600" b="1" dirty="0" err="1">
                <a:solidFill>
                  <a:srgbClr val="C00000"/>
                </a:solidFill>
                <a:latin typeface="Garamond" panose="02020404030301010803" pitchFamily="18" charset="0"/>
              </a:rPr>
              <a:t>mysli</a:t>
            </a:r>
            <a:endParaRPr lang="cs-CZ" sz="3600" b="1" dirty="0">
              <a:solidFill>
                <a:srgbClr val="C00000"/>
              </a:solidFill>
              <a:latin typeface="Garamond" panose="02020404030301010803" pitchFamily="18" charset="0"/>
            </a:endParaRPr>
          </a:p>
        </p:txBody>
      </p:sp>
      <p:sp>
        <p:nvSpPr>
          <p:cNvPr id="3" name="Zástupný symbol pro obsah 2"/>
          <p:cNvSpPr>
            <a:spLocks noGrp="1"/>
          </p:cNvSpPr>
          <p:nvPr>
            <p:ph idx="1"/>
          </p:nvPr>
        </p:nvSpPr>
        <p:spPr>
          <a:xfrm>
            <a:off x="838200" y="1689118"/>
            <a:ext cx="10515600" cy="4351338"/>
          </a:xfrm>
        </p:spPr>
        <p:txBody>
          <a:bodyPr>
            <a:normAutofit/>
          </a:bodyPr>
          <a:lstStyle/>
          <a:p>
            <a:pPr marL="0" indent="0">
              <a:buNone/>
            </a:pPr>
            <a:r>
              <a:rPr lang="cs-CZ" sz="3200" dirty="0">
                <a:latin typeface="Garamond" panose="02020404030301010803" pitchFamily="18" charset="0"/>
              </a:rPr>
              <a:t>‘</a:t>
            </a:r>
            <a:r>
              <a:rPr lang="en-GB" sz="3200" dirty="0">
                <a:latin typeface="Garamond" panose="02020404030301010803" pitchFamily="18" charset="0"/>
              </a:rPr>
              <a:t>M</a:t>
            </a:r>
            <a:r>
              <a:rPr lang="cs-CZ" sz="3200" dirty="0">
                <a:latin typeface="Garamond" panose="02020404030301010803" pitchFamily="18" charset="0"/>
              </a:rPr>
              <a:t>yšlení, jedině to se ode mne nedá odloučit. Já jsem, já existuji, to je jisté. Ale jak dlouho? Inu, pokud myslím; neboť je snad možné, že jakmile bych naprosto přestal myslet, zmizel bych.’ </a:t>
            </a:r>
          </a:p>
          <a:p>
            <a:pPr marL="0" indent="0">
              <a:buNone/>
            </a:pPr>
            <a:r>
              <a:rPr lang="cs-CZ" sz="3200" dirty="0">
                <a:latin typeface="Garamond" panose="02020404030301010803" pitchFamily="18" charset="0"/>
              </a:rPr>
              <a:t>Druhá meditace</a:t>
            </a:r>
          </a:p>
        </p:txBody>
      </p:sp>
    </p:spTree>
    <p:extLst>
      <p:ext uri="{BB962C8B-B14F-4D97-AF65-F5344CB8AC3E}">
        <p14:creationId xmlns:p14="http://schemas.microsoft.com/office/powerpoint/2010/main" val="161594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16504" y="655388"/>
            <a:ext cx="9294688" cy="4930775"/>
          </a:xfrm>
        </p:spPr>
        <p:txBody>
          <a:bodyPr vert="horz" lIns="91440" tIns="45720" rIns="91440" bIns="45720" rtlCol="0" anchor="ctr">
            <a:normAutofit/>
          </a:bodyPr>
          <a:lstStyle/>
          <a:p>
            <a:pPr marL="0" indent="0">
              <a:buNone/>
            </a:pPr>
            <a:r>
              <a:rPr lang="en-US" sz="5400" b="1" i="1" dirty="0">
                <a:latin typeface="Garamond" panose="02020404030301010803" pitchFamily="18" charset="0"/>
              </a:rPr>
              <a:t>Res cogitans</a:t>
            </a:r>
          </a:p>
          <a:p>
            <a:pPr marL="0" indent="0">
              <a:buNone/>
            </a:pPr>
            <a:r>
              <a:rPr lang="cs-CZ" sz="5400" b="1" dirty="0">
                <a:latin typeface="Garamond" panose="02020404030301010803" pitchFamily="18" charset="0"/>
              </a:rPr>
              <a:t> </a:t>
            </a:r>
            <a:r>
              <a:rPr lang="en-US" sz="5400" b="1" dirty="0" err="1">
                <a:latin typeface="Garamond" panose="02020404030301010803" pitchFamily="18" charset="0"/>
              </a:rPr>
              <a:t>Věc</a:t>
            </a:r>
            <a:r>
              <a:rPr lang="en-US" sz="5400" b="1" dirty="0">
                <a:latin typeface="Garamond" panose="02020404030301010803" pitchFamily="18" charset="0"/>
              </a:rPr>
              <a:t> </a:t>
            </a:r>
            <a:r>
              <a:rPr lang="en-US" sz="5400" b="1" dirty="0" err="1">
                <a:latin typeface="Garamond" panose="02020404030301010803" pitchFamily="18" charset="0"/>
              </a:rPr>
              <a:t>myslící</a:t>
            </a:r>
            <a:endParaRPr lang="en-US" sz="5400" b="1" dirty="0">
              <a:latin typeface="Garamond" panose="02020404030301010803" pitchFamily="18" charset="0"/>
            </a:endParaRPr>
          </a:p>
        </p:txBody>
      </p:sp>
    </p:spTree>
    <p:extLst>
      <p:ext uri="{BB962C8B-B14F-4D97-AF65-F5344CB8AC3E}">
        <p14:creationId xmlns:p14="http://schemas.microsoft.com/office/powerpoint/2010/main" val="355566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1412" y="723506"/>
            <a:ext cx="10515600" cy="1325563"/>
          </a:xfrm>
        </p:spPr>
        <p:txBody>
          <a:bodyPr>
            <a:normAutofit/>
          </a:bodyPr>
          <a:lstStyle/>
          <a:p>
            <a:r>
              <a:rPr lang="cs-CZ" sz="3600" b="1" dirty="0">
                <a:solidFill>
                  <a:srgbClr val="C00000"/>
                </a:solidFill>
                <a:latin typeface="Garamond" panose="02020404030301010803" pitchFamily="18" charset="0"/>
              </a:rPr>
              <a:t>Co znamená „myslící“ (</a:t>
            </a:r>
            <a:r>
              <a:rPr lang="cs-CZ" sz="3600" b="1" i="1" dirty="0" err="1">
                <a:solidFill>
                  <a:srgbClr val="C00000"/>
                </a:solidFill>
                <a:latin typeface="Garamond" panose="02020404030301010803" pitchFamily="18" charset="0"/>
              </a:rPr>
              <a:t>cogitans</a:t>
            </a:r>
            <a:r>
              <a:rPr lang="cs-CZ" sz="3600" b="1" dirty="0">
                <a:solidFill>
                  <a:srgbClr val="C00000"/>
                </a:solidFill>
                <a:latin typeface="Garamond" panose="02020404030301010803" pitchFamily="18" charset="0"/>
              </a:rPr>
              <a:t>)?</a:t>
            </a:r>
          </a:p>
        </p:txBody>
      </p:sp>
      <p:sp>
        <p:nvSpPr>
          <p:cNvPr id="3" name="Zástupný symbol pro obsah 2"/>
          <p:cNvSpPr>
            <a:spLocks noGrp="1"/>
          </p:cNvSpPr>
          <p:nvPr>
            <p:ph idx="1"/>
          </p:nvPr>
        </p:nvSpPr>
        <p:spPr>
          <a:xfrm>
            <a:off x="1249324" y="1783156"/>
            <a:ext cx="10515600" cy="4351338"/>
          </a:xfrm>
        </p:spPr>
        <p:txBody>
          <a:bodyPr>
            <a:normAutofit lnSpcReduction="10000"/>
          </a:bodyPr>
          <a:lstStyle/>
          <a:p>
            <a:pPr marL="0" indent="0">
              <a:buNone/>
            </a:pPr>
            <a:r>
              <a:rPr lang="en-US" dirty="0">
                <a:latin typeface="Garamond" panose="02020404030301010803" pitchFamily="18" charset="0"/>
              </a:rPr>
              <a:t>‘</a:t>
            </a:r>
            <a:r>
              <a:rPr lang="cs-CZ" dirty="0">
                <a:latin typeface="Garamond" panose="02020404030301010803" pitchFamily="18" charset="0"/>
              </a:rPr>
              <a:t>Jménem „</a:t>
            </a:r>
            <a:r>
              <a:rPr lang="en-US" dirty="0">
                <a:latin typeface="Garamond" panose="02020404030301010803" pitchFamily="18" charset="0"/>
              </a:rPr>
              <a:t>my</a:t>
            </a:r>
            <a:r>
              <a:rPr lang="cs-CZ" dirty="0" err="1">
                <a:latin typeface="Garamond" panose="02020404030301010803" pitchFamily="18" charset="0"/>
              </a:rPr>
              <a:t>šlení</a:t>
            </a:r>
            <a:r>
              <a:rPr lang="cs-CZ" dirty="0">
                <a:latin typeface="Garamond" panose="02020404030301010803" pitchFamily="18" charset="0"/>
              </a:rPr>
              <a:t>“ chápu vše to, co se v nás vědomých děje tak, že jsme si toho vědomi </a:t>
            </a:r>
            <a:r>
              <a:rPr lang="en-US" dirty="0">
                <a:latin typeface="Garamond" panose="02020404030301010803" pitchFamily="18" charset="0"/>
              </a:rPr>
              <a:t>[</a:t>
            </a:r>
            <a:r>
              <a:rPr lang="en-US" i="1" dirty="0">
                <a:latin typeface="Garamond" panose="02020404030301010803" pitchFamily="18" charset="0"/>
              </a:rPr>
              <a:t>in </a:t>
            </a:r>
            <a:r>
              <a:rPr lang="en-US" i="1" dirty="0" err="1">
                <a:latin typeface="Garamond" panose="02020404030301010803" pitchFamily="18" charset="0"/>
              </a:rPr>
              <a:t>nobis</a:t>
            </a:r>
            <a:r>
              <a:rPr lang="en-US" i="1" dirty="0">
                <a:latin typeface="Garamond" panose="02020404030301010803" pitchFamily="18" charset="0"/>
              </a:rPr>
              <a:t> </a:t>
            </a:r>
            <a:r>
              <a:rPr lang="en-US" i="1" dirty="0" err="1">
                <a:latin typeface="Garamond" panose="02020404030301010803" pitchFamily="18" charset="0"/>
              </a:rPr>
              <a:t>conscientia</a:t>
            </a:r>
            <a:r>
              <a:rPr lang="en-US" i="1" dirty="0">
                <a:latin typeface="Garamond" panose="02020404030301010803" pitchFamily="18" charset="0"/>
              </a:rPr>
              <a:t> </a:t>
            </a:r>
            <a:r>
              <a:rPr lang="en-US" i="1" dirty="0" err="1">
                <a:latin typeface="Garamond" panose="02020404030301010803" pitchFamily="18" charset="0"/>
              </a:rPr>
              <a:t>est</a:t>
            </a:r>
            <a:r>
              <a:rPr lang="en-US" dirty="0">
                <a:latin typeface="Garamond" panose="02020404030301010803" pitchFamily="18" charset="0"/>
              </a:rPr>
              <a:t>]</a:t>
            </a:r>
            <a:r>
              <a:rPr lang="cs-CZ" dirty="0">
                <a:latin typeface="Garamond" panose="02020404030301010803" pitchFamily="18" charset="0"/>
              </a:rPr>
              <a:t>. A tedy nejen chápání, chtění a představování, ale též smyslové vnímání je zde totéž, co myšlení. Neboť říkám-li: „já vidím“ nebo „já chodím, tedy jsem“, a toto chápu o vidění nebo o chůzi, které jsou prováděny tělem, závěr není zcela jistý. Mohu se totiž domnívat—jak se často stává ve snech—, že vidím nebo chodím, přestože nemám otevřené oči a nehýbu se z místa, a snad dokonce ani nemám žádné tělo. Ale závěr je zcela jistý, pokud to chápu o vědomí vidění nebo chůze, protože tehdy se to týká mysli, jež sama smyslově vnímá či myslí, že vidí nebo že chodí.</a:t>
            </a:r>
            <a:r>
              <a:rPr lang="en-US" dirty="0">
                <a:latin typeface="Garamond" panose="02020404030301010803" pitchFamily="18" charset="0"/>
              </a:rPr>
              <a:t>’</a:t>
            </a:r>
            <a:r>
              <a:rPr lang="cs-CZ" dirty="0">
                <a:latin typeface="Garamond" panose="02020404030301010803" pitchFamily="18" charset="0"/>
              </a:rPr>
              <a:t> </a:t>
            </a:r>
          </a:p>
          <a:p>
            <a:pPr marL="0" indent="0">
              <a:buNone/>
            </a:pPr>
            <a:r>
              <a:rPr lang="cs-CZ" dirty="0">
                <a:latin typeface="Garamond" panose="02020404030301010803" pitchFamily="18" charset="0"/>
              </a:rPr>
              <a:t>Descartes, </a:t>
            </a:r>
            <a:r>
              <a:rPr lang="cs-CZ" i="1" dirty="0">
                <a:latin typeface="Garamond" panose="02020404030301010803" pitchFamily="18" charset="0"/>
              </a:rPr>
              <a:t>Principy Filosofie </a:t>
            </a:r>
            <a:r>
              <a:rPr lang="cs-CZ" dirty="0">
                <a:latin typeface="Garamond" panose="02020404030301010803" pitchFamily="18" charset="0"/>
              </a:rPr>
              <a:t>(1644), I.IX</a:t>
            </a:r>
          </a:p>
          <a:p>
            <a:endParaRPr lang="cs-CZ" dirty="0"/>
          </a:p>
        </p:txBody>
      </p:sp>
    </p:spTree>
    <p:extLst>
      <p:ext uri="{BB962C8B-B14F-4D97-AF65-F5344CB8AC3E}">
        <p14:creationId xmlns:p14="http://schemas.microsoft.com/office/powerpoint/2010/main" val="402443287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820738" y="1825625"/>
            <a:ext cx="11371262" cy="4351338"/>
          </a:xfrm>
        </p:spPr>
        <p:txBody>
          <a:bodyPr>
            <a:normAutofit/>
          </a:bodyPr>
          <a:lstStyle/>
          <a:p>
            <a:pPr marL="0" indent="0">
              <a:buNone/>
            </a:pPr>
            <a:r>
              <a:rPr lang="en-US" sz="4000" dirty="0">
                <a:latin typeface="Garamond" panose="02020404030301010803" pitchFamily="18" charset="0"/>
              </a:rPr>
              <a:t>‘</a:t>
            </a:r>
            <a:r>
              <a:rPr lang="cs-CZ" sz="4000" dirty="0">
                <a:latin typeface="Garamond" panose="02020404030301010803" pitchFamily="18" charset="0"/>
              </a:rPr>
              <a:t>Ale co tedy jsem? Věc myslící. Co to je? Inu, věc pochybující, chápající, tvrdící, popírající, chtějící, nechtějící, jakož i představující si a smyslově vnímající.</a:t>
            </a:r>
            <a:r>
              <a:rPr lang="en-US" sz="4000" dirty="0">
                <a:latin typeface="Garamond" panose="02020404030301010803" pitchFamily="18" charset="0"/>
              </a:rPr>
              <a:t>’</a:t>
            </a:r>
            <a:endParaRPr lang="cs-CZ" sz="4000" dirty="0">
              <a:latin typeface="Garamond" panose="02020404030301010803" pitchFamily="18" charset="0"/>
            </a:endParaRPr>
          </a:p>
          <a:p>
            <a:pPr marL="0" indent="0">
              <a:buNone/>
            </a:pPr>
            <a:r>
              <a:rPr lang="cs-CZ" sz="4000" dirty="0">
                <a:latin typeface="Garamond" panose="02020404030301010803" pitchFamily="18" charset="0"/>
              </a:rPr>
              <a:t>Druhá meditace</a:t>
            </a:r>
          </a:p>
        </p:txBody>
      </p:sp>
    </p:spTree>
    <p:extLst>
      <p:ext uri="{BB962C8B-B14F-4D97-AF65-F5344CB8AC3E}">
        <p14:creationId xmlns:p14="http://schemas.microsoft.com/office/powerpoint/2010/main" val="427778568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8336" y="640056"/>
            <a:ext cx="10683240" cy="1325563"/>
          </a:xfrm>
        </p:spPr>
        <p:txBody>
          <a:bodyPr>
            <a:normAutofit/>
          </a:bodyPr>
          <a:lstStyle/>
          <a:p>
            <a:r>
              <a:rPr lang="cs-CZ" sz="3600" b="1" dirty="0">
                <a:solidFill>
                  <a:srgbClr val="C00000"/>
                </a:solidFill>
                <a:latin typeface="Garamond" panose="02020404030301010803" pitchFamily="18" charset="0"/>
              </a:rPr>
              <a:t>Nedělitelnost mysli</a:t>
            </a:r>
          </a:p>
        </p:txBody>
      </p:sp>
      <p:sp>
        <p:nvSpPr>
          <p:cNvPr id="3" name="Zástupný symbol pro obsah 2"/>
          <p:cNvSpPr>
            <a:spLocks noGrp="1"/>
          </p:cNvSpPr>
          <p:nvPr>
            <p:ph idx="1"/>
          </p:nvPr>
        </p:nvSpPr>
        <p:spPr>
          <a:xfrm>
            <a:off x="1065976" y="1690688"/>
            <a:ext cx="10515600" cy="4351338"/>
          </a:xfrm>
        </p:spPr>
        <p:txBody>
          <a:bodyPr/>
          <a:lstStyle/>
          <a:p>
            <a:pPr marL="0" indent="0">
              <a:buNone/>
            </a:pPr>
            <a:r>
              <a:rPr lang="cs-CZ" dirty="0">
                <a:latin typeface="Garamond" panose="02020404030301010803" pitchFamily="18" charset="0"/>
              </a:rPr>
              <a:t>‘Velký rozdíl mezi myslí a tělem tu pozoruji především v tom, že tělo je ze své přirozenosti vždy dělitelné, zatímco mysl je naprosto nedělitelná: neboť když ji, čili sebe, nakolik jsem pouze věc myslící, uvažuji, vůbec v sobě nemohu rozlišit části, nýbrž se chápu výhradně jako jednu a ucelenou věc … je to jedna a táž mysl, která chce, smyslově vnímá a chápe.’</a:t>
            </a:r>
          </a:p>
          <a:p>
            <a:pPr marL="0" indent="0">
              <a:buNone/>
            </a:pPr>
            <a:r>
              <a:rPr lang="cs-CZ" dirty="0">
                <a:latin typeface="Garamond" panose="02020404030301010803" pitchFamily="18" charset="0"/>
              </a:rPr>
              <a:t>Descartes, Šestá meditace</a:t>
            </a:r>
          </a:p>
        </p:txBody>
      </p:sp>
    </p:spTree>
    <p:extLst>
      <p:ext uri="{BB962C8B-B14F-4D97-AF65-F5344CB8AC3E}">
        <p14:creationId xmlns:p14="http://schemas.microsoft.com/office/powerpoint/2010/main" val="375010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66" y="353550"/>
            <a:ext cx="10515600" cy="1325563"/>
          </a:xfrm>
        </p:spPr>
        <p:txBody>
          <a:bodyPr>
            <a:normAutofit/>
          </a:bodyPr>
          <a:lstStyle/>
          <a:p>
            <a:r>
              <a:rPr lang="en-GB" sz="3600" b="1" dirty="0" err="1">
                <a:solidFill>
                  <a:srgbClr val="C00000"/>
                </a:solidFill>
                <a:latin typeface="Garamond" panose="02020404030301010803" pitchFamily="18" charset="0"/>
              </a:rPr>
              <a:t>Vlastnosti</a:t>
            </a:r>
            <a:r>
              <a:rPr lang="en-GB" sz="3600" b="1" dirty="0">
                <a:solidFill>
                  <a:srgbClr val="C00000"/>
                </a:solidFill>
                <a:latin typeface="Garamond" panose="02020404030301010803" pitchFamily="18" charset="0"/>
              </a:rPr>
              <a:t> m</a:t>
            </a:r>
            <a:r>
              <a:rPr lang="cs-CZ" sz="3600" b="1" dirty="0">
                <a:solidFill>
                  <a:srgbClr val="C00000"/>
                </a:solidFill>
                <a:latin typeface="Garamond" panose="02020404030301010803" pitchFamily="18" charset="0"/>
              </a:rPr>
              <a:t>ysl</a:t>
            </a:r>
            <a:r>
              <a:rPr lang="en-GB" sz="3600" b="1" dirty="0" err="1">
                <a:solidFill>
                  <a:srgbClr val="C00000"/>
                </a:solidFill>
                <a:latin typeface="Garamond" panose="02020404030301010803" pitchFamily="18" charset="0"/>
              </a:rPr>
              <a:t>i</a:t>
            </a:r>
            <a:r>
              <a:rPr lang="en-GB" sz="3600" b="1" dirty="0">
                <a:solidFill>
                  <a:srgbClr val="C00000"/>
                </a:solidFill>
                <a:latin typeface="Garamond" panose="02020404030301010803" pitchFamily="18" charset="0"/>
              </a:rPr>
              <a:t> </a:t>
            </a:r>
            <a:r>
              <a:rPr lang="cs-CZ" sz="3600" b="1" dirty="0">
                <a:solidFill>
                  <a:srgbClr val="C00000"/>
                </a:solidFill>
                <a:latin typeface="Garamond" panose="02020404030301010803" pitchFamily="18" charset="0"/>
              </a:rPr>
              <a:t>či duše </a:t>
            </a:r>
            <a:r>
              <a:rPr lang="en-GB" sz="3600" b="1" dirty="0">
                <a:solidFill>
                  <a:srgbClr val="C00000"/>
                </a:solidFill>
                <a:latin typeface="Garamond" panose="02020404030301010803" pitchFamily="18" charset="0"/>
              </a:rPr>
              <a:t>u </a:t>
            </a:r>
            <a:r>
              <a:rPr lang="en-GB" sz="3600" b="1" dirty="0" err="1">
                <a:solidFill>
                  <a:srgbClr val="C00000"/>
                </a:solidFill>
                <a:latin typeface="Garamond" panose="02020404030301010803" pitchFamily="18" charset="0"/>
              </a:rPr>
              <a:t>Descarta</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599196" y="1586185"/>
            <a:ext cx="10515600" cy="4351338"/>
          </a:xfrm>
        </p:spPr>
        <p:txBody>
          <a:bodyPr>
            <a:normAutofit/>
          </a:bodyPr>
          <a:lstStyle/>
          <a:p>
            <a:pPr marL="0" indent="0">
              <a:buNone/>
            </a:pPr>
            <a:r>
              <a:rPr lang="cs-CZ" sz="3600" dirty="0">
                <a:latin typeface="Garamond" panose="02020404030301010803" pitchFamily="18" charset="0"/>
              </a:rPr>
              <a:t>1. Esence mysli je myšlením</a:t>
            </a:r>
            <a:r>
              <a:rPr lang="en-GB"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2. mysl </a:t>
            </a:r>
            <a:r>
              <a:rPr lang="en-GB" sz="3600" dirty="0">
                <a:latin typeface="Garamond" panose="02020404030301010803" pitchFamily="18" charset="0"/>
              </a:rPr>
              <a:t>j</a:t>
            </a:r>
            <a:r>
              <a:rPr lang="cs-CZ" sz="3600" dirty="0">
                <a:latin typeface="Garamond" panose="02020404030301010803" pitchFamily="18" charset="0"/>
              </a:rPr>
              <a:t>e substance</a:t>
            </a:r>
            <a:r>
              <a:rPr lang="en-GB"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3. </a:t>
            </a:r>
            <a:r>
              <a:rPr lang="en-GB" sz="3600" dirty="0">
                <a:latin typeface="Garamond" panose="02020404030301010803" pitchFamily="18" charset="0"/>
              </a:rPr>
              <a:t>j</a:t>
            </a:r>
            <a:r>
              <a:rPr lang="cs-CZ" sz="3600" dirty="0">
                <a:latin typeface="Garamond" panose="02020404030301010803" pitchFamily="18" charset="0"/>
              </a:rPr>
              <a:t>e nehmotná</a:t>
            </a:r>
            <a:r>
              <a:rPr lang="en-GB"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4. </a:t>
            </a:r>
            <a:r>
              <a:rPr lang="en-GB" sz="3600" dirty="0">
                <a:latin typeface="Garamond" panose="02020404030301010803" pitchFamily="18" charset="0"/>
              </a:rPr>
              <a:t>j</a:t>
            </a:r>
            <a:r>
              <a:rPr lang="cs-CZ" sz="3600" dirty="0">
                <a:latin typeface="Garamond" panose="02020404030301010803" pitchFamily="18" charset="0"/>
              </a:rPr>
              <a:t>e nedělitelná</a:t>
            </a:r>
            <a:r>
              <a:rPr lang="en-GB"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5. </a:t>
            </a:r>
            <a:r>
              <a:rPr lang="en-GB" sz="3600" dirty="0">
                <a:latin typeface="Garamond" panose="02020404030301010803" pitchFamily="18" charset="0"/>
              </a:rPr>
              <a:t>j</a:t>
            </a:r>
            <a:r>
              <a:rPr lang="cs-CZ" sz="3600" dirty="0">
                <a:latin typeface="Garamond" panose="02020404030301010803" pitchFamily="18" charset="0"/>
              </a:rPr>
              <a:t>e známější než tělesa</a:t>
            </a:r>
            <a:r>
              <a:rPr lang="en-GB" sz="3600" dirty="0">
                <a:latin typeface="Garamond" panose="02020404030301010803" pitchFamily="18" charset="0"/>
              </a:rPr>
              <a:t>.</a:t>
            </a:r>
          </a:p>
        </p:txBody>
      </p:sp>
    </p:spTree>
    <p:extLst>
      <p:ext uri="{BB962C8B-B14F-4D97-AF65-F5344CB8AC3E}">
        <p14:creationId xmlns:p14="http://schemas.microsoft.com/office/powerpoint/2010/main" val="195990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0813" y="1200150"/>
            <a:ext cx="12041187" cy="4976813"/>
          </a:xfrm>
        </p:spPr>
        <p:txBody>
          <a:bodyPr>
            <a:normAutofit/>
          </a:bodyPr>
          <a:lstStyle/>
          <a:p>
            <a:pPr marL="0" indent="0">
              <a:buNone/>
            </a:pPr>
            <a:r>
              <a:rPr lang="cs-CZ" sz="3200" dirty="0">
                <a:latin typeface="Garamond" panose="02020404030301010803" pitchFamily="18" charset="0"/>
              </a:rPr>
              <a:t>‘Podle aristotelsko-scholastické filosofie směřuje lidská mysl svou povahou prvotně k poznání předmětů tělesného světa. Sebe sama poznává až druhotně, její sebe-vědomí pouze jakoby parazituje na vědomí jsoucen od ní odlišných … Význam Descartova vystoupení spočívá v tom, že tyto za jeho dob obvyklé představy jakoby převrátil. Duše zná prý sama sebe lépe než tělesa okolního světa, dokonce lépe než své vlastní tělo.</a:t>
            </a:r>
            <a:r>
              <a:rPr lang="en-US" sz="3200" dirty="0">
                <a:latin typeface="Garamond" panose="02020404030301010803" pitchFamily="18" charset="0"/>
              </a:rPr>
              <a:t>’</a:t>
            </a:r>
            <a:endParaRPr lang="cs-CZ" sz="3200" dirty="0">
              <a:latin typeface="Garamond" panose="02020404030301010803" pitchFamily="18" charset="0"/>
            </a:endParaRPr>
          </a:p>
          <a:p>
            <a:pPr marL="0" indent="0">
              <a:buNone/>
            </a:pPr>
            <a:r>
              <a:rPr lang="cs-CZ" sz="3200" dirty="0">
                <a:latin typeface="Garamond" panose="02020404030301010803" pitchFamily="18" charset="0"/>
              </a:rPr>
              <a:t>Stanislav Sousedík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48909"/>
          <a:stretch/>
        </p:blipFill>
        <p:spPr>
          <a:xfrm>
            <a:off x="8534400" y="4014335"/>
            <a:ext cx="1698171" cy="2162628"/>
          </a:xfrm>
          <a:prstGeom prst="rect">
            <a:avLst/>
          </a:prstGeom>
        </p:spPr>
      </p:pic>
    </p:spTree>
    <p:extLst>
      <p:ext uri="{BB962C8B-B14F-4D97-AF65-F5344CB8AC3E}">
        <p14:creationId xmlns:p14="http://schemas.microsoft.com/office/powerpoint/2010/main" val="107495262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AB330-32CB-464C-82A4-983012354D6C}"/>
              </a:ext>
            </a:extLst>
          </p:cNvPr>
          <p:cNvSpPr>
            <a:spLocks noGrp="1"/>
          </p:cNvSpPr>
          <p:nvPr>
            <p:ph idx="4294967295"/>
          </p:nvPr>
        </p:nvSpPr>
        <p:spPr>
          <a:xfrm>
            <a:off x="2643963" y="2815007"/>
            <a:ext cx="10515600" cy="4351337"/>
          </a:xfrm>
        </p:spPr>
        <p:txBody>
          <a:bodyPr>
            <a:normAutofit/>
          </a:bodyPr>
          <a:lstStyle/>
          <a:p>
            <a:pPr marL="0" indent="0">
              <a:buNone/>
            </a:pPr>
            <a:r>
              <a:rPr lang="cs-CZ" sz="4400" b="1" dirty="0">
                <a:latin typeface="Garamond" panose="02020404030301010803" pitchFamily="18" charset="0"/>
              </a:rPr>
              <a:t>3. Substanciální dualismus</a:t>
            </a:r>
          </a:p>
        </p:txBody>
      </p:sp>
    </p:spTree>
    <p:extLst>
      <p:ext uri="{BB962C8B-B14F-4D97-AF65-F5344CB8AC3E}">
        <p14:creationId xmlns:p14="http://schemas.microsoft.com/office/powerpoint/2010/main" val="23959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E5664-1A48-4EDD-B4C7-DBFBB92F51B3}"/>
              </a:ext>
            </a:extLst>
          </p:cNvPr>
          <p:cNvSpPr>
            <a:spLocks noGrp="1"/>
          </p:cNvSpPr>
          <p:nvPr>
            <p:ph idx="4294967295"/>
          </p:nvPr>
        </p:nvSpPr>
        <p:spPr>
          <a:xfrm>
            <a:off x="1676400" y="2616200"/>
            <a:ext cx="10515600" cy="4351338"/>
          </a:xfrm>
        </p:spPr>
        <p:txBody>
          <a:bodyPr>
            <a:normAutofit/>
          </a:bodyPr>
          <a:lstStyle/>
          <a:p>
            <a:pPr marL="0" indent="0">
              <a:buNone/>
            </a:pPr>
            <a:r>
              <a:rPr lang="cs-CZ" sz="4000" dirty="0">
                <a:latin typeface="Garamond" panose="02020404030301010803" pitchFamily="18" charset="0"/>
              </a:rPr>
              <a:t>Věc</a:t>
            </a:r>
          </a:p>
        </p:txBody>
      </p:sp>
    </p:spTree>
    <p:extLst>
      <p:ext uri="{BB962C8B-B14F-4D97-AF65-F5344CB8AC3E}">
        <p14:creationId xmlns:p14="http://schemas.microsoft.com/office/powerpoint/2010/main" val="429261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7725" y="781732"/>
            <a:ext cx="3522696" cy="646331"/>
          </a:xfrm>
          <a:prstGeom prst="rect">
            <a:avLst/>
          </a:prstGeom>
        </p:spPr>
        <p:txBody>
          <a:bodyPr wrap="none">
            <a:spAutoFit/>
          </a:bodyPr>
          <a:lstStyle/>
          <a:p>
            <a:r>
              <a:rPr lang="cs-CZ" sz="3600" b="1" dirty="0">
                <a:solidFill>
                  <a:srgbClr val="C00000"/>
                </a:solidFill>
                <a:latin typeface="Garamond" panose="02020404030301010803" pitchFamily="18" charset="0"/>
              </a:rPr>
              <a:t>Požadavky kursu</a:t>
            </a:r>
          </a:p>
        </p:txBody>
      </p:sp>
      <p:sp>
        <p:nvSpPr>
          <p:cNvPr id="3" name="Rectangle 2">
            <a:extLst>
              <a:ext uri="{FF2B5EF4-FFF2-40B4-BE49-F238E27FC236}">
                <a16:creationId xmlns:a16="http://schemas.microsoft.com/office/drawing/2014/main" id="{62100377-C1B2-4A03-BBD5-5E7E7EC3BA1B}"/>
              </a:ext>
            </a:extLst>
          </p:cNvPr>
          <p:cNvSpPr/>
          <p:nvPr/>
        </p:nvSpPr>
        <p:spPr>
          <a:xfrm>
            <a:off x="1179533" y="1428063"/>
            <a:ext cx="9920589" cy="3970318"/>
          </a:xfrm>
          <a:prstGeom prst="rect">
            <a:avLst/>
          </a:prstGeom>
        </p:spPr>
        <p:txBody>
          <a:bodyPr wrap="square">
            <a:spAutoFit/>
          </a:bodyPr>
          <a:lstStyle/>
          <a:p>
            <a:r>
              <a:rPr lang="cs-CZ" sz="2800" dirty="0">
                <a:latin typeface="Garamond" panose="02020404030301010803" pitchFamily="18" charset="0"/>
              </a:rPr>
              <a:t>Pravidelná účast na přednáškách a jedna písemná práce v rozsahu 700-1,000 slov. Student sám volí název a předmět své písemné práce. Práce se bude vázat ke konkrétnímu tématu a ke konkrétní literatuře z přednášek. Písemná práce má se zabývat pojetím mysli či duševních schopností u jednoho autora. Práce má být souvislá a strukturovaná, nestačí jen řada disparátních bodů či poznámek. Práce může být v češtině, ve slovenštině či v angličtině. Písemné práce je možné odevzdávat od 20.12.23-8.1.24. Práce je třeba odevzdat vyučujícímu vytištěné, nikoli elektronicky.</a:t>
            </a:r>
          </a:p>
        </p:txBody>
      </p:sp>
    </p:spTree>
    <p:extLst>
      <p:ext uri="{BB962C8B-B14F-4D97-AF65-F5344CB8AC3E}">
        <p14:creationId xmlns:p14="http://schemas.microsoft.com/office/powerpoint/2010/main" val="383723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E5664-1A48-4EDD-B4C7-DBFBB92F51B3}"/>
              </a:ext>
            </a:extLst>
          </p:cNvPr>
          <p:cNvSpPr>
            <a:spLocks noGrp="1"/>
          </p:cNvSpPr>
          <p:nvPr>
            <p:ph idx="4294967295"/>
          </p:nvPr>
        </p:nvSpPr>
        <p:spPr>
          <a:xfrm>
            <a:off x="1676400" y="2616200"/>
            <a:ext cx="10515600" cy="4351338"/>
          </a:xfrm>
        </p:spPr>
        <p:txBody>
          <a:bodyPr>
            <a:normAutofit/>
          </a:bodyPr>
          <a:lstStyle/>
          <a:p>
            <a:pPr marL="0" indent="0">
              <a:buNone/>
            </a:pPr>
            <a:r>
              <a:rPr lang="cs-CZ" sz="4000" dirty="0">
                <a:latin typeface="Garamond" panose="02020404030301010803" pitchFamily="18" charset="0"/>
              </a:rPr>
              <a:t>Věc = substance</a:t>
            </a:r>
          </a:p>
        </p:txBody>
      </p:sp>
    </p:spTree>
    <p:extLst>
      <p:ext uri="{BB962C8B-B14F-4D97-AF65-F5344CB8AC3E}">
        <p14:creationId xmlns:p14="http://schemas.microsoft.com/office/powerpoint/2010/main" val="3851749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E5664-1A48-4EDD-B4C7-DBFBB92F51B3}"/>
              </a:ext>
            </a:extLst>
          </p:cNvPr>
          <p:cNvSpPr>
            <a:spLocks noGrp="1"/>
          </p:cNvSpPr>
          <p:nvPr>
            <p:ph idx="4294967295"/>
          </p:nvPr>
        </p:nvSpPr>
        <p:spPr>
          <a:xfrm>
            <a:off x="1676400" y="2616200"/>
            <a:ext cx="10515600" cy="4351338"/>
          </a:xfrm>
        </p:spPr>
        <p:txBody>
          <a:bodyPr>
            <a:normAutofit/>
          </a:bodyPr>
          <a:lstStyle/>
          <a:p>
            <a:pPr marL="0" indent="0">
              <a:buNone/>
            </a:pPr>
            <a:r>
              <a:rPr lang="cs-CZ" sz="4000" dirty="0">
                <a:latin typeface="Garamond" panose="02020404030301010803" pitchFamily="18" charset="0"/>
              </a:rPr>
              <a:t>Věc = substance = samostatná existence</a:t>
            </a:r>
          </a:p>
        </p:txBody>
      </p:sp>
    </p:spTree>
    <p:extLst>
      <p:ext uri="{BB962C8B-B14F-4D97-AF65-F5344CB8AC3E}">
        <p14:creationId xmlns:p14="http://schemas.microsoft.com/office/powerpoint/2010/main" val="425377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246" y="596618"/>
            <a:ext cx="10515600" cy="1325563"/>
          </a:xfrm>
        </p:spPr>
        <p:txBody>
          <a:bodyPr>
            <a:normAutofit/>
          </a:bodyPr>
          <a:lstStyle/>
          <a:p>
            <a:r>
              <a:rPr lang="cs-CZ" sz="3600" b="1" dirty="0">
                <a:solidFill>
                  <a:srgbClr val="C00000"/>
                </a:solidFill>
                <a:latin typeface="Garamond" panose="02020404030301010803" pitchFamily="18" charset="0"/>
              </a:rPr>
              <a:t>Descartes o Boží substanci</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94371" y="1595354"/>
            <a:ext cx="10515600" cy="4351338"/>
          </a:xfrm>
        </p:spPr>
        <p:txBody>
          <a:bodyPr/>
          <a:lstStyle/>
          <a:p>
            <a:pPr marL="0" indent="0">
              <a:buNone/>
            </a:pPr>
            <a:r>
              <a:rPr lang="en-GB" dirty="0">
                <a:latin typeface="Garamond" panose="02020404030301010803" pitchFamily="18" charset="0"/>
              </a:rPr>
              <a:t>‘</a:t>
            </a:r>
            <a:r>
              <a:rPr lang="en-GB" i="1" dirty="0" err="1">
                <a:latin typeface="Garamond" panose="02020404030301010803" pitchFamily="18" charset="0"/>
              </a:rPr>
              <a:t>Substanc</a:t>
            </a:r>
            <a:r>
              <a:rPr lang="cs-CZ" i="1" dirty="0">
                <a:latin typeface="Garamond" panose="02020404030301010803" pitchFamily="18" charset="0"/>
              </a:rPr>
              <a:t>í</a:t>
            </a:r>
            <a:r>
              <a:rPr lang="cs-CZ" dirty="0">
                <a:latin typeface="Garamond" panose="02020404030301010803" pitchFamily="18" charset="0"/>
              </a:rPr>
              <a:t> nemůžeme chápat nic jiného než věc, která existuje tak, že k tomu, aby existovala, nepotřebuje žádnou jinou věc. Avšak můžeme pochopit pouze jednu substanci, která vůbec žádnou věc nepotřebuje, totiž Boha. Neboť o všech ostatních substancích poznáváme, že mohou existovat jedině díky Boží součinnosti. A tak … jméno substance nepřísluší Bohu a věcem stvořeným </a:t>
            </a:r>
            <a:r>
              <a:rPr lang="cs-CZ" i="1" dirty="0">
                <a:latin typeface="Garamond" panose="02020404030301010803" pitchFamily="18" charset="0"/>
              </a:rPr>
              <a:t>ve stejném smyslu.</a:t>
            </a:r>
            <a:r>
              <a:rPr lang="en-US" i="1" dirty="0">
                <a:latin typeface="Garamond" panose="02020404030301010803" pitchFamily="18" charset="0"/>
              </a:rPr>
              <a:t>’ </a:t>
            </a:r>
            <a:endParaRPr lang="cs-CZ" i="1" dirty="0">
              <a:latin typeface="Garamond" panose="02020404030301010803" pitchFamily="18" charset="0"/>
            </a:endParaRPr>
          </a:p>
          <a:p>
            <a:pPr marL="0" indent="0">
              <a:buNone/>
            </a:pPr>
            <a:r>
              <a:rPr lang="cs-CZ" dirty="0">
                <a:latin typeface="Garamond" panose="02020404030301010803" pitchFamily="18" charset="0"/>
              </a:rPr>
              <a:t>Descartes, </a:t>
            </a:r>
            <a:r>
              <a:rPr lang="cs-CZ" i="1" dirty="0">
                <a:latin typeface="Garamond" panose="02020404030301010803" pitchFamily="18" charset="0"/>
              </a:rPr>
              <a:t>Principy</a:t>
            </a:r>
            <a:r>
              <a:rPr lang="cs-CZ" dirty="0">
                <a:latin typeface="Garamond" panose="02020404030301010803" pitchFamily="18" charset="0"/>
              </a:rPr>
              <a:t>, I. 51</a:t>
            </a:r>
            <a:endParaRPr lang="en-GB" dirty="0">
              <a:latin typeface="Garamond" panose="02020404030301010803" pitchFamily="18" charset="0"/>
            </a:endParaRPr>
          </a:p>
          <a:p>
            <a:endParaRPr lang="en-GB" dirty="0"/>
          </a:p>
        </p:txBody>
      </p:sp>
    </p:spTree>
    <p:extLst>
      <p:ext uri="{BB962C8B-B14F-4D97-AF65-F5344CB8AC3E}">
        <p14:creationId xmlns:p14="http://schemas.microsoft.com/office/powerpoint/2010/main" val="1734123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073"/>
            <a:ext cx="10515600" cy="1325563"/>
          </a:xfrm>
        </p:spPr>
        <p:txBody>
          <a:bodyPr/>
          <a:lstStyle/>
          <a:p>
            <a:r>
              <a:rPr lang="cs-CZ" b="1" dirty="0">
                <a:latin typeface="Garamond" panose="02020404030301010803" pitchFamily="18" charset="0"/>
              </a:rPr>
              <a:t>	</a:t>
            </a:r>
            <a:r>
              <a:rPr lang="cs-CZ" sz="5400" b="1" dirty="0">
                <a:solidFill>
                  <a:srgbClr val="C00000"/>
                </a:solidFill>
                <a:latin typeface="Garamond" panose="02020404030301010803" pitchFamily="18" charset="0"/>
              </a:rPr>
              <a:t>Substanciální dualismus</a:t>
            </a:r>
            <a:endParaRPr lang="en-GB" sz="54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2022543" y="1887636"/>
            <a:ext cx="12162223" cy="4384071"/>
          </a:xfrm>
        </p:spPr>
        <p:txBody>
          <a:bodyPr>
            <a:normAutofit/>
          </a:bodyPr>
          <a:lstStyle/>
          <a:p>
            <a:pPr marL="0" indent="0">
              <a:buNone/>
            </a:pPr>
            <a:r>
              <a:rPr lang="cs-CZ" sz="5400" dirty="0">
                <a:latin typeface="Garamond" panose="02020404030301010803" pitchFamily="18" charset="0"/>
              </a:rPr>
              <a:t>1. Věc myslící (</a:t>
            </a:r>
            <a:r>
              <a:rPr lang="cs-CZ" sz="5400" i="1" dirty="0">
                <a:latin typeface="Garamond" panose="02020404030301010803" pitchFamily="18" charset="0"/>
              </a:rPr>
              <a:t>res cogitans</a:t>
            </a:r>
            <a:r>
              <a:rPr lang="cs-CZ" sz="5400" dirty="0">
                <a:latin typeface="Garamond" panose="02020404030301010803" pitchFamily="18" charset="0"/>
              </a:rPr>
              <a:t>)</a:t>
            </a:r>
          </a:p>
          <a:p>
            <a:pPr marL="0" indent="0">
              <a:buNone/>
            </a:pPr>
            <a:r>
              <a:rPr lang="cs-CZ" sz="5400" dirty="0">
                <a:latin typeface="Garamond" panose="02020404030301010803" pitchFamily="18" charset="0"/>
              </a:rPr>
              <a:t>2. Věc rozlehlá (</a:t>
            </a:r>
            <a:r>
              <a:rPr lang="cs-CZ" sz="5400" i="1" dirty="0">
                <a:latin typeface="Garamond" panose="02020404030301010803" pitchFamily="18" charset="0"/>
              </a:rPr>
              <a:t>res extensa</a:t>
            </a:r>
            <a:r>
              <a:rPr lang="cs-CZ" sz="5400" dirty="0">
                <a:latin typeface="Garamond" panose="02020404030301010803" pitchFamily="18" charset="0"/>
              </a:rPr>
              <a:t>)</a:t>
            </a:r>
            <a:endParaRPr lang="en-GB" sz="5400" dirty="0">
              <a:latin typeface="Garamond" panose="02020404030301010803" pitchFamily="18" charset="0"/>
            </a:endParaRPr>
          </a:p>
        </p:txBody>
      </p:sp>
    </p:spTree>
    <p:extLst>
      <p:ext uri="{BB962C8B-B14F-4D97-AF65-F5344CB8AC3E}">
        <p14:creationId xmlns:p14="http://schemas.microsoft.com/office/powerpoint/2010/main" val="187826174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86221" cy="6858000"/>
          </a:xfrm>
          <a:prstGeom prst="rect">
            <a:avLst/>
          </a:prstGeom>
        </p:spPr>
      </p:pic>
      <p:sp>
        <p:nvSpPr>
          <p:cNvPr id="3" name="Rectangle 2"/>
          <p:cNvSpPr/>
          <p:nvPr/>
        </p:nvSpPr>
        <p:spPr>
          <a:xfrm>
            <a:off x="5390606" y="0"/>
            <a:ext cx="6487886" cy="5632311"/>
          </a:xfrm>
          <a:prstGeom prst="rect">
            <a:avLst/>
          </a:prstGeom>
        </p:spPr>
        <p:txBody>
          <a:bodyPr wrap="square">
            <a:spAutoFit/>
          </a:bodyPr>
          <a:lstStyle/>
          <a:p>
            <a:endParaRPr lang="cs-CZ" sz="3600" b="1" dirty="0">
              <a:latin typeface="Garamond" panose="02020404030301010803" pitchFamily="18" charset="0"/>
            </a:endParaRPr>
          </a:p>
          <a:p>
            <a:endParaRPr lang="cs-CZ" sz="3600" b="1" dirty="0">
              <a:latin typeface="Garamond" panose="02020404030301010803" pitchFamily="18" charset="0"/>
            </a:endParaRPr>
          </a:p>
          <a:p>
            <a:r>
              <a:rPr lang="en-US" sz="3600" b="1" dirty="0">
                <a:latin typeface="Garamond" panose="02020404030301010803" pitchFamily="18" charset="0"/>
              </a:rPr>
              <a:t>‘</a:t>
            </a:r>
            <a:r>
              <a:rPr lang="cs-CZ" sz="3600" b="1" dirty="0">
                <a:latin typeface="Garamond" panose="02020404030301010803" pitchFamily="18" charset="0"/>
              </a:rPr>
              <a:t>Případá mi jednodušší pokládat duši za materiální a rozlehlou než snažit se vysvětlit vzájemné působení nemateriální duše a materiálního těla.’</a:t>
            </a:r>
          </a:p>
          <a:p>
            <a:r>
              <a:rPr lang="cs-CZ" sz="3600" b="1" dirty="0">
                <a:latin typeface="Garamond" panose="02020404030301010803" pitchFamily="18" charset="0"/>
              </a:rPr>
              <a:t> </a:t>
            </a:r>
          </a:p>
          <a:p>
            <a:endParaRPr lang="en-US" sz="3600" b="1" dirty="0">
              <a:latin typeface="Garamond" panose="02020404030301010803" pitchFamily="18" charset="0"/>
            </a:endParaRPr>
          </a:p>
          <a:p>
            <a:endParaRPr lang="cs-CZ" sz="3600" b="1" dirty="0">
              <a:latin typeface="Garamond" panose="02020404030301010803" pitchFamily="18" charset="0"/>
            </a:endParaRPr>
          </a:p>
        </p:txBody>
      </p:sp>
      <p:sp>
        <p:nvSpPr>
          <p:cNvPr id="4" name="Rectangle 3"/>
          <p:cNvSpPr/>
          <p:nvPr/>
        </p:nvSpPr>
        <p:spPr>
          <a:xfrm>
            <a:off x="4773695" y="4431982"/>
            <a:ext cx="7906641" cy="1200329"/>
          </a:xfrm>
          <a:prstGeom prst="rect">
            <a:avLst/>
          </a:prstGeom>
        </p:spPr>
        <p:txBody>
          <a:bodyPr wrap="square">
            <a:spAutoFit/>
          </a:bodyPr>
          <a:lstStyle/>
          <a:p>
            <a:r>
              <a:rPr lang="cs-CZ" sz="3600" b="1" dirty="0">
                <a:latin typeface="Garamond" panose="02020404030301010803" pitchFamily="18" charset="0"/>
              </a:rPr>
              <a:t>Princezna Alžběta Falcká (1618-1680):</a:t>
            </a:r>
            <a:r>
              <a:rPr lang="en-US" sz="3600" b="1" dirty="0">
                <a:latin typeface="Garamond" panose="02020404030301010803" pitchFamily="18" charset="0"/>
              </a:rPr>
              <a:t> </a:t>
            </a:r>
            <a:r>
              <a:rPr lang="en-US" sz="3600" b="1" dirty="0" err="1">
                <a:latin typeface="Garamond" panose="02020404030301010803" pitchFamily="18" charset="0"/>
              </a:rPr>
              <a:t>dopis</a:t>
            </a:r>
            <a:r>
              <a:rPr lang="en-US" sz="3600" b="1" dirty="0">
                <a:latin typeface="Garamond" panose="02020404030301010803" pitchFamily="18" charset="0"/>
              </a:rPr>
              <a:t> </a:t>
            </a:r>
            <a:r>
              <a:rPr lang="en-US" sz="3600" b="1" dirty="0" err="1">
                <a:latin typeface="Garamond" panose="02020404030301010803" pitchFamily="18" charset="0"/>
              </a:rPr>
              <a:t>Descartovi</a:t>
            </a:r>
            <a:r>
              <a:rPr lang="en-US" sz="3600" b="1" dirty="0">
                <a:latin typeface="Garamond" panose="02020404030301010803" pitchFamily="18" charset="0"/>
              </a:rPr>
              <a:t>, 1643</a:t>
            </a:r>
            <a:endParaRPr lang="en-GB" sz="3600" dirty="0"/>
          </a:p>
        </p:txBody>
      </p:sp>
    </p:spTree>
    <p:extLst>
      <p:ext uri="{BB962C8B-B14F-4D97-AF65-F5344CB8AC3E}">
        <p14:creationId xmlns:p14="http://schemas.microsoft.com/office/powerpoint/2010/main" val="3964617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81" y="681037"/>
            <a:ext cx="10945837" cy="1325563"/>
          </a:xfrm>
        </p:spPr>
        <p:txBody>
          <a:bodyPr>
            <a:normAutofit/>
          </a:bodyPr>
          <a:lstStyle/>
          <a:p>
            <a:r>
              <a:rPr lang="cs-CZ" sz="3600" b="1" dirty="0">
                <a:solidFill>
                  <a:srgbClr val="C00000"/>
                </a:solidFill>
                <a:latin typeface="Garamond" panose="02020404030301010803" pitchFamily="18" charset="0"/>
              </a:rPr>
              <a:t>„</a:t>
            </a:r>
            <a:r>
              <a:rPr lang="en-GB" sz="3600" b="1" dirty="0">
                <a:solidFill>
                  <a:srgbClr val="C00000"/>
                </a:solidFill>
                <a:latin typeface="Garamond" panose="02020404030301010803" pitchFamily="18" charset="0"/>
              </a:rPr>
              <a:t>P</a:t>
            </a:r>
            <a:r>
              <a:rPr lang="cs-CZ" sz="3600" b="1" dirty="0" err="1">
                <a:solidFill>
                  <a:srgbClr val="C00000"/>
                </a:solidFill>
                <a:latin typeface="Garamond" panose="02020404030301010803" pitchFamily="18" charset="0"/>
              </a:rPr>
              <a:t>ropletení</a:t>
            </a:r>
            <a:r>
              <a:rPr lang="cs-CZ" sz="3600" b="1" dirty="0">
                <a:solidFill>
                  <a:srgbClr val="C00000"/>
                </a:solidFill>
                <a:latin typeface="Garamond" panose="02020404030301010803" pitchFamily="18" charset="0"/>
              </a:rPr>
              <a:t> mysli s tělem“</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a:latin typeface="Garamond" panose="02020404030301010803" pitchFamily="18" charset="0"/>
              </a:rPr>
              <a:t>‘</a:t>
            </a:r>
            <a:r>
              <a:rPr lang="cs-CZ" dirty="0">
                <a:latin typeface="Garamond" panose="02020404030301010803" pitchFamily="18" charset="0"/>
              </a:rPr>
              <a:t>Přirozenost</a:t>
            </a:r>
            <a:r>
              <a:rPr lang="en-GB" dirty="0">
                <a:latin typeface="Garamond" panose="02020404030301010803" pitchFamily="18" charset="0"/>
              </a:rPr>
              <a:t> </a:t>
            </a:r>
            <a:r>
              <a:rPr lang="cs-CZ" dirty="0">
                <a:latin typeface="Garamond" panose="02020404030301010803" pitchFamily="18" charset="0"/>
              </a:rPr>
              <a:t>skrze tyto smyslové vjemy bolesti, hladu, žízně atd. učí, že nepatřím ke svému tělu jenom </a:t>
            </a:r>
            <a:r>
              <a:rPr lang="en-GB" dirty="0" err="1">
                <a:latin typeface="Garamond" panose="02020404030301010803" pitchFamily="18" charset="0"/>
              </a:rPr>
              <a:t>jako</a:t>
            </a:r>
            <a:r>
              <a:rPr lang="en-GB" dirty="0">
                <a:latin typeface="Garamond" panose="02020404030301010803" pitchFamily="18" charset="0"/>
              </a:rPr>
              <a:t> </a:t>
            </a:r>
            <a:r>
              <a:rPr lang="cs-CZ" dirty="0">
                <a:latin typeface="Garamond" panose="02020404030301010803" pitchFamily="18" charset="0"/>
              </a:rPr>
              <a:t>patří lodník k lodi, nýbrž že jsem s ním co nejpevněji spojen a jakoby propleten, takže se s ním skládám v jakési jedno. Jinak bych totiž já, který nejsem nic jiného než myslící věc, nevnímal při poškození těla bolest smyslově, nýbrž bych toto poškození vnímal čistou chápavostí, jako lodník vnímá zrakem, když se na lodi něco poláme, a když tělo potřebuje jídlo nebo pití, výrazně bych to chápal a neměl bych smíšené smyslové vjemy hladu a žízně.’ </a:t>
            </a:r>
          </a:p>
          <a:p>
            <a:pPr marL="0" indent="0">
              <a:buNone/>
            </a:pPr>
            <a:r>
              <a:rPr lang="en-GB" dirty="0">
                <a:latin typeface="Garamond" panose="02020404030301010803" pitchFamily="18" charset="0"/>
              </a:rPr>
              <a:t>Descartes, </a:t>
            </a:r>
            <a:r>
              <a:rPr lang="cs-CZ" dirty="0">
                <a:latin typeface="Garamond" panose="02020404030301010803" pitchFamily="18" charset="0"/>
              </a:rPr>
              <a:t>Šestá meditace</a:t>
            </a:r>
            <a:endParaRPr lang="en-GB" dirty="0">
              <a:latin typeface="Garamond" panose="02020404030301010803" pitchFamily="18" charset="0"/>
            </a:endParaRPr>
          </a:p>
        </p:txBody>
      </p:sp>
    </p:spTree>
    <p:extLst>
      <p:ext uri="{BB962C8B-B14F-4D97-AF65-F5344CB8AC3E}">
        <p14:creationId xmlns:p14="http://schemas.microsoft.com/office/powerpoint/2010/main" val="1753317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descr="Výsledek obrázku pro descartes pineal gland"/>
          <p:cNvPicPr/>
          <p:nvPr/>
        </p:nvPicPr>
        <p:blipFill>
          <a:blip r:embed="rId2">
            <a:extLst>
              <a:ext uri="{28A0092B-C50C-407E-A947-70E740481C1C}">
                <a14:useLocalDpi xmlns:a14="http://schemas.microsoft.com/office/drawing/2010/main" val="0"/>
              </a:ext>
            </a:extLst>
          </a:blip>
          <a:srcRect/>
          <a:stretch>
            <a:fillRect/>
          </a:stretch>
        </p:blipFill>
        <p:spPr bwMode="auto">
          <a:xfrm>
            <a:off x="3578086" y="543338"/>
            <a:ext cx="4823791" cy="5711687"/>
          </a:xfrm>
          <a:prstGeom prst="rect">
            <a:avLst/>
          </a:prstGeom>
          <a:noFill/>
          <a:ln>
            <a:noFill/>
          </a:ln>
        </p:spPr>
      </p:pic>
      <p:sp>
        <p:nvSpPr>
          <p:cNvPr id="3" name="Title 2"/>
          <p:cNvSpPr>
            <a:spLocks noGrp="1"/>
          </p:cNvSpPr>
          <p:nvPr>
            <p:ph type="title" idx="4294967295"/>
          </p:nvPr>
        </p:nvSpPr>
        <p:spPr>
          <a:xfrm>
            <a:off x="1890445" y="2327436"/>
            <a:ext cx="2771775" cy="1600200"/>
          </a:xfrm>
        </p:spPr>
        <p:txBody>
          <a:bodyPr>
            <a:normAutofit/>
          </a:bodyPr>
          <a:lstStyle/>
          <a:p>
            <a:r>
              <a:rPr lang="cs-CZ" dirty="0">
                <a:latin typeface="Garamond" panose="02020404030301010803" pitchFamily="18" charset="0"/>
              </a:rPr>
              <a:t>Šišinka či</a:t>
            </a:r>
            <a:br>
              <a:rPr lang="cs-CZ" dirty="0">
                <a:latin typeface="Garamond" panose="02020404030301010803" pitchFamily="18" charset="0"/>
              </a:rPr>
            </a:br>
            <a:r>
              <a:rPr lang="cs-CZ" dirty="0" err="1">
                <a:latin typeface="Garamond" panose="02020404030301010803" pitchFamily="18" charset="0"/>
              </a:rPr>
              <a:t>Conarium</a:t>
            </a:r>
            <a:endParaRPr lang="en-GB" dirty="0">
              <a:latin typeface="Garamond" panose="02020404030301010803" pitchFamily="18" charset="0"/>
            </a:endParaRPr>
          </a:p>
        </p:txBody>
      </p:sp>
    </p:spTree>
    <p:extLst>
      <p:ext uri="{BB962C8B-B14F-4D97-AF65-F5344CB8AC3E}">
        <p14:creationId xmlns:p14="http://schemas.microsoft.com/office/powerpoint/2010/main" val="156235248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08" y="0"/>
            <a:ext cx="9204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53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67840" y="2506662"/>
            <a:ext cx="10515600" cy="4351338"/>
          </a:xfrm>
        </p:spPr>
        <p:txBody>
          <a:bodyPr/>
          <a:lstStyle/>
          <a:p>
            <a:pPr marL="0" indent="0">
              <a:buNone/>
            </a:pPr>
            <a:r>
              <a:rPr lang="cs-CZ" sz="4800" b="1" dirty="0">
                <a:latin typeface="Garamond" panose="02020404030301010803" pitchFamily="18" charset="0"/>
              </a:rPr>
              <a:t>4. Kontroverzní důsledky</a:t>
            </a:r>
          </a:p>
          <a:p>
            <a:endParaRPr lang="cs-CZ" dirty="0"/>
          </a:p>
        </p:txBody>
      </p:sp>
    </p:spTree>
    <p:extLst>
      <p:ext uri="{BB962C8B-B14F-4D97-AF65-F5344CB8AC3E}">
        <p14:creationId xmlns:p14="http://schemas.microsoft.com/office/powerpoint/2010/main" val="61304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186" y="681038"/>
            <a:ext cx="10515600" cy="1195451"/>
          </a:xfrm>
        </p:spPr>
        <p:txBody>
          <a:bodyPr>
            <a:normAutofit/>
          </a:bodyPr>
          <a:lstStyle/>
          <a:p>
            <a:r>
              <a:rPr lang="cs-CZ" sz="3600" b="1" dirty="0">
                <a:solidFill>
                  <a:srgbClr val="C00000"/>
                </a:solidFill>
                <a:latin typeface="Garamond" panose="02020404030301010803" pitchFamily="18" charset="0"/>
              </a:rPr>
              <a:t>Platón</a:t>
            </a:r>
            <a:r>
              <a:rPr lang="en-GB" sz="3600" b="1" dirty="0">
                <a:solidFill>
                  <a:srgbClr val="C00000"/>
                </a:solidFill>
                <a:latin typeface="Garamond" panose="02020404030301010803" pitchFamily="18" charset="0"/>
              </a:rPr>
              <a:t> o </a:t>
            </a:r>
            <a:r>
              <a:rPr lang="en-GB" sz="3600" b="1" dirty="0" err="1">
                <a:solidFill>
                  <a:srgbClr val="C00000"/>
                </a:solidFill>
                <a:latin typeface="Garamond" panose="02020404030301010803" pitchFamily="18" charset="0"/>
              </a:rPr>
              <a:t>anamn</a:t>
            </a:r>
            <a:r>
              <a:rPr lang="cs-CZ" sz="3600" b="1" dirty="0" err="1">
                <a:solidFill>
                  <a:srgbClr val="C00000"/>
                </a:solidFill>
                <a:latin typeface="Garamond" panose="02020404030301010803" pitchFamily="18" charset="0"/>
              </a:rPr>
              <a:t>éze</a:t>
            </a:r>
            <a:endParaRPr lang="en-GB" sz="3600" b="1" i="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47689" y="1560576"/>
            <a:ext cx="10515600" cy="4616386"/>
          </a:xfrm>
        </p:spPr>
        <p:txBody>
          <a:bodyPr>
            <a:normAutofit/>
          </a:bodyPr>
          <a:lstStyle/>
          <a:p>
            <a:pPr marL="0" indent="0">
              <a:buNone/>
            </a:pPr>
            <a:r>
              <a:rPr lang="en-US" sz="3600" dirty="0">
                <a:latin typeface="Garamond" panose="02020404030301010803" pitchFamily="18" charset="0"/>
              </a:rPr>
              <a:t>‘</a:t>
            </a:r>
            <a:r>
              <a:rPr lang="cs-CZ" sz="3600" dirty="0">
                <a:latin typeface="Garamond" panose="02020404030301010803" pitchFamily="18" charset="0"/>
              </a:rPr>
              <a:t>Jestliže jsme vědění před narozením nabyli a při narození jsme ho ztratili, ale později při vnímání počitků o těch věcech znova nabýváme oněch vědomostí, které jsme měli kdysi již dříve, zdalipak neznamená to, čemu říkáme učení, znova nabývati vlastního vědění? A kdybychom tomu říkali „vzpomínati si“ </a:t>
            </a:r>
            <a:r>
              <a:rPr lang="en-GB" sz="3600" dirty="0">
                <a:latin typeface="Garamond" panose="02020404030301010803" pitchFamily="18" charset="0"/>
              </a:rPr>
              <a:t>[</a:t>
            </a:r>
            <a:r>
              <a:rPr lang="en-GB" sz="3600" i="1" dirty="0" err="1">
                <a:latin typeface="Garamond" panose="02020404030301010803" pitchFamily="18" charset="0"/>
              </a:rPr>
              <a:t>anamn</a:t>
            </a:r>
            <a:r>
              <a:rPr lang="cs-CZ" sz="3600" i="1" dirty="0" err="1">
                <a:latin typeface="Garamond" panose="02020404030301010803" pitchFamily="18" charset="0"/>
              </a:rPr>
              <a:t>éz</a:t>
            </a:r>
            <a:r>
              <a:rPr lang="en-GB" sz="3600" i="1" dirty="0">
                <a:latin typeface="Garamond" panose="02020404030301010803" pitchFamily="18" charset="0"/>
              </a:rPr>
              <a:t>a</a:t>
            </a:r>
            <a:r>
              <a:rPr lang="en-GB" sz="3600" dirty="0">
                <a:latin typeface="Garamond" panose="02020404030301010803" pitchFamily="18" charset="0"/>
              </a:rPr>
              <a:t>]</a:t>
            </a:r>
            <a:r>
              <a:rPr lang="cs-CZ" sz="3600" dirty="0">
                <a:latin typeface="Garamond" panose="02020404030301010803" pitchFamily="18" charset="0"/>
              </a:rPr>
              <a:t>, snad bychom to nazývali správně.</a:t>
            </a:r>
            <a:r>
              <a:rPr lang="en-US"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Platón, </a:t>
            </a:r>
            <a:r>
              <a:rPr lang="cs-CZ" sz="3600" i="1" dirty="0" err="1">
                <a:latin typeface="Garamond" panose="02020404030301010803" pitchFamily="18" charset="0"/>
              </a:rPr>
              <a:t>Faidón</a:t>
            </a:r>
            <a:r>
              <a:rPr lang="en-GB" sz="3600" i="1" dirty="0">
                <a:latin typeface="Garamond" panose="02020404030301010803" pitchFamily="18" charset="0"/>
              </a:rPr>
              <a:t>, </a:t>
            </a:r>
            <a:r>
              <a:rPr lang="en-GB" sz="3600" dirty="0">
                <a:latin typeface="Garamond" panose="02020404030301010803" pitchFamily="18" charset="0"/>
              </a:rPr>
              <a:t>75e</a:t>
            </a:r>
          </a:p>
        </p:txBody>
      </p:sp>
    </p:spTree>
    <p:extLst>
      <p:ext uri="{BB962C8B-B14F-4D97-AF65-F5344CB8AC3E}">
        <p14:creationId xmlns:p14="http://schemas.microsoft.com/office/powerpoint/2010/main" val="25960613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1163" y="365125"/>
            <a:ext cx="9240837" cy="577850"/>
          </a:xfrm>
        </p:spPr>
        <p:txBody>
          <a:bodyPr>
            <a:normAutofit fontScale="90000"/>
          </a:bodyPr>
          <a:lstStyle/>
          <a:p>
            <a:r>
              <a:rPr lang="cs-CZ" b="1" dirty="0">
                <a:latin typeface="Garamond" panose="02020404030301010803" pitchFamily="18" charset="0"/>
              </a:rPr>
              <a:t>René Descartes, 1596-1650</a:t>
            </a:r>
            <a:endParaRPr lang="en-US" b="1" dirty="0">
              <a:latin typeface="Garamond" panose="02020404030301010803" pitchFamily="18" charset="0"/>
            </a:endParaRPr>
          </a:p>
        </p:txBody>
      </p:sp>
      <p:pic>
        <p:nvPicPr>
          <p:cNvPr id="4" name="Picture 58" descr="http://static.newworldencyclopedia.org/thumb/9/99/Descartes.jpg/200px-Descar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439" y="1171430"/>
            <a:ext cx="4308182" cy="500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3650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8251" y="730041"/>
            <a:ext cx="10875498" cy="1156116"/>
          </a:xfrm>
        </p:spPr>
        <p:txBody>
          <a:bodyPr>
            <a:normAutofit fontScale="90000"/>
          </a:bodyPr>
          <a:lstStyle/>
          <a:p>
            <a:r>
              <a:rPr lang="cs-CZ" sz="4000" b="1" dirty="0">
                <a:solidFill>
                  <a:srgbClr val="C00000"/>
                </a:solidFill>
                <a:latin typeface="Garamond" panose="02020404030301010803" pitchFamily="18" charset="0"/>
              </a:rPr>
              <a:t>Vrozené ideje</a:t>
            </a:r>
            <a:br>
              <a:rPr lang="cs-CZ" dirty="0">
                <a:latin typeface="Garamond" panose="02020404030301010803" pitchFamily="18" charset="0"/>
              </a:rPr>
            </a:br>
            <a:endParaRPr lang="cs-CZ" dirty="0">
              <a:latin typeface="Garamond" panose="02020404030301010803" pitchFamily="18" charset="0"/>
            </a:endParaRPr>
          </a:p>
        </p:txBody>
      </p:sp>
      <p:sp>
        <p:nvSpPr>
          <p:cNvPr id="3" name="Zástupný symbol pro obsah 2"/>
          <p:cNvSpPr>
            <a:spLocks noGrp="1"/>
          </p:cNvSpPr>
          <p:nvPr>
            <p:ph idx="1"/>
          </p:nvPr>
        </p:nvSpPr>
        <p:spPr>
          <a:xfrm>
            <a:off x="838200" y="1392702"/>
            <a:ext cx="10847363" cy="4032053"/>
          </a:xfrm>
        </p:spPr>
        <p:txBody>
          <a:bodyPr>
            <a:normAutofit fontScale="92500" lnSpcReduction="10000"/>
          </a:bodyPr>
          <a:lstStyle/>
          <a:p>
            <a:pPr marL="0" indent="0">
              <a:lnSpc>
                <a:spcPct val="100000"/>
              </a:lnSpc>
              <a:buNone/>
            </a:pPr>
            <a:r>
              <a:rPr lang="en-US" sz="3200" dirty="0">
                <a:latin typeface="Garamond" panose="02020404030301010803" pitchFamily="18" charset="0"/>
              </a:rPr>
              <a:t>‘</a:t>
            </a:r>
            <a:r>
              <a:rPr lang="cs-CZ" sz="3200" dirty="0">
                <a:latin typeface="Garamond" panose="02020404030301010803" pitchFamily="18" charset="0"/>
              </a:rPr>
              <a:t>Zbývá jen vyšetřit, jak jsem tuto ideu od Boha obdržel: nenačerpal jsem ji totiž smysly ani jsem ji nezískal nečekaně, jak se stává u idejí smyslově vnímatelných věcí, když se tyto věci naskytnou (nebo zdánlivě naskytnou) orgánům vnějších smyslů; ani jsem si ji nevybájil, neboť z ní nemohu vůbec nic ubrat ani k ní přidat; tedy zbývá, že je mi vrozená, stejně jako jej mi vrozená také idea mne samého. Není přece nic divného, že do mne Bůh tuto ideu vložil, když mne tvořil, aby byla vtištěna jako umělcova značka jeho dílu.</a:t>
            </a:r>
            <a:r>
              <a:rPr lang="en-GB" sz="3200" dirty="0">
                <a:latin typeface="Garamond" panose="02020404030301010803" pitchFamily="18" charset="0"/>
              </a:rPr>
              <a:t>’</a:t>
            </a:r>
            <a:endParaRPr lang="cs-CZ" sz="3200" dirty="0">
              <a:latin typeface="Garamond" panose="02020404030301010803" pitchFamily="18" charset="0"/>
            </a:endParaRPr>
          </a:p>
          <a:p>
            <a:pPr marL="0" indent="0">
              <a:lnSpc>
                <a:spcPct val="100000"/>
              </a:lnSpc>
              <a:buNone/>
            </a:pPr>
            <a:r>
              <a:rPr lang="en-GB" sz="3200" dirty="0">
                <a:latin typeface="Garamond" panose="02020404030301010803" pitchFamily="18" charset="0"/>
              </a:rPr>
              <a:t>Descartes, </a:t>
            </a:r>
            <a:r>
              <a:rPr lang="cs-CZ" sz="3200" dirty="0">
                <a:latin typeface="Garamond" panose="02020404030301010803" pitchFamily="18" charset="0"/>
              </a:rPr>
              <a:t>Třetí meditace</a:t>
            </a:r>
          </a:p>
        </p:txBody>
      </p:sp>
    </p:spTree>
    <p:extLst>
      <p:ext uri="{BB962C8B-B14F-4D97-AF65-F5344CB8AC3E}">
        <p14:creationId xmlns:p14="http://schemas.microsoft.com/office/powerpoint/2010/main" val="107610740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en/thumb/b/b4/CartesianLinguistics.jpg/220px-CartesianLingu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632" y="1"/>
            <a:ext cx="488550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idx="4294967295"/>
          </p:nvPr>
        </p:nvSpPr>
        <p:spPr>
          <a:xfrm>
            <a:off x="931817" y="148045"/>
            <a:ext cx="2922044" cy="627426"/>
          </a:xfrm>
        </p:spPr>
        <p:txBody>
          <a:bodyPr>
            <a:noAutofit/>
          </a:bodyPr>
          <a:lstStyle/>
          <a:p>
            <a:r>
              <a:rPr lang="cs-CZ" sz="4800" dirty="0">
                <a:latin typeface="Garamond" panose="02020404030301010803" pitchFamily="18" charset="0"/>
              </a:rPr>
              <a:t>1966</a:t>
            </a:r>
          </a:p>
        </p:txBody>
      </p:sp>
    </p:spTree>
    <p:extLst>
      <p:ext uri="{BB962C8B-B14F-4D97-AF65-F5344CB8AC3E}">
        <p14:creationId xmlns:p14="http://schemas.microsoft.com/office/powerpoint/2010/main" val="179381703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0245" y="600921"/>
            <a:ext cx="10515600" cy="1325563"/>
          </a:xfrm>
        </p:spPr>
        <p:txBody>
          <a:bodyPr>
            <a:normAutofit/>
          </a:bodyPr>
          <a:lstStyle/>
          <a:p>
            <a:r>
              <a:rPr lang="cs-CZ" sz="3600" b="1" dirty="0">
                <a:solidFill>
                  <a:srgbClr val="C00000"/>
                </a:solidFill>
                <a:latin typeface="Garamond" panose="02020404030301010803" pitchFamily="18" charset="0"/>
              </a:rPr>
              <a:t>Zvířata nemají duše</a:t>
            </a:r>
          </a:p>
        </p:txBody>
      </p:sp>
      <p:sp>
        <p:nvSpPr>
          <p:cNvPr id="3" name="Zástupný symbol pro obsah 2"/>
          <p:cNvSpPr>
            <a:spLocks noGrp="1"/>
          </p:cNvSpPr>
          <p:nvPr>
            <p:ph idx="1"/>
          </p:nvPr>
        </p:nvSpPr>
        <p:spPr>
          <a:xfrm>
            <a:off x="1274299" y="1690688"/>
            <a:ext cx="10515600" cy="4351338"/>
          </a:xfrm>
        </p:spPr>
        <p:txBody>
          <a:bodyPr/>
          <a:lstStyle/>
          <a:p>
            <a:pPr marL="0" indent="0">
              <a:buNone/>
            </a:pPr>
            <a:r>
              <a:rPr lang="en-US" dirty="0">
                <a:latin typeface="Garamond" panose="02020404030301010803" pitchFamily="18" charset="0"/>
              </a:rPr>
              <a:t>‘</a:t>
            </a:r>
            <a:r>
              <a:rPr lang="en-US" dirty="0" err="1">
                <a:latin typeface="Garamond" panose="02020404030301010803" pitchFamily="18" charset="0"/>
              </a:rPr>
              <a:t>Lze</a:t>
            </a:r>
            <a:r>
              <a:rPr lang="en-US" dirty="0">
                <a:latin typeface="Garamond" panose="02020404030301010803" pitchFamily="18" charset="0"/>
              </a:rPr>
              <a:t> </a:t>
            </a:r>
            <a:r>
              <a:rPr lang="en-US" dirty="0" err="1">
                <a:latin typeface="Garamond" panose="02020404030301010803" pitchFamily="18" charset="0"/>
              </a:rPr>
              <a:t>poznat</a:t>
            </a:r>
            <a:r>
              <a:rPr lang="en-US" dirty="0">
                <a:latin typeface="Garamond" panose="02020404030301010803" pitchFamily="18" charset="0"/>
              </a:rPr>
              <a:t> </a:t>
            </a:r>
            <a:r>
              <a:rPr lang="en-US" dirty="0" err="1">
                <a:latin typeface="Garamond" panose="02020404030301010803" pitchFamily="18" charset="0"/>
              </a:rPr>
              <a:t>rozd</a:t>
            </a:r>
            <a:r>
              <a:rPr lang="cs-CZ" dirty="0" err="1">
                <a:latin typeface="Garamond" panose="02020404030301010803" pitchFamily="18" charset="0"/>
              </a:rPr>
              <a:t>íl</a:t>
            </a:r>
            <a:r>
              <a:rPr lang="cs-CZ" dirty="0">
                <a:latin typeface="Garamond" panose="02020404030301010803" pitchFamily="18" charset="0"/>
              </a:rPr>
              <a:t> mezi lidmi a zvířaty. Neboť je to pozoruhodná věc, že není tak tupých a hloupých lidí, nevyjímajíc ani šílence, aby nebyli schopni sestavit dohromady různá slova a složit z nich řeč, kterou by vyjádřili své myšlenky; a že naopak není vůbec zvířete, nechť by bylo sebe dokonalejší a za sebe šťastnějších okolností zrozené, jež by činilo podobně.’ </a:t>
            </a:r>
          </a:p>
          <a:p>
            <a:pPr marL="0" indent="0">
              <a:buNone/>
            </a:pPr>
            <a:r>
              <a:rPr lang="en-GB" dirty="0">
                <a:latin typeface="Garamond" panose="02020404030301010803" pitchFamily="18" charset="0"/>
              </a:rPr>
              <a:t>Descartes, </a:t>
            </a:r>
            <a:r>
              <a:rPr lang="cs-CZ" i="1" dirty="0">
                <a:latin typeface="Garamond" panose="02020404030301010803" pitchFamily="18" charset="0"/>
              </a:rPr>
              <a:t>Rozprava o metodě</a:t>
            </a:r>
            <a:r>
              <a:rPr lang="cs-CZ" dirty="0">
                <a:latin typeface="Garamond" panose="02020404030301010803" pitchFamily="18" charset="0"/>
              </a:rPr>
              <a:t>, 1637</a:t>
            </a:r>
          </a:p>
        </p:txBody>
      </p:sp>
      <p:pic>
        <p:nvPicPr>
          <p:cNvPr id="4" name="Picture 3">
            <a:extLst>
              <a:ext uri="{FF2B5EF4-FFF2-40B4-BE49-F238E27FC236}">
                <a16:creationId xmlns:a16="http://schemas.microsoft.com/office/drawing/2014/main" id="{B3514A8A-658D-4CEC-A9B6-0A5BBE367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849" y="4124324"/>
            <a:ext cx="2857500" cy="2085975"/>
          </a:xfrm>
          <a:prstGeom prst="rect">
            <a:avLst/>
          </a:prstGeom>
        </p:spPr>
      </p:pic>
    </p:spTree>
    <p:extLst>
      <p:ext uri="{BB962C8B-B14F-4D97-AF65-F5344CB8AC3E}">
        <p14:creationId xmlns:p14="http://schemas.microsoft.com/office/powerpoint/2010/main" val="2185638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71946" y="1631852"/>
            <a:ext cx="4311935" cy="2424097"/>
          </a:xfrm>
        </p:spPr>
        <p:txBody>
          <a:bodyPr>
            <a:normAutofit fontScale="90000"/>
          </a:bodyPr>
          <a:lstStyle/>
          <a:p>
            <a:r>
              <a:rPr lang="en-GB" dirty="0">
                <a:latin typeface="Garamond" panose="02020404030301010803" pitchFamily="18" charset="0"/>
              </a:rPr>
              <a:t>P</a:t>
            </a:r>
            <a:r>
              <a:rPr lang="cs-CZ" dirty="0">
                <a:latin typeface="Garamond" panose="02020404030301010803" pitchFamily="18" charset="0"/>
              </a:rPr>
              <a:t>říště:</a:t>
            </a:r>
            <a:br>
              <a:rPr lang="cs-CZ" dirty="0">
                <a:latin typeface="Garamond" panose="02020404030301010803" pitchFamily="18" charset="0"/>
              </a:rPr>
            </a:br>
            <a:r>
              <a:rPr lang="cs-CZ" dirty="0">
                <a:latin typeface="Garamond" panose="02020404030301010803" pitchFamily="18" charset="0"/>
              </a:rPr>
              <a:t>Baruch Spinoza,</a:t>
            </a:r>
            <a:br>
              <a:rPr lang="cs-CZ" dirty="0">
                <a:latin typeface="Garamond" panose="02020404030301010803" pitchFamily="18" charset="0"/>
              </a:rPr>
            </a:br>
            <a:br>
              <a:rPr lang="en-GB" dirty="0">
                <a:latin typeface="Garamond" panose="02020404030301010803" pitchFamily="18" charset="0"/>
              </a:rPr>
            </a:br>
            <a:endParaRPr lang="en-GB" dirty="0">
              <a:latin typeface="Garamond" panose="02020404030301010803" pitchFamily="18" charset="0"/>
            </a:endParaRPr>
          </a:p>
        </p:txBody>
      </p:sp>
      <p:pic>
        <p:nvPicPr>
          <p:cNvPr id="4" name="Picture 2" descr="https://upload.wikimedia.org/wikipedia/commons/e/ea/Spinoza.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83881" y="1631852"/>
            <a:ext cx="2303516" cy="262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9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71946" y="1631852"/>
            <a:ext cx="4311935" cy="2424097"/>
          </a:xfrm>
        </p:spPr>
        <p:txBody>
          <a:bodyPr>
            <a:normAutofit/>
          </a:bodyPr>
          <a:lstStyle/>
          <a:p>
            <a:r>
              <a:rPr lang="cs-CZ" i="1" dirty="0">
                <a:latin typeface="Garamond" panose="02020404030301010803" pitchFamily="18" charset="0"/>
              </a:rPr>
              <a:t>Etika</a:t>
            </a:r>
            <a:r>
              <a:rPr lang="cs-CZ" dirty="0">
                <a:latin typeface="Garamond" panose="02020404030301010803" pitchFamily="18" charset="0"/>
              </a:rPr>
              <a:t>, 2. část.</a:t>
            </a:r>
            <a:br>
              <a:rPr lang="cs-CZ" dirty="0">
                <a:latin typeface="Garamond" panose="02020404030301010803" pitchFamily="18" charset="0"/>
              </a:rPr>
            </a:br>
            <a:r>
              <a:rPr lang="cs-CZ" dirty="0">
                <a:latin typeface="Garamond" panose="02020404030301010803" pitchFamily="18" charset="0"/>
              </a:rPr>
              <a:t>Tvrzení 19-25</a:t>
            </a:r>
            <a:br>
              <a:rPr lang="cs-CZ" dirty="0">
                <a:latin typeface="Garamond" panose="02020404030301010803" pitchFamily="18" charset="0"/>
              </a:rPr>
            </a:br>
            <a:r>
              <a:rPr lang="cs-CZ" dirty="0">
                <a:latin typeface="Garamond" panose="02020404030301010803" pitchFamily="18" charset="0"/>
              </a:rPr>
              <a:t>Strany 138-143</a:t>
            </a:r>
            <a:endParaRPr lang="en-GB" dirty="0">
              <a:latin typeface="Garamond" panose="02020404030301010803" pitchFamily="18" charset="0"/>
            </a:endParaRPr>
          </a:p>
        </p:txBody>
      </p:sp>
      <p:pic>
        <p:nvPicPr>
          <p:cNvPr id="4" name="Picture 2" descr="https://upload.wikimedia.org/wikipedia/commons/e/ea/Spinoza.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83881" y="1631852"/>
            <a:ext cx="2303516" cy="262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36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66838" y="1825625"/>
            <a:ext cx="10825162" cy="4351338"/>
          </a:xfrm>
        </p:spPr>
        <p:txBody>
          <a:bodyPr>
            <a:normAutofit/>
          </a:bodyPr>
          <a:lstStyle/>
          <a:p>
            <a:pPr marL="0" indent="0">
              <a:buNone/>
            </a:pPr>
            <a:r>
              <a:rPr lang="cs-CZ" sz="4800" b="1" dirty="0">
                <a:latin typeface="Garamond" panose="02020404030301010803" pitchFamily="18" charset="0"/>
              </a:rPr>
              <a:t>Moje konsultační hodiny: </a:t>
            </a:r>
          </a:p>
          <a:p>
            <a:pPr marL="0" indent="0">
              <a:buNone/>
            </a:pPr>
            <a:r>
              <a:rPr lang="en-GB" sz="4800" b="1" dirty="0">
                <a:latin typeface="Garamond" panose="02020404030301010803" pitchFamily="18" charset="0"/>
              </a:rPr>
              <a:t>P</a:t>
            </a:r>
            <a:r>
              <a:rPr lang="cs-CZ" sz="4800" b="1" dirty="0" err="1">
                <a:latin typeface="Garamond" panose="02020404030301010803" pitchFamily="18" charset="0"/>
              </a:rPr>
              <a:t>átek</a:t>
            </a:r>
            <a:r>
              <a:rPr lang="cs-CZ" sz="4800" b="1" dirty="0">
                <a:latin typeface="Garamond" panose="02020404030301010803" pitchFamily="18" charset="0"/>
              </a:rPr>
              <a:t> 12.00-13.00</a:t>
            </a:r>
          </a:p>
        </p:txBody>
      </p:sp>
    </p:spTree>
    <p:extLst>
      <p:ext uri="{BB962C8B-B14F-4D97-AF65-F5344CB8AC3E}">
        <p14:creationId xmlns:p14="http://schemas.microsoft.com/office/powerpoint/2010/main" val="35874405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college.columbia.edu/core/sites/core/files/images/Meditationes_de_prima_philosophia_1941.jpe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83632" y="222250"/>
            <a:ext cx="4060825" cy="6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405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6382" y="828112"/>
            <a:ext cx="10515600" cy="1325563"/>
          </a:xfrm>
        </p:spPr>
        <p:txBody>
          <a:bodyPr>
            <a:normAutofit/>
          </a:bodyPr>
          <a:lstStyle/>
          <a:p>
            <a:r>
              <a:rPr lang="cs-CZ" sz="3600" b="1" dirty="0">
                <a:solidFill>
                  <a:srgbClr val="C00000"/>
                </a:solidFill>
                <a:latin typeface="Garamond" panose="02020404030301010803" pitchFamily="18" charset="0"/>
              </a:rPr>
              <a:t>Dnes</a:t>
            </a:r>
          </a:p>
        </p:txBody>
      </p:sp>
      <p:sp>
        <p:nvSpPr>
          <p:cNvPr id="3" name="Zástupný symbol pro obsah 2"/>
          <p:cNvSpPr>
            <a:spLocks noGrp="1"/>
          </p:cNvSpPr>
          <p:nvPr>
            <p:ph idx="1"/>
          </p:nvPr>
        </p:nvSpPr>
        <p:spPr>
          <a:xfrm>
            <a:off x="1695994" y="1999797"/>
            <a:ext cx="10515600" cy="4351338"/>
          </a:xfrm>
        </p:spPr>
        <p:txBody>
          <a:bodyPr>
            <a:normAutofit/>
          </a:bodyPr>
          <a:lstStyle/>
          <a:p>
            <a:pPr marL="514350" indent="-514350">
              <a:buAutoNum type="arabicPeriod"/>
            </a:pPr>
            <a:r>
              <a:rPr lang="cs-CZ" sz="4000" dirty="0">
                <a:latin typeface="Garamond" panose="02020404030301010803" pitchFamily="18" charset="0"/>
              </a:rPr>
              <a:t>Skeptická metoda</a:t>
            </a:r>
          </a:p>
          <a:p>
            <a:pPr marL="514350" indent="-514350">
              <a:buAutoNum type="arabicPeriod"/>
            </a:pPr>
            <a:r>
              <a:rPr lang="cs-CZ" sz="4000" dirty="0">
                <a:latin typeface="Garamond" panose="02020404030301010803" pitchFamily="18" charset="0"/>
              </a:rPr>
              <a:t>Pojetí mysli</a:t>
            </a:r>
          </a:p>
          <a:p>
            <a:pPr marL="514350" indent="-514350">
              <a:buAutoNum type="arabicPeriod"/>
            </a:pPr>
            <a:r>
              <a:rPr lang="cs-CZ" sz="4000" dirty="0">
                <a:latin typeface="Garamond" panose="02020404030301010803" pitchFamily="18" charset="0"/>
              </a:rPr>
              <a:t>Substanciální dualismus</a:t>
            </a:r>
          </a:p>
          <a:p>
            <a:pPr marL="514350" indent="-514350">
              <a:buAutoNum type="arabicPeriod"/>
            </a:pPr>
            <a:r>
              <a:rPr lang="cs-CZ" sz="4000" dirty="0">
                <a:latin typeface="Garamond" panose="02020404030301010803" pitchFamily="18" charset="0"/>
              </a:rPr>
              <a:t>Kontroverzní důsledky</a:t>
            </a:r>
          </a:p>
        </p:txBody>
      </p:sp>
    </p:spTree>
    <p:extLst>
      <p:ext uri="{BB962C8B-B14F-4D97-AF65-F5344CB8AC3E}">
        <p14:creationId xmlns:p14="http://schemas.microsoft.com/office/powerpoint/2010/main" val="28924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76400" y="2365375"/>
            <a:ext cx="10515600" cy="4351338"/>
          </a:xfrm>
        </p:spPr>
        <p:txBody>
          <a:bodyPr>
            <a:normAutofit/>
          </a:bodyPr>
          <a:lstStyle/>
          <a:p>
            <a:pPr marL="0" indent="0">
              <a:buNone/>
            </a:pPr>
            <a:r>
              <a:rPr lang="cs-CZ" sz="4400" b="1" dirty="0">
                <a:latin typeface="Garamond" panose="02020404030301010803" pitchFamily="18" charset="0"/>
              </a:rPr>
              <a:t>1. Skeptická metoda</a:t>
            </a:r>
          </a:p>
        </p:txBody>
      </p:sp>
    </p:spTree>
    <p:extLst>
      <p:ext uri="{BB962C8B-B14F-4D97-AF65-F5344CB8AC3E}">
        <p14:creationId xmlns:p14="http://schemas.microsoft.com/office/powerpoint/2010/main" val="139430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93388"/>
            <a:ext cx="10515600" cy="1325563"/>
          </a:xfrm>
        </p:spPr>
        <p:txBody>
          <a:bodyPr>
            <a:normAutofit/>
          </a:bodyPr>
          <a:lstStyle/>
          <a:p>
            <a:r>
              <a:rPr lang="cs-CZ" sz="3600" b="1" dirty="0">
                <a:solidFill>
                  <a:srgbClr val="C00000"/>
                </a:solidFill>
                <a:latin typeface="Garamond" panose="02020404030301010803" pitchFamily="18" charset="0"/>
              </a:rPr>
              <a:t>Metoda pochybnosti</a:t>
            </a:r>
          </a:p>
        </p:txBody>
      </p:sp>
      <p:sp>
        <p:nvSpPr>
          <p:cNvPr id="3" name="Zástupný symbol pro obsah 2"/>
          <p:cNvSpPr>
            <a:spLocks noGrp="1"/>
          </p:cNvSpPr>
          <p:nvPr>
            <p:ph idx="1"/>
          </p:nvPr>
        </p:nvSpPr>
        <p:spPr>
          <a:xfrm>
            <a:off x="1119554" y="1839693"/>
            <a:ext cx="10515600" cy="4351338"/>
          </a:xfrm>
        </p:spPr>
        <p:txBody>
          <a:bodyPr>
            <a:normAutofit/>
          </a:bodyPr>
          <a:lstStyle/>
          <a:p>
            <a:pPr marL="0" indent="0">
              <a:buNone/>
            </a:pPr>
            <a:r>
              <a:rPr lang="en-US" sz="3600" dirty="0">
                <a:latin typeface="Garamond" panose="02020404030301010803" pitchFamily="18" charset="0"/>
              </a:rPr>
              <a:t>‘</a:t>
            </a:r>
            <a:r>
              <a:rPr lang="cs-CZ" sz="3600" dirty="0">
                <a:latin typeface="Garamond" panose="02020404030301010803" pitchFamily="18" charset="0"/>
              </a:rPr>
              <a:t>Nebude třeba procházet </a:t>
            </a:r>
            <a:r>
              <a:rPr lang="en-GB" sz="3600" dirty="0">
                <a:latin typeface="Garamond" panose="02020404030301010803" pitchFamily="18" charset="0"/>
              </a:rPr>
              <a:t>[</a:t>
            </a:r>
            <a:r>
              <a:rPr lang="cs-CZ" sz="3600" dirty="0">
                <a:latin typeface="Garamond" panose="02020404030301010803" pitchFamily="18" charset="0"/>
              </a:rPr>
              <a:t>přesvědčení</a:t>
            </a:r>
            <a:r>
              <a:rPr lang="en-GB" sz="3600" dirty="0">
                <a:latin typeface="Garamond" panose="02020404030301010803" pitchFamily="18" charset="0"/>
              </a:rPr>
              <a:t>]</a:t>
            </a:r>
            <a:r>
              <a:rPr lang="cs-CZ" sz="3600" dirty="0">
                <a:latin typeface="Garamond" panose="02020404030301010803" pitchFamily="18" charset="0"/>
              </a:rPr>
              <a:t> jednotlivě, což by byl nekonečný úkol; vrhnu se rovnou na principy, jimiž bylo vše, čemu jsem dříve věřil, podepřeno, jelikož podkopáním základů se samo zhroutí vše, co je na nich vybudováno.</a:t>
            </a:r>
            <a:r>
              <a:rPr lang="en-US" sz="3600" dirty="0">
                <a:latin typeface="Garamond" panose="02020404030301010803" pitchFamily="18" charset="0"/>
              </a:rPr>
              <a:t>’</a:t>
            </a:r>
            <a:endParaRPr lang="cs-CZ" sz="3600" dirty="0">
              <a:latin typeface="Garamond" panose="02020404030301010803" pitchFamily="18" charset="0"/>
            </a:endParaRPr>
          </a:p>
          <a:p>
            <a:pPr marL="0" indent="0">
              <a:buNone/>
            </a:pPr>
            <a:r>
              <a:rPr lang="cs-CZ" sz="3600" dirty="0">
                <a:latin typeface="Garamond" panose="02020404030301010803" pitchFamily="18" charset="0"/>
              </a:rPr>
              <a:t>Descartes, První meditace</a:t>
            </a:r>
          </a:p>
        </p:txBody>
      </p:sp>
    </p:spTree>
    <p:extLst>
      <p:ext uri="{BB962C8B-B14F-4D97-AF65-F5344CB8AC3E}">
        <p14:creationId xmlns:p14="http://schemas.microsoft.com/office/powerpoint/2010/main" val="25442036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solidFill>
                  <a:srgbClr val="C00000"/>
                </a:solidFill>
                <a:latin typeface="Garamond" panose="02020404030301010803" pitchFamily="18" charset="0"/>
              </a:rPr>
              <a:t>Druhy pochybností</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38200" y="2670047"/>
            <a:ext cx="10515600" cy="3506915"/>
          </a:xfrm>
        </p:spPr>
        <p:txBody>
          <a:bodyPr>
            <a:normAutofit/>
          </a:bodyPr>
          <a:lstStyle/>
          <a:p>
            <a:pPr marL="0" indent="0">
              <a:buNone/>
            </a:pPr>
            <a:endParaRPr lang="cs-CZ" sz="3600" b="1" dirty="0">
              <a:latin typeface="Garamond" panose="02020404030301010803" pitchFamily="18" charset="0"/>
            </a:endParaRPr>
          </a:p>
        </p:txBody>
      </p:sp>
    </p:spTree>
    <p:extLst>
      <p:ext uri="{BB962C8B-B14F-4D97-AF65-F5344CB8AC3E}">
        <p14:creationId xmlns:p14="http://schemas.microsoft.com/office/powerpoint/2010/main" val="35127778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2581</TotalTime>
  <Words>1644</Words>
  <Application>Microsoft Office PowerPoint</Application>
  <PresentationFormat>Widescreen</PresentationFormat>
  <Paragraphs>103</Paragraphs>
  <Slides>45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Calibri</vt:lpstr>
      <vt:lpstr>Calibri Light</vt:lpstr>
      <vt:lpstr>Garamond</vt:lpstr>
      <vt:lpstr>2_Office Theme</vt:lpstr>
      <vt:lpstr>3_Office Theme</vt:lpstr>
      <vt:lpstr>4_Office Theme</vt:lpstr>
      <vt:lpstr>Office Theme</vt:lpstr>
      <vt:lpstr>PowerPoint Presentation</vt:lpstr>
      <vt:lpstr>Nahoře: René Descartes, Baruch Spinoza, John Locke, Gottfried Leibniz, George Berkeley, Immanuel Kant, Arthur Schopenhauer Dole: Charles Darwin, Friedrich Nietzsche, Sigmund Freud, Noam Chomsky, Patricia Churchland, Galen Strawson</vt:lpstr>
      <vt:lpstr>PowerPoint Presentation</vt:lpstr>
      <vt:lpstr>René Descartes, 1596-1650</vt:lpstr>
      <vt:lpstr>PowerPoint Presentation</vt:lpstr>
      <vt:lpstr>Dnes</vt:lpstr>
      <vt:lpstr>PowerPoint Presentation</vt:lpstr>
      <vt:lpstr>Metoda pochybnosti</vt:lpstr>
      <vt:lpstr>Druhy pochybností</vt:lpstr>
      <vt:lpstr>Druhy pochybnosti</vt:lpstr>
      <vt:lpstr>Druhy pochybnosti</vt:lpstr>
      <vt:lpstr>Druhy pochybnosti</vt:lpstr>
      <vt:lpstr>Smysly klamou</vt:lpstr>
      <vt:lpstr>Argument ze snu</vt:lpstr>
      <vt:lpstr>Zlý démon</vt:lpstr>
      <vt:lpstr>Bod obratu</vt:lpstr>
      <vt:lpstr>PowerPoint Presentation</vt:lpstr>
      <vt:lpstr>Pevný bod jistoty</vt:lpstr>
      <vt:lpstr>PowerPoint Presentation</vt:lpstr>
      <vt:lpstr>2. Pojetí mysli</vt:lpstr>
      <vt:lpstr>Myšlení je esenciální vlastnost mysli</vt:lpstr>
      <vt:lpstr>PowerPoint Presentation</vt:lpstr>
      <vt:lpstr>Co znamená „myslící“ (cogitans)?</vt:lpstr>
      <vt:lpstr>PowerPoint Presentation</vt:lpstr>
      <vt:lpstr>Nedělitelnost mysli</vt:lpstr>
      <vt:lpstr>Vlastnosti mysli či duše u Descarta</vt:lpstr>
      <vt:lpstr>PowerPoint Presentation</vt:lpstr>
      <vt:lpstr>PowerPoint Presentation</vt:lpstr>
      <vt:lpstr>PowerPoint Presentation</vt:lpstr>
      <vt:lpstr>PowerPoint Presentation</vt:lpstr>
      <vt:lpstr>PowerPoint Presentation</vt:lpstr>
      <vt:lpstr>Descartes o Boží substanci</vt:lpstr>
      <vt:lpstr> Substanciální dualismus</vt:lpstr>
      <vt:lpstr>PowerPoint Presentation</vt:lpstr>
      <vt:lpstr>„Propletení mysli s tělem“</vt:lpstr>
      <vt:lpstr>Šišinka či Conarium</vt:lpstr>
      <vt:lpstr>PowerPoint Presentation</vt:lpstr>
      <vt:lpstr>PowerPoint Presentation</vt:lpstr>
      <vt:lpstr>Platón o anamnéze</vt:lpstr>
      <vt:lpstr>Vrozené ideje </vt:lpstr>
      <vt:lpstr>1966</vt:lpstr>
      <vt:lpstr>Zvířata nemají duše</vt:lpstr>
      <vt:lpstr>Příště: Baruch Spinoza,  </vt:lpstr>
      <vt:lpstr>Etika, 2. část. Tvrzení 19-25 Strany 138-143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Hill</dc:creator>
  <cp:lastModifiedBy>Anna Hill</cp:lastModifiedBy>
  <cp:revision>84</cp:revision>
  <dcterms:created xsi:type="dcterms:W3CDTF">2016-02-21T21:15:49Z</dcterms:created>
  <dcterms:modified xsi:type="dcterms:W3CDTF">2023-10-13T05:59:03Z</dcterms:modified>
</cp:coreProperties>
</file>