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7"/>
  </p:notesMasterIdLst>
  <p:sldIdLst>
    <p:sldId id="256" r:id="rId2"/>
    <p:sldId id="257" r:id="rId3"/>
    <p:sldId id="270" r:id="rId4"/>
    <p:sldId id="271" r:id="rId5"/>
    <p:sldId id="258" r:id="rId6"/>
    <p:sldId id="259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94660"/>
  </p:normalViewPr>
  <p:slideViewPr>
    <p:cSldViewPr>
      <p:cViewPr varScale="1">
        <p:scale>
          <a:sx n="102" d="100"/>
          <a:sy n="102" d="100"/>
        </p:scale>
        <p:origin x="27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16DFFB00-A245-44BE-8F72-DE6FCDEB7F3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AF3AB9CD-D768-4A41-B5C1-15ECA328527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07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5" name="Rectangle 5">
            <a:extLst>
              <a:ext uri="{FF2B5EF4-FFF2-40B4-BE49-F238E27FC236}">
                <a16:creationId xmlns:a16="http://schemas.microsoft.com/office/drawing/2014/main" id="{A2A90568-D98D-43C0-9B8A-8B49F0ADA95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10246" name="Rectangle 6">
            <a:extLst>
              <a:ext uri="{FF2B5EF4-FFF2-40B4-BE49-F238E27FC236}">
                <a16:creationId xmlns:a16="http://schemas.microsoft.com/office/drawing/2014/main" id="{BABD2A84-19BB-47F3-9D8B-FE7CC2DF6FA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47" name="Rectangle 7">
            <a:extLst>
              <a:ext uri="{FF2B5EF4-FFF2-40B4-BE49-F238E27FC236}">
                <a16:creationId xmlns:a16="http://schemas.microsoft.com/office/drawing/2014/main" id="{66569792-4BBB-4DAF-AEFC-95D5CC1FC4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D7B102C-A33D-4F85-B390-378008F21D6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Zástupný symbol pro poznámky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dirty="0" smtClean="0">
              <a:latin typeface="Arial" panose="020B0604020202020204" pitchFamily="34" charset="0"/>
            </a:endParaRPr>
          </a:p>
        </p:txBody>
      </p:sp>
      <p:sp>
        <p:nvSpPr>
          <p:cNvPr id="614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D61554A-D558-4B57-933E-BAF9B8797D7D}" type="slidenum">
              <a:rPr lang="cs-CZ" altLang="cs-CZ" smtClean="0">
                <a:latin typeface="Arial" panose="020B0604020202020204" pitchFamily="34" charset="0"/>
              </a:rPr>
              <a:pPr/>
              <a:t>2</a:t>
            </a:fld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Zástupný symbol pro poznámky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it-IT" altLang="cs-CZ" smtClean="0">
                <a:latin typeface="Arial" panose="020B0604020202020204" pitchFamily="34" charset="0"/>
              </a:rPr>
              <a:t>I primi 2: deagentivizzazione</a:t>
            </a:r>
            <a:endParaRPr lang="cs-CZ" altLang="cs-CZ" smtClean="0">
              <a:latin typeface="Arial" panose="020B0604020202020204" pitchFamily="34" charset="0"/>
            </a:endParaRPr>
          </a:p>
        </p:txBody>
      </p:sp>
      <p:sp>
        <p:nvSpPr>
          <p:cNvPr id="922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2AB5750-9330-4F13-8363-4A0D53547243}" type="slidenum">
              <a:rPr lang="cs-CZ" altLang="cs-CZ" smtClean="0">
                <a:latin typeface="Arial" panose="020B0604020202020204" pitchFamily="34" charset="0"/>
              </a:rPr>
              <a:pPr/>
              <a:t>4</a:t>
            </a:fld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Zástupný symbol pro poznámky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dirty="0" smtClean="0">
              <a:latin typeface="Arial" panose="020B0604020202020204" pitchFamily="34" charset="0"/>
            </a:endParaRPr>
          </a:p>
        </p:txBody>
      </p:sp>
      <p:sp>
        <p:nvSpPr>
          <p:cNvPr id="1126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B5FF582-5BF6-4046-ADF9-20C10D5D4D89}" type="slidenum">
              <a:rPr lang="cs-CZ" altLang="cs-CZ" smtClean="0">
                <a:latin typeface="Arial" panose="020B0604020202020204" pitchFamily="34" charset="0"/>
              </a:rPr>
              <a:pPr/>
              <a:t>5</a:t>
            </a:fld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Zástupný symbol pro poznámky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dirty="0" smtClean="0">
              <a:latin typeface="Arial" panose="020B0604020202020204" pitchFamily="34" charset="0"/>
            </a:endParaRPr>
          </a:p>
        </p:txBody>
      </p:sp>
      <p:sp>
        <p:nvSpPr>
          <p:cNvPr id="1741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204B4D5-2528-4578-A582-1C60482361FD}" type="slidenum">
              <a:rPr lang="cs-CZ" altLang="cs-CZ" smtClean="0">
                <a:latin typeface="Arial" panose="020B0604020202020204" pitchFamily="34" charset="0"/>
              </a:rPr>
              <a:pPr/>
              <a:t>8</a:t>
            </a:fld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0" y="1708150"/>
            <a:ext cx="9147175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" name="Arc 3"/>
          <p:cNvSpPr>
            <a:spLocks/>
          </p:cNvSpPr>
          <p:nvPr/>
        </p:nvSpPr>
        <p:spPr bwMode="auto">
          <a:xfrm>
            <a:off x="0" y="842963"/>
            <a:ext cx="2897188" cy="6015037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743200" y="427038"/>
            <a:ext cx="6399213" cy="1524000"/>
          </a:xfrm>
        </p:spPr>
        <p:txBody>
          <a:bodyPr anchor="b"/>
          <a:lstStyle>
            <a:lvl1pPr>
              <a:lnSpc>
                <a:spcPct val="80000"/>
              </a:lnSpc>
              <a:defRPr/>
            </a:lvl1pPr>
          </a:lstStyle>
          <a:p>
            <a:pPr lvl="0"/>
            <a:r>
              <a:rPr lang="cs-CZ" altLang="cs-CZ" noProof="0"/>
              <a:t>Klepnutím upravíte styl předlohy nadpisu.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1828800"/>
            <a:ext cx="45720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400"/>
            </a:lvl1pPr>
          </a:lstStyle>
          <a:p>
            <a:pPr lvl="0"/>
            <a:r>
              <a:rPr lang="cs-CZ" altLang="cs-CZ" noProof="0"/>
              <a:t>Klepnutím upravíte styl předlohy podnadpisu.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E446674-AB48-4B19-BD05-6F26F66A615B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657BFC6F-5734-4863-817C-8096A7957E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9756917D-5FB8-44BE-9B68-81B8305806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D68EE-CC95-482F-B836-3498157DA32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13860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D192C0C-AC93-49A2-8B85-B73D6C1E44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191DA45-95FD-4D00-A5CC-48DCD077E4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08EF8E96-44C0-4384-8441-C36C362912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4E9A3-8E51-4992-BFC1-DA24D5D6530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4451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391400" y="609600"/>
            <a:ext cx="1524000" cy="54864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2819400" y="609600"/>
            <a:ext cx="4419600" cy="54864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D192C0C-AC93-49A2-8B85-B73D6C1E44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191DA45-95FD-4D00-A5CC-48DCD077E4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08EF8E96-44C0-4384-8441-C36C362912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FAF7F-6517-4C39-92FF-DE0A5A060D4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31903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D192C0C-AC93-49A2-8B85-B73D6C1E44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191DA45-95FD-4D00-A5CC-48DCD077E4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08EF8E96-44C0-4384-8441-C36C362912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2CA1B5-FA6A-41AA-A71F-DC1947FF179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93071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D192C0C-AC93-49A2-8B85-B73D6C1E44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191DA45-95FD-4D00-A5CC-48DCD077E4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08EF8E96-44C0-4384-8441-C36C362912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C62F06-6796-4B9B-B97F-1B52758E59A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37536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D192C0C-AC93-49A2-8B85-B73D6C1E44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191DA45-95FD-4D00-A5CC-48DCD077E4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8EF8E96-44C0-4384-8441-C36C362912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7060F-A3B0-47F2-B231-DFBAF296B45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43784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D192C0C-AC93-49A2-8B85-B73D6C1E44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6191DA45-95FD-4D00-A5CC-48DCD077E4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08EF8E96-44C0-4384-8441-C36C362912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6828D3-4599-471E-ACDD-C3C9F12E20C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76291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D192C0C-AC93-49A2-8B85-B73D6C1E44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191DA45-95FD-4D00-A5CC-48DCD077E4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08EF8E96-44C0-4384-8441-C36C362912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DEC57-2F59-4891-897B-136194E0346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77696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1D192C0C-AC93-49A2-8B85-B73D6C1E44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6191DA45-95FD-4D00-A5CC-48DCD077E4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08EF8E96-44C0-4384-8441-C36C362912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BE8917-E89D-4CC1-B4D0-7F05BF3D561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54085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D192C0C-AC93-49A2-8B85-B73D6C1E44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191DA45-95FD-4D00-A5CC-48DCD077E4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8EF8E96-44C0-4384-8441-C36C362912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E46BB-F6EE-4CC0-84E4-762B004911F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18057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D192C0C-AC93-49A2-8B85-B73D6C1E44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191DA45-95FD-4D00-A5CC-48DCD077E4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8EF8E96-44C0-4384-8441-C36C362912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BE1A90-F922-4E90-8677-499B6F7E50B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72618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rc 2"/>
          <p:cNvSpPr>
            <a:spLocks/>
          </p:cNvSpPr>
          <p:nvPr/>
        </p:nvSpPr>
        <p:spPr bwMode="auto">
          <a:xfrm>
            <a:off x="0" y="842963"/>
            <a:ext cx="2897188" cy="6015037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609600"/>
            <a:ext cx="609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upravíte styl předlohy nadpisu. 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upravíte styly předlohy textu. </a:t>
            </a:r>
          </a:p>
          <a:p>
            <a:pPr lvl="1"/>
            <a:r>
              <a:rPr lang="cs-CZ" altLang="cs-CZ" smtClean="0"/>
              <a:t>Druhá úroveň 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  <a:p>
            <a:pPr lvl="4"/>
            <a:endParaRPr lang="cs-CZ" altLang="cs-CZ" smtClean="0"/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1D192C0C-AC93-49A2-8B85-B73D6C1E445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6191DA45-95FD-4D00-A5CC-48DCD077E4B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08EF8E96-44C0-4384-8441-C36C362912E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6CBBCD0-39C7-426D-B4C3-2C12BC9D6A8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0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anose="05000000000000000000" pitchFamily="2" charset="2"/>
        <a:buChar char="u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«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8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F3F6B1B-214E-49E7-9599-BBD997B44267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</a:t>
            </a:fld>
            <a:endParaRPr lang="cs-CZ" altLang="cs-CZ" sz="1400" smtClean="0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59113" y="427038"/>
            <a:ext cx="6083300" cy="1057275"/>
          </a:xfrm>
        </p:spPr>
        <p:txBody>
          <a:bodyPr/>
          <a:lstStyle/>
          <a:p>
            <a:pPr eaLnBrk="1" hangingPunct="1"/>
            <a:r>
              <a:rPr lang="cs-CZ" altLang="cs-CZ" sz="4000" smtClean="0">
                <a:solidFill>
                  <a:srgbClr val="FFC000"/>
                </a:solidFill>
              </a:rPr>
              <a:t> IL PASSIVO                       (costruzione, di</a:t>
            </a:r>
            <a:r>
              <a:rPr lang="cs-CZ" altLang="cs-CZ" sz="4000" i="1" smtClean="0">
                <a:solidFill>
                  <a:srgbClr val="FFC000"/>
                </a:solidFill>
              </a:rPr>
              <a:t>a</a:t>
            </a:r>
            <a:r>
              <a:rPr lang="cs-CZ" altLang="cs-CZ" sz="4000" smtClean="0">
                <a:solidFill>
                  <a:srgbClr val="FFC000"/>
                </a:solidFill>
              </a:rPr>
              <a:t>tesi passiva)</a:t>
            </a:r>
            <a:r>
              <a:rPr lang="cs-CZ" altLang="cs-CZ" sz="4400" smtClean="0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03575" y="2565400"/>
            <a:ext cx="5559425" cy="3743325"/>
          </a:xfrm>
        </p:spPr>
        <p:txBody>
          <a:bodyPr/>
          <a:lstStyle/>
          <a:p>
            <a:pPr eaLnBrk="1" hangingPunct="1"/>
            <a:r>
              <a:rPr lang="cs-CZ" altLang="cs-CZ" smtClean="0"/>
              <a:t>1. Costruzione passiva come struttura inaccusativa</a:t>
            </a:r>
            <a:endParaRPr lang="it-IT" altLang="cs-CZ" smtClean="0"/>
          </a:p>
          <a:p>
            <a:pPr eaLnBrk="1" hangingPunct="1"/>
            <a:r>
              <a:rPr lang="it-IT" altLang="cs-CZ" smtClean="0"/>
              <a:t>2. Ausiliari della costruzione passiva</a:t>
            </a:r>
          </a:p>
          <a:p>
            <a:pPr eaLnBrk="1" hangingPunct="1"/>
            <a:r>
              <a:rPr lang="it-IT" altLang="cs-CZ" smtClean="0"/>
              <a:t>3. Proprietà sintattiche</a:t>
            </a:r>
          </a:p>
          <a:p>
            <a:pPr eaLnBrk="1" hangingPunct="1"/>
            <a:r>
              <a:rPr lang="it-IT" altLang="cs-CZ" smtClean="0"/>
              <a:t>4. Proprietà semantiche e testuali</a:t>
            </a:r>
          </a:p>
          <a:p>
            <a:pPr eaLnBrk="1" hangingPunct="1"/>
            <a:r>
              <a:rPr lang="it-IT" altLang="cs-CZ" smtClean="0"/>
              <a:t>5. </a:t>
            </a:r>
            <a:r>
              <a:rPr lang="it-IT" altLang="cs-CZ" i="1" smtClean="0"/>
              <a:t>SI</a:t>
            </a:r>
            <a:r>
              <a:rPr lang="it-IT" altLang="cs-CZ" smtClean="0"/>
              <a:t> passivo</a:t>
            </a:r>
            <a:endParaRPr lang="cs-CZ" altLang="cs-CZ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731E8E7-A91B-4CEB-9181-143001FB0D6D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cs-CZ" altLang="cs-CZ" sz="1400" smtClean="0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ACF0994C-CFAA-4164-BAD7-AF79CE390A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15888"/>
            <a:ext cx="8447087" cy="67421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it-IT" altLang="cs-CZ" sz="2000" b="1" dirty="0"/>
              <a:t>      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200" b="1" dirty="0"/>
              <a:t> </a:t>
            </a:r>
            <a:r>
              <a:rPr lang="it-IT" altLang="cs-CZ" sz="2200" b="1" dirty="0">
                <a:solidFill>
                  <a:srgbClr val="92D050"/>
                </a:solidFill>
              </a:rPr>
              <a:t>ANDARE </a:t>
            </a:r>
            <a:r>
              <a:rPr lang="it-IT" altLang="cs-CZ" sz="2200" dirty="0"/>
              <a:t>– tempi semplici, significato di necessità</a:t>
            </a:r>
            <a:r>
              <a:rPr lang="cs-CZ" altLang="cs-CZ" sz="2200" dirty="0"/>
              <a:t>:</a:t>
            </a:r>
            <a:endParaRPr lang="it-IT" altLang="cs-CZ" sz="22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it-IT" altLang="cs-CZ" sz="2200" i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200" i="1" dirty="0"/>
              <a:t>  La porta </a:t>
            </a:r>
            <a:r>
              <a:rPr lang="it-IT" altLang="cs-CZ" sz="2200" b="1" i="1" dirty="0">
                <a:solidFill>
                  <a:srgbClr val="FFFF00"/>
                </a:solidFill>
              </a:rPr>
              <a:t>va chiusa</a:t>
            </a:r>
            <a:r>
              <a:rPr lang="it-IT" altLang="cs-CZ" sz="2200" i="1" dirty="0">
                <a:solidFill>
                  <a:srgbClr val="FFFF00"/>
                </a:solidFill>
              </a:rPr>
              <a:t> </a:t>
            </a:r>
            <a:r>
              <a:rPr lang="it-IT" altLang="cs-CZ" sz="2200" i="1" dirty="0"/>
              <a:t>(deve essere chiusa).</a:t>
            </a:r>
            <a:endParaRPr lang="it-IT" altLang="cs-CZ" sz="22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200" i="1" dirty="0"/>
              <a:t>  </a:t>
            </a:r>
            <a:endParaRPr lang="cs-CZ" altLang="cs-CZ" sz="2200" i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200" dirty="0"/>
              <a:t>non si può esprimere il complemento d’agente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200" i="1" dirty="0"/>
              <a:t>           </a:t>
            </a:r>
            <a:r>
              <a:rPr lang="it-IT" altLang="cs-CZ" sz="2200" i="1" dirty="0"/>
              <a:t>* La porta va chiusa da Pietro.</a:t>
            </a:r>
            <a:endParaRPr lang="it-IT" altLang="cs-CZ" sz="22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it-IT" altLang="cs-CZ" sz="22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it-IT" altLang="cs-CZ" sz="22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200" dirty="0" smtClean="0"/>
              <a:t>Con </a:t>
            </a:r>
            <a:r>
              <a:rPr lang="it-IT" altLang="cs-CZ" sz="2200" dirty="0"/>
              <a:t>alcuni participi (</a:t>
            </a:r>
            <a:r>
              <a:rPr lang="it-IT" altLang="cs-CZ" sz="2200" i="1" dirty="0"/>
              <a:t>distrutto, disperso, speso, sprecato, </a:t>
            </a:r>
            <a:r>
              <a:rPr lang="it-IT" altLang="cs-CZ" sz="2200" dirty="0"/>
              <a:t>ecc.)</a:t>
            </a:r>
            <a:endParaRPr lang="cs-CZ" altLang="cs-CZ" sz="22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200" dirty="0"/>
              <a:t>la costruzione ha significato aspettuale</a:t>
            </a:r>
            <a:r>
              <a:rPr lang="cs-CZ" altLang="cs-CZ" sz="2200" dirty="0"/>
              <a:t> e si</a:t>
            </a:r>
            <a:r>
              <a:rPr lang="it-IT" altLang="cs-CZ" sz="2200" dirty="0"/>
              <a:t> usa in tutti i tempi:</a:t>
            </a:r>
            <a:endParaRPr lang="it-IT" altLang="cs-CZ" sz="2200" i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200" i="1" dirty="0"/>
              <a:t>             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200" i="1" dirty="0"/>
              <a:t>         Molti quadri </a:t>
            </a:r>
            <a:r>
              <a:rPr lang="it-IT" altLang="cs-CZ" sz="2200" b="1" i="1" dirty="0"/>
              <a:t>sono andati perduti</a:t>
            </a:r>
            <a:r>
              <a:rPr lang="it-IT" altLang="cs-CZ" sz="2200" i="1" dirty="0"/>
              <a:t> durante il trasloco. </a:t>
            </a:r>
            <a:endParaRPr lang="it-IT" altLang="cs-CZ" sz="2200" b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it-IT" altLang="cs-CZ" sz="2200" b="1" dirty="0"/>
          </a:p>
          <a:p>
            <a:pPr eaLnBrk="1" hangingPunct="1">
              <a:lnSpc>
                <a:spcPct val="80000"/>
              </a:lnSpc>
              <a:defRPr/>
            </a:pPr>
            <a:endParaRPr lang="it-IT" altLang="cs-CZ" sz="2200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3F86AE8-5FE2-4EF7-90F9-7A71699BD395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cs-CZ" altLang="cs-CZ" sz="1400" smtClean="0"/>
          </a:p>
        </p:txBody>
      </p:sp>
      <p:sp>
        <p:nvSpPr>
          <p:cNvPr id="13315" name="Rectangle 4">
            <a:extLst>
              <a:ext uri="{FF2B5EF4-FFF2-40B4-BE49-F238E27FC236}">
                <a16:creationId xmlns:a16="http://schemas.microsoft.com/office/drawing/2014/main" id="{7E86D450-A557-47FA-9E68-BD741FCC33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916238" y="260350"/>
            <a:ext cx="5999162" cy="6337300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altLang="cs-CZ" sz="2400" b="1" dirty="0"/>
              <a:t>      </a:t>
            </a:r>
            <a:r>
              <a:rPr lang="cs-CZ" altLang="cs-CZ" sz="2400" b="1" dirty="0"/>
              <a:t> </a:t>
            </a:r>
            <a:r>
              <a:rPr lang="it-IT" altLang="cs-CZ" sz="2400" b="1" dirty="0">
                <a:solidFill>
                  <a:srgbClr val="FFC000"/>
                </a:solidFill>
              </a:rPr>
              <a:t>PROPRIETÀ SINTATTICHE</a:t>
            </a:r>
            <a:endParaRPr lang="it-IT" altLang="cs-CZ" sz="2400" i="1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4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Restrizioni</a:t>
            </a:r>
            <a:r>
              <a:rPr lang="cs-CZ" altLang="cs-CZ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cs-CZ" altLang="cs-CZ" sz="24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della</a:t>
            </a:r>
            <a:r>
              <a:rPr lang="cs-CZ" altLang="cs-CZ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it-IT" altLang="cs-CZ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costruzione passiva</a:t>
            </a:r>
            <a:r>
              <a:rPr lang="cs-CZ" altLang="cs-CZ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:</a:t>
            </a:r>
            <a:endParaRPr lang="it-IT" altLang="cs-CZ" sz="24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it-IT" altLang="cs-CZ" sz="2400" i="1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altLang="cs-CZ" sz="2400" i="1" dirty="0"/>
              <a:t>l libro è letto da Piero.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altLang="cs-CZ" sz="2400" i="1" dirty="0"/>
              <a:t>* Il libro è avuto da Piero.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altLang="cs-CZ" sz="2400" i="1" dirty="0"/>
              <a:t>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altLang="cs-CZ" sz="2400" i="1" dirty="0"/>
              <a:t>Il veleno è stato preparato dalla strega.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altLang="cs-CZ" sz="2400" i="1" dirty="0"/>
              <a:t>* Il veleno è contenuto dalla bottiglia.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altLang="cs-CZ" sz="2400" i="1" dirty="0"/>
              <a:t>* Piero è riguardato da questa situazione.</a:t>
            </a:r>
            <a:endParaRPr lang="it-IT" altLang="cs-CZ" sz="24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it-IT" altLang="cs-CZ" sz="24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altLang="cs-CZ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possibile solo con verbi transitivi il cui</a:t>
            </a:r>
            <a:r>
              <a:rPr lang="cs-CZ" altLang="cs-CZ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S</a:t>
            </a:r>
            <a:r>
              <a:rPr lang="it-IT" altLang="cs-CZ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ha il ruolo di AGENTE</a:t>
            </a:r>
            <a:r>
              <a:rPr lang="cs-CZ" altLang="cs-CZ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/</a:t>
            </a:r>
            <a:r>
              <a:rPr lang="it-IT" altLang="cs-CZ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ESPERIENTE</a:t>
            </a:r>
            <a:endParaRPr lang="it-IT" altLang="cs-CZ" sz="24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altLang="cs-CZ" sz="2400" dirty="0"/>
              <a:t>x </a:t>
            </a:r>
            <a:r>
              <a:rPr lang="it-IT" altLang="cs-CZ" sz="2400" i="1" dirty="0"/>
              <a:t>Il veleno è contenuto nella bottiglia.</a:t>
            </a:r>
            <a:r>
              <a:rPr lang="it-IT" altLang="cs-CZ" sz="2400" dirty="0"/>
              <a:t> (costruzione predicativa + SA)</a:t>
            </a:r>
            <a:endParaRPr lang="cs-CZ" altLang="cs-CZ" sz="2400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8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9DD25A5-1B97-470C-8AC1-66363F42CE5D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cs-CZ" altLang="cs-CZ" sz="1400" smtClean="0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E0A6A113-AEC6-4809-9BE3-C6684F8BCA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476250"/>
            <a:ext cx="8520112" cy="612140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b="1" dirty="0">
                <a:solidFill>
                  <a:srgbClr val="FFC000"/>
                </a:solidFill>
              </a:rPr>
              <a:t>           </a:t>
            </a:r>
            <a:r>
              <a:rPr lang="it-IT" altLang="cs-CZ" sz="2400" b="1" dirty="0">
                <a:solidFill>
                  <a:srgbClr val="FFC000"/>
                </a:solidFill>
              </a:rPr>
              <a:t>PROPRIETÀ SEMANTICHE E TESTUALI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b="1" dirty="0">
              <a:solidFill>
                <a:schemeClr val="tx2"/>
              </a:solidFill>
            </a:endParaRP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400" b="1" dirty="0"/>
              <a:t>l’attante non espresso</a:t>
            </a:r>
            <a:r>
              <a:rPr lang="cs-CZ" altLang="cs-CZ" sz="2400" b="1" dirty="0"/>
              <a:t> </a:t>
            </a:r>
            <a:r>
              <a:rPr lang="cs-CZ" altLang="cs-CZ" sz="2400" dirty="0"/>
              <a:t>(</a:t>
            </a:r>
            <a:r>
              <a:rPr lang="cs-CZ" altLang="cs-CZ" sz="2400" dirty="0" err="1"/>
              <a:t>deagentivizzazione</a:t>
            </a:r>
            <a:r>
              <a:rPr lang="cs-CZ" altLang="cs-CZ" sz="2400" dirty="0"/>
              <a:t>)</a:t>
            </a:r>
            <a:r>
              <a:rPr lang="it-IT" altLang="cs-CZ" sz="2400" dirty="0"/>
              <a:t>: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400" dirty="0"/>
              <a:t>interpretazione </a:t>
            </a:r>
            <a:r>
              <a:rPr lang="it-IT" altLang="cs-CZ" sz="2400" dirty="0">
                <a:solidFill>
                  <a:schemeClr val="tx2">
                    <a:lumMod val="50000"/>
                  </a:schemeClr>
                </a:solidFill>
              </a:rPr>
              <a:t>generica</a:t>
            </a:r>
            <a:r>
              <a:rPr lang="it-IT" altLang="cs-CZ" sz="2400" dirty="0"/>
              <a:t> </a:t>
            </a:r>
            <a:r>
              <a:rPr lang="cs-CZ" altLang="cs-CZ" sz="2400" dirty="0"/>
              <a:t>(obecná) </a:t>
            </a:r>
            <a:r>
              <a:rPr lang="it-IT" altLang="cs-CZ" sz="2400" dirty="0"/>
              <a:t>/ </a:t>
            </a:r>
            <a:r>
              <a:rPr lang="it-IT" altLang="cs-CZ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indeterminata</a:t>
            </a:r>
            <a:r>
              <a:rPr lang="it-IT" altLang="cs-CZ" sz="2400" dirty="0"/>
              <a:t> (</a:t>
            </a:r>
            <a:r>
              <a:rPr lang="it-IT" altLang="cs-CZ" sz="2400" dirty="0" err="1"/>
              <a:t>neurčit</a:t>
            </a:r>
            <a:r>
              <a:rPr lang="cs-CZ" altLang="cs-CZ" sz="2400" dirty="0"/>
              <a:t>á</a:t>
            </a:r>
            <a:r>
              <a:rPr lang="it-IT" altLang="cs-CZ" sz="2400" dirty="0"/>
              <a:t>)</a:t>
            </a:r>
            <a:endParaRPr lang="it-IT" altLang="cs-CZ" sz="2400" i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it-IT" altLang="cs-CZ" sz="2400" i="1" dirty="0"/>
          </a:p>
          <a:p>
            <a:pPr marL="0" indent="0"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400" i="1" dirty="0"/>
              <a:t>Le stanze vanno pulite giornalmente. </a:t>
            </a:r>
            <a:r>
              <a:rPr lang="it-IT" altLang="cs-CZ" sz="2400" b="1" dirty="0"/>
              <a:t>(generica)</a:t>
            </a:r>
          </a:p>
          <a:p>
            <a:pPr marL="0" indent="0"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400" i="1" dirty="0"/>
              <a:t>Maria è stata derubata. </a:t>
            </a:r>
            <a:r>
              <a:rPr lang="it-IT" altLang="cs-CZ" sz="2400" b="1" dirty="0"/>
              <a:t>(indeterminata)</a:t>
            </a:r>
            <a:endParaRPr lang="it-IT" altLang="cs-CZ" sz="2400" b="1" i="1" dirty="0"/>
          </a:p>
          <a:p>
            <a:pPr marL="0" indent="0"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400" i="1" dirty="0"/>
              <a:t>Ieri mi è stato chiesto se</a:t>
            </a:r>
            <a:r>
              <a:rPr lang="cs-CZ" altLang="cs-CZ" sz="2400" i="1" dirty="0"/>
              <a:t> </a:t>
            </a:r>
            <a:r>
              <a:rPr lang="it-IT" altLang="cs-CZ" sz="2400" i="1" dirty="0"/>
              <a:t>ero già pensionato.</a:t>
            </a:r>
            <a:r>
              <a:rPr lang="cs-CZ" altLang="cs-CZ" sz="2400" i="1" dirty="0"/>
              <a:t> </a:t>
            </a:r>
            <a:r>
              <a:rPr lang="it-IT" altLang="cs-CZ" sz="2400" b="1" dirty="0"/>
              <a:t>(</a:t>
            </a:r>
            <a:r>
              <a:rPr lang="it-IT" altLang="cs-CZ" sz="2400" b="1" dirty="0" err="1"/>
              <a:t>indeterminat</a:t>
            </a:r>
            <a:r>
              <a:rPr lang="cs-CZ" altLang="cs-CZ" sz="2400" b="1" dirty="0"/>
              <a:t>a</a:t>
            </a:r>
            <a:r>
              <a:rPr lang="it-IT" altLang="cs-CZ" sz="2400" b="1" dirty="0"/>
              <a:t>)</a:t>
            </a:r>
            <a:endParaRPr lang="it-IT" altLang="cs-CZ" sz="2400" b="1" i="1" dirty="0"/>
          </a:p>
          <a:p>
            <a:pPr marL="0" indent="0"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400" i="1" dirty="0"/>
              <a:t>Sono stato informato che hai sparlato di me.</a:t>
            </a:r>
            <a:r>
              <a:rPr lang="cs-CZ" altLang="cs-CZ" sz="2400" i="1" dirty="0"/>
              <a:t> </a:t>
            </a:r>
            <a:r>
              <a:rPr lang="it-IT" altLang="cs-CZ" sz="2400" b="1" dirty="0"/>
              <a:t>(</a:t>
            </a:r>
            <a:r>
              <a:rPr lang="it-IT" altLang="cs-CZ" sz="2400" b="1" dirty="0" err="1"/>
              <a:t>indeterminat</a:t>
            </a:r>
            <a:r>
              <a:rPr lang="cs-CZ" altLang="cs-CZ" sz="2400" b="1" dirty="0"/>
              <a:t>a</a:t>
            </a:r>
            <a:r>
              <a:rPr lang="it-IT" altLang="cs-CZ" sz="2400" b="1" dirty="0"/>
              <a:t>)</a:t>
            </a:r>
            <a:endParaRPr lang="it-IT" altLang="cs-CZ" sz="2400" b="1" i="1" dirty="0"/>
          </a:p>
          <a:p>
            <a:pPr marL="0" indent="0"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400" i="1" dirty="0"/>
              <a:t>Oggi mi è stata recapitata una lettera.</a:t>
            </a:r>
            <a:r>
              <a:rPr lang="cs-CZ" altLang="cs-CZ" sz="2400" i="1" dirty="0"/>
              <a:t> </a:t>
            </a:r>
            <a:r>
              <a:rPr lang="it-IT" altLang="cs-CZ" sz="2400" dirty="0"/>
              <a:t>(</a:t>
            </a:r>
            <a:r>
              <a:rPr lang="it-IT" altLang="cs-CZ" sz="2400" b="1" dirty="0" err="1"/>
              <a:t>indetermi</a:t>
            </a:r>
            <a:r>
              <a:rPr lang="it-IT" altLang="cs-CZ" sz="2400" dirty="0" err="1"/>
              <a:t>nat</a:t>
            </a:r>
            <a:r>
              <a:rPr lang="cs-CZ" altLang="cs-CZ" sz="2400" dirty="0"/>
              <a:t>a</a:t>
            </a:r>
            <a:r>
              <a:rPr lang="it-IT" altLang="cs-CZ" sz="2400" dirty="0"/>
              <a:t>)</a:t>
            </a:r>
            <a:endParaRPr lang="cs-CZ" altLang="cs-CZ" sz="2400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695073B-64EC-44CB-9D69-4F7776F0E7A9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cs-CZ" altLang="cs-CZ" sz="1400" smtClean="0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A9CDF142-5806-477C-9018-FB1EEEC376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59113" y="404813"/>
            <a:ext cx="5856287" cy="6192837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b="1" dirty="0"/>
              <a:t>           </a:t>
            </a:r>
            <a:r>
              <a:rPr lang="it-IT" altLang="cs-CZ" sz="2400" b="1" dirty="0">
                <a:solidFill>
                  <a:srgbClr val="FFC000"/>
                </a:solidFill>
              </a:rPr>
              <a:t>PROPRIETÀ</a:t>
            </a:r>
            <a:r>
              <a:rPr lang="cs-CZ" altLang="cs-CZ" sz="2400" b="1" dirty="0">
                <a:solidFill>
                  <a:srgbClr val="FFC000"/>
                </a:solidFill>
              </a:rPr>
              <a:t> </a:t>
            </a:r>
            <a:r>
              <a:rPr lang="it-IT" altLang="cs-CZ" sz="2400" b="1" dirty="0">
                <a:solidFill>
                  <a:srgbClr val="FFC000"/>
                </a:solidFill>
              </a:rPr>
              <a:t>TESTUAL</a:t>
            </a:r>
            <a:r>
              <a:rPr lang="cs-CZ" altLang="cs-CZ" sz="2400" b="1" dirty="0">
                <a:solidFill>
                  <a:srgbClr val="FFC000"/>
                </a:solidFill>
              </a:rPr>
              <a:t>I</a:t>
            </a:r>
            <a:r>
              <a:rPr lang="it-IT" altLang="cs-CZ" sz="2400" b="1" dirty="0">
                <a:solidFill>
                  <a:srgbClr val="FFC000"/>
                </a:solidFill>
              </a:rPr>
              <a:t>: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altLang="cs-CZ" sz="2400" i="1" dirty="0">
                <a:solidFill>
                  <a:srgbClr val="FFC000"/>
                </a:solidFill>
              </a:rPr>
              <a:t>differenze al livello della struttura tematica ecc.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altLang="cs-CZ" sz="2400" dirty="0">
                <a:solidFill>
                  <a:schemeClr val="tx2"/>
                </a:solidFill>
              </a:rPr>
              <a:t>vantaggi rispetto all’attivo</a:t>
            </a:r>
            <a:endParaRPr lang="cs-CZ" altLang="cs-CZ" sz="2400" dirty="0">
              <a:solidFill>
                <a:schemeClr val="tx2"/>
              </a:solidFill>
            </a:endParaRP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it-IT" altLang="cs-CZ" sz="2400" i="1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altLang="cs-CZ" sz="2400" dirty="0"/>
              <a:t>1)    </a:t>
            </a:r>
            <a:r>
              <a:rPr lang="it-IT" altLang="cs-CZ" sz="2400" i="1" dirty="0">
                <a:solidFill>
                  <a:srgbClr val="92D050"/>
                </a:solidFill>
              </a:rPr>
              <a:t>Giovanni</a:t>
            </a:r>
            <a:r>
              <a:rPr lang="it-IT" altLang="cs-CZ" sz="2400" i="1" dirty="0"/>
              <a:t> ha comprato </a:t>
            </a:r>
            <a:r>
              <a:rPr lang="it-IT" altLang="cs-CZ" sz="24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la</a:t>
            </a:r>
            <a:r>
              <a:rPr lang="cs-CZ" altLang="cs-CZ" sz="24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/una</a:t>
            </a:r>
            <a:r>
              <a:rPr lang="it-IT" altLang="cs-CZ" sz="24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casa</a:t>
            </a:r>
            <a:r>
              <a:rPr lang="it-IT" altLang="cs-CZ" sz="2400" i="1" dirty="0"/>
              <a:t>.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altLang="cs-CZ" sz="24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cs-CZ" altLang="cs-CZ" sz="24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it-IT" altLang="cs-CZ" sz="24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La casa </a:t>
            </a:r>
            <a:r>
              <a:rPr lang="it-IT" altLang="cs-CZ" sz="2400" i="1" dirty="0"/>
              <a:t>è stata comprata </a:t>
            </a:r>
            <a:r>
              <a:rPr lang="it-IT" altLang="cs-CZ" sz="2400" i="1" dirty="0">
                <a:solidFill>
                  <a:srgbClr val="92D050"/>
                </a:solidFill>
              </a:rPr>
              <a:t>da Giovanni</a:t>
            </a:r>
            <a:r>
              <a:rPr lang="it-IT" altLang="cs-CZ" sz="2400" i="1" dirty="0"/>
              <a:t>.</a:t>
            </a:r>
            <a:endParaRPr lang="it-IT" altLang="cs-CZ" sz="24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it-IT" altLang="cs-CZ" sz="24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altLang="cs-CZ" sz="2400" dirty="0"/>
              <a:t>2)</a:t>
            </a:r>
            <a:r>
              <a:rPr lang="cs-CZ" altLang="cs-CZ" sz="2400" dirty="0"/>
              <a:t> </a:t>
            </a:r>
            <a:r>
              <a:rPr lang="it-IT" altLang="cs-CZ" sz="2400" i="1" dirty="0"/>
              <a:t>l</a:t>
            </a:r>
            <a:r>
              <a:rPr lang="cs-CZ" altLang="cs-CZ" sz="2400" i="1" dirty="0"/>
              <a:t>l</a:t>
            </a:r>
            <a:r>
              <a:rPr lang="it-IT" altLang="cs-CZ" sz="2400" i="1" dirty="0"/>
              <a:t> cantante entrò in scena e fu subito applaudito.</a:t>
            </a:r>
            <a:endParaRPr lang="it-IT" altLang="cs-CZ" sz="24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it-IT" altLang="cs-CZ" sz="2400" i="1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altLang="cs-CZ" sz="2400" i="1" dirty="0"/>
              <a:t>Il nonno fu trasportato nel suo letto, ma non riprese conoscenza.</a:t>
            </a:r>
            <a:endParaRPr lang="it-IT" altLang="cs-CZ" sz="2400" dirty="0"/>
          </a:p>
          <a:p>
            <a:pPr eaLnBrk="1" hangingPunct="1">
              <a:defRPr/>
            </a:pPr>
            <a:endParaRPr lang="cs-CZ" altLang="cs-CZ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C1BB73B-310D-4278-8A72-83C7B7AEA48E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cs-CZ" altLang="cs-CZ" sz="1400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88913"/>
            <a:ext cx="8567737" cy="6669087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400" b="1" dirty="0" smtClean="0"/>
              <a:t>                              </a:t>
            </a:r>
            <a:r>
              <a:rPr lang="it-IT" altLang="cs-CZ" b="1" dirty="0" smtClean="0">
                <a:solidFill>
                  <a:srgbClr val="FFC000"/>
                </a:solidFill>
              </a:rPr>
              <a:t>SI PASSIVO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it-IT" altLang="cs-CZ" sz="2200" dirty="0" smtClean="0"/>
              <a:t>Soggetto viene soppresso, O diretto </a:t>
            </a:r>
            <a:r>
              <a:rPr lang="it-IT" altLang="cs-CZ" sz="2200" dirty="0" smtClean="0">
                <a:cs typeface="Arial" panose="020B0604020202020204" pitchFamily="34" charset="0"/>
              </a:rPr>
              <a:t>→ S della frase</a:t>
            </a:r>
            <a:endParaRPr lang="it-IT" altLang="cs-CZ" sz="2200" dirty="0" smtClean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400" i="1" dirty="0" smtClean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it-IT" altLang="cs-CZ" sz="2400" i="1" dirty="0" smtClean="0"/>
              <a:t>Piero loda </a:t>
            </a:r>
            <a:r>
              <a:rPr lang="it-IT" altLang="cs-CZ" sz="2400" i="1" dirty="0" smtClean="0">
                <a:solidFill>
                  <a:srgbClr val="E5E500"/>
                </a:solidFill>
              </a:rPr>
              <a:t>i bambini </a:t>
            </a:r>
            <a:r>
              <a:rPr lang="it-IT" altLang="cs-CZ" sz="2400" i="1" dirty="0" smtClean="0"/>
              <a:t>diligenti.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it-IT" altLang="cs-CZ" sz="2400" i="1" dirty="0" smtClean="0"/>
              <a:t>Si lodano </a:t>
            </a:r>
            <a:r>
              <a:rPr lang="it-IT" altLang="cs-CZ" sz="2400" i="1" dirty="0" smtClean="0">
                <a:solidFill>
                  <a:srgbClr val="E5E500"/>
                </a:solidFill>
              </a:rPr>
              <a:t>i bambini </a:t>
            </a:r>
            <a:r>
              <a:rPr lang="it-IT" altLang="cs-CZ" sz="2400" i="1" dirty="0" smtClean="0"/>
              <a:t>diligenti.</a:t>
            </a:r>
            <a:endParaRPr lang="it-IT" altLang="cs-CZ" sz="2400" dirty="0" smtClean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400" dirty="0" smtClean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it-IT" altLang="cs-CZ" sz="2400" b="1" dirty="0" smtClean="0"/>
              <a:t>- struttura inaccusativa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it-IT" altLang="cs-CZ" sz="2400" dirty="0" smtClean="0"/>
              <a:t>soggetto soppresso solo sintatticamente</a:t>
            </a:r>
            <a:r>
              <a:rPr lang="cs-CZ" altLang="cs-CZ" sz="2400" dirty="0" smtClean="0"/>
              <a:t>,</a:t>
            </a:r>
            <a:r>
              <a:rPr lang="it-IT" altLang="cs-CZ" sz="2400" dirty="0" smtClean="0"/>
              <a:t> in uno stile sostenuto si può realizzare:</a:t>
            </a:r>
            <a:endParaRPr lang="it-IT" altLang="cs-CZ" sz="2400" i="1" u="sng" dirty="0" smtClean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400" i="1" u="sng" dirty="0" smtClean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it-IT" altLang="cs-CZ" sz="2400" i="1" u="sng" dirty="0" smtClean="0"/>
              <a:t>Da parte dell’opposizione</a:t>
            </a:r>
            <a:r>
              <a:rPr lang="it-IT" altLang="cs-CZ" sz="2400" i="1" dirty="0" smtClean="0"/>
              <a:t> si vorrebbe una maggior </a:t>
            </a:r>
            <a:endParaRPr lang="cs-CZ" altLang="cs-CZ" sz="2400" i="1" dirty="0" smtClean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it-IT" altLang="cs-CZ" sz="2400" i="1" dirty="0" smtClean="0"/>
              <a:t>trasparenza nelle decisioni governative</a:t>
            </a:r>
            <a:r>
              <a:rPr lang="it-IT" altLang="cs-CZ" sz="2400" dirty="0" smtClean="0"/>
              <a:t>.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400" dirty="0" smtClean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400" dirty="0" smtClean="0"/>
              <a:t>            A</a:t>
            </a:r>
            <a:r>
              <a:rPr lang="it-IT" altLang="cs-CZ" sz="2400" dirty="0" err="1" smtClean="0"/>
              <a:t>ttenzione</a:t>
            </a:r>
            <a:r>
              <a:rPr lang="it-IT" altLang="cs-CZ" sz="2400" dirty="0" smtClean="0"/>
              <a:t> alla differenza</a:t>
            </a:r>
            <a:r>
              <a:rPr lang="cs-CZ" altLang="cs-CZ" sz="2400" dirty="0" smtClean="0"/>
              <a:t> x verbi </a:t>
            </a:r>
            <a:r>
              <a:rPr lang="cs-CZ" altLang="cs-CZ" sz="2400" dirty="0" err="1" smtClean="0"/>
              <a:t>pronominali</a:t>
            </a:r>
            <a:r>
              <a:rPr lang="it-IT" altLang="cs-CZ" sz="2400" dirty="0" smtClean="0"/>
              <a:t>:</a:t>
            </a:r>
            <a:endParaRPr lang="it-IT" altLang="cs-CZ" sz="2400" i="1" dirty="0" smtClean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it-IT" altLang="cs-CZ" sz="2400" i="1" dirty="0" smtClean="0">
                <a:solidFill>
                  <a:srgbClr val="E5E500"/>
                </a:solidFill>
              </a:rPr>
              <a:t>I soldati si stancano</a:t>
            </a:r>
            <a:r>
              <a:rPr lang="it-IT" altLang="cs-CZ" sz="2400" i="1" dirty="0" smtClean="0"/>
              <a:t>.</a:t>
            </a:r>
            <a:r>
              <a:rPr lang="it-IT" altLang="cs-CZ" sz="2400" dirty="0" smtClean="0"/>
              <a:t> (</a:t>
            </a:r>
            <a:r>
              <a:rPr lang="it-IT" altLang="cs-CZ" sz="2400" i="1" dirty="0" smtClean="0"/>
              <a:t>vengono stancati x diventano stanchi</a:t>
            </a:r>
            <a:r>
              <a:rPr lang="it-IT" altLang="cs-CZ" sz="2400" dirty="0" smtClean="0"/>
              <a:t>).</a:t>
            </a:r>
            <a:endParaRPr lang="cs-CZ" altLang="cs-CZ" sz="2400" dirty="0" smtClean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400" i="1" dirty="0" smtClean="0">
                <a:solidFill>
                  <a:srgbClr val="E5E500"/>
                </a:solidFill>
              </a:rPr>
              <a:t>Si </a:t>
            </a:r>
            <a:r>
              <a:rPr lang="cs-CZ" altLang="cs-CZ" sz="2400" i="1" dirty="0" err="1" smtClean="0">
                <a:solidFill>
                  <a:srgbClr val="E5E500"/>
                </a:solidFill>
              </a:rPr>
              <a:t>lodano</a:t>
            </a:r>
            <a:r>
              <a:rPr lang="cs-CZ" altLang="cs-CZ" sz="2400" i="1" dirty="0" smtClean="0">
                <a:solidFill>
                  <a:srgbClr val="E5E500"/>
                </a:solidFill>
              </a:rPr>
              <a:t> i </a:t>
            </a:r>
            <a:r>
              <a:rPr lang="cs-CZ" altLang="cs-CZ" sz="2400" i="1" dirty="0" err="1" smtClean="0">
                <a:solidFill>
                  <a:srgbClr val="E5E500"/>
                </a:solidFill>
              </a:rPr>
              <a:t>bambini</a:t>
            </a:r>
            <a:r>
              <a:rPr lang="cs-CZ" altLang="cs-CZ" sz="2400" i="1" dirty="0" smtClean="0">
                <a:solidFill>
                  <a:srgbClr val="E5E500"/>
                </a:solidFill>
              </a:rPr>
              <a:t>. </a:t>
            </a:r>
            <a:r>
              <a:rPr lang="cs-CZ" altLang="cs-CZ" sz="2400" i="1" dirty="0" smtClean="0"/>
              <a:t>(</a:t>
            </a:r>
            <a:r>
              <a:rPr lang="cs-CZ" altLang="cs-CZ" sz="2400" i="1" dirty="0" err="1" smtClean="0"/>
              <a:t>vengono</a:t>
            </a:r>
            <a:r>
              <a:rPr lang="cs-CZ" altLang="cs-CZ" sz="2400" i="1" dirty="0" smtClean="0"/>
              <a:t> </a:t>
            </a:r>
            <a:r>
              <a:rPr lang="cs-CZ" altLang="cs-CZ" sz="2400" i="1" dirty="0" err="1" smtClean="0"/>
              <a:t>lodati</a:t>
            </a:r>
            <a:r>
              <a:rPr lang="cs-CZ" altLang="cs-CZ" sz="2400" i="1" dirty="0" smtClean="0"/>
              <a:t> x </a:t>
            </a:r>
            <a:r>
              <a:rPr lang="cs-CZ" altLang="cs-CZ" sz="2400" i="1" dirty="0" err="1" smtClean="0"/>
              <a:t>lodano</a:t>
            </a:r>
            <a:r>
              <a:rPr lang="cs-CZ" altLang="cs-CZ" sz="2400" i="1" dirty="0" smtClean="0"/>
              <a:t> se </a:t>
            </a:r>
            <a:r>
              <a:rPr lang="cs-CZ" altLang="cs-CZ" sz="2400" i="1" dirty="0" err="1" smtClean="0"/>
              <a:t>stessi</a:t>
            </a:r>
            <a:r>
              <a:rPr lang="cs-CZ" altLang="cs-CZ" sz="2400" i="1" dirty="0" smtClean="0"/>
              <a:t>)</a:t>
            </a:r>
            <a:endParaRPr lang="it-IT" altLang="cs-CZ" sz="2400" i="1" dirty="0" smtClean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it-IT" altLang="cs-CZ" sz="2400" i="1" dirty="0" smtClean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400" i="1" dirty="0" smtClean="0"/>
              <a:t>  Č.: Děti se očkují pouze ve středu. </a:t>
            </a:r>
            <a:r>
              <a:rPr lang="cs-CZ" altLang="cs-CZ" sz="2400" dirty="0" smtClean="0">
                <a:sym typeface="Wingdings" panose="05000000000000000000" pitchFamily="2" charset="2"/>
              </a:rPr>
              <a:t>   </a:t>
            </a:r>
            <a:endParaRPr lang="it-IT" altLang="cs-CZ" sz="2400" dirty="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206CCEE-2FEA-46C3-A400-D6BD3C8BED90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cs-CZ" altLang="cs-CZ" sz="1400" smtClean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2EEE4F6A-ED3E-4B23-87A8-8EC5AFED4A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9113" y="476250"/>
            <a:ext cx="5856287" cy="5619750"/>
          </a:xfrm>
        </p:spPr>
        <p:txBody>
          <a:bodyPr/>
          <a:lstStyle/>
          <a:p>
            <a:pPr>
              <a:defRPr/>
            </a:pPr>
            <a:r>
              <a:rPr lang="it-IT" b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Remember</a:t>
            </a:r>
            <a:r>
              <a:rPr lang="it-IT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:</a:t>
            </a:r>
            <a:endParaRPr lang="it-IT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>
              <a:defRPr/>
            </a:pPr>
            <a:endParaRPr lang="it-IT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it-IT" sz="2400" dirty="0"/>
              <a:t>Il passivo: come funziona sintatticamente (valenza ecc.), perché è struttura inaccusativa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it-IT" sz="24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it-IT" sz="2400" dirty="0"/>
              <a:t>Ausiliari: come funzionano, differenze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it-IT" sz="24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it-IT" sz="2400" dirty="0"/>
              <a:t>Restrizioni e vantaggi (sintassi, semantica, testo) del passivo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it-IT" sz="24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it-IT" sz="2400" dirty="0"/>
              <a:t>SI passivo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FE4DCCE-D815-4102-BCF6-C73E8B1B8DC4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cs-CZ" altLang="cs-CZ" sz="140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88913"/>
            <a:ext cx="8532812" cy="6669087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it-IT" altLang="cs-CZ" dirty="0" smtClean="0"/>
              <a:t>      </a:t>
            </a:r>
            <a:r>
              <a:rPr lang="it-IT" altLang="cs-CZ" sz="2200" i="1" dirty="0" smtClean="0">
                <a:solidFill>
                  <a:srgbClr val="FFB3B3"/>
                </a:solidFill>
              </a:rPr>
              <a:t>S</a:t>
            </a:r>
            <a:r>
              <a:rPr lang="it-IT" altLang="cs-CZ" sz="2200" i="1" dirty="0" smtClean="0"/>
              <a:t> </a:t>
            </a:r>
            <a:r>
              <a:rPr lang="cs-CZ" altLang="cs-CZ" sz="2200" i="1" dirty="0" smtClean="0"/>
              <a:t>   </a:t>
            </a:r>
            <a:r>
              <a:rPr lang="it-IT" altLang="cs-CZ" sz="2200" i="1" dirty="0" smtClean="0"/>
              <a:t> v. </a:t>
            </a:r>
            <a:r>
              <a:rPr lang="it-IT" altLang="cs-CZ" sz="2200" i="1" dirty="0" err="1" smtClean="0"/>
              <a:t>trasitivo</a:t>
            </a:r>
            <a:r>
              <a:rPr lang="it-IT" altLang="cs-CZ" sz="2200" i="1" dirty="0" smtClean="0"/>
              <a:t> - a</a:t>
            </a:r>
            <a:r>
              <a:rPr lang="cs-CZ" altLang="cs-CZ" sz="2200" i="1" dirty="0" err="1" smtClean="0"/>
              <a:t>ttivo</a:t>
            </a:r>
            <a:r>
              <a:rPr lang="it-IT" altLang="cs-CZ" sz="2200" i="1" dirty="0" smtClean="0">
                <a:solidFill>
                  <a:srgbClr val="FFFF59"/>
                </a:solidFill>
              </a:rPr>
              <a:t>  </a:t>
            </a:r>
            <a:r>
              <a:rPr lang="cs-CZ" altLang="cs-CZ" sz="2200" i="1" dirty="0" smtClean="0">
                <a:solidFill>
                  <a:srgbClr val="FFFF59"/>
                </a:solidFill>
              </a:rPr>
              <a:t>  </a:t>
            </a:r>
            <a:r>
              <a:rPr lang="it-IT" altLang="cs-CZ" sz="2200" i="1" dirty="0" smtClean="0">
                <a:solidFill>
                  <a:srgbClr val="FFFF59"/>
                </a:solidFill>
              </a:rPr>
              <a:t>      O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it-IT" altLang="cs-CZ" sz="2200" dirty="0" smtClean="0">
                <a:solidFill>
                  <a:srgbClr val="FFB3B3"/>
                </a:solidFill>
              </a:rPr>
              <a:t>Il generale   </a:t>
            </a:r>
            <a:r>
              <a:rPr lang="cs-CZ" altLang="cs-CZ" sz="2200" dirty="0" smtClean="0">
                <a:solidFill>
                  <a:srgbClr val="FFB3B3"/>
                </a:solidFill>
              </a:rPr>
              <a:t> </a:t>
            </a:r>
            <a:r>
              <a:rPr lang="it-IT" altLang="cs-CZ" sz="2200" dirty="0" smtClean="0">
                <a:solidFill>
                  <a:srgbClr val="FFB3B3"/>
                </a:solidFill>
              </a:rPr>
              <a:t> </a:t>
            </a:r>
            <a:r>
              <a:rPr lang="it-IT" altLang="cs-CZ" sz="2200" dirty="0" smtClean="0"/>
              <a:t>degradò           </a:t>
            </a:r>
            <a:r>
              <a:rPr lang="it-IT" altLang="cs-CZ" sz="2200" dirty="0" smtClean="0">
                <a:solidFill>
                  <a:srgbClr val="FFFF59"/>
                </a:solidFill>
              </a:rPr>
              <a:t>tre ufficiali.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it-IT" altLang="cs-CZ" sz="2200" dirty="0" smtClean="0"/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it-IT" altLang="cs-CZ" sz="2200" dirty="0" smtClean="0"/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it-IT" altLang="cs-CZ" sz="2200" dirty="0" smtClean="0"/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it-IT" altLang="cs-CZ" sz="2200" dirty="0" smtClean="0"/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200" dirty="0" smtClean="0"/>
              <a:t>  </a:t>
            </a:r>
            <a:r>
              <a:rPr lang="it-IT" altLang="cs-CZ" sz="2200" dirty="0" smtClean="0"/>
              <a:t>       </a:t>
            </a:r>
            <a:r>
              <a:rPr lang="cs-CZ" altLang="cs-CZ" sz="2200" dirty="0" smtClean="0"/>
              <a:t>  </a:t>
            </a:r>
            <a:r>
              <a:rPr lang="it-IT" altLang="cs-CZ" sz="2200" dirty="0" smtClean="0"/>
              <a:t> Furono degradati       </a:t>
            </a:r>
            <a:r>
              <a:rPr lang="it-IT" altLang="cs-CZ" sz="2200" dirty="0" smtClean="0">
                <a:solidFill>
                  <a:srgbClr val="FFFF59"/>
                </a:solidFill>
              </a:rPr>
              <a:t>tre ufficiali        </a:t>
            </a:r>
            <a:r>
              <a:rPr lang="it-IT" altLang="cs-CZ" sz="2200" dirty="0" smtClean="0">
                <a:solidFill>
                  <a:srgbClr val="FFB3B3"/>
                </a:solidFill>
              </a:rPr>
              <a:t>(dal generale).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it-IT" altLang="cs-CZ" sz="2200" dirty="0" smtClean="0"/>
              <a:t>              </a:t>
            </a:r>
            <a:r>
              <a:rPr lang="cs-CZ" altLang="cs-CZ" sz="2200" dirty="0" smtClean="0"/>
              <a:t>     v. </a:t>
            </a:r>
            <a:r>
              <a:rPr lang="it-IT" altLang="cs-CZ" sz="2200" i="1" dirty="0" err="1" smtClean="0"/>
              <a:t>pas</a:t>
            </a:r>
            <a:r>
              <a:rPr lang="cs-CZ" altLang="cs-CZ" sz="2200" i="1" dirty="0" err="1" smtClean="0"/>
              <a:t>sivo</a:t>
            </a:r>
            <a:r>
              <a:rPr lang="it-IT" altLang="cs-CZ" sz="2200" i="1" dirty="0" smtClean="0"/>
              <a:t>                   </a:t>
            </a:r>
            <a:r>
              <a:rPr lang="it-IT" altLang="cs-CZ" sz="2200" i="1" dirty="0" smtClean="0">
                <a:solidFill>
                  <a:srgbClr val="FFFF59"/>
                </a:solidFill>
              </a:rPr>
              <a:t>S</a:t>
            </a:r>
            <a:r>
              <a:rPr lang="it-IT" altLang="cs-CZ" sz="2200" i="1" dirty="0" smtClean="0"/>
              <a:t>                      </a:t>
            </a:r>
            <a:r>
              <a:rPr lang="cs-CZ" altLang="cs-CZ" sz="2200" i="1" dirty="0" smtClean="0">
                <a:solidFill>
                  <a:srgbClr val="FFB3B3"/>
                </a:solidFill>
              </a:rPr>
              <a:t>(</a:t>
            </a:r>
            <a:r>
              <a:rPr lang="it-IT" altLang="cs-CZ" sz="2200" i="1" dirty="0" smtClean="0">
                <a:solidFill>
                  <a:srgbClr val="FFB3B3"/>
                </a:solidFill>
              </a:rPr>
              <a:t>C Ag</a:t>
            </a:r>
            <a:r>
              <a:rPr lang="cs-CZ" altLang="cs-CZ" sz="2200" i="1" dirty="0" smtClean="0">
                <a:solidFill>
                  <a:srgbClr val="FFB3B3"/>
                </a:solidFill>
              </a:rPr>
              <a:t>)</a:t>
            </a:r>
            <a:endParaRPr lang="it-IT" altLang="cs-CZ" sz="2200" i="1" dirty="0" smtClean="0">
              <a:solidFill>
                <a:srgbClr val="FFB3B3"/>
              </a:solidFill>
            </a:endParaRPr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cs-CZ" altLang="cs-CZ" sz="2400" dirty="0" smtClean="0"/>
          </a:p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2000" b="1" dirty="0" err="1" smtClean="0">
                <a:solidFill>
                  <a:srgbClr val="FF1A1A"/>
                </a:solidFill>
              </a:rPr>
              <a:t>Soggetto</a:t>
            </a:r>
            <a:r>
              <a:rPr lang="cs-CZ" altLang="cs-CZ" sz="2000" b="1" dirty="0" smtClean="0">
                <a:solidFill>
                  <a:srgbClr val="FF1A1A"/>
                </a:solidFill>
              </a:rPr>
              <a:t> </a:t>
            </a:r>
            <a:endParaRPr lang="it-IT" altLang="cs-CZ" sz="2000" b="1" dirty="0" smtClean="0">
              <a:solidFill>
                <a:srgbClr val="FF1A1A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2000" dirty="0" smtClean="0"/>
              <a:t>1) non </a:t>
            </a:r>
            <a:r>
              <a:rPr lang="cs-CZ" altLang="cs-CZ" sz="2000" dirty="0" err="1" smtClean="0"/>
              <a:t>viene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realizzato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sintatticamente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ma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riceve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un’interpretazione</a:t>
            </a:r>
            <a:r>
              <a:rPr lang="cs-CZ" altLang="cs-CZ" sz="2000" dirty="0" smtClean="0"/>
              <a:t>        a) </a:t>
            </a:r>
            <a:r>
              <a:rPr lang="cs-CZ" altLang="cs-CZ" sz="2000" dirty="0" err="1" smtClean="0"/>
              <a:t>referenziale</a:t>
            </a:r>
            <a:r>
              <a:rPr lang="cs-CZ" altLang="cs-CZ" sz="2000" dirty="0" smtClean="0"/>
              <a:t> (agente), b) </a:t>
            </a:r>
            <a:r>
              <a:rPr lang="cs-CZ" altLang="cs-CZ" sz="2000" dirty="0" err="1" smtClean="0"/>
              <a:t>generica</a:t>
            </a:r>
            <a:r>
              <a:rPr lang="cs-CZ" altLang="cs-CZ" sz="2000" dirty="0" smtClean="0">
                <a:solidFill>
                  <a:srgbClr val="92D050"/>
                </a:solidFill>
              </a:rPr>
              <a:t> </a:t>
            </a:r>
            <a:r>
              <a:rPr lang="cs-CZ" altLang="cs-CZ" sz="2000" dirty="0" smtClean="0"/>
              <a:t>(</a:t>
            </a:r>
            <a:r>
              <a:rPr lang="cs-CZ" altLang="cs-CZ" sz="2000" i="1" dirty="0" err="1" smtClean="0"/>
              <a:t>dall’esercito</a:t>
            </a:r>
            <a:r>
              <a:rPr lang="cs-CZ" altLang="cs-CZ" sz="2000" dirty="0" smtClean="0"/>
              <a:t>) o c) </a:t>
            </a:r>
            <a:r>
              <a:rPr lang="cs-CZ" altLang="cs-CZ" sz="2000" dirty="0" err="1" smtClean="0"/>
              <a:t>indeterminata</a:t>
            </a:r>
            <a:r>
              <a:rPr lang="cs-CZ" altLang="cs-CZ" sz="2000" dirty="0" smtClean="0"/>
              <a:t> (</a:t>
            </a:r>
            <a:r>
              <a:rPr lang="cs-CZ" altLang="cs-CZ" sz="2000" i="1" dirty="0" smtClean="0"/>
              <a:t>da </a:t>
            </a:r>
            <a:r>
              <a:rPr lang="cs-CZ" altLang="cs-CZ" sz="2000" i="1" dirty="0" err="1" smtClean="0"/>
              <a:t>qualche</a:t>
            </a:r>
            <a:r>
              <a:rPr lang="cs-CZ" altLang="cs-CZ" sz="2000" i="1" dirty="0" smtClean="0"/>
              <a:t> </a:t>
            </a:r>
            <a:r>
              <a:rPr lang="cs-CZ" altLang="cs-CZ" sz="2000" i="1" dirty="0" err="1" smtClean="0"/>
              <a:t>generale</a:t>
            </a:r>
            <a:r>
              <a:rPr lang="cs-CZ" altLang="cs-CZ" sz="2000" dirty="0" smtClean="0"/>
              <a:t>…)</a:t>
            </a:r>
            <a:endParaRPr lang="it-IT" altLang="cs-CZ" sz="2000" dirty="0" smtClean="0"/>
          </a:p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2000" dirty="0" smtClean="0">
                <a:cs typeface="Arial" panose="020B0604020202020204" pitchFamily="34" charset="0"/>
              </a:rPr>
              <a:t>→ DEAGENTIVIZZAZIONE (</a:t>
            </a:r>
            <a:r>
              <a:rPr lang="cs-CZ" altLang="cs-CZ" sz="2000" dirty="0" err="1" smtClean="0">
                <a:cs typeface="Arial" panose="020B0604020202020204" pitchFamily="34" charset="0"/>
              </a:rPr>
              <a:t>deagentizace</a:t>
            </a:r>
            <a:r>
              <a:rPr lang="cs-CZ" altLang="cs-CZ" sz="2000" dirty="0" smtClean="0">
                <a:cs typeface="Arial" panose="020B0604020202020204" pitchFamily="34" charset="0"/>
              </a:rPr>
              <a:t>)</a:t>
            </a:r>
            <a:endParaRPr lang="cs-CZ" altLang="cs-CZ" sz="2000" dirty="0" smtClean="0"/>
          </a:p>
          <a:p>
            <a:pPr marL="0" indent="0">
              <a:buFont typeface="Wingdings" panose="05000000000000000000" pitchFamily="2" charset="2"/>
              <a:buNone/>
            </a:pPr>
            <a:endParaRPr lang="cs-CZ" altLang="cs-CZ" sz="2000" dirty="0" smtClean="0"/>
          </a:p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2000" dirty="0" smtClean="0"/>
              <a:t>2) </a:t>
            </a:r>
            <a:r>
              <a:rPr lang="cs-CZ" altLang="cs-CZ" sz="2000" dirty="0" err="1" smtClean="0"/>
              <a:t>soggetto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soppresso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viene</a:t>
            </a:r>
            <a:r>
              <a:rPr lang="cs-CZ" altLang="cs-CZ" sz="2000" dirty="0" smtClean="0"/>
              <a:t> espresso </a:t>
            </a:r>
            <a:r>
              <a:rPr lang="cs-CZ" altLang="cs-CZ" sz="2000" dirty="0" err="1" smtClean="0"/>
              <a:t>sintatticamente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come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elemento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extranucleare</a:t>
            </a:r>
            <a:r>
              <a:rPr lang="cs-CZ" altLang="cs-CZ" sz="2000" dirty="0" smtClean="0"/>
              <a:t>, </a:t>
            </a:r>
            <a:r>
              <a:rPr lang="cs-CZ" altLang="cs-CZ" sz="2000" i="1" dirty="0" err="1" smtClean="0"/>
              <a:t>il</a:t>
            </a:r>
            <a:r>
              <a:rPr lang="cs-CZ" altLang="cs-CZ" sz="2000" i="1" dirty="0" smtClean="0"/>
              <a:t> </a:t>
            </a:r>
            <a:r>
              <a:rPr lang="cs-CZ" altLang="cs-CZ" sz="2000" i="1" dirty="0" err="1" smtClean="0"/>
              <a:t>complemento</a:t>
            </a:r>
            <a:r>
              <a:rPr lang="cs-CZ" altLang="cs-CZ" sz="2000" i="1" dirty="0" smtClean="0"/>
              <a:t> </a:t>
            </a:r>
            <a:r>
              <a:rPr lang="cs-CZ" altLang="cs-CZ" sz="2000" i="1" dirty="0" err="1" smtClean="0"/>
              <a:t>d’agente</a:t>
            </a:r>
            <a:r>
              <a:rPr lang="cs-CZ" altLang="cs-CZ" sz="2000" i="1" dirty="0" smtClean="0"/>
              <a:t> </a:t>
            </a:r>
            <a:r>
              <a:rPr lang="cs-CZ" altLang="cs-CZ" sz="2000" dirty="0" smtClean="0"/>
              <a:t>(v češtině </a:t>
            </a:r>
            <a:r>
              <a:rPr lang="cs-CZ" altLang="cs-CZ" sz="2000" i="1" dirty="0" smtClean="0"/>
              <a:t>určení původce</a:t>
            </a:r>
            <a:r>
              <a:rPr lang="cs-CZ" altLang="cs-CZ" sz="2000" dirty="0" smtClean="0"/>
              <a:t>).</a:t>
            </a:r>
            <a:endParaRPr lang="it-IT" altLang="cs-CZ" sz="2000" dirty="0" smtClean="0"/>
          </a:p>
          <a:p>
            <a:pPr marL="0" indent="0" eaLnBrk="1" hangingPunct="1"/>
            <a:endParaRPr lang="cs-CZ" altLang="cs-CZ" sz="2400" dirty="0" smtClean="0"/>
          </a:p>
        </p:txBody>
      </p:sp>
      <p:sp>
        <p:nvSpPr>
          <p:cNvPr id="5124" name="Line 5"/>
          <p:cNvSpPr>
            <a:spLocks noChangeShapeType="1"/>
          </p:cNvSpPr>
          <p:nvPr/>
        </p:nvSpPr>
        <p:spPr bwMode="auto">
          <a:xfrm>
            <a:off x="2916238" y="1268413"/>
            <a:ext cx="0" cy="1512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5" name="Line 8"/>
          <p:cNvSpPr>
            <a:spLocks noChangeShapeType="1"/>
          </p:cNvSpPr>
          <p:nvPr/>
        </p:nvSpPr>
        <p:spPr bwMode="auto">
          <a:xfrm>
            <a:off x="4932363" y="1196975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6" name="Line 9"/>
          <p:cNvSpPr>
            <a:spLocks noChangeShapeType="1"/>
          </p:cNvSpPr>
          <p:nvPr/>
        </p:nvSpPr>
        <p:spPr bwMode="auto">
          <a:xfrm>
            <a:off x="1331913" y="1128713"/>
            <a:ext cx="5832475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4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D5A421A-69B6-4ADD-93B0-E3D5EF5C5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1413" y="549275"/>
            <a:ext cx="6503987" cy="6048375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200" dirty="0"/>
              <a:t>La </a:t>
            </a:r>
            <a:r>
              <a:rPr lang="cs-CZ" sz="2200" dirty="0" err="1"/>
              <a:t>costruzione</a:t>
            </a:r>
            <a:r>
              <a:rPr lang="cs-CZ" sz="2200" dirty="0"/>
              <a:t> </a:t>
            </a:r>
            <a:r>
              <a:rPr lang="cs-CZ" sz="2200" dirty="0" err="1"/>
              <a:t>passiva</a:t>
            </a:r>
            <a:r>
              <a:rPr lang="cs-CZ" sz="2200" dirty="0"/>
              <a:t> </a:t>
            </a:r>
            <a:r>
              <a:rPr lang="cs-CZ" sz="2200" dirty="0" err="1"/>
              <a:t>modifica</a:t>
            </a:r>
            <a:r>
              <a:rPr lang="cs-CZ" sz="2200" dirty="0"/>
              <a:t> </a:t>
            </a:r>
            <a:r>
              <a:rPr lang="cs-CZ" sz="2200" dirty="0" err="1"/>
              <a:t>le</a:t>
            </a:r>
            <a:r>
              <a:rPr lang="cs-CZ" sz="2200" dirty="0"/>
              <a:t> </a:t>
            </a:r>
            <a:r>
              <a:rPr lang="cs-CZ" sz="2200" dirty="0" err="1"/>
              <a:t>valenze</a:t>
            </a:r>
            <a:r>
              <a:rPr lang="cs-CZ" sz="2200" dirty="0"/>
              <a:t> dei verbi.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22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200" i="1" dirty="0" err="1">
                <a:solidFill>
                  <a:schemeClr val="tx2">
                    <a:lumMod val="75000"/>
                  </a:schemeClr>
                </a:solidFill>
              </a:rPr>
              <a:t>Il</a:t>
            </a:r>
            <a:r>
              <a:rPr lang="cs-CZ" sz="2200" i="1" dirty="0">
                <a:solidFill>
                  <a:schemeClr val="tx2">
                    <a:lumMod val="75000"/>
                  </a:schemeClr>
                </a:solidFill>
              </a:rPr>
              <a:t> presidente </a:t>
            </a:r>
            <a:r>
              <a:rPr lang="cs-CZ" sz="2200" i="1" u="sng" dirty="0">
                <a:solidFill>
                  <a:schemeClr val="tx2">
                    <a:lumMod val="75000"/>
                  </a:schemeClr>
                </a:solidFill>
              </a:rPr>
              <a:t>ha </a:t>
            </a:r>
            <a:r>
              <a:rPr lang="cs-CZ" sz="2200" i="1" u="sng" dirty="0" err="1">
                <a:solidFill>
                  <a:schemeClr val="tx2">
                    <a:lumMod val="75000"/>
                  </a:schemeClr>
                </a:solidFill>
              </a:rPr>
              <a:t>consegnato</a:t>
            </a:r>
            <a:r>
              <a:rPr lang="cs-CZ" sz="2200" i="1" u="sng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2200" i="1" dirty="0">
                <a:solidFill>
                  <a:schemeClr val="tx2">
                    <a:lumMod val="75000"/>
                  </a:schemeClr>
                </a:solidFill>
              </a:rPr>
              <a:t>i </a:t>
            </a:r>
            <a:r>
              <a:rPr lang="cs-CZ" sz="2200" i="1" dirty="0" err="1">
                <a:solidFill>
                  <a:schemeClr val="tx2">
                    <a:lumMod val="75000"/>
                  </a:schemeClr>
                </a:solidFill>
              </a:rPr>
              <a:t>diplomi</a:t>
            </a:r>
            <a:r>
              <a:rPr lang="cs-CZ" sz="22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2200" i="1" dirty="0" err="1">
                <a:solidFill>
                  <a:schemeClr val="tx2">
                    <a:lumMod val="75000"/>
                  </a:schemeClr>
                </a:solidFill>
              </a:rPr>
              <a:t>agli</a:t>
            </a:r>
            <a:r>
              <a:rPr lang="cs-CZ" sz="2200" i="1" dirty="0">
                <a:solidFill>
                  <a:schemeClr val="tx2">
                    <a:lumMod val="75000"/>
                  </a:schemeClr>
                </a:solidFill>
              </a:rPr>
              <a:t> studenti.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200" dirty="0" err="1"/>
              <a:t>soggetto</a:t>
            </a:r>
            <a:r>
              <a:rPr lang="cs-CZ" sz="2200" dirty="0"/>
              <a:t>, </a:t>
            </a:r>
            <a:r>
              <a:rPr lang="cs-CZ" sz="2200" dirty="0" err="1"/>
              <a:t>oggetto</a:t>
            </a:r>
            <a:r>
              <a:rPr lang="cs-CZ" sz="2200" dirty="0"/>
              <a:t> </a:t>
            </a:r>
            <a:r>
              <a:rPr lang="cs-CZ" sz="2200" dirty="0" err="1"/>
              <a:t>diretto</a:t>
            </a:r>
            <a:r>
              <a:rPr lang="cs-CZ" sz="2200" dirty="0"/>
              <a:t>, </a:t>
            </a:r>
            <a:r>
              <a:rPr lang="cs-CZ" sz="2200" dirty="0" err="1"/>
              <a:t>oggetto</a:t>
            </a:r>
            <a:r>
              <a:rPr lang="cs-CZ" sz="2200" dirty="0"/>
              <a:t> </a:t>
            </a:r>
            <a:r>
              <a:rPr lang="cs-CZ" sz="2200" dirty="0" err="1"/>
              <a:t>indiretto</a:t>
            </a:r>
            <a:r>
              <a:rPr lang="cs-CZ" sz="2200" dirty="0"/>
              <a:t>: 3 ARG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22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200" i="1" dirty="0">
                <a:solidFill>
                  <a:schemeClr val="tx2">
                    <a:lumMod val="75000"/>
                  </a:schemeClr>
                </a:solidFill>
              </a:rPr>
              <a:t>I </a:t>
            </a:r>
            <a:r>
              <a:rPr lang="cs-CZ" sz="2200" i="1" dirty="0" err="1">
                <a:solidFill>
                  <a:schemeClr val="tx2">
                    <a:lumMod val="75000"/>
                  </a:schemeClr>
                </a:solidFill>
              </a:rPr>
              <a:t>diplomi</a:t>
            </a:r>
            <a:r>
              <a:rPr lang="cs-CZ" sz="22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2200" i="1" u="sng" dirty="0" err="1">
                <a:solidFill>
                  <a:schemeClr val="tx2">
                    <a:lumMod val="75000"/>
                  </a:schemeClr>
                </a:solidFill>
              </a:rPr>
              <a:t>sono</a:t>
            </a:r>
            <a:r>
              <a:rPr lang="cs-CZ" sz="2200" i="1" u="sng" dirty="0">
                <a:solidFill>
                  <a:schemeClr val="tx2">
                    <a:lumMod val="75000"/>
                  </a:schemeClr>
                </a:solidFill>
              </a:rPr>
              <a:t> stati </a:t>
            </a:r>
            <a:r>
              <a:rPr lang="cs-CZ" sz="2200" i="1" u="sng" dirty="0" err="1">
                <a:solidFill>
                  <a:schemeClr val="tx2">
                    <a:lumMod val="75000"/>
                  </a:schemeClr>
                </a:solidFill>
              </a:rPr>
              <a:t>consegnati</a:t>
            </a:r>
            <a:r>
              <a:rPr lang="cs-CZ" sz="2200" i="1" u="sng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2200" i="1" dirty="0" err="1">
                <a:solidFill>
                  <a:schemeClr val="tx2">
                    <a:lumMod val="75000"/>
                  </a:schemeClr>
                </a:solidFill>
              </a:rPr>
              <a:t>agli</a:t>
            </a:r>
            <a:r>
              <a:rPr lang="cs-CZ" sz="2200" i="1" dirty="0">
                <a:solidFill>
                  <a:schemeClr val="tx2">
                    <a:lumMod val="75000"/>
                  </a:schemeClr>
                </a:solidFill>
              </a:rPr>
              <a:t> studenti.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200" dirty="0"/>
              <a:t>(--, </a:t>
            </a:r>
            <a:r>
              <a:rPr lang="cs-CZ" sz="2200" dirty="0" err="1"/>
              <a:t>soggetto</a:t>
            </a:r>
            <a:r>
              <a:rPr lang="cs-CZ" sz="2200" dirty="0"/>
              <a:t>, </a:t>
            </a:r>
            <a:r>
              <a:rPr lang="cs-CZ" sz="2200" dirty="0" err="1"/>
              <a:t>oggetto</a:t>
            </a:r>
            <a:r>
              <a:rPr lang="cs-CZ" sz="2200" dirty="0"/>
              <a:t> </a:t>
            </a:r>
            <a:r>
              <a:rPr lang="cs-CZ" sz="2200" dirty="0" err="1"/>
              <a:t>indiretto</a:t>
            </a:r>
            <a:r>
              <a:rPr lang="cs-CZ" sz="2200" dirty="0"/>
              <a:t> – 2 ARG.)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22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it-IT" sz="22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200" dirty="0"/>
              <a:t>    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200" dirty="0"/>
              <a:t>        </a:t>
            </a:r>
            <a:r>
              <a:rPr lang="cs-CZ" sz="2200" dirty="0" err="1"/>
              <a:t>Altre</a:t>
            </a:r>
            <a:r>
              <a:rPr lang="cs-CZ" sz="2200" dirty="0"/>
              <a:t> </a:t>
            </a:r>
            <a:r>
              <a:rPr lang="cs-CZ" sz="2200" dirty="0" err="1"/>
              <a:t>costruzioni</a:t>
            </a:r>
            <a:r>
              <a:rPr lang="cs-CZ" sz="2200" dirty="0"/>
              <a:t> che </a:t>
            </a:r>
            <a:r>
              <a:rPr lang="cs-CZ" sz="2200" dirty="0" err="1"/>
              <a:t>modificano</a:t>
            </a:r>
            <a:r>
              <a:rPr lang="cs-CZ" sz="2200" dirty="0"/>
              <a:t> la </a:t>
            </a:r>
            <a:r>
              <a:rPr lang="cs-CZ" sz="2200" dirty="0" err="1"/>
              <a:t>valenza</a:t>
            </a:r>
            <a:r>
              <a:rPr lang="cs-CZ" sz="2200" dirty="0"/>
              <a:t>?</a:t>
            </a:r>
          </a:p>
        </p:txBody>
      </p:sp>
      <p:sp>
        <p:nvSpPr>
          <p:cNvPr id="7171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7CABA98-A872-4A36-B333-F74F7C207E5E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cs-CZ" altLang="cs-CZ" sz="140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8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9FD93E7-FD5E-4321-8EBF-F29406B7A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088" y="620713"/>
            <a:ext cx="8088312" cy="6084887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it-IT" sz="22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 </a:t>
            </a:r>
            <a:r>
              <a:rPr lang="cs-CZ" sz="22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SI PASSIVO</a:t>
            </a:r>
            <a:r>
              <a:rPr lang="cs-CZ" sz="2200" dirty="0"/>
              <a:t>: </a:t>
            </a:r>
            <a:endParaRPr lang="it-IT" sz="22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200" i="1" dirty="0" err="1"/>
              <a:t>Il</a:t>
            </a:r>
            <a:r>
              <a:rPr lang="cs-CZ" sz="2200" i="1" dirty="0"/>
              <a:t> presidente </a:t>
            </a:r>
            <a:r>
              <a:rPr lang="cs-CZ" sz="2200" i="1" dirty="0">
                <a:solidFill>
                  <a:srgbClr val="92D050"/>
                </a:solidFill>
              </a:rPr>
              <a:t>ha </a:t>
            </a:r>
            <a:r>
              <a:rPr lang="cs-CZ" sz="2200" i="1" dirty="0" err="1">
                <a:solidFill>
                  <a:srgbClr val="92D050"/>
                </a:solidFill>
              </a:rPr>
              <a:t>consegnato</a:t>
            </a:r>
            <a:r>
              <a:rPr lang="cs-CZ" sz="2200" i="1" dirty="0">
                <a:solidFill>
                  <a:srgbClr val="92D050"/>
                </a:solidFill>
              </a:rPr>
              <a:t> </a:t>
            </a:r>
            <a:r>
              <a:rPr lang="cs-CZ" sz="2200" i="1" dirty="0"/>
              <a:t>i </a:t>
            </a:r>
            <a:r>
              <a:rPr lang="cs-CZ" sz="2200" i="1" dirty="0" err="1"/>
              <a:t>diplomi</a:t>
            </a:r>
            <a:r>
              <a:rPr lang="cs-CZ" sz="2200" i="1" dirty="0"/>
              <a:t> </a:t>
            </a:r>
            <a:r>
              <a:rPr lang="cs-CZ" sz="2200" i="1" dirty="0" err="1"/>
              <a:t>agli</a:t>
            </a:r>
            <a:r>
              <a:rPr lang="cs-CZ" sz="2200" i="1" dirty="0"/>
              <a:t> studenti  </a:t>
            </a:r>
            <a:r>
              <a:rPr lang="cs-CZ" sz="2200" i="1" dirty="0" smtClean="0"/>
              <a:t>(</a:t>
            </a:r>
            <a:r>
              <a:rPr lang="cs-CZ" sz="2200" dirty="0" smtClean="0"/>
              <a:t>3 </a:t>
            </a:r>
            <a:r>
              <a:rPr lang="cs-CZ" sz="2200" dirty="0" err="1" smtClean="0"/>
              <a:t>arg</a:t>
            </a:r>
            <a:r>
              <a:rPr lang="cs-CZ" sz="2200" i="1" dirty="0" smtClean="0"/>
              <a:t>.)</a:t>
            </a:r>
            <a:endParaRPr lang="it-IT" sz="2200" i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200" i="1" dirty="0">
                <a:solidFill>
                  <a:srgbClr val="92D050"/>
                </a:solidFill>
              </a:rPr>
              <a:t>Si sono </a:t>
            </a:r>
            <a:r>
              <a:rPr lang="cs-CZ" sz="2200" i="1" dirty="0" err="1">
                <a:solidFill>
                  <a:srgbClr val="92D050"/>
                </a:solidFill>
              </a:rPr>
              <a:t>consegnati</a:t>
            </a:r>
            <a:r>
              <a:rPr lang="cs-CZ" sz="2200" i="1" dirty="0">
                <a:solidFill>
                  <a:srgbClr val="92D050"/>
                </a:solidFill>
              </a:rPr>
              <a:t> </a:t>
            </a:r>
            <a:r>
              <a:rPr lang="cs-CZ" sz="2200" i="1" dirty="0"/>
              <a:t>i </a:t>
            </a:r>
            <a:r>
              <a:rPr lang="cs-CZ" sz="2200" i="1" dirty="0" err="1"/>
              <a:t>diplomi</a:t>
            </a:r>
            <a:r>
              <a:rPr lang="cs-CZ" sz="2200" i="1" dirty="0"/>
              <a:t> </a:t>
            </a:r>
            <a:r>
              <a:rPr lang="cs-CZ" sz="2200" i="1" dirty="0" err="1"/>
              <a:t>agli</a:t>
            </a:r>
            <a:r>
              <a:rPr lang="cs-CZ" sz="2200" i="1" dirty="0"/>
              <a:t> studenti</a:t>
            </a:r>
            <a:r>
              <a:rPr lang="cs-CZ" sz="2200" i="1" dirty="0" smtClean="0"/>
              <a:t>. (2 </a:t>
            </a:r>
            <a:r>
              <a:rPr lang="cs-CZ" sz="2200" i="1" dirty="0" err="1" smtClean="0"/>
              <a:t>arg</a:t>
            </a:r>
            <a:r>
              <a:rPr lang="cs-CZ" sz="2200" i="1" dirty="0" smtClean="0"/>
              <a:t>)</a:t>
            </a:r>
            <a:endParaRPr lang="cs-CZ" sz="2200" i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it-IT" sz="22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2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 SI </a:t>
            </a:r>
            <a:r>
              <a:rPr lang="cs-CZ" sz="22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IMPERSONALE ? </a:t>
            </a:r>
            <a:endParaRPr lang="cs-CZ" sz="22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200" i="1" dirty="0" err="1" smtClean="0">
                <a:solidFill>
                  <a:srgbClr val="92D050"/>
                </a:solidFill>
              </a:rPr>
              <a:t>Siamo</a:t>
            </a:r>
            <a:r>
              <a:rPr lang="cs-CZ" sz="2200" i="1" dirty="0" smtClean="0">
                <a:solidFill>
                  <a:srgbClr val="92D050"/>
                </a:solidFill>
              </a:rPr>
              <a:t> </a:t>
            </a:r>
            <a:r>
              <a:rPr lang="cs-CZ" sz="2200" i="1" dirty="0" err="1" smtClean="0">
                <a:solidFill>
                  <a:srgbClr val="92D050"/>
                </a:solidFill>
              </a:rPr>
              <a:t>andati</a:t>
            </a:r>
            <a:r>
              <a:rPr lang="cs-CZ" sz="2200" i="1" dirty="0" smtClean="0">
                <a:solidFill>
                  <a:srgbClr val="92D050"/>
                </a:solidFill>
              </a:rPr>
              <a:t> </a:t>
            </a:r>
            <a:r>
              <a:rPr lang="cs-CZ" sz="2200" i="1" dirty="0" smtClean="0"/>
              <a:t>al mare </a:t>
            </a:r>
            <a:r>
              <a:rPr lang="cs-CZ" sz="2200" dirty="0" smtClean="0"/>
              <a:t>(2 </a:t>
            </a:r>
            <a:r>
              <a:rPr lang="cs-CZ" sz="2200" dirty="0" err="1" smtClean="0"/>
              <a:t>arg</a:t>
            </a:r>
            <a:r>
              <a:rPr lang="cs-CZ" sz="2200" dirty="0" smtClean="0"/>
              <a:t>)</a:t>
            </a:r>
            <a:endParaRPr lang="cs-CZ" sz="22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200" i="1" dirty="0">
                <a:solidFill>
                  <a:srgbClr val="92D050"/>
                </a:solidFill>
              </a:rPr>
              <a:t>S</a:t>
            </a:r>
            <a:r>
              <a:rPr lang="cs-CZ" sz="2200" i="1" dirty="0" smtClean="0">
                <a:solidFill>
                  <a:srgbClr val="92D050"/>
                </a:solidFill>
              </a:rPr>
              <a:t>i </a:t>
            </a:r>
            <a:r>
              <a:rPr lang="it-IT" sz="2200" i="1" dirty="0">
                <a:solidFill>
                  <a:srgbClr val="92D050"/>
                </a:solidFill>
              </a:rPr>
              <a:t>è </a:t>
            </a:r>
            <a:r>
              <a:rPr lang="cs-CZ" sz="2200" i="1" dirty="0" err="1" smtClean="0">
                <a:solidFill>
                  <a:srgbClr val="92D050"/>
                </a:solidFill>
              </a:rPr>
              <a:t>andati</a:t>
            </a:r>
            <a:r>
              <a:rPr lang="it-IT" sz="2200" i="1" dirty="0" smtClean="0">
                <a:solidFill>
                  <a:srgbClr val="92D050"/>
                </a:solidFill>
              </a:rPr>
              <a:t> </a:t>
            </a:r>
            <a:r>
              <a:rPr lang="it-IT" sz="2200" i="1" dirty="0" smtClean="0"/>
              <a:t>a</a:t>
            </a:r>
            <a:r>
              <a:rPr lang="cs-CZ" sz="2200" i="1" dirty="0" smtClean="0"/>
              <a:t>l mare (</a:t>
            </a:r>
            <a:r>
              <a:rPr lang="cs-CZ" sz="2200" dirty="0" smtClean="0"/>
              <a:t>1 </a:t>
            </a:r>
            <a:r>
              <a:rPr lang="cs-CZ" sz="2200" dirty="0" err="1" smtClean="0"/>
              <a:t>arg</a:t>
            </a:r>
            <a:r>
              <a:rPr lang="it-IT" sz="2200" dirty="0" smtClean="0"/>
              <a:t>)</a:t>
            </a:r>
            <a:endParaRPr lang="it-IT" sz="22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it-IT" sz="22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it-IT" sz="22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 COSTRUZIONE FATTITIVA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it-IT" sz="2200" i="1" dirty="0"/>
              <a:t>Pietro farà mangiare la minestra a Maria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it-IT" sz="2200" i="1" dirty="0">
                <a:solidFill>
                  <a:srgbClr val="92D050"/>
                </a:solidFill>
              </a:rPr>
              <a:t>fare</a:t>
            </a:r>
            <a:r>
              <a:rPr lang="it-IT" sz="2200" dirty="0"/>
              <a:t> S </a:t>
            </a:r>
            <a:r>
              <a:rPr lang="it-IT" sz="2200" dirty="0">
                <a:cs typeface="Arial" panose="020B0604020202020204" pitchFamily="34" charset="0"/>
              </a:rPr>
              <a:t>→ S ….     </a:t>
            </a:r>
            <a:r>
              <a:rPr lang="it-IT" sz="2200" i="1" dirty="0">
                <a:solidFill>
                  <a:srgbClr val="92D050"/>
                </a:solidFill>
                <a:cs typeface="Arial" panose="020B0604020202020204" pitchFamily="34" charset="0"/>
              </a:rPr>
              <a:t>mangiare</a:t>
            </a:r>
            <a:r>
              <a:rPr lang="it-IT" sz="2200" dirty="0">
                <a:cs typeface="Arial" panose="020B0604020202020204" pitchFamily="34" charset="0"/>
              </a:rPr>
              <a:t> S → O indir. (2 </a:t>
            </a:r>
            <a:r>
              <a:rPr lang="it-IT" sz="2200" dirty="0" err="1">
                <a:cs typeface="Arial" panose="020B0604020202020204" pitchFamily="34" charset="0"/>
              </a:rPr>
              <a:t>arg</a:t>
            </a:r>
            <a:r>
              <a:rPr lang="it-IT" sz="2200" dirty="0">
                <a:cs typeface="Arial" panose="020B0604020202020204" pitchFamily="34" charset="0"/>
              </a:rPr>
              <a:t>. → 3 </a:t>
            </a:r>
            <a:r>
              <a:rPr lang="it-IT" sz="2200" dirty="0" err="1">
                <a:cs typeface="Arial" panose="020B0604020202020204" pitchFamily="34" charset="0"/>
              </a:rPr>
              <a:t>arg</a:t>
            </a:r>
            <a:r>
              <a:rPr lang="it-IT" sz="2200" dirty="0">
                <a:cs typeface="Arial" panose="020B0604020202020204" pitchFamily="34" charset="0"/>
              </a:rPr>
              <a:t>.)</a:t>
            </a:r>
            <a:endParaRPr lang="it-IT" sz="22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it-IT" sz="22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it-IT" sz="2200" dirty="0"/>
          </a:p>
          <a:p>
            <a:pPr>
              <a:defRPr/>
            </a:pPr>
            <a:endParaRPr lang="it-IT" sz="2200" dirty="0"/>
          </a:p>
        </p:txBody>
      </p:sp>
      <p:sp>
        <p:nvSpPr>
          <p:cNvPr id="8195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5A1FC7B-79F6-4BC9-9BFB-C70034334318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cs-CZ" altLang="cs-CZ" sz="140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F9EC87C-D5DE-4930-B1A7-9AC4866A8E32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cs-CZ" altLang="cs-CZ" sz="140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60350"/>
            <a:ext cx="8159750" cy="6337300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b="1" dirty="0" smtClean="0"/>
              <a:t>        </a:t>
            </a:r>
            <a:r>
              <a:rPr lang="it-IT" altLang="cs-CZ" b="1" dirty="0" smtClean="0">
                <a:solidFill>
                  <a:srgbClr val="92D050"/>
                </a:solidFill>
              </a:rPr>
              <a:t>STRUTTURA INACCUSATIVA</a:t>
            </a:r>
            <a:endParaRPr lang="it-IT" altLang="cs-CZ" dirty="0" smtClean="0">
              <a:solidFill>
                <a:srgbClr val="92D050"/>
              </a:solidFill>
            </a:endParaRPr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cs-CZ" altLang="cs-CZ" dirty="0" smtClean="0"/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200" dirty="0" smtClean="0"/>
              <a:t>A) </a:t>
            </a:r>
            <a:r>
              <a:rPr lang="it-IT" altLang="cs-CZ" sz="2200" dirty="0" smtClean="0"/>
              <a:t>Il soggetto occupa la posizione </a:t>
            </a:r>
            <a:r>
              <a:rPr lang="it-IT" altLang="cs-CZ" sz="2200" dirty="0" smtClean="0">
                <a:solidFill>
                  <a:srgbClr val="FFC000"/>
                </a:solidFill>
              </a:rPr>
              <a:t>Od</a:t>
            </a:r>
            <a:r>
              <a:rPr lang="cs-CZ" altLang="cs-CZ" sz="2200" dirty="0" err="1" smtClean="0">
                <a:solidFill>
                  <a:srgbClr val="FFC000"/>
                </a:solidFill>
              </a:rPr>
              <a:t>ir</a:t>
            </a:r>
            <a:r>
              <a:rPr lang="it-IT" altLang="cs-CZ" sz="2200" dirty="0" smtClean="0">
                <a:solidFill>
                  <a:srgbClr val="FFC000"/>
                </a:solidFill>
              </a:rPr>
              <a:t>,</a:t>
            </a:r>
            <a:r>
              <a:rPr lang="it-IT" altLang="cs-CZ" sz="2200" dirty="0" smtClean="0"/>
              <a:t> alcune</a:t>
            </a:r>
            <a:r>
              <a:rPr lang="cs-CZ" altLang="cs-CZ" sz="2200" dirty="0" smtClean="0"/>
              <a:t> </a:t>
            </a:r>
            <a:r>
              <a:rPr lang="it-IT" altLang="cs-CZ" sz="2200" dirty="0" smtClean="0"/>
              <a:t>proprietà: 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it-IT" altLang="cs-CZ" sz="2200" i="1" dirty="0" smtClean="0"/>
              <a:t>- ne genitivo ecc. 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it-IT" altLang="cs-CZ" sz="2200" i="1" dirty="0" smtClean="0"/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it-IT" altLang="cs-CZ" sz="2200" i="1" dirty="0" smtClean="0"/>
              <a:t>              Sono stati trovato molti </a:t>
            </a:r>
            <a:r>
              <a:rPr lang="it-IT" altLang="cs-CZ" sz="2200" i="1" dirty="0" smtClean="0">
                <a:solidFill>
                  <a:srgbClr val="FFFF59"/>
                </a:solidFill>
              </a:rPr>
              <a:t>funghi.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it-IT" altLang="cs-CZ" sz="2200" i="1" dirty="0" smtClean="0">
                <a:cs typeface="Arial" panose="020B0604020202020204" pitchFamily="34" charset="0"/>
              </a:rPr>
              <a:t>           → </a:t>
            </a:r>
            <a:r>
              <a:rPr lang="it-IT" altLang="cs-CZ" sz="2200" i="1" dirty="0" smtClean="0">
                <a:solidFill>
                  <a:srgbClr val="FFFF00"/>
                </a:solidFill>
              </a:rPr>
              <a:t>Ne </a:t>
            </a:r>
            <a:r>
              <a:rPr lang="it-IT" altLang="cs-CZ" sz="2200" i="1" dirty="0" smtClean="0"/>
              <a:t>sono stati trovati </a:t>
            </a:r>
            <a:r>
              <a:rPr lang="it-IT" altLang="cs-CZ" sz="2200" i="1" dirty="0" smtClean="0"/>
              <a:t>molti </a:t>
            </a:r>
            <a:r>
              <a:rPr lang="it-IT" altLang="cs-CZ" sz="2200" i="1" dirty="0" smtClean="0"/>
              <a:t>(funghi)</a:t>
            </a:r>
            <a:endParaRPr lang="it-IT" altLang="cs-CZ" sz="2200" dirty="0" smtClean="0"/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it-IT" altLang="cs-CZ" sz="2200" dirty="0" smtClean="0"/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it-IT" altLang="cs-CZ" sz="2200" dirty="0" smtClean="0"/>
              <a:t>- ruolo di PAZIENTE</a:t>
            </a:r>
            <a:endParaRPr lang="it-IT" altLang="cs-CZ" sz="2200" i="1" dirty="0" smtClean="0"/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cs-CZ" altLang="cs-CZ" sz="2200" i="1" dirty="0" smtClean="0"/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200" dirty="0" smtClean="0"/>
              <a:t>B) </a:t>
            </a:r>
            <a:r>
              <a:rPr lang="it-IT" altLang="cs-CZ" sz="2200" dirty="0" smtClean="0"/>
              <a:t>Ma ha anche le proprietà sintattiche del </a:t>
            </a:r>
            <a:r>
              <a:rPr lang="it-IT" altLang="cs-CZ" sz="2200" dirty="0" smtClean="0">
                <a:solidFill>
                  <a:srgbClr val="FFC000"/>
                </a:solidFill>
              </a:rPr>
              <a:t>soggetto</a:t>
            </a:r>
            <a:r>
              <a:rPr lang="it-IT" altLang="cs-CZ" sz="2200" dirty="0" smtClean="0"/>
              <a:t>, può occupare la posizione preverbale</a:t>
            </a:r>
            <a:r>
              <a:rPr lang="cs-CZ" altLang="cs-CZ" sz="2200" dirty="0" smtClean="0"/>
              <a:t>:</a:t>
            </a:r>
            <a:r>
              <a:rPr lang="it-IT" altLang="cs-CZ" sz="2200" dirty="0" smtClean="0"/>
              <a:t> </a:t>
            </a:r>
            <a:endParaRPr lang="cs-CZ" altLang="cs-CZ" sz="2200" dirty="0" smtClean="0"/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200" i="1" dirty="0" smtClean="0"/>
              <a:t>            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200" i="1" dirty="0" smtClean="0"/>
              <a:t>          </a:t>
            </a:r>
            <a:r>
              <a:rPr lang="it-IT" altLang="cs-CZ" sz="2200" i="1" dirty="0" smtClean="0"/>
              <a:t>          </a:t>
            </a:r>
            <a:r>
              <a:rPr lang="cs-CZ" altLang="cs-CZ" sz="2200" i="1" dirty="0" smtClean="0"/>
              <a:t>   </a:t>
            </a:r>
            <a:r>
              <a:rPr lang="it-IT" altLang="cs-CZ" sz="2200" i="1" dirty="0" smtClean="0">
                <a:solidFill>
                  <a:srgbClr val="FF6666"/>
                </a:solidFill>
              </a:rPr>
              <a:t>I tre ufficiali </a:t>
            </a:r>
            <a:r>
              <a:rPr lang="it-IT" altLang="cs-CZ" sz="2200" i="1" dirty="0" smtClean="0"/>
              <a:t>furono degradati.</a:t>
            </a:r>
            <a:endParaRPr lang="cs-CZ" altLang="cs-CZ" sz="2200" i="1" dirty="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3463EEE-DD7C-4A36-A0E4-F3E3E0D54B0A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cs-CZ" altLang="cs-CZ" sz="1400" smtClean="0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065AFA77-EC71-4026-9AC9-89CC5C3134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476250"/>
            <a:ext cx="8591550" cy="6121400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altLang="cs-CZ" sz="2400" dirty="0"/>
              <a:t>un po’ di sintassi generativa: </a:t>
            </a:r>
            <a:r>
              <a:rPr lang="cs-CZ" altLang="cs-CZ" sz="2400" dirty="0"/>
              <a:t>    </a:t>
            </a:r>
            <a:r>
              <a:rPr lang="it-IT" altLang="cs-CZ" sz="2400" i="1" dirty="0"/>
              <a:t>la luna è guardata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altLang="cs-CZ" dirty="0"/>
              <a:t>                               </a:t>
            </a:r>
            <a:r>
              <a:rPr lang="it-IT" altLang="cs-CZ" sz="2000" dirty="0"/>
              <a:t>ST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it-IT" altLang="cs-CZ" sz="20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0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altLang="cs-CZ" sz="2000" dirty="0"/>
              <a:t>                         SN                                      </a:t>
            </a:r>
            <a:r>
              <a:rPr lang="cs-CZ" altLang="cs-CZ" sz="2000" dirty="0"/>
              <a:t>     </a:t>
            </a:r>
            <a:r>
              <a:rPr lang="it-IT" altLang="cs-CZ" sz="2000" dirty="0"/>
              <a:t>T’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it-IT" altLang="cs-CZ" sz="20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it-IT" altLang="cs-CZ" sz="20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altLang="cs-CZ" sz="2000" dirty="0"/>
              <a:t>                      la luna                          </a:t>
            </a:r>
            <a:r>
              <a:rPr lang="cs-CZ" altLang="cs-CZ" sz="2000" dirty="0"/>
              <a:t>      </a:t>
            </a:r>
            <a:r>
              <a:rPr lang="it-IT" altLang="cs-CZ" sz="2000" dirty="0"/>
              <a:t>T                    SV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it-IT" altLang="cs-CZ" sz="20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altLang="cs-CZ" sz="2000" dirty="0"/>
              <a:t>                                                         </a:t>
            </a:r>
            <a:r>
              <a:rPr lang="cs-CZ" altLang="cs-CZ" sz="2000" dirty="0"/>
              <a:t>     </a:t>
            </a:r>
            <a:r>
              <a:rPr lang="it-IT" altLang="cs-CZ" sz="2000" dirty="0"/>
              <a:t>  è                                    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altLang="cs-CZ" sz="2000" dirty="0"/>
              <a:t>                                                                    </a:t>
            </a:r>
            <a:r>
              <a:rPr lang="cs-CZ" altLang="cs-CZ" sz="2000" dirty="0"/>
              <a:t>     </a:t>
            </a:r>
            <a:r>
              <a:rPr lang="it-IT" altLang="cs-CZ" sz="2000" dirty="0"/>
              <a:t>   V                     SN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it-IT" altLang="cs-CZ" sz="20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altLang="cs-CZ" sz="2000" dirty="0"/>
              <a:t>                                                                 </a:t>
            </a:r>
            <a:r>
              <a:rPr lang="cs-CZ" altLang="cs-CZ" sz="2000" dirty="0"/>
              <a:t>    </a:t>
            </a:r>
            <a:r>
              <a:rPr lang="it-IT" altLang="cs-CZ" sz="2000" dirty="0"/>
              <a:t>  guardata            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altLang="cs-CZ" sz="2000" dirty="0"/>
              <a:t>                                                                                           </a:t>
            </a:r>
            <a:r>
              <a:rPr lang="cs-CZ" altLang="cs-CZ" sz="2000" dirty="0"/>
              <a:t>       </a:t>
            </a:r>
            <a:r>
              <a:rPr lang="it-IT" altLang="cs-CZ" sz="2000" dirty="0"/>
              <a:t>  la </a:t>
            </a:r>
            <a:r>
              <a:rPr lang="cs-CZ" altLang="cs-CZ" sz="2000" dirty="0"/>
              <a:t>l</a:t>
            </a:r>
            <a:r>
              <a:rPr lang="it-IT" altLang="cs-CZ" sz="2000" dirty="0"/>
              <a:t>una</a:t>
            </a:r>
          </a:p>
          <a:p>
            <a:pPr eaLnBrk="1" hangingPunct="1">
              <a:defRPr/>
            </a:pPr>
            <a:endParaRPr lang="cs-CZ" altLang="cs-CZ" sz="2000" dirty="0"/>
          </a:p>
        </p:txBody>
      </p:sp>
      <p:sp>
        <p:nvSpPr>
          <p:cNvPr id="12292" name="Line 4"/>
          <p:cNvSpPr>
            <a:spLocks noChangeShapeType="1"/>
          </p:cNvSpPr>
          <p:nvPr/>
        </p:nvSpPr>
        <p:spPr bwMode="auto">
          <a:xfrm flipH="1">
            <a:off x="2581275" y="2032000"/>
            <a:ext cx="1008063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293" name="Line 5"/>
          <p:cNvSpPr>
            <a:spLocks noChangeShapeType="1"/>
          </p:cNvSpPr>
          <p:nvPr/>
        </p:nvSpPr>
        <p:spPr bwMode="auto">
          <a:xfrm>
            <a:off x="3589338" y="2032000"/>
            <a:ext cx="1774825" cy="749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 flipH="1">
            <a:off x="2016125" y="3105150"/>
            <a:ext cx="360363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295" name="Line 7"/>
          <p:cNvSpPr>
            <a:spLocks noChangeShapeType="1"/>
          </p:cNvSpPr>
          <p:nvPr/>
        </p:nvSpPr>
        <p:spPr bwMode="auto">
          <a:xfrm>
            <a:off x="2016125" y="3629025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296" name="Line 8"/>
          <p:cNvSpPr>
            <a:spLocks noChangeShapeType="1"/>
          </p:cNvSpPr>
          <p:nvPr/>
        </p:nvSpPr>
        <p:spPr bwMode="auto">
          <a:xfrm flipH="1" flipV="1">
            <a:off x="2376488" y="3141663"/>
            <a:ext cx="192087" cy="466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297" name="Line 10"/>
          <p:cNvSpPr>
            <a:spLocks noChangeShapeType="1"/>
          </p:cNvSpPr>
          <p:nvPr/>
        </p:nvSpPr>
        <p:spPr bwMode="auto">
          <a:xfrm flipH="1">
            <a:off x="5003800" y="3141663"/>
            <a:ext cx="647700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298" name="Line 11"/>
          <p:cNvSpPr>
            <a:spLocks noChangeShapeType="1"/>
          </p:cNvSpPr>
          <p:nvPr/>
        </p:nvSpPr>
        <p:spPr bwMode="auto">
          <a:xfrm>
            <a:off x="5651500" y="3141663"/>
            <a:ext cx="792163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299" name="Line 12"/>
          <p:cNvSpPr>
            <a:spLocks noChangeShapeType="1"/>
          </p:cNvSpPr>
          <p:nvPr/>
        </p:nvSpPr>
        <p:spPr bwMode="auto">
          <a:xfrm>
            <a:off x="4932363" y="4221163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00" name="Line 13"/>
          <p:cNvSpPr>
            <a:spLocks noChangeShapeType="1"/>
          </p:cNvSpPr>
          <p:nvPr/>
        </p:nvSpPr>
        <p:spPr bwMode="auto">
          <a:xfrm flipH="1">
            <a:off x="5867400" y="4149725"/>
            <a:ext cx="720725" cy="719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01" name="Line 14"/>
          <p:cNvSpPr>
            <a:spLocks noChangeShapeType="1"/>
          </p:cNvSpPr>
          <p:nvPr/>
        </p:nvSpPr>
        <p:spPr bwMode="auto">
          <a:xfrm>
            <a:off x="6588125" y="4149725"/>
            <a:ext cx="863600" cy="719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02" name="Line 15"/>
          <p:cNvSpPr>
            <a:spLocks noChangeShapeType="1"/>
          </p:cNvSpPr>
          <p:nvPr/>
        </p:nvSpPr>
        <p:spPr bwMode="auto">
          <a:xfrm>
            <a:off x="5795963" y="530066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03" name="Line 16"/>
          <p:cNvSpPr>
            <a:spLocks noChangeShapeType="1"/>
          </p:cNvSpPr>
          <p:nvPr/>
        </p:nvSpPr>
        <p:spPr bwMode="auto">
          <a:xfrm flipH="1">
            <a:off x="7235825" y="5300663"/>
            <a:ext cx="360363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04" name="Line 17"/>
          <p:cNvSpPr>
            <a:spLocks noChangeShapeType="1"/>
          </p:cNvSpPr>
          <p:nvPr/>
        </p:nvSpPr>
        <p:spPr bwMode="auto">
          <a:xfrm>
            <a:off x="7596188" y="5300663"/>
            <a:ext cx="288925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05" name="Line 18"/>
          <p:cNvSpPr>
            <a:spLocks noChangeShapeType="1"/>
          </p:cNvSpPr>
          <p:nvPr/>
        </p:nvSpPr>
        <p:spPr bwMode="auto">
          <a:xfrm flipH="1">
            <a:off x="7235825" y="5876925"/>
            <a:ext cx="649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06" name="Freeform 20"/>
          <p:cNvSpPr>
            <a:spLocks/>
          </p:cNvSpPr>
          <p:nvPr/>
        </p:nvSpPr>
        <p:spPr bwMode="auto">
          <a:xfrm>
            <a:off x="2555875" y="4508500"/>
            <a:ext cx="4608513" cy="2028825"/>
          </a:xfrm>
          <a:custGeom>
            <a:avLst/>
            <a:gdLst>
              <a:gd name="T0" fmla="*/ 2147483646 w 2903"/>
              <a:gd name="T1" fmla="*/ 2147483646 h 1278"/>
              <a:gd name="T2" fmla="*/ 2147483646 w 2903"/>
              <a:gd name="T3" fmla="*/ 2147483646 h 1278"/>
              <a:gd name="T4" fmla="*/ 0 w 2903"/>
              <a:gd name="T5" fmla="*/ 0 h 127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903" h="1278">
                <a:moveTo>
                  <a:pt x="2903" y="1134"/>
                </a:moveTo>
                <a:cubicBezTo>
                  <a:pt x="1943" y="1206"/>
                  <a:pt x="983" y="1278"/>
                  <a:pt x="499" y="1089"/>
                </a:cubicBezTo>
                <a:cubicBezTo>
                  <a:pt x="15" y="900"/>
                  <a:pt x="83" y="181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07" name="Line 21"/>
          <p:cNvSpPr>
            <a:spLocks noChangeShapeType="1"/>
          </p:cNvSpPr>
          <p:nvPr/>
        </p:nvSpPr>
        <p:spPr bwMode="auto">
          <a:xfrm flipV="1">
            <a:off x="2555875" y="4149725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08" name="Line 22"/>
          <p:cNvSpPr>
            <a:spLocks noChangeShapeType="1"/>
          </p:cNvSpPr>
          <p:nvPr/>
        </p:nvSpPr>
        <p:spPr bwMode="auto">
          <a:xfrm>
            <a:off x="7524750" y="6092825"/>
            <a:ext cx="714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09" name="Line 24"/>
          <p:cNvSpPr>
            <a:spLocks noChangeShapeType="1"/>
          </p:cNvSpPr>
          <p:nvPr/>
        </p:nvSpPr>
        <p:spPr bwMode="auto">
          <a:xfrm flipV="1">
            <a:off x="7308850" y="6092825"/>
            <a:ext cx="792163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9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96283DA-9442-4843-BA6B-CF3DA244AD38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cs-CZ" altLang="cs-CZ" sz="1400" smtClean="0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20533C7B-7259-4709-B10B-CD6F337F6F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260350"/>
            <a:ext cx="8375650" cy="644525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400" dirty="0"/>
              <a:t>Passivo: perifrasi verbale (ausiliare + participio perfetto)      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400" b="1" dirty="0"/>
              <a:t>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400" b="1" dirty="0">
                <a:solidFill>
                  <a:srgbClr val="FFC000"/>
                </a:solidFill>
              </a:rPr>
              <a:t>Ausiliari della costruzione passiva:</a:t>
            </a:r>
            <a:endParaRPr lang="it-IT" altLang="cs-CZ" sz="2400" i="1" dirty="0">
              <a:solidFill>
                <a:srgbClr val="FFC000"/>
              </a:solidFill>
            </a:endParaRP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400" i="1" dirty="0"/>
              <a:t>                   ESSERE – VENIRE – ANDARE</a:t>
            </a:r>
            <a:endParaRPr lang="it-IT" altLang="cs-CZ" sz="2400" b="1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400" b="1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400" b="1" dirty="0">
                <a:solidFill>
                  <a:schemeClr val="tx2"/>
                </a:solidFill>
              </a:rPr>
              <a:t>                 </a:t>
            </a:r>
            <a:r>
              <a:rPr lang="it-IT" altLang="cs-CZ" sz="2400" b="1" dirty="0">
                <a:solidFill>
                  <a:srgbClr val="92D050"/>
                </a:solidFill>
              </a:rPr>
              <a:t>ESSERE </a:t>
            </a:r>
            <a:r>
              <a:rPr lang="it-IT" altLang="cs-CZ" sz="2400" dirty="0"/>
              <a:t>– nessuna sfumatura semantica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400" b="1" i="1" dirty="0">
              <a:solidFill>
                <a:schemeClr val="tx2"/>
              </a:solidFill>
            </a:endParaRP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400" i="1" dirty="0"/>
              <a:t>                 La porta è chiusa.</a:t>
            </a:r>
            <a:r>
              <a:rPr lang="cs-CZ" altLang="cs-CZ" sz="2400" i="1" dirty="0"/>
              <a:t>  - </a:t>
            </a:r>
            <a:r>
              <a:rPr lang="cs-CZ" altLang="cs-CZ" sz="2400" i="1" dirty="0" err="1"/>
              <a:t>ambiguit</a:t>
            </a:r>
            <a:r>
              <a:rPr lang="en-US" altLang="cs-CZ" sz="2400" i="1" dirty="0">
                <a:cs typeface="Arial" panose="020B0604020202020204" pitchFamily="34" charset="0"/>
              </a:rPr>
              <a:t>à </a:t>
            </a:r>
            <a:r>
              <a:rPr lang="en-US" altLang="cs-CZ" sz="2400" i="1" dirty="0" smtClean="0">
                <a:cs typeface="Arial" panose="020B0604020202020204" pitchFamily="34" charset="0"/>
              </a:rPr>
              <a:t>??</a:t>
            </a:r>
            <a:endParaRPr lang="en-US" altLang="cs-CZ" sz="2400" dirty="0"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it-IT" altLang="cs-CZ" sz="2400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400" dirty="0"/>
              <a:t>Interpretazione </a:t>
            </a:r>
            <a:r>
              <a:rPr lang="it-IT" altLang="cs-CZ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passiva</a:t>
            </a:r>
            <a:r>
              <a:rPr lang="it-IT" altLang="cs-CZ" sz="2400" dirty="0"/>
              <a:t> x </a:t>
            </a:r>
            <a:r>
              <a:rPr lang="it-IT" altLang="cs-CZ" sz="2400" dirty="0">
                <a:solidFill>
                  <a:schemeClr val="tx2">
                    <a:lumMod val="90000"/>
                  </a:schemeClr>
                </a:solidFill>
              </a:rPr>
              <a:t>stativa</a:t>
            </a:r>
            <a:r>
              <a:rPr lang="it-IT" altLang="cs-CZ" sz="2400" dirty="0"/>
              <a:t> (participio interpretato come aggettivo)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it-IT" altLang="cs-CZ" sz="2400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400" dirty="0"/>
              <a:t>                    </a:t>
            </a:r>
            <a:r>
              <a:rPr lang="cs-CZ" altLang="cs-CZ" sz="2400" dirty="0" err="1"/>
              <a:t>Fattori</a:t>
            </a:r>
            <a:r>
              <a:rPr lang="cs-CZ" altLang="cs-CZ" sz="2400" dirty="0"/>
              <a:t> per </a:t>
            </a:r>
            <a:r>
              <a:rPr lang="cs-CZ" altLang="cs-CZ" sz="2400" dirty="0" err="1"/>
              <a:t>chiarire</a:t>
            </a:r>
            <a:r>
              <a:rPr lang="cs-CZ" altLang="cs-CZ" sz="2400" dirty="0"/>
              <a:t> l</a:t>
            </a:r>
            <a:r>
              <a:rPr lang="it-IT" altLang="cs-CZ" sz="2400" dirty="0"/>
              <a:t>’ambiguità:</a:t>
            </a:r>
            <a:endParaRPr lang="it-IT" altLang="cs-CZ" sz="2400" i="1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400" i="1" dirty="0"/>
              <a:t>La porta è chiusa </a:t>
            </a:r>
            <a:r>
              <a:rPr lang="it-IT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da Giovanni</a:t>
            </a:r>
            <a:r>
              <a:rPr lang="it-IT" altLang="cs-CZ" sz="2400" dirty="0"/>
              <a:t>. (passivo) - c. d’agente</a:t>
            </a:r>
            <a:endParaRPr lang="it-IT" altLang="cs-CZ" sz="2400" i="1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400" i="1" dirty="0"/>
              <a:t>La  porta è chiusa </a:t>
            </a:r>
            <a:r>
              <a:rPr lang="it-IT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violentemente</a:t>
            </a:r>
            <a:r>
              <a:rPr lang="it-IT" altLang="cs-CZ" sz="2400" i="1" dirty="0"/>
              <a:t>.</a:t>
            </a:r>
            <a:r>
              <a:rPr lang="it-IT" altLang="cs-CZ" sz="2400" dirty="0"/>
              <a:t> (passivo)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400" i="1" dirty="0"/>
              <a:t>La porta è chiusa </a:t>
            </a:r>
            <a:r>
              <a:rPr lang="it-IT" altLang="cs-CZ" sz="2400" i="1" dirty="0">
                <a:solidFill>
                  <a:schemeClr val="tx2">
                    <a:lumMod val="50000"/>
                  </a:schemeClr>
                </a:solidFill>
              </a:rPr>
              <a:t>da tre ore</a:t>
            </a:r>
            <a:r>
              <a:rPr lang="it-IT" altLang="cs-CZ" sz="2400" i="1" dirty="0"/>
              <a:t>.</a:t>
            </a:r>
            <a:r>
              <a:rPr lang="it-IT" altLang="cs-CZ" sz="2400" dirty="0"/>
              <a:t> (stativo)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62671AC-3732-4755-A2C9-2659CEF155A7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cs-CZ" altLang="cs-CZ" sz="1400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549275"/>
            <a:ext cx="8304212" cy="611981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it-IT" altLang="cs-CZ" sz="2400" dirty="0" smtClean="0"/>
              <a:t>Normalmente questi fattori si escludono:</a:t>
            </a:r>
            <a:endParaRPr lang="it-IT" altLang="cs-CZ" sz="2400" i="1" dirty="0" smtClean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400" i="1" dirty="0" smtClean="0"/>
              <a:t>     </a:t>
            </a:r>
            <a:r>
              <a:rPr lang="it-IT" altLang="cs-CZ" sz="2400" i="1" dirty="0" smtClean="0"/>
              <a:t>* </a:t>
            </a:r>
            <a:r>
              <a:rPr lang="it-IT" altLang="cs-CZ" sz="2400" i="1" dirty="0" smtClean="0">
                <a:solidFill>
                  <a:srgbClr val="FFC000"/>
                </a:solidFill>
              </a:rPr>
              <a:t>La porta è chiusa da Giovanni da due ore</a:t>
            </a:r>
            <a:r>
              <a:rPr lang="it-IT" altLang="cs-CZ" sz="2400" i="1" dirty="0" smtClean="0"/>
              <a:t>.</a:t>
            </a:r>
            <a:endParaRPr lang="it-IT" altLang="cs-CZ" sz="2400" dirty="0" smtClean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it-IT" altLang="cs-CZ" sz="2400" dirty="0" smtClean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it-IT" altLang="cs-CZ" sz="2400" dirty="0" smtClean="0"/>
              <a:t>ma:</a:t>
            </a:r>
            <a:endParaRPr lang="it-IT" altLang="cs-CZ" sz="2400" i="1" dirty="0" smtClean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it-IT" altLang="cs-CZ" sz="2400" i="1" dirty="0" smtClean="0"/>
              <a:t>       </a:t>
            </a:r>
            <a:r>
              <a:rPr lang="it-IT" altLang="cs-CZ" sz="2400" i="1" dirty="0" smtClean="0">
                <a:solidFill>
                  <a:srgbClr val="FFC000"/>
                </a:solidFill>
              </a:rPr>
              <a:t>Maria è amata da Piero da molti anni.</a:t>
            </a:r>
            <a:r>
              <a:rPr lang="cs-CZ" altLang="cs-CZ" sz="2400" i="1" dirty="0" smtClean="0">
                <a:solidFill>
                  <a:srgbClr val="FFC000"/>
                </a:solidFill>
              </a:rPr>
              <a:t>   ??</a:t>
            </a:r>
            <a:endParaRPr lang="it-IT" altLang="cs-CZ" sz="2400" dirty="0" smtClean="0">
              <a:solidFill>
                <a:srgbClr val="FFC000"/>
              </a:solidFill>
            </a:endParaRP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it-IT" altLang="cs-CZ" sz="2400" dirty="0" smtClean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it-IT" altLang="cs-CZ" sz="2400" dirty="0" smtClean="0"/>
              <a:t>Interpretazione stativa possibile solo con </a:t>
            </a:r>
            <a:r>
              <a:rPr lang="it-IT" altLang="cs-CZ" sz="2400" dirty="0" smtClean="0">
                <a:solidFill>
                  <a:srgbClr val="92D050"/>
                </a:solidFill>
              </a:rPr>
              <a:t>verbi di </a:t>
            </a:r>
            <a:r>
              <a:rPr lang="it-IT" altLang="cs-CZ" sz="2400" b="1" dirty="0" smtClean="0">
                <a:solidFill>
                  <a:srgbClr val="92D050"/>
                </a:solidFill>
              </a:rPr>
              <a:t>azione </a:t>
            </a:r>
            <a:endParaRPr lang="cs-CZ" altLang="cs-CZ" sz="2400" b="1" dirty="0" smtClean="0">
              <a:solidFill>
                <a:srgbClr val="92D050"/>
              </a:solidFill>
            </a:endParaRP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it-IT" altLang="cs-CZ" sz="2400" b="1" dirty="0" smtClean="0">
                <a:solidFill>
                  <a:srgbClr val="92D050"/>
                </a:solidFill>
              </a:rPr>
              <a:t>telica</a:t>
            </a:r>
            <a:r>
              <a:rPr lang="it-IT" altLang="cs-CZ" sz="2400" dirty="0" smtClean="0">
                <a:solidFill>
                  <a:srgbClr val="92D050"/>
                </a:solidFill>
              </a:rPr>
              <a:t> </a:t>
            </a:r>
            <a:r>
              <a:rPr lang="it-IT" altLang="cs-CZ" sz="2400" dirty="0" smtClean="0"/>
              <a:t>(c</a:t>
            </a:r>
            <a:r>
              <a:rPr lang="cs-CZ" altLang="cs-CZ" sz="2400" dirty="0" smtClean="0"/>
              <a:t>í</a:t>
            </a:r>
            <a:r>
              <a:rPr lang="it-IT" altLang="cs-CZ" sz="2400" dirty="0" smtClean="0"/>
              <a:t>l) /v </a:t>
            </a:r>
            <a:r>
              <a:rPr lang="cs-CZ" altLang="cs-CZ" sz="2400" dirty="0" smtClean="0"/>
              <a:t>češtině </a:t>
            </a:r>
            <a:r>
              <a:rPr lang="it-IT" altLang="cs-CZ" sz="2400" dirty="0" err="1" smtClean="0"/>
              <a:t>vyj</a:t>
            </a:r>
            <a:r>
              <a:rPr lang="it-IT" altLang="cs-CZ" sz="2400" dirty="0" smtClean="0"/>
              <a:t>. </a:t>
            </a:r>
            <a:r>
              <a:rPr lang="cs-CZ" altLang="cs-CZ" sz="2400" dirty="0" smtClean="0"/>
              <a:t>dokonavá/nedokonavá slovesa/</a:t>
            </a:r>
            <a:endParaRPr lang="it-IT" altLang="cs-CZ" sz="2400" i="1" dirty="0" smtClean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it-IT" altLang="cs-CZ" sz="2400" i="1" dirty="0" smtClean="0"/>
              <a:t>                     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it-IT" altLang="cs-CZ" sz="2400" dirty="0" smtClean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it-IT" altLang="cs-CZ" sz="2400" b="1" dirty="0" smtClean="0"/>
              <a:t>Nel passato: </a:t>
            </a:r>
            <a:endParaRPr lang="it-IT" altLang="cs-CZ" sz="2400" b="1" i="1" dirty="0" smtClean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it-IT" altLang="cs-CZ" sz="2400" i="1" dirty="0" smtClean="0"/>
              <a:t>La porta era chiusa.</a:t>
            </a:r>
            <a:endParaRPr lang="it-IT" altLang="cs-CZ" sz="2400" dirty="0" smtClean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it-IT" altLang="cs-CZ" sz="2400" dirty="0" smtClean="0"/>
              <a:t> → tempi semplici (eccetto </a:t>
            </a:r>
            <a:r>
              <a:rPr lang="cs-CZ" altLang="cs-CZ" sz="2400" dirty="0" err="1" smtClean="0"/>
              <a:t>il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pass</a:t>
            </a:r>
            <a:r>
              <a:rPr lang="cs-CZ" altLang="cs-CZ" sz="2400" dirty="0" smtClean="0"/>
              <a:t>. </a:t>
            </a:r>
            <a:r>
              <a:rPr lang="cs-CZ" altLang="cs-CZ" sz="2400" dirty="0" err="1" smtClean="0"/>
              <a:t>remoto</a:t>
            </a:r>
            <a:r>
              <a:rPr lang="it-IT" altLang="cs-CZ" sz="2400" dirty="0" smtClean="0"/>
              <a:t>) -- stativa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it-IT" altLang="cs-CZ" sz="2400" dirty="0" smtClean="0"/>
              <a:t>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it-IT" altLang="cs-CZ" sz="2400" dirty="0" smtClean="0"/>
              <a:t> </a:t>
            </a:r>
            <a:r>
              <a:rPr lang="it-IT" altLang="cs-CZ" sz="2400" i="1" dirty="0" smtClean="0"/>
              <a:t>La porta è stata / fu chiusa.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it-IT" altLang="cs-CZ" sz="2400" dirty="0" smtClean="0"/>
              <a:t>→ tempi composti + passato remoto – passiva.</a:t>
            </a:r>
            <a:endParaRPr lang="cs-CZ" altLang="cs-CZ" sz="2400" dirty="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2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48B4C16-591C-4311-8A36-CE28EF2D222E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cs-CZ" altLang="cs-CZ" sz="140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87675" y="476250"/>
            <a:ext cx="5927725" cy="622935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it-IT" altLang="cs-CZ" b="1" smtClean="0"/>
              <a:t>                     </a:t>
            </a:r>
            <a:r>
              <a:rPr lang="it-IT" altLang="cs-CZ" b="1" smtClean="0">
                <a:solidFill>
                  <a:srgbClr val="92D050"/>
                </a:solidFill>
              </a:rPr>
              <a:t>VENIRE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it-IT" altLang="cs-CZ" smtClean="0"/>
              <a:t>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400" smtClean="0"/>
              <a:t>- </a:t>
            </a:r>
            <a:r>
              <a:rPr lang="it-IT" altLang="cs-CZ" sz="2400" smtClean="0"/>
              <a:t>può essere usato solo con i tempi non composti del verbo:</a:t>
            </a:r>
            <a:endParaRPr lang="it-IT" altLang="cs-CZ" sz="2400" i="1" smtClean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it-IT" altLang="cs-CZ" sz="2400" i="1" smtClean="0"/>
              <a:t>                    * È venuta baciata</a:t>
            </a:r>
            <a:r>
              <a:rPr lang="it-IT" altLang="cs-CZ" sz="2400" smtClean="0"/>
              <a:t>.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it-IT" altLang="cs-CZ" sz="2400" smtClean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400" smtClean="0"/>
              <a:t>- </a:t>
            </a:r>
            <a:r>
              <a:rPr lang="it-IT" altLang="cs-CZ" sz="2400" smtClean="0"/>
              <a:t>non è mai ambigua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400" smtClean="0"/>
              <a:t>- </a:t>
            </a:r>
            <a:r>
              <a:rPr lang="it-IT" altLang="cs-CZ" sz="2400" smtClean="0"/>
              <a:t>usata quando la costruzione con </a:t>
            </a:r>
            <a:r>
              <a:rPr lang="it-IT" altLang="cs-CZ" sz="2400" i="1" smtClean="0"/>
              <a:t>essere</a:t>
            </a:r>
            <a:r>
              <a:rPr lang="it-IT" altLang="cs-CZ" sz="2400" smtClean="0"/>
              <a:t> è impossibile o favorisce l’interpretazione di stato:</a:t>
            </a:r>
            <a:endParaRPr lang="it-IT" altLang="cs-CZ" sz="2400" i="1" smtClean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it-IT" altLang="cs-CZ" sz="2400" i="1" smtClean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it-IT" altLang="cs-CZ" sz="2400" i="1" smtClean="0"/>
              <a:t>          </a:t>
            </a:r>
            <a:r>
              <a:rPr lang="cs-CZ" altLang="cs-CZ" sz="2400" i="1" smtClean="0"/>
              <a:t>  </a:t>
            </a:r>
            <a:r>
              <a:rPr lang="it-IT" altLang="cs-CZ" sz="2400" i="1" smtClean="0"/>
              <a:t>La mamma viene baciata.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it-IT" altLang="cs-CZ" sz="2400" i="1" smtClean="0"/>
              <a:t>            La porta viene chiusa.</a:t>
            </a:r>
            <a:endParaRPr lang="cs-CZ" altLang="cs-CZ" sz="2400" i="1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becná">
  <a:themeElements>
    <a:clrScheme name="Obecná 1">
      <a:dk1>
        <a:srgbClr val="800000"/>
      </a:dk1>
      <a:lt1>
        <a:srgbClr val="FFFFFF"/>
      </a:lt1>
      <a:dk2>
        <a:srgbClr val="000000"/>
      </a:dk2>
      <a:lt2>
        <a:srgbClr val="FFFFCC"/>
      </a:lt2>
      <a:accent1>
        <a:srgbClr val="777777"/>
      </a:accent1>
      <a:accent2>
        <a:srgbClr val="0033CC"/>
      </a:accent2>
      <a:accent3>
        <a:srgbClr val="AAAAAA"/>
      </a:accent3>
      <a:accent4>
        <a:srgbClr val="DADADA"/>
      </a:accent4>
      <a:accent5>
        <a:srgbClr val="BDBDBD"/>
      </a:accent5>
      <a:accent6>
        <a:srgbClr val="002DB9"/>
      </a:accent6>
      <a:hlink>
        <a:srgbClr val="800000"/>
      </a:hlink>
      <a:folHlink>
        <a:srgbClr val="660066"/>
      </a:folHlink>
    </a:clrScheme>
    <a:fontScheme name="Obecná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Obecná 1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777777"/>
        </a:accent1>
        <a:accent2>
          <a:srgbClr val="0033CC"/>
        </a:accent2>
        <a:accent3>
          <a:srgbClr val="AAAAAA"/>
        </a:accent3>
        <a:accent4>
          <a:srgbClr val="DADADA"/>
        </a:accent4>
        <a:accent5>
          <a:srgbClr val="BDBDBD"/>
        </a:accent5>
        <a:accent6>
          <a:srgbClr val="002DB9"/>
        </a:accent6>
        <a:hlink>
          <a:srgbClr val="800000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ecná 2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becná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Úvod do italské syntaxe</Template>
  <TotalTime>782</TotalTime>
  <Words>1046</Words>
  <Application>Microsoft Office PowerPoint</Application>
  <PresentationFormat>Předvádění na obrazovce (4:3)</PresentationFormat>
  <Paragraphs>203</Paragraphs>
  <Slides>15</Slides>
  <Notes>4</Notes>
  <HiddenSlides>0</HiddenSlides>
  <MMClips>15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0" baseType="lpstr">
      <vt:lpstr>Times New Roman</vt:lpstr>
      <vt:lpstr>Arial</vt:lpstr>
      <vt:lpstr>Arial Narrow</vt:lpstr>
      <vt:lpstr>Wingdings</vt:lpstr>
      <vt:lpstr>Obecná</vt:lpstr>
      <vt:lpstr> IL PASSIVO                       (costruzione, diatesi passiva)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Zorka</dc:creator>
  <cp:lastModifiedBy>FFUK</cp:lastModifiedBy>
  <cp:revision>46</cp:revision>
  <dcterms:created xsi:type="dcterms:W3CDTF">2014-03-02T11:00:44Z</dcterms:created>
  <dcterms:modified xsi:type="dcterms:W3CDTF">2020-04-27T16:28:07Z</dcterms:modified>
</cp:coreProperties>
</file>