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5"/>
  </p:notesMasterIdLst>
  <p:sldIdLst>
    <p:sldId id="265" r:id="rId2"/>
    <p:sldId id="256" r:id="rId3"/>
    <p:sldId id="257" r:id="rId4"/>
    <p:sldId id="280" r:id="rId5"/>
    <p:sldId id="258" r:id="rId6"/>
    <p:sldId id="260" r:id="rId7"/>
    <p:sldId id="261" r:id="rId8"/>
    <p:sldId id="262" r:id="rId9"/>
    <p:sldId id="263" r:id="rId10"/>
    <p:sldId id="264" r:id="rId11"/>
    <p:sldId id="267" r:id="rId12"/>
    <p:sldId id="266" r:id="rId13"/>
    <p:sldId id="270" r:id="rId14"/>
    <p:sldId id="271" r:id="rId15"/>
    <p:sldId id="272" r:id="rId16"/>
    <p:sldId id="273" r:id="rId17"/>
    <p:sldId id="274" r:id="rId18"/>
    <p:sldId id="275" r:id="rId19"/>
    <p:sldId id="268" r:id="rId20"/>
    <p:sldId id="276" r:id="rId21"/>
    <p:sldId id="277" r:id="rId22"/>
    <p:sldId id="278" r:id="rId23"/>
    <p:sldId id="279" r:id="rId2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418F5-19E8-4AAF-85A7-44C6A776F866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B4598-528F-445B-BA73-DDDC9ED0E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1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454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71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678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482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161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338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2602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257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882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9936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277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6492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218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771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1765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757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582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018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666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732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682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784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B4598-528F-445B-BA73-DDDC9ED0E02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78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1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990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45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6708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48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836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5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4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8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2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55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2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7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99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16F63-90B3-4F88-A809-88F888A94F21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11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ruského hospodářství 1856 - 1917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Reformy Alexandra II.</a:t>
            </a:r>
          </a:p>
          <a:p>
            <a:r>
              <a:rPr lang="cs-CZ" sz="3600" dirty="0" smtClean="0"/>
              <a:t>Vláda Alexandra III.</a:t>
            </a:r>
          </a:p>
          <a:p>
            <a:r>
              <a:rPr lang="cs-CZ" sz="3600" dirty="0" smtClean="0"/>
              <a:t>Reformy Sergeje </a:t>
            </a:r>
            <a:r>
              <a:rPr lang="cs-CZ" sz="3600" dirty="0" err="1" smtClean="0"/>
              <a:t>Witteho</a:t>
            </a:r>
            <a:endParaRPr lang="cs-CZ" sz="3600" dirty="0" smtClean="0"/>
          </a:p>
          <a:p>
            <a:r>
              <a:rPr lang="cs-CZ" sz="3600" dirty="0" smtClean="0"/>
              <a:t>Vláda Mikuláše II.</a:t>
            </a:r>
          </a:p>
          <a:p>
            <a:r>
              <a:rPr lang="cs-CZ" sz="3600" dirty="0" err="1" smtClean="0"/>
              <a:t>Stolypinovy</a:t>
            </a:r>
            <a:r>
              <a:rPr lang="cs-CZ" sz="3600" dirty="0" smtClean="0"/>
              <a:t> reformy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00682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aspekty Alexandrovy vlády – modernizace Ruska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43754"/>
          </a:xfrm>
        </p:spPr>
        <p:txBody>
          <a:bodyPr>
            <a:normAutofit/>
          </a:bodyPr>
          <a:lstStyle/>
          <a:p>
            <a:r>
              <a:rPr lang="cs-CZ" dirty="0" smtClean="0"/>
              <a:t>1860 – zřízení státní banky</a:t>
            </a:r>
          </a:p>
          <a:p>
            <a:pPr lvl="3"/>
            <a:r>
              <a:rPr lang="cs-CZ" dirty="0" smtClean="0"/>
              <a:t>Podpořilo zahraniční investory</a:t>
            </a:r>
          </a:p>
          <a:p>
            <a:pPr lvl="3"/>
            <a:r>
              <a:rPr lang="cs-CZ" dirty="0"/>
              <a:t>mnoho textilních továren bylo vlastněno </a:t>
            </a:r>
            <a:r>
              <a:rPr lang="cs-CZ" dirty="0" smtClean="0"/>
              <a:t>Brity, </a:t>
            </a:r>
            <a:r>
              <a:rPr lang="cs-CZ" dirty="0"/>
              <a:t>bratři Nobelové vybodovali moderní průmysl v Baku a Kavkaze </a:t>
            </a:r>
            <a:r>
              <a:rPr lang="cs-CZ" dirty="0" smtClean="0"/>
              <a:t>/ potřeba nových technologií</a:t>
            </a:r>
            <a:endParaRPr lang="cs-CZ" dirty="0"/>
          </a:p>
          <a:p>
            <a:r>
              <a:rPr lang="cs-CZ" dirty="0" smtClean="0"/>
              <a:t>1864 - Reforma soudnictví</a:t>
            </a:r>
          </a:p>
          <a:p>
            <a:pPr lvl="3"/>
            <a:r>
              <a:rPr lang="cs-CZ" dirty="0" smtClean="0"/>
              <a:t>Zavedení liberálního právního řádu podle francouzského vzoru</a:t>
            </a:r>
          </a:p>
          <a:p>
            <a:pPr lvl="3"/>
            <a:r>
              <a:rPr lang="cs-CZ" dirty="0" smtClean="0"/>
              <a:t>Rovnost před zákonem, veřejná soudní jednání, nezávislost soudců, porotní soudy pro kriminální trestní činy)</a:t>
            </a:r>
          </a:p>
          <a:p>
            <a:r>
              <a:rPr lang="cs-CZ" dirty="0" smtClean="0"/>
              <a:t>1867 – prodej Aljašky za 7,2 milionů </a:t>
            </a:r>
            <a:r>
              <a:rPr lang="cs-CZ" dirty="0" smtClean="0"/>
              <a:t>dolarů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514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Vláda Alexandra III.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1881-1894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60176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perzekuce národnostních </a:t>
            </a:r>
            <a:r>
              <a:rPr lang="cs-CZ" dirty="0" smtClean="0"/>
              <a:t>menšin</a:t>
            </a:r>
          </a:p>
          <a:p>
            <a:r>
              <a:rPr lang="cs-CZ" dirty="0" smtClean="0"/>
              <a:t>zastavení některých reforem </a:t>
            </a:r>
            <a:r>
              <a:rPr lang="cs-CZ" dirty="0"/>
              <a:t>Alexandra II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Návrat k autokratickému modelu</a:t>
            </a:r>
          </a:p>
          <a:p>
            <a:pPr lvl="1"/>
            <a:r>
              <a:rPr lang="cs-CZ" dirty="0" smtClean="0"/>
              <a:t>Utužení cenzury</a:t>
            </a:r>
          </a:p>
          <a:p>
            <a:pPr lvl="1"/>
            <a:r>
              <a:rPr lang="cs-CZ" dirty="0" smtClean="0"/>
              <a:t>Posílení policie</a:t>
            </a:r>
          </a:p>
          <a:p>
            <a:r>
              <a:rPr lang="cs-CZ" dirty="0" smtClean="0"/>
              <a:t>Důraz na to, </a:t>
            </a:r>
            <a:r>
              <a:rPr lang="cs-CZ" dirty="0"/>
              <a:t>aby Rusko nešlo do války a bylo </a:t>
            </a:r>
            <a:r>
              <a:rPr lang="cs-CZ" dirty="0" smtClean="0"/>
              <a:t>industrializované</a:t>
            </a:r>
          </a:p>
          <a:p>
            <a:r>
              <a:rPr lang="cs-CZ" dirty="0" smtClean="0"/>
              <a:t>získal </a:t>
            </a:r>
            <a:r>
              <a:rPr lang="cs-CZ" dirty="0"/>
              <a:t>rusko-francouzské </a:t>
            </a:r>
            <a:r>
              <a:rPr lang="cs-CZ" dirty="0" smtClean="0"/>
              <a:t>spojenectví,</a:t>
            </a:r>
          </a:p>
          <a:p>
            <a:r>
              <a:rPr lang="cs-CZ" dirty="0" smtClean="0"/>
              <a:t>vliv </a:t>
            </a:r>
            <a:r>
              <a:rPr lang="cs-CZ" dirty="0"/>
              <a:t>na Alexandra III. měl Konstantin Petrovič </a:t>
            </a:r>
            <a:r>
              <a:rPr lang="cs-CZ" dirty="0" err="1" smtClean="0"/>
              <a:t>Pobědonoscov</a:t>
            </a:r>
            <a:r>
              <a:rPr lang="cs-CZ" dirty="0" smtClean="0"/>
              <a:t>  (velmi konzervativní, zastánce starých pořádků)</a:t>
            </a:r>
          </a:p>
          <a:p>
            <a:r>
              <a:rPr lang="cs-CZ" dirty="0" smtClean="0"/>
              <a:t>„každý</a:t>
            </a:r>
            <a:r>
              <a:rPr lang="cs-CZ" dirty="0"/>
              <a:t>, kdo je jiný, je nepřítel“ </a:t>
            </a:r>
            <a:endParaRPr lang="cs-CZ" dirty="0" smtClean="0"/>
          </a:p>
          <a:p>
            <a:pPr lvl="2"/>
            <a:r>
              <a:rPr lang="cs-CZ" dirty="0" smtClean="0"/>
              <a:t>Časté pogromy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122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3433" y="624110"/>
            <a:ext cx="9361180" cy="1280890"/>
          </a:xfrm>
        </p:spPr>
        <p:txBody>
          <a:bodyPr/>
          <a:lstStyle/>
          <a:p>
            <a:r>
              <a:rPr lang="cs-CZ" dirty="0" smtClean="0"/>
              <a:t>Ekonomické aspekty vlády Alexandra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2816" y="1847548"/>
            <a:ext cx="8915400" cy="4572001"/>
          </a:xfrm>
        </p:spPr>
        <p:txBody>
          <a:bodyPr>
            <a:noAutofit/>
          </a:bodyPr>
          <a:lstStyle/>
          <a:p>
            <a:r>
              <a:rPr lang="cs-CZ" sz="2800" dirty="0" smtClean="0"/>
              <a:t>Vláda Alexandra III. konzervativní</a:t>
            </a:r>
          </a:p>
          <a:p>
            <a:r>
              <a:rPr lang="cs-CZ" sz="2800" dirty="0" smtClean="0"/>
              <a:t>Důraz na zachování stavovského systému</a:t>
            </a:r>
          </a:p>
          <a:p>
            <a:r>
              <a:rPr lang="cs-CZ" sz="2800" dirty="0" smtClean="0"/>
              <a:t>Ministr financí Nikolaj </a:t>
            </a:r>
            <a:r>
              <a:rPr lang="cs-CZ" sz="2800" dirty="0" err="1" smtClean="0"/>
              <a:t>Bunge</a:t>
            </a:r>
            <a:r>
              <a:rPr lang="cs-CZ" sz="2800" dirty="0" smtClean="0"/>
              <a:t> (1881-86)</a:t>
            </a:r>
          </a:p>
          <a:p>
            <a:pPr lvl="2"/>
            <a:r>
              <a:rPr lang="cs-CZ" sz="2000" dirty="0" smtClean="0"/>
              <a:t>Založení Rolnické pozemkové banky</a:t>
            </a:r>
          </a:p>
          <a:p>
            <a:pPr lvl="2"/>
            <a:r>
              <a:rPr lang="cs-CZ" sz="2000" dirty="0" smtClean="0"/>
              <a:t>Úprava daňového systému</a:t>
            </a:r>
          </a:p>
          <a:p>
            <a:pPr lvl="3"/>
            <a:r>
              <a:rPr lang="cs-CZ" sz="1400" dirty="0" smtClean="0"/>
              <a:t>(místo daně z hlavy se začalo danit nepřímo – zboží, potraviny)</a:t>
            </a:r>
          </a:p>
          <a:p>
            <a:pPr lvl="2"/>
            <a:r>
              <a:rPr lang="cs-CZ" sz="2000" dirty="0" smtClean="0"/>
              <a:t>1882-86 – zavádění dělnických zákonů (inspirováno Německem)</a:t>
            </a:r>
          </a:p>
          <a:p>
            <a:pPr lvl="3"/>
            <a:r>
              <a:rPr lang="cs-CZ" sz="1400" dirty="0" smtClean="0"/>
              <a:t>Motiv – obava ze sociálního radikalismu</a:t>
            </a:r>
          </a:p>
          <a:p>
            <a:pPr lvl="3"/>
            <a:r>
              <a:rPr lang="cs-CZ" sz="1400" dirty="0" smtClean="0"/>
              <a:t>Zákaz noční práce žen</a:t>
            </a:r>
          </a:p>
          <a:p>
            <a:pPr lvl="3"/>
            <a:r>
              <a:rPr lang="cs-CZ" sz="1400" dirty="0" smtClean="0"/>
              <a:t>Úprava pracovní doby pro děti od 12 do 15 let (</a:t>
            </a:r>
            <a:r>
              <a:rPr lang="cs-CZ" sz="1400" dirty="0"/>
              <a:t>m</a:t>
            </a:r>
            <a:r>
              <a:rPr lang="cs-CZ" sz="1400" dirty="0" smtClean="0"/>
              <a:t>ax. 8 hodin)</a:t>
            </a:r>
          </a:p>
          <a:p>
            <a:pPr lvl="3"/>
            <a:r>
              <a:rPr lang="cs-CZ" sz="1400" dirty="0" smtClean="0"/>
              <a:t>Zákaz stávek a dělnických organizací (trestalo se vězením)</a:t>
            </a:r>
          </a:p>
          <a:p>
            <a:pPr marL="1371600" lvl="3" indent="0">
              <a:buNone/>
            </a:pPr>
            <a:endParaRPr lang="cs-CZ" sz="1000" dirty="0" smtClean="0"/>
          </a:p>
          <a:p>
            <a:pPr lvl="3"/>
            <a:endParaRPr lang="cs-CZ" sz="1000" dirty="0" smtClean="0"/>
          </a:p>
          <a:p>
            <a:pPr lvl="3"/>
            <a:endParaRPr lang="cs-CZ" sz="1000" dirty="0" smtClean="0"/>
          </a:p>
          <a:p>
            <a:pPr marL="914400" lvl="2" indent="0">
              <a:buNone/>
            </a:pPr>
            <a:endParaRPr lang="cs-CZ" sz="1200" dirty="0" smtClean="0"/>
          </a:p>
          <a:p>
            <a:endParaRPr lang="cs-CZ" sz="1600" dirty="0" smtClean="0"/>
          </a:p>
          <a:p>
            <a:endParaRPr lang="cs-CZ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3341" y="2434441"/>
            <a:ext cx="2782572" cy="339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346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12259" y="624110"/>
            <a:ext cx="9292354" cy="1280890"/>
          </a:xfrm>
        </p:spPr>
        <p:txBody>
          <a:bodyPr/>
          <a:lstStyle/>
          <a:p>
            <a:r>
              <a:rPr lang="cs-CZ" dirty="0"/>
              <a:t>Ekonomické aspekty vlády Alexandra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6070" y="1904999"/>
            <a:ext cx="5737376" cy="398516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1881-1886 Ivan </a:t>
            </a:r>
            <a:r>
              <a:rPr lang="cs-CZ" sz="2400" dirty="0" err="1" smtClean="0"/>
              <a:t>Vyšněgradskij</a:t>
            </a:r>
            <a:r>
              <a:rPr lang="cs-CZ" sz="2400" dirty="0" smtClean="0"/>
              <a:t> ministrem financí</a:t>
            </a:r>
          </a:p>
          <a:p>
            <a:pPr lvl="1"/>
            <a:r>
              <a:rPr lang="cs-CZ" sz="2000" dirty="0" smtClean="0"/>
              <a:t>Důraz na státní intervence v ekonomice</a:t>
            </a:r>
          </a:p>
          <a:p>
            <a:pPr lvl="1"/>
            <a:r>
              <a:rPr lang="cs-CZ" sz="2000" dirty="0" err="1" smtClean="0"/>
              <a:t>Protekcionicmus</a:t>
            </a:r>
            <a:r>
              <a:rPr lang="cs-CZ" sz="2000" dirty="0" smtClean="0"/>
              <a:t> – od 80. let začala růst cla</a:t>
            </a:r>
          </a:p>
          <a:p>
            <a:pPr lvl="2"/>
            <a:r>
              <a:rPr lang="cs-CZ" sz="1800" dirty="0" smtClean="0"/>
              <a:t>1881 činila 10 %</a:t>
            </a:r>
          </a:p>
          <a:p>
            <a:pPr lvl="2"/>
            <a:r>
              <a:rPr lang="cs-CZ" sz="1800" dirty="0" smtClean="0"/>
              <a:t>1885 zvýšena na 20 %</a:t>
            </a:r>
          </a:p>
          <a:p>
            <a:pPr lvl="2"/>
            <a:r>
              <a:rPr lang="cs-CZ" sz="1800" dirty="0" smtClean="0"/>
              <a:t>1891 až 35 </a:t>
            </a:r>
            <a:r>
              <a:rPr lang="cs-CZ" sz="1800" dirty="0" smtClean="0"/>
              <a:t>%</a:t>
            </a:r>
          </a:p>
          <a:p>
            <a:r>
              <a:rPr lang="cs-CZ" sz="2200" dirty="0" smtClean="0"/>
              <a:t>Důraz na průmysl</a:t>
            </a:r>
            <a:endParaRPr lang="cs-CZ" sz="2200" dirty="0" smtClean="0"/>
          </a:p>
          <a:p>
            <a:pPr lvl="2"/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951" y="1638794"/>
            <a:ext cx="3542157" cy="460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660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3803" y="624110"/>
            <a:ext cx="9580809" cy="1280890"/>
          </a:xfrm>
        </p:spPr>
        <p:txBody>
          <a:bodyPr/>
          <a:lstStyle/>
          <a:p>
            <a:r>
              <a:rPr lang="cs-CZ" dirty="0"/>
              <a:t>Ekonomické aspekty vlády Alexandra III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ÉRA Sergeje </a:t>
            </a:r>
            <a:r>
              <a:rPr lang="cs-CZ" dirty="0" err="1" smtClean="0"/>
              <a:t>Witteho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5050" y="2133600"/>
            <a:ext cx="6448302" cy="3777622"/>
          </a:xfrm>
        </p:spPr>
        <p:txBody>
          <a:bodyPr/>
          <a:lstStyle/>
          <a:p>
            <a:r>
              <a:rPr lang="cs-CZ" dirty="0" smtClean="0"/>
              <a:t>Ministrem 1892-1903</a:t>
            </a:r>
          </a:p>
          <a:p>
            <a:r>
              <a:rPr lang="cs-CZ" dirty="0" smtClean="0"/>
              <a:t>Nejdříve se zabýval problematikovou budování železnic</a:t>
            </a:r>
          </a:p>
          <a:p>
            <a:r>
              <a:rPr lang="cs-CZ" dirty="0" smtClean="0"/>
              <a:t>V roli ministra – ekonomika roste</a:t>
            </a:r>
          </a:p>
          <a:p>
            <a:r>
              <a:rPr lang="cs-CZ" dirty="0" smtClean="0"/>
              <a:t>Důraz na industrializaci – těžba kovů a petroleje, výstava infrastruktury</a:t>
            </a:r>
          </a:p>
          <a:p>
            <a:r>
              <a:rPr lang="cs-CZ" dirty="0" smtClean="0"/>
              <a:t>Podpora zahraničních investic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823" y="1809252"/>
            <a:ext cx="3167545" cy="410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39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ÉRA Sergeje </a:t>
            </a:r>
            <a:r>
              <a:rPr lang="cs-CZ" dirty="0" err="1"/>
              <a:t>Witteho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86296"/>
            <a:ext cx="8915400" cy="4224926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Růst průmyslové výroby až o 8 % ročně </a:t>
            </a:r>
          </a:p>
          <a:p>
            <a:r>
              <a:rPr lang="cs-CZ" sz="2400" dirty="0" smtClean="0"/>
              <a:t>Snaha posílit export (hlavně obilí) a podpořit domácí průmysl</a:t>
            </a:r>
          </a:p>
          <a:p>
            <a:r>
              <a:rPr lang="cs-CZ" sz="2400" dirty="0" smtClean="0"/>
              <a:t>Zvyšování daňového zatížení rolnictva – podpora industrializace</a:t>
            </a:r>
          </a:p>
          <a:p>
            <a:r>
              <a:rPr lang="cs-CZ" sz="2400" dirty="0" smtClean="0"/>
              <a:t>Vysoká cla = problém pro zemědělství (chybí stroje a hnojiva)</a:t>
            </a:r>
          </a:p>
          <a:p>
            <a:r>
              <a:rPr lang="cs-CZ" sz="2400" dirty="0" smtClean="0"/>
              <a:t>Snaha o přilákání zahraničních investorů</a:t>
            </a:r>
          </a:p>
          <a:p>
            <a:pPr lvl="1"/>
            <a:r>
              <a:rPr lang="cs-CZ" sz="2000" dirty="0" smtClean="0"/>
              <a:t>1897 zavedení zlatého standardu =&gt; posílení pozice na zahraničních trzích</a:t>
            </a:r>
          </a:p>
          <a:p>
            <a:pPr lvl="1"/>
            <a:r>
              <a:rPr lang="cs-CZ" sz="2000" dirty="0" smtClean="0"/>
              <a:t>1880 </a:t>
            </a:r>
            <a:r>
              <a:rPr lang="cs-CZ" sz="2000" dirty="0" err="1" smtClean="0"/>
              <a:t>zahr</a:t>
            </a:r>
            <a:r>
              <a:rPr lang="cs-CZ" sz="2000" dirty="0" smtClean="0"/>
              <a:t>. Investice 100 milionů rublů</a:t>
            </a:r>
          </a:p>
          <a:p>
            <a:pPr lvl="1"/>
            <a:r>
              <a:rPr lang="cs-CZ" sz="2000" dirty="0" smtClean="0"/>
              <a:t>1900 </a:t>
            </a:r>
            <a:r>
              <a:rPr lang="cs-CZ" sz="2000" dirty="0" err="1" smtClean="0"/>
              <a:t>zahr</a:t>
            </a:r>
            <a:r>
              <a:rPr lang="cs-CZ" sz="2000" dirty="0" smtClean="0"/>
              <a:t>. Investice 900 milionů rublů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978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Transsibiřská magistrála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7761" y="1484416"/>
            <a:ext cx="4915993" cy="5373584"/>
          </a:xfrm>
        </p:spPr>
        <p:txBody>
          <a:bodyPr/>
          <a:lstStyle/>
          <a:p>
            <a:r>
              <a:rPr lang="cs-CZ" dirty="0" smtClean="0"/>
              <a:t>1860 – založen Vladivostok – kontrola Tichého oceánu</a:t>
            </a:r>
          </a:p>
          <a:p>
            <a:r>
              <a:rPr lang="cs-CZ" dirty="0" smtClean="0"/>
              <a:t>Od 80. let se zvyšovala potřeba rychlejšího spojení</a:t>
            </a:r>
          </a:p>
          <a:p>
            <a:r>
              <a:rPr lang="cs-CZ" dirty="0" smtClean="0"/>
              <a:t>1891 na popud </a:t>
            </a:r>
            <a:r>
              <a:rPr lang="cs-CZ" dirty="0" err="1" smtClean="0"/>
              <a:t>Witteho</a:t>
            </a:r>
            <a:r>
              <a:rPr lang="cs-CZ" dirty="0" smtClean="0"/>
              <a:t> zahájen plán na propojení Sibiře železnicí</a:t>
            </a:r>
          </a:p>
          <a:p>
            <a:r>
              <a:rPr lang="cs-CZ" dirty="0" smtClean="0"/>
              <a:t>Vznik mnoha nových měst</a:t>
            </a:r>
          </a:p>
          <a:p>
            <a:r>
              <a:rPr lang="cs-CZ" dirty="0" smtClean="0"/>
              <a:t>Do roku 1903 téměř dokončeno</a:t>
            </a:r>
          </a:p>
          <a:p>
            <a:pPr lvl="1"/>
            <a:r>
              <a:rPr lang="cs-CZ" dirty="0" smtClean="0"/>
              <a:t>Kromě úseku kolem Bajkalského jezera</a:t>
            </a:r>
          </a:p>
          <a:p>
            <a:pPr lvl="1"/>
            <a:r>
              <a:rPr lang="cs-CZ" dirty="0" smtClean="0"/>
              <a:t>Přes Bajkal přeprava vlaků pomocí lodí</a:t>
            </a:r>
          </a:p>
          <a:p>
            <a:r>
              <a:rPr lang="cs-CZ" dirty="0" smtClean="0"/>
              <a:t>Všechny mosty přes řeky postaveny dvakrát</a:t>
            </a:r>
          </a:p>
          <a:p>
            <a:r>
              <a:rPr lang="cs-CZ" dirty="0" smtClean="0"/>
              <a:t>Délka přes 9288 km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73" y="1579418"/>
            <a:ext cx="5961413" cy="447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58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312" y="203128"/>
            <a:ext cx="8989621" cy="6457545"/>
          </a:xfrm>
        </p:spPr>
      </p:pic>
    </p:spTree>
    <p:extLst>
      <p:ext uri="{BB962C8B-B14F-4D97-AF65-F5344CB8AC3E}">
        <p14:creationId xmlns:p14="http://schemas.microsoft.com/office/powerpoint/2010/main" val="4177779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3433" y="624110"/>
            <a:ext cx="9361180" cy="1280890"/>
          </a:xfrm>
        </p:spPr>
        <p:txBody>
          <a:bodyPr/>
          <a:lstStyle/>
          <a:p>
            <a:r>
              <a:rPr lang="cs-CZ" dirty="0" smtClean="0"/>
              <a:t>Další ekonomické aspekty vlády Alexandra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0966" y="1341913"/>
            <a:ext cx="8915400" cy="5177640"/>
          </a:xfrm>
        </p:spPr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Zavedení státního monopolu na prodej alkoholu (25% příjmu rozpočtu)</a:t>
            </a:r>
          </a:p>
          <a:p>
            <a:r>
              <a:rPr lang="cs-CZ" sz="2000" dirty="0" smtClean="0"/>
              <a:t>Industrializace</a:t>
            </a:r>
          </a:p>
          <a:p>
            <a:pPr lvl="1"/>
            <a:r>
              <a:rPr lang="cs-CZ" sz="1800" dirty="0" smtClean="0"/>
              <a:t>Formování podnikatelské vrstvy</a:t>
            </a:r>
          </a:p>
          <a:p>
            <a:pPr lvl="2"/>
            <a:r>
              <a:rPr lang="cs-CZ" sz="1600" dirty="0" smtClean="0"/>
              <a:t>Původ – částečně šlechta, nejvíce tradiční kupci</a:t>
            </a:r>
          </a:p>
          <a:p>
            <a:pPr lvl="2"/>
            <a:r>
              <a:rPr lang="cs-CZ" sz="1600" dirty="0" smtClean="0"/>
              <a:t>Orientace na domácí trh – investice do železnice a textilnictví</a:t>
            </a:r>
          </a:p>
          <a:p>
            <a:r>
              <a:rPr lang="cs-CZ" sz="2000" dirty="0" smtClean="0"/>
              <a:t>Export – především záležitost státu</a:t>
            </a:r>
          </a:p>
          <a:p>
            <a:pPr lvl="1"/>
            <a:r>
              <a:rPr lang="cs-CZ" sz="1800" dirty="0" smtClean="0"/>
              <a:t>Hlavní odbytiště – Asie – Čína, Osmanská říše</a:t>
            </a:r>
          </a:p>
          <a:p>
            <a:r>
              <a:rPr lang="cs-CZ" sz="2000" dirty="0" smtClean="0"/>
              <a:t>Struktura ruského průmyslu nerovnoměrná</a:t>
            </a:r>
          </a:p>
          <a:p>
            <a:pPr lvl="1"/>
            <a:r>
              <a:rPr lang="cs-CZ" sz="1800" dirty="0" smtClean="0"/>
              <a:t>Moskva, Petrohrad – textilnictví, strojírenství</a:t>
            </a:r>
          </a:p>
          <a:p>
            <a:pPr lvl="1"/>
            <a:r>
              <a:rPr lang="cs-CZ" sz="1800" dirty="0" smtClean="0"/>
              <a:t>Východní Ukrajina, Ural – těžba rudy, uhlí</a:t>
            </a:r>
          </a:p>
          <a:p>
            <a:pPr lvl="1"/>
            <a:r>
              <a:rPr lang="cs-CZ" sz="1800" dirty="0" smtClean="0"/>
              <a:t>Kavkaz – olejářský průmysl</a:t>
            </a:r>
          </a:p>
          <a:p>
            <a:pPr lvl="1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83553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Reformy Alexandra 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1854-1881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8615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ekonomické aspekty vlády Alexandra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69423"/>
            <a:ext cx="8915400" cy="5088577"/>
          </a:xfrm>
        </p:spPr>
        <p:txBody>
          <a:bodyPr>
            <a:normAutofit fontScale="92500" lnSpcReduction="20000"/>
          </a:bodyPr>
          <a:lstStyle/>
          <a:p>
            <a:r>
              <a:rPr lang="cs-CZ" sz="2000" b="1" dirty="0"/>
              <a:t>Stagnace zemědělství</a:t>
            </a:r>
          </a:p>
          <a:p>
            <a:r>
              <a:rPr lang="cs-CZ" sz="2000" dirty="0"/>
              <a:t>Podpora existence občin</a:t>
            </a:r>
          </a:p>
          <a:p>
            <a:r>
              <a:rPr lang="cs-CZ" sz="2000" dirty="0"/>
              <a:t>Rolníci používali archaické metody (trojpolní systém, extenzivní zemědělství</a:t>
            </a:r>
            <a:r>
              <a:rPr lang="cs-CZ" sz="2000" dirty="0" smtClean="0"/>
              <a:t>)</a:t>
            </a:r>
          </a:p>
          <a:p>
            <a:pPr lvl="1"/>
            <a:r>
              <a:rPr lang="cs-CZ" sz="1800" dirty="0" smtClean="0"/>
              <a:t>Zatížení splácením půdy</a:t>
            </a:r>
          </a:p>
          <a:p>
            <a:pPr lvl="1"/>
            <a:r>
              <a:rPr lang="cs-CZ" sz="1800" dirty="0" smtClean="0"/>
              <a:t>Nemohou investovat</a:t>
            </a:r>
          </a:p>
          <a:p>
            <a:pPr lvl="1"/>
            <a:r>
              <a:rPr lang="cs-CZ" sz="1800" dirty="0" smtClean="0"/>
              <a:t>Konzervativní prostředí</a:t>
            </a:r>
          </a:p>
          <a:p>
            <a:pPr lvl="1"/>
            <a:r>
              <a:rPr lang="cs-CZ" sz="1800" dirty="0" smtClean="0"/>
              <a:t>Omezeni občinou</a:t>
            </a:r>
            <a:endParaRPr lang="cs-CZ" sz="1800" dirty="0"/>
          </a:p>
          <a:p>
            <a:r>
              <a:rPr lang="cs-CZ" sz="2000" dirty="0" smtClean="0"/>
              <a:t>Pro stát velmi důležití: </a:t>
            </a:r>
          </a:p>
          <a:p>
            <a:pPr lvl="1"/>
            <a:r>
              <a:rPr lang="cs-CZ" sz="1800" dirty="0"/>
              <a:t>h</a:t>
            </a:r>
            <a:r>
              <a:rPr lang="cs-CZ" sz="1800" dirty="0" smtClean="0"/>
              <a:t>lavní </a:t>
            </a:r>
            <a:r>
              <a:rPr lang="cs-CZ" sz="1800" dirty="0"/>
              <a:t>plátci daní (byli nejpočetnější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Zásobování měst potravinami</a:t>
            </a:r>
          </a:p>
          <a:p>
            <a:r>
              <a:rPr lang="cs-CZ" sz="2000" dirty="0" smtClean="0"/>
              <a:t>Za Alexandra III. Venkov zanedbáván</a:t>
            </a:r>
          </a:p>
          <a:p>
            <a:pPr lvl="2"/>
            <a:r>
              <a:rPr lang="cs-CZ" sz="1600" dirty="0" smtClean="0"/>
              <a:t>Hladomory, epidemie cholery, tyfu</a:t>
            </a:r>
          </a:p>
          <a:p>
            <a:r>
              <a:rPr lang="cs-CZ" sz="2000" dirty="0" smtClean="0"/>
              <a:t>Vznik nové struktury obyvatelstva ve městech – zvýšení, vzniká městská chudina, dělnická vrstva…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590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Ruský dělník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01288"/>
            <a:ext cx="8915400" cy="536764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Fenomén rozvoje nové vrstvy společnosti</a:t>
            </a:r>
          </a:p>
          <a:p>
            <a:pPr lvl="1"/>
            <a:r>
              <a:rPr lang="cs-CZ" dirty="0" smtClean="0"/>
              <a:t>1865 cca 700 000 dělníků</a:t>
            </a:r>
          </a:p>
          <a:p>
            <a:pPr lvl="1"/>
            <a:r>
              <a:rPr lang="cs-CZ" dirty="0" smtClean="0"/>
              <a:t>1890 cca 1 400 000 dělníků</a:t>
            </a:r>
          </a:p>
          <a:p>
            <a:pPr lvl="1"/>
            <a:r>
              <a:rPr lang="cs-CZ" dirty="0" smtClean="0"/>
              <a:t>1900 cca 2 300 000</a:t>
            </a:r>
          </a:p>
          <a:p>
            <a:pPr lvl="1"/>
            <a:r>
              <a:rPr lang="cs-CZ" dirty="0" smtClean="0"/>
              <a:t>1912 téměř 3 000 000</a:t>
            </a:r>
          </a:p>
          <a:p>
            <a:r>
              <a:rPr lang="cs-CZ" dirty="0" smtClean="0"/>
              <a:t>Uchována pouta s venkovem</a:t>
            </a:r>
          </a:p>
          <a:p>
            <a:r>
              <a:rPr lang="cs-CZ" dirty="0" smtClean="0"/>
              <a:t>Přemýšlením, oblečením stále vychází z venkova – složitý střet s realitou města</a:t>
            </a:r>
          </a:p>
          <a:p>
            <a:pPr lvl="1"/>
            <a:r>
              <a:rPr lang="cs-CZ" dirty="0" smtClean="0"/>
              <a:t>Rozvoj kriminality, alkoholismus, chuligánství, nestabilita rodinného života, narušení tradičních vazeb, prostituce, špatná zdravotní péče, epidemie</a:t>
            </a:r>
          </a:p>
          <a:p>
            <a:pPr lvl="1"/>
            <a:r>
              <a:rPr lang="cs-CZ" dirty="0" smtClean="0"/>
              <a:t>Konzervativní kruhy, slavjanofilové – idealizace ruského venkova</a:t>
            </a:r>
          </a:p>
          <a:p>
            <a:pPr lvl="1"/>
            <a:r>
              <a:rPr lang="cs-CZ" dirty="0" smtClean="0"/>
              <a:t>Kritika </a:t>
            </a:r>
            <a:r>
              <a:rPr lang="cs-CZ" dirty="0" err="1" smtClean="0"/>
              <a:t>Witteho</a:t>
            </a:r>
            <a:r>
              <a:rPr lang="cs-CZ" dirty="0" smtClean="0"/>
              <a:t>, že nehledí na rolníky</a:t>
            </a:r>
          </a:p>
          <a:p>
            <a:r>
              <a:rPr lang="cs-CZ" dirty="0" smtClean="0"/>
              <a:t>Zachován „duch občiny“ – sdružování do pracovních skupin, tzv. artělů</a:t>
            </a:r>
          </a:p>
          <a:p>
            <a:pPr lvl="2"/>
            <a:r>
              <a:rPr lang="cs-CZ" dirty="0" smtClean="0"/>
              <a:t>Nechávali se kolektivně najímat</a:t>
            </a:r>
          </a:p>
          <a:p>
            <a:pPr lvl="2"/>
            <a:r>
              <a:rPr lang="cs-CZ" dirty="0" smtClean="0"/>
              <a:t>Dělili se rovným dílem o mzdu</a:t>
            </a:r>
          </a:p>
          <a:p>
            <a:r>
              <a:rPr lang="cs-CZ" dirty="0" smtClean="0"/>
              <a:t>Postupně zaváděny „dělnické výdobytky“</a:t>
            </a:r>
          </a:p>
          <a:p>
            <a:pPr lvl="2"/>
            <a:r>
              <a:rPr lang="cs-CZ" dirty="0" smtClean="0"/>
              <a:t>1912 dělnické úrazové pojištění</a:t>
            </a:r>
          </a:p>
          <a:p>
            <a:pPr lvl="2"/>
            <a:r>
              <a:rPr lang="cs-CZ" dirty="0" smtClean="0"/>
              <a:t>Legalizace místních odborů</a:t>
            </a:r>
          </a:p>
          <a:p>
            <a:pPr lvl="2"/>
            <a:r>
              <a:rPr lang="cs-CZ" dirty="0" smtClean="0"/>
              <a:t>Úprava pracovní doby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110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 Mikuláše II. – experimenty Petra </a:t>
            </a:r>
            <a:r>
              <a:rPr lang="cs-CZ" dirty="0" err="1" smtClean="0"/>
              <a:t>Stolypina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cs-CZ" dirty="0" smtClean="0"/>
              <a:t>Car Mikuláš II. – 1984-1917</a:t>
            </a:r>
          </a:p>
          <a:p>
            <a:r>
              <a:rPr lang="cs-CZ" dirty="0" smtClean="0"/>
              <a:t>Petr </a:t>
            </a:r>
            <a:r>
              <a:rPr lang="cs-CZ" dirty="0" err="1" smtClean="0"/>
              <a:t>Stolypin</a:t>
            </a:r>
            <a:r>
              <a:rPr lang="cs-CZ" dirty="0" smtClean="0"/>
              <a:t> – 1906-1911 – předseda vlády</a:t>
            </a:r>
          </a:p>
          <a:p>
            <a:r>
              <a:rPr lang="cs-CZ" b="1" dirty="0" smtClean="0"/>
              <a:t>Důležitý reformní krok – agrární reforma/ reakce na revoluci</a:t>
            </a:r>
          </a:p>
          <a:p>
            <a:r>
              <a:rPr lang="cs-CZ" dirty="0" smtClean="0"/>
              <a:t>Kořeny reformy v roce 1861 – zrušení nevolnictví/ značné nedostatky</a:t>
            </a:r>
          </a:p>
          <a:p>
            <a:pPr lvl="1"/>
            <a:r>
              <a:rPr lang="cs-CZ" dirty="0" smtClean="0"/>
              <a:t>Nedostačující příděl půdy</a:t>
            </a:r>
          </a:p>
          <a:p>
            <a:pPr lvl="1"/>
            <a:r>
              <a:rPr lang="cs-CZ" dirty="0" smtClean="0"/>
              <a:t>Závislost na občině (občiny kontrolovaly cca 4/5 půdy)</a:t>
            </a:r>
          </a:p>
          <a:p>
            <a:r>
              <a:rPr lang="cs-CZ" dirty="0" smtClean="0"/>
              <a:t>1906 – </a:t>
            </a:r>
            <a:r>
              <a:rPr lang="cs-CZ" dirty="0" err="1" smtClean="0"/>
              <a:t>ukaz</a:t>
            </a:r>
            <a:r>
              <a:rPr lang="cs-CZ" dirty="0" smtClean="0"/>
              <a:t> s možností vyvázat se z občiny / později zákon</a:t>
            </a:r>
          </a:p>
          <a:p>
            <a:pPr lvl="1"/>
            <a:r>
              <a:rPr lang="cs-CZ" dirty="0" smtClean="0"/>
              <a:t>Rolníci osvobozeni od vzájemného ručení</a:t>
            </a:r>
          </a:p>
          <a:p>
            <a:pPr lvl="1"/>
            <a:r>
              <a:rPr lang="cs-CZ" dirty="0" smtClean="0"/>
              <a:t>Mohli se svobodně pohybovat</a:t>
            </a:r>
          </a:p>
          <a:p>
            <a:r>
              <a:rPr lang="cs-CZ" dirty="0" smtClean="0"/>
              <a:t>1906 Rolnická banka začala poskytovat půjčky – rolníci si tedy půdu mohli pořídit jako svůj soukromý majetek</a:t>
            </a:r>
          </a:p>
          <a:p>
            <a:r>
              <a:rPr lang="cs-CZ" dirty="0" smtClean="0"/>
              <a:t>Někdy označováno za „druhé zrušení nevolnictví“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2193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Stolypinova</a:t>
            </a:r>
            <a:r>
              <a:rPr lang="cs-CZ" dirty="0" smtClean="0"/>
              <a:t> agrární reforma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vytvoření vrstvy bohatých rolníků a moderních farem</a:t>
            </a:r>
          </a:p>
          <a:p>
            <a:r>
              <a:rPr lang="cs-CZ" dirty="0" smtClean="0"/>
              <a:t>Došlo by tak k posílení střední vrstvy – opory vlády </a:t>
            </a:r>
            <a:br>
              <a:rPr lang="cs-CZ" dirty="0" smtClean="0"/>
            </a:br>
            <a:r>
              <a:rPr lang="cs-CZ" dirty="0" smtClean="0"/>
              <a:t>(obava z rolnických bouří)</a:t>
            </a:r>
          </a:p>
          <a:p>
            <a:r>
              <a:rPr lang="cs-CZ" dirty="0" smtClean="0"/>
              <a:t>1906-1917 – přes 3 miliony rolnických domácností opustilo občinu</a:t>
            </a:r>
          </a:p>
          <a:p>
            <a:pPr lvl="1"/>
            <a:r>
              <a:rPr lang="cs-CZ" dirty="0" smtClean="0"/>
              <a:t>Oslabení občiny na úkor privátního vlastnictví</a:t>
            </a:r>
          </a:p>
          <a:p>
            <a:pPr lvl="1"/>
            <a:r>
              <a:rPr lang="cs-CZ" dirty="0" smtClean="0"/>
              <a:t>Docházelo často ke konfliktům, občina většinou provázána rodinnými vazbami</a:t>
            </a:r>
          </a:p>
          <a:p>
            <a:r>
              <a:rPr lang="cs-CZ" dirty="0" smtClean="0"/>
              <a:t>Součástí reformy program osidlování Sibiře</a:t>
            </a:r>
          </a:p>
          <a:p>
            <a:pPr lvl="1"/>
            <a:r>
              <a:rPr lang="cs-CZ" dirty="0" smtClean="0"/>
              <a:t>Problematické kvůli infrastruktuře</a:t>
            </a:r>
          </a:p>
          <a:p>
            <a:r>
              <a:rPr lang="cs-CZ" dirty="0" smtClean="0"/>
              <a:t>Trend rozpadu občiny přerušila válka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98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Krymská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468581"/>
            <a:ext cx="8915400" cy="5300353"/>
          </a:xfrm>
        </p:spPr>
        <p:txBody>
          <a:bodyPr/>
          <a:lstStyle/>
          <a:p>
            <a:r>
              <a:rPr lang="cs-CZ" sz="2000" dirty="0" smtClean="0"/>
              <a:t>Snaha zakrýt vnitřní problémy zahraničním úspěchem</a:t>
            </a:r>
          </a:p>
          <a:p>
            <a:r>
              <a:rPr lang="cs-CZ" sz="2000" dirty="0" smtClean="0"/>
              <a:t>Po revolucích 1848 představa, že Evropa oslabená a Rusko silné</a:t>
            </a:r>
          </a:p>
          <a:p>
            <a:r>
              <a:rPr lang="cs-CZ" sz="2000" dirty="0" smtClean="0"/>
              <a:t>Ruská politika na Balkáně</a:t>
            </a:r>
          </a:p>
          <a:p>
            <a:r>
              <a:rPr lang="cs-CZ" sz="2000" dirty="0" smtClean="0"/>
              <a:t>Oficiální záminka – ochrana svatých pravoslavných míst v Jeruzalémě (ochrana Božího hrobu) – sultán odmítl</a:t>
            </a:r>
          </a:p>
          <a:p>
            <a:r>
              <a:rPr lang="cs-CZ" sz="2000" dirty="0" smtClean="0"/>
              <a:t>1853 – vpád Ruska do dunajských knížectví</a:t>
            </a:r>
          </a:p>
          <a:p>
            <a:r>
              <a:rPr lang="cs-CZ" sz="2000" dirty="0" smtClean="0"/>
              <a:t>1853 bitva u </a:t>
            </a:r>
            <a:r>
              <a:rPr lang="cs-CZ" sz="2000" dirty="0" err="1" smtClean="0"/>
              <a:t>Sinopu</a:t>
            </a:r>
            <a:r>
              <a:rPr lang="cs-CZ" sz="2000" dirty="0" smtClean="0"/>
              <a:t> – zničeno turecké loďstvo</a:t>
            </a:r>
          </a:p>
          <a:p>
            <a:r>
              <a:rPr lang="cs-CZ" sz="2000" dirty="0" smtClean="0"/>
              <a:t>1854 – zapojení Anglie a Francie proti Rusku/ Rusko na takovou válku nepřipraveno</a:t>
            </a:r>
          </a:p>
          <a:p>
            <a:pPr lvl="2"/>
            <a:r>
              <a:rPr lang="cs-CZ" sz="1600" dirty="0" smtClean="0"/>
              <a:t>Chyběla infrastruktura (železnice jen mezi Moskvou a Petrohradem)</a:t>
            </a:r>
          </a:p>
          <a:p>
            <a:pPr lvl="2"/>
            <a:r>
              <a:rPr lang="cs-CZ" sz="1600" dirty="0" smtClean="0"/>
              <a:t>Nevyspělá válečná technika</a:t>
            </a:r>
          </a:p>
          <a:p>
            <a:r>
              <a:rPr lang="cs-CZ" sz="2000" dirty="0" smtClean="0"/>
              <a:t>1855 padl Sevastopol</a:t>
            </a:r>
          </a:p>
          <a:p>
            <a:r>
              <a:rPr lang="cs-CZ" sz="2000" dirty="0" smtClean="0"/>
              <a:t>1856 podepsána v Paříži mírová dohoda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72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50" y="789709"/>
            <a:ext cx="10914736" cy="5812097"/>
          </a:xfrm>
        </p:spPr>
      </p:pic>
    </p:spTree>
    <p:extLst>
      <p:ext uri="{BB962C8B-B14F-4D97-AF65-F5344CB8AC3E}">
        <p14:creationId xmlns:p14="http://schemas.microsoft.com/office/powerpoint/2010/main" val="342589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Nevyhnutelnost reforem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1855 – nová vláda cara Alexandra II.</a:t>
            </a:r>
          </a:p>
          <a:p>
            <a:r>
              <a:rPr lang="cs-CZ" sz="2000" dirty="0"/>
              <a:t>Ruská společnost zastaralá – Rusko poslední zemí v Evropě s nevolnictvím</a:t>
            </a:r>
          </a:p>
          <a:p>
            <a:r>
              <a:rPr lang="cs-CZ" sz="2000" dirty="0"/>
              <a:t>Rolnické bouře, nepokoje – obavy z „osvobození rolníků zdola“</a:t>
            </a:r>
          </a:p>
          <a:p>
            <a:r>
              <a:rPr lang="cs-CZ" sz="2000" dirty="0"/>
              <a:t>Zrušení nevolnictví jako jedna z nejnaléhavějších otázek ruské </a:t>
            </a:r>
            <a:r>
              <a:rPr lang="cs-CZ" sz="2000" dirty="0" smtClean="0"/>
              <a:t>společnosti</a:t>
            </a:r>
          </a:p>
          <a:p>
            <a:r>
              <a:rPr lang="cs-CZ" sz="2000" dirty="0" smtClean="0"/>
              <a:t>Vznik výboru pro posouzení rolnické otázky, </a:t>
            </a:r>
            <a:r>
              <a:rPr lang="cs-CZ" sz="2000" dirty="0" err="1" smtClean="0"/>
              <a:t>gubernských</a:t>
            </a:r>
            <a:r>
              <a:rPr lang="cs-CZ" sz="2000" dirty="0" smtClean="0"/>
              <a:t> šlechtických výborů…</a:t>
            </a:r>
          </a:p>
          <a:p>
            <a:pPr marL="457200" lvl="1" indent="0">
              <a:buNone/>
            </a:pPr>
            <a:endParaRPr lang="cs-CZ" sz="18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4065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1861 Zrušení nevolnictví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89212" y="1377539"/>
            <a:ext cx="8915400" cy="5213266"/>
          </a:xfrm>
        </p:spPr>
        <p:txBody>
          <a:bodyPr/>
          <a:lstStyle/>
          <a:p>
            <a:r>
              <a:rPr lang="cs-CZ" dirty="0" smtClean="0"/>
              <a:t>Snaha znát názory statkářů</a:t>
            </a:r>
          </a:p>
          <a:p>
            <a:r>
              <a:rPr lang="cs-CZ" dirty="0" smtClean="0"/>
              <a:t>Tři kategorie ruských rolníků</a:t>
            </a:r>
          </a:p>
          <a:p>
            <a:pPr lvl="2"/>
            <a:r>
              <a:rPr lang="cs-CZ" dirty="0" smtClean="0"/>
              <a:t>Panští (statkářští) – patřili </a:t>
            </a:r>
            <a:r>
              <a:rPr lang="cs-CZ" dirty="0" smtClean="0"/>
              <a:t>šlechtě (10 milionů – nejvíce)</a:t>
            </a:r>
            <a:endParaRPr lang="cs-CZ" dirty="0" smtClean="0"/>
          </a:p>
          <a:p>
            <a:pPr lvl="2"/>
            <a:r>
              <a:rPr lang="cs-CZ" dirty="0" smtClean="0"/>
              <a:t>Státní – patřili státu</a:t>
            </a:r>
          </a:p>
          <a:p>
            <a:pPr lvl="2"/>
            <a:r>
              <a:rPr lang="cs-CZ" dirty="0" smtClean="0"/>
              <a:t>Údělní – patřili carovi a jeho rodině</a:t>
            </a:r>
          </a:p>
          <a:p>
            <a:r>
              <a:rPr lang="cs-CZ" dirty="0" err="1" smtClean="0"/>
              <a:t>Ukaz</a:t>
            </a:r>
            <a:r>
              <a:rPr lang="cs-CZ" dirty="0" smtClean="0"/>
              <a:t> </a:t>
            </a:r>
            <a:r>
              <a:rPr lang="cs-CZ" b="1" dirty="0" smtClean="0"/>
              <a:t>„</a:t>
            </a:r>
            <a:r>
              <a:rPr lang="cs-CZ" b="1" dirty="0"/>
              <a:t>O nejmilostivějším darování </a:t>
            </a:r>
            <a:r>
              <a:rPr lang="cs-CZ" b="1" dirty="0" smtClean="0"/>
              <a:t>nevolníkům </a:t>
            </a:r>
            <a:r>
              <a:rPr lang="cs-CZ" b="1" dirty="0"/>
              <a:t>práv svobodného rolnického stavu a o tom, jak budou </a:t>
            </a:r>
            <a:r>
              <a:rPr lang="cs-CZ" b="1" dirty="0" smtClean="0"/>
              <a:t>zaopatřeni“</a:t>
            </a:r>
          </a:p>
          <a:p>
            <a:pPr lvl="3"/>
            <a:r>
              <a:rPr lang="cs-CZ" dirty="0" smtClean="0"/>
              <a:t>Zrušeno nevolnictví</a:t>
            </a:r>
          </a:p>
          <a:p>
            <a:pPr lvl="3"/>
            <a:r>
              <a:rPr lang="cs-CZ" dirty="0" smtClean="0"/>
              <a:t>Stanovení správní rolnické organizace</a:t>
            </a:r>
          </a:p>
          <a:p>
            <a:pPr lvl="3"/>
            <a:r>
              <a:rPr lang="cs-CZ" dirty="0" smtClean="0"/>
              <a:t>Právní postavení rolníků</a:t>
            </a:r>
          </a:p>
          <a:p>
            <a:pPr lvl="3"/>
            <a:r>
              <a:rPr lang="cs-CZ" dirty="0" smtClean="0"/>
              <a:t>Nucená koupě půdy</a:t>
            </a:r>
          </a:p>
          <a:p>
            <a:r>
              <a:rPr lang="cs-CZ" dirty="0" smtClean="0"/>
              <a:t>Rolníci museli vykoupit půdu od statkářů</a:t>
            </a:r>
          </a:p>
          <a:p>
            <a:pPr lvl="3"/>
            <a:r>
              <a:rPr lang="cs-CZ" dirty="0" smtClean="0"/>
              <a:t>Vykoupil ji stát a rolníci měli 49 let splácet dluh (zrušeno 1905)</a:t>
            </a:r>
          </a:p>
          <a:p>
            <a:pPr lvl="3"/>
            <a:r>
              <a:rPr lang="cs-CZ" dirty="0" smtClean="0"/>
              <a:t>Neplatila se reálná cena půdy, ale její výnos</a:t>
            </a:r>
          </a:p>
          <a:p>
            <a:r>
              <a:rPr lang="cs-CZ" dirty="0" smtClean="0"/>
              <a:t>Vedlo ke vzpourám, protože rolníci tím pádem dále vázáni k půdě</a:t>
            </a:r>
          </a:p>
          <a:p>
            <a:pPr lvl="3"/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3232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Rolnická 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73184"/>
            <a:ext cx="8915400" cy="3738038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1861 – zrušena šlechtická soudní moc</a:t>
            </a:r>
          </a:p>
          <a:p>
            <a:r>
              <a:rPr lang="cs-CZ" sz="2800" dirty="0" smtClean="0"/>
              <a:t>Základem </a:t>
            </a:r>
            <a:r>
              <a:rPr lang="cs-CZ" sz="2800" dirty="0"/>
              <a:t>n</a:t>
            </a:r>
            <a:r>
              <a:rPr lang="cs-CZ" sz="2800" dirty="0" smtClean="0"/>
              <a:t>ové samosprávy tzv. </a:t>
            </a:r>
            <a:r>
              <a:rPr lang="cs-CZ" sz="2800" dirty="0" err="1" smtClean="0"/>
              <a:t>mir</a:t>
            </a:r>
            <a:r>
              <a:rPr lang="cs-CZ" sz="2800" dirty="0" smtClean="0"/>
              <a:t> (vesnice)</a:t>
            </a:r>
          </a:p>
          <a:p>
            <a:pPr lvl="4"/>
            <a:r>
              <a:rPr lang="cs-CZ" sz="2800" dirty="0" smtClean="0"/>
              <a:t>V čele starosta a hromada (výbor)</a:t>
            </a:r>
          </a:p>
          <a:p>
            <a:r>
              <a:rPr lang="cs-CZ" sz="2800" dirty="0" smtClean="0"/>
              <a:t>Mir </a:t>
            </a:r>
          </a:p>
          <a:p>
            <a:pPr lvl="1"/>
            <a:r>
              <a:rPr lang="cs-CZ" sz="2800" dirty="0" smtClean="0"/>
              <a:t>samosprávná daňová a hospodářská instituce </a:t>
            </a:r>
          </a:p>
          <a:p>
            <a:pPr lvl="1"/>
            <a:r>
              <a:rPr lang="cs-CZ" sz="2800" dirty="0" smtClean="0"/>
              <a:t>Rozděloval obecní půdu (občinu)</a:t>
            </a:r>
          </a:p>
          <a:p>
            <a:pPr lvl="1"/>
            <a:r>
              <a:rPr lang="cs-CZ" sz="2800" dirty="0" smtClean="0"/>
              <a:t>Soudní moc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3524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Převrat v ruské společnosti</a:t>
            </a:r>
          </a:p>
          <a:p>
            <a:r>
              <a:rPr lang="cs-CZ" dirty="0" smtClean="0"/>
              <a:t>Rolníci nebyli nadále majetkem šlechty</a:t>
            </a:r>
          </a:p>
          <a:p>
            <a:r>
              <a:rPr lang="cs-CZ" dirty="0" smtClean="0"/>
              <a:t>Konec práva šlechty zasahovat do jejich rodinného života</a:t>
            </a:r>
          </a:p>
          <a:p>
            <a:r>
              <a:rPr lang="cs-CZ" dirty="0" smtClean="0"/>
              <a:t>Otevřela se cesta k posílení průmyslu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764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3798" y="624110"/>
            <a:ext cx="10569038" cy="128089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Další aspekty Alexandrovy vlády – modernizace Ruska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48589" y="1480456"/>
            <a:ext cx="8915400" cy="5377543"/>
          </a:xfrm>
        </p:spPr>
        <p:txBody>
          <a:bodyPr>
            <a:normAutofit/>
          </a:bodyPr>
          <a:lstStyle/>
          <a:p>
            <a:r>
              <a:rPr lang="cs-CZ" dirty="0"/>
              <a:t>Zrušení omezení z roku </a:t>
            </a:r>
            <a:r>
              <a:rPr lang="cs-CZ" dirty="0" smtClean="0"/>
              <a:t>1848</a:t>
            </a:r>
            <a:endParaRPr lang="cs-CZ" dirty="0"/>
          </a:p>
          <a:p>
            <a:pPr lvl="2"/>
            <a:r>
              <a:rPr lang="cs-CZ" dirty="0"/>
              <a:t>Zákaz cestování do Evropy</a:t>
            </a:r>
          </a:p>
          <a:p>
            <a:pPr lvl="2"/>
            <a:r>
              <a:rPr lang="cs-CZ" dirty="0" smtClean="0"/>
              <a:t>Cenzura </a:t>
            </a:r>
            <a:r>
              <a:rPr lang="cs-CZ" dirty="0"/>
              <a:t>tisku a literatury (objevují se nové časopisy, např. Gercenův Kolokol)</a:t>
            </a:r>
          </a:p>
          <a:p>
            <a:r>
              <a:rPr lang="cs-CZ" dirty="0" smtClean="0"/>
              <a:t>Úprava vnitřní správy</a:t>
            </a:r>
          </a:p>
          <a:p>
            <a:pPr lvl="3"/>
            <a:r>
              <a:rPr lang="cs-CZ" dirty="0" smtClean="0"/>
              <a:t>Zavedení nové místní správy – zemstva = volené </a:t>
            </a:r>
            <a:r>
              <a:rPr lang="cs-CZ" dirty="0" err="1" smtClean="0"/>
              <a:t>nestavovské</a:t>
            </a:r>
            <a:r>
              <a:rPr lang="cs-CZ" dirty="0" smtClean="0"/>
              <a:t> zastupitelské instituce</a:t>
            </a:r>
          </a:p>
          <a:p>
            <a:pPr lvl="4"/>
            <a:r>
              <a:rPr lang="cs-CZ" dirty="0" smtClean="0"/>
              <a:t>Tři kurie</a:t>
            </a:r>
          </a:p>
          <a:p>
            <a:pPr lvl="5"/>
            <a:r>
              <a:rPr lang="cs-CZ" dirty="0" smtClean="0"/>
              <a:t>Statkářská</a:t>
            </a:r>
          </a:p>
          <a:p>
            <a:pPr lvl="5"/>
            <a:r>
              <a:rPr lang="cs-CZ" dirty="0" smtClean="0"/>
              <a:t>Městská</a:t>
            </a:r>
          </a:p>
          <a:p>
            <a:pPr lvl="5"/>
            <a:r>
              <a:rPr lang="cs-CZ" dirty="0" smtClean="0"/>
              <a:t>Rolnická</a:t>
            </a:r>
          </a:p>
          <a:p>
            <a:pPr lvl="4"/>
            <a:r>
              <a:rPr lang="cs-CZ" dirty="0" smtClean="0"/>
              <a:t>Zástupci voleni na tři roky</a:t>
            </a:r>
          </a:p>
          <a:p>
            <a:pPr lvl="4"/>
            <a:r>
              <a:rPr lang="cs-CZ" dirty="0" smtClean="0"/>
              <a:t>Řešily místní problémy – např. školství, kde dosáhly určitého zlepšení)</a:t>
            </a:r>
          </a:p>
          <a:p>
            <a:r>
              <a:rPr lang="cs-CZ" dirty="0" smtClean="0"/>
              <a:t>Zrušení tělesných trestů</a:t>
            </a:r>
          </a:p>
          <a:p>
            <a:r>
              <a:rPr lang="cs-CZ" dirty="0" smtClean="0"/>
              <a:t>Expanze do Asie – rozšíření říše o Střední Asii </a:t>
            </a:r>
          </a:p>
        </p:txBody>
      </p:sp>
    </p:spTree>
    <p:extLst>
      <p:ext uri="{BB962C8B-B14F-4D97-AF65-F5344CB8AC3E}">
        <p14:creationId xmlns:p14="http://schemas.microsoft.com/office/powerpoint/2010/main" val="170191145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1751</TotalTime>
  <Words>1235</Words>
  <Application>Microsoft Office PowerPoint</Application>
  <PresentationFormat>Širokoúhlá obrazovka</PresentationFormat>
  <Paragraphs>235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Century Gothic</vt:lpstr>
      <vt:lpstr>Wingdings 3</vt:lpstr>
      <vt:lpstr>Stébla</vt:lpstr>
      <vt:lpstr>Vývoj ruského hospodářství 1856 - 1917</vt:lpstr>
      <vt:lpstr>Reformy Alexandra II. </vt:lpstr>
      <vt:lpstr>Krymská válka</vt:lpstr>
      <vt:lpstr>Prezentace aplikace PowerPoint</vt:lpstr>
      <vt:lpstr>Nevyhnutelnost reforem</vt:lpstr>
      <vt:lpstr>1861 Zrušení nevolnictví</vt:lpstr>
      <vt:lpstr>Rolnická samospráva</vt:lpstr>
      <vt:lpstr>Význam reformy</vt:lpstr>
      <vt:lpstr>Další aspekty Alexandrovy vlády – modernizace Ruska</vt:lpstr>
      <vt:lpstr>Další aspekty Alexandrovy vlády – modernizace Ruska</vt:lpstr>
      <vt:lpstr>Vláda Alexandra III. </vt:lpstr>
      <vt:lpstr>Charakteristika vlády</vt:lpstr>
      <vt:lpstr>Ekonomické aspekty vlády Alexandra III.</vt:lpstr>
      <vt:lpstr>Ekonomické aspekty vlády Alexandra III.</vt:lpstr>
      <vt:lpstr>Ekonomické aspekty vlády Alexandra III. ÉRA Sergeje Witteho</vt:lpstr>
      <vt:lpstr>ÉRA Sergeje Witteho</vt:lpstr>
      <vt:lpstr>Transsibiřská magistrála</vt:lpstr>
      <vt:lpstr>Prezentace aplikace PowerPoint</vt:lpstr>
      <vt:lpstr>Další ekonomické aspekty vlády Alexandra III.</vt:lpstr>
      <vt:lpstr>Další ekonomické aspekty vlády Alexandra III.</vt:lpstr>
      <vt:lpstr>Ruský dělník</vt:lpstr>
      <vt:lpstr>Vláda Mikuláše II. – experimenty Petra Stolypina</vt:lpstr>
      <vt:lpstr>Stolypinova agrární reforma</vt:lpstr>
    </vt:vector>
  </TitlesOfParts>
  <Company>Správa státních hmotných rezerv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Reformy Alexandra II.</dc:title>
  <dc:creator>Jasenčáková Miroslava</dc:creator>
  <cp:lastModifiedBy>Jasenčáková Miroslava</cp:lastModifiedBy>
  <cp:revision>43</cp:revision>
  <cp:lastPrinted>2018-10-08T13:51:54Z</cp:lastPrinted>
  <dcterms:created xsi:type="dcterms:W3CDTF">2017-10-10T07:19:29Z</dcterms:created>
  <dcterms:modified xsi:type="dcterms:W3CDTF">2018-10-08T15:30:10Z</dcterms:modified>
</cp:coreProperties>
</file>