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61"/>
  </p:notesMasterIdLst>
  <p:handoutMasterIdLst>
    <p:handoutMasterId r:id="rId62"/>
  </p:handoutMasterIdLst>
  <p:sldIdLst>
    <p:sldId id="419" r:id="rId2"/>
    <p:sldId id="403" r:id="rId3"/>
    <p:sldId id="382" r:id="rId4"/>
    <p:sldId id="404" r:id="rId5"/>
    <p:sldId id="384" r:id="rId6"/>
    <p:sldId id="441" r:id="rId7"/>
    <p:sldId id="442" r:id="rId8"/>
    <p:sldId id="389" r:id="rId9"/>
    <p:sldId id="390" r:id="rId10"/>
    <p:sldId id="391" r:id="rId11"/>
    <p:sldId id="370" r:id="rId12"/>
    <p:sldId id="371" r:id="rId13"/>
    <p:sldId id="372" r:id="rId14"/>
    <p:sldId id="443" r:id="rId15"/>
    <p:sldId id="446" r:id="rId16"/>
    <p:sldId id="447" r:id="rId17"/>
    <p:sldId id="373" r:id="rId18"/>
    <p:sldId id="374" r:id="rId19"/>
    <p:sldId id="449" r:id="rId20"/>
    <p:sldId id="451" r:id="rId21"/>
    <p:sldId id="376" r:id="rId22"/>
    <p:sldId id="452" r:id="rId23"/>
    <p:sldId id="377" r:id="rId24"/>
    <p:sldId id="381" r:id="rId25"/>
    <p:sldId id="259" r:id="rId26"/>
    <p:sldId id="416" r:id="rId27"/>
    <p:sldId id="260" r:id="rId28"/>
    <p:sldId id="261" r:id="rId29"/>
    <p:sldId id="262" r:id="rId30"/>
    <p:sldId id="263" r:id="rId31"/>
    <p:sldId id="264" r:id="rId32"/>
    <p:sldId id="318" r:id="rId33"/>
    <p:sldId id="266" r:id="rId34"/>
    <p:sldId id="319" r:id="rId35"/>
    <p:sldId id="268" r:id="rId36"/>
    <p:sldId id="386" r:id="rId37"/>
    <p:sldId id="272" r:id="rId38"/>
    <p:sldId id="273" r:id="rId39"/>
    <p:sldId id="387" r:id="rId40"/>
    <p:sldId id="281" r:id="rId41"/>
    <p:sldId id="324" r:id="rId42"/>
    <p:sldId id="323" r:id="rId43"/>
    <p:sldId id="335" r:id="rId44"/>
    <p:sldId id="326" r:id="rId45"/>
    <p:sldId id="341" r:id="rId46"/>
    <p:sldId id="337" r:id="rId47"/>
    <p:sldId id="339" r:id="rId48"/>
    <p:sldId id="340" r:id="rId49"/>
    <p:sldId id="343" r:id="rId50"/>
    <p:sldId id="344" r:id="rId51"/>
    <p:sldId id="333" r:id="rId52"/>
    <p:sldId id="418" r:id="rId53"/>
    <p:sldId id="275" r:id="rId54"/>
    <p:sldId id="392" r:id="rId55"/>
    <p:sldId id="276" r:id="rId56"/>
    <p:sldId id="345" r:id="rId57"/>
    <p:sldId id="346" r:id="rId58"/>
    <p:sldId id="348" r:id="rId59"/>
    <p:sldId id="398" r:id="rId6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2" autoAdjust="0"/>
    <p:restoredTop sz="94727" autoAdjust="0"/>
  </p:normalViewPr>
  <p:slideViewPr>
    <p:cSldViewPr snapToGrid="0">
      <p:cViewPr>
        <p:scale>
          <a:sx n="86" d="100"/>
          <a:sy n="86" d="100"/>
        </p:scale>
        <p:origin x="1280" y="21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5AF017E-F01B-4422-A32B-CA2C91B2C852}" type="datetimeFigureOut">
              <a:rPr lang="nl-BE" smtClean="0"/>
              <a:t>11/11/19</a:t>
            </a:fld>
            <a:endParaRPr lang="nl-BE"/>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F27E731-7856-4DD4-8DF9-5BDD43D5BE3C}" type="slidenum">
              <a:rPr lang="nl-BE" smtClean="0"/>
              <a:t>‹#›</a:t>
            </a:fld>
            <a:endParaRPr lang="nl-BE"/>
          </a:p>
        </p:txBody>
      </p:sp>
    </p:spTree>
    <p:extLst>
      <p:ext uri="{BB962C8B-B14F-4D97-AF65-F5344CB8AC3E}">
        <p14:creationId xmlns:p14="http://schemas.microsoft.com/office/powerpoint/2010/main" val="430083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B261311-2D78-4940-A472-08C78EEC5DAB}" type="datetimeFigureOut">
              <a:rPr lang="en-GB" smtClean="0"/>
              <a:t>11/11/2019</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D5AA0E7-8D47-478B-8E4B-53307C087464}" type="slidenum">
              <a:rPr lang="en-GB" smtClean="0"/>
              <a:t>‹#›</a:t>
            </a:fld>
            <a:endParaRPr lang="en-GB"/>
          </a:p>
        </p:txBody>
      </p:sp>
    </p:spTree>
    <p:extLst>
      <p:ext uri="{BB962C8B-B14F-4D97-AF65-F5344CB8AC3E}">
        <p14:creationId xmlns:p14="http://schemas.microsoft.com/office/powerpoint/2010/main" val="321888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2</a:t>
            </a:fld>
            <a:endParaRPr lang="en-GB"/>
          </a:p>
        </p:txBody>
      </p:sp>
    </p:spTree>
    <p:extLst>
      <p:ext uri="{BB962C8B-B14F-4D97-AF65-F5344CB8AC3E}">
        <p14:creationId xmlns:p14="http://schemas.microsoft.com/office/powerpoint/2010/main" val="271501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11</a:t>
            </a:fld>
            <a:endParaRPr lang="en-GB"/>
          </a:p>
        </p:txBody>
      </p:sp>
    </p:spTree>
    <p:extLst>
      <p:ext uri="{BB962C8B-B14F-4D97-AF65-F5344CB8AC3E}">
        <p14:creationId xmlns:p14="http://schemas.microsoft.com/office/powerpoint/2010/main" val="325959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12</a:t>
            </a:fld>
            <a:endParaRPr lang="en-GB"/>
          </a:p>
        </p:txBody>
      </p:sp>
    </p:spTree>
    <p:extLst>
      <p:ext uri="{BB962C8B-B14F-4D97-AF65-F5344CB8AC3E}">
        <p14:creationId xmlns:p14="http://schemas.microsoft.com/office/powerpoint/2010/main" val="8674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13</a:t>
            </a:fld>
            <a:endParaRPr lang="en-GB"/>
          </a:p>
        </p:txBody>
      </p:sp>
    </p:spTree>
    <p:extLst>
      <p:ext uri="{BB962C8B-B14F-4D97-AF65-F5344CB8AC3E}">
        <p14:creationId xmlns:p14="http://schemas.microsoft.com/office/powerpoint/2010/main" val="359974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14</a:t>
            </a:fld>
            <a:endParaRPr lang="en-GB"/>
          </a:p>
        </p:txBody>
      </p:sp>
    </p:spTree>
    <p:extLst>
      <p:ext uri="{BB962C8B-B14F-4D97-AF65-F5344CB8AC3E}">
        <p14:creationId xmlns:p14="http://schemas.microsoft.com/office/powerpoint/2010/main" val="105608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It is effected by multi-dimensional measures/indicators</a:t>
            </a:r>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15</a:t>
            </a:fld>
            <a:endParaRPr lang="en-GB"/>
          </a:p>
        </p:txBody>
      </p:sp>
    </p:spTree>
    <p:extLst>
      <p:ext uri="{BB962C8B-B14F-4D97-AF65-F5344CB8AC3E}">
        <p14:creationId xmlns:p14="http://schemas.microsoft.com/office/powerpoint/2010/main" val="49711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16</a:t>
            </a:fld>
            <a:endParaRPr lang="en-GB"/>
          </a:p>
        </p:txBody>
      </p:sp>
    </p:spTree>
    <p:extLst>
      <p:ext uri="{BB962C8B-B14F-4D97-AF65-F5344CB8AC3E}">
        <p14:creationId xmlns:p14="http://schemas.microsoft.com/office/powerpoint/2010/main" val="69468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17</a:t>
            </a:fld>
            <a:endParaRPr lang="en-GB"/>
          </a:p>
        </p:txBody>
      </p:sp>
    </p:spTree>
    <p:extLst>
      <p:ext uri="{BB962C8B-B14F-4D97-AF65-F5344CB8AC3E}">
        <p14:creationId xmlns:p14="http://schemas.microsoft.com/office/powerpoint/2010/main" val="307150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Are we really observing what we want to observe?</a:t>
            </a:r>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18</a:t>
            </a:fld>
            <a:endParaRPr lang="en-GB"/>
          </a:p>
        </p:txBody>
      </p:sp>
    </p:spTree>
    <p:extLst>
      <p:ext uri="{BB962C8B-B14F-4D97-AF65-F5344CB8AC3E}">
        <p14:creationId xmlns:p14="http://schemas.microsoft.com/office/powerpoint/2010/main" val="27354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move up and</a:t>
            </a:r>
            <a:r>
              <a:rPr lang="en-US" baseline="0" dirty="0"/>
              <a:t> down the ladder of abstraction </a:t>
            </a: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19</a:t>
            </a:fld>
            <a:endParaRPr lang="en-GB"/>
          </a:p>
        </p:txBody>
      </p:sp>
    </p:spTree>
    <p:extLst>
      <p:ext uri="{BB962C8B-B14F-4D97-AF65-F5344CB8AC3E}">
        <p14:creationId xmlns:p14="http://schemas.microsoft.com/office/powerpoint/2010/main" val="169786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To make it more concerete indicators u want to focus on by</a:t>
            </a:r>
            <a:r>
              <a:rPr lang="nl-BE" baseline="0" dirty="0"/>
              <a:t> moving down taxinomy </a:t>
            </a:r>
            <a:endParaRPr lang="nl-BE" dirty="0"/>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21</a:t>
            </a:fld>
            <a:endParaRPr lang="en-GB"/>
          </a:p>
        </p:txBody>
      </p:sp>
    </p:spTree>
    <p:extLst>
      <p:ext uri="{BB962C8B-B14F-4D97-AF65-F5344CB8AC3E}">
        <p14:creationId xmlns:p14="http://schemas.microsoft.com/office/powerpoint/2010/main" val="18719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algn="l" defTabSz="914400" rtl="0" eaLnBrk="1" latinLnBrk="0" hangingPunct="1"/>
            <a:r>
              <a:rPr lang="en-US" dirty="0"/>
              <a:t>Enable</a:t>
            </a:r>
            <a:r>
              <a:rPr lang="en-US" baseline="0" dirty="0"/>
              <a:t> us to explore the broad variety </a:t>
            </a:r>
            <a:endParaRPr lang="nl-BE" dirty="0"/>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3</a:t>
            </a:fld>
            <a:endParaRPr lang="en-GB"/>
          </a:p>
        </p:txBody>
      </p:sp>
    </p:spTree>
    <p:extLst>
      <p:ext uri="{BB962C8B-B14F-4D97-AF65-F5344CB8AC3E}">
        <p14:creationId xmlns:p14="http://schemas.microsoft.com/office/powerpoint/2010/main" val="1299666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22</a:t>
            </a:fld>
            <a:endParaRPr lang="en-GB"/>
          </a:p>
        </p:txBody>
      </p:sp>
    </p:spTree>
    <p:extLst>
      <p:ext uri="{BB962C8B-B14F-4D97-AF65-F5344CB8AC3E}">
        <p14:creationId xmlns:p14="http://schemas.microsoft.com/office/powerpoint/2010/main" val="787511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23</a:t>
            </a:fld>
            <a:endParaRPr lang="en-GB"/>
          </a:p>
        </p:txBody>
      </p:sp>
    </p:spTree>
    <p:extLst>
      <p:ext uri="{BB962C8B-B14F-4D97-AF65-F5344CB8AC3E}">
        <p14:creationId xmlns:p14="http://schemas.microsoft.com/office/powerpoint/2010/main" val="3669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What is I am trying to measure exactly and How to</a:t>
            </a:r>
            <a:r>
              <a:rPr lang="nl-BE" baseline="0" dirty="0"/>
              <a:t> measure it?</a:t>
            </a:r>
            <a:endParaRPr lang="nl-BE" dirty="0"/>
          </a:p>
          <a:p>
            <a:br>
              <a:rPr lang="nl-BE"/>
            </a:br>
            <a:r>
              <a:rPr lang="nl-BE"/>
              <a:t>Quantitative:</a:t>
            </a:r>
            <a:r>
              <a:rPr lang="nl-BE" baseline="0"/>
              <a:t> </a:t>
            </a:r>
            <a:r>
              <a:rPr lang="nl-BE"/>
              <a:t>Standardized</a:t>
            </a:r>
            <a:r>
              <a:rPr lang="nl-BE" baseline="0"/>
              <a:t> </a:t>
            </a:r>
            <a:r>
              <a:rPr lang="nl-BE" baseline="0" dirty="0"/>
              <a:t>survey</a:t>
            </a:r>
            <a:br>
              <a:rPr lang="nl-BE" baseline="0"/>
            </a:br>
            <a:endParaRPr lang="nl-BE" dirty="0"/>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24</a:t>
            </a:fld>
            <a:endParaRPr lang="en-GB"/>
          </a:p>
        </p:txBody>
      </p:sp>
    </p:spTree>
    <p:extLst>
      <p:ext uri="{BB962C8B-B14F-4D97-AF65-F5344CB8AC3E}">
        <p14:creationId xmlns:p14="http://schemas.microsoft.com/office/powerpoint/2010/main" val="126516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25</a:t>
            </a:fld>
            <a:endParaRPr lang="en-GB"/>
          </a:p>
        </p:txBody>
      </p:sp>
    </p:spTree>
    <p:extLst>
      <p:ext uri="{BB962C8B-B14F-4D97-AF65-F5344CB8AC3E}">
        <p14:creationId xmlns:p14="http://schemas.microsoft.com/office/powerpoint/2010/main" val="325297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Causality,</a:t>
            </a:r>
            <a:r>
              <a:rPr lang="en-US" baseline="0" dirty="0"/>
              <a:t> do we construct a causal model </a:t>
            </a:r>
            <a:endParaRPr lang="en-US" dirty="0"/>
          </a:p>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26</a:t>
            </a:fld>
            <a:endParaRPr lang="en-GB"/>
          </a:p>
        </p:txBody>
      </p:sp>
    </p:spTree>
    <p:extLst>
      <p:ext uri="{BB962C8B-B14F-4D97-AF65-F5344CB8AC3E}">
        <p14:creationId xmlns:p14="http://schemas.microsoft.com/office/powerpoint/2010/main" val="65664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28</a:t>
            </a:fld>
            <a:endParaRPr lang="en-GB"/>
          </a:p>
        </p:txBody>
      </p:sp>
    </p:spTree>
    <p:extLst>
      <p:ext uri="{BB962C8B-B14F-4D97-AF65-F5344CB8AC3E}">
        <p14:creationId xmlns:p14="http://schemas.microsoft.com/office/powerpoint/2010/main" val="272550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a:t>
            </a:r>
            <a:r>
              <a:rPr lang="en-US" baseline="0" dirty="0"/>
              <a:t> we locate reasons in social life?</a:t>
            </a:r>
            <a:br>
              <a:rPr lang="en-US" baseline="0" dirty="0"/>
            </a:br>
            <a:r>
              <a:rPr lang="en-US" baseline="0" dirty="0"/>
              <a:t>Where we attribute reasons?</a:t>
            </a:r>
            <a:br>
              <a:rPr lang="en-US" baseline="0" dirty="0"/>
            </a:b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32</a:t>
            </a:fld>
            <a:endParaRPr lang="en-GB"/>
          </a:p>
        </p:txBody>
      </p:sp>
    </p:spTree>
    <p:extLst>
      <p:ext uri="{BB962C8B-B14F-4D97-AF65-F5344CB8AC3E}">
        <p14:creationId xmlns:p14="http://schemas.microsoft.com/office/powerpoint/2010/main" val="1666269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A0E7-8D47-478B-8E4B-53307C087464}" type="slidenum">
              <a:rPr lang="en-GB" smtClean="0"/>
              <a:t>41</a:t>
            </a:fld>
            <a:endParaRPr lang="en-GB"/>
          </a:p>
        </p:txBody>
      </p:sp>
    </p:spTree>
    <p:extLst>
      <p:ext uri="{BB962C8B-B14F-4D97-AF65-F5344CB8AC3E}">
        <p14:creationId xmlns:p14="http://schemas.microsoft.com/office/powerpoint/2010/main" val="3240103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43</a:t>
            </a:fld>
            <a:endParaRPr lang="en-GB"/>
          </a:p>
        </p:txBody>
      </p:sp>
    </p:spTree>
    <p:extLst>
      <p:ext uri="{BB962C8B-B14F-4D97-AF65-F5344CB8AC3E}">
        <p14:creationId xmlns:p14="http://schemas.microsoft.com/office/powerpoint/2010/main" val="10387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construct a</a:t>
            </a:r>
            <a:r>
              <a:rPr lang="en-US" baseline="0" dirty="0"/>
              <a:t> causal model? And how to apply this theory mentioned before?</a:t>
            </a:r>
            <a:br>
              <a:rPr lang="en-US" baseline="0" dirty="0"/>
            </a:br>
            <a:br>
              <a:rPr lang="en-US" baseline="0" dirty="0"/>
            </a:br>
            <a:r>
              <a:rPr lang="en-US" baseline="0" dirty="0"/>
              <a:t>Because u have to come up with the mechanisms, which mechanism is underlying this </a:t>
            </a:r>
            <a:r>
              <a:rPr lang="en-US" baseline="0" dirty="0" err="1"/>
              <a:t>infleuence</a:t>
            </a:r>
            <a:r>
              <a:rPr lang="en-US" baseline="0" dirty="0"/>
              <a:t>, so if u come up with why.</a:t>
            </a: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44</a:t>
            </a:fld>
            <a:endParaRPr lang="en-GB"/>
          </a:p>
        </p:txBody>
      </p:sp>
    </p:spTree>
    <p:extLst>
      <p:ext uri="{BB962C8B-B14F-4D97-AF65-F5344CB8AC3E}">
        <p14:creationId xmlns:p14="http://schemas.microsoft.com/office/powerpoint/2010/main" val="67686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algn="r" defTabSz="914400" rtl="1" eaLnBrk="1" latinLnBrk="0" hangingPunct="1"/>
            <a:r>
              <a:rPr lang="ar-SA" baseline="0" dirty="0"/>
              <a:t> </a:t>
            </a:r>
            <a:endParaRPr lang="nl-BE" dirty="0"/>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4</a:t>
            </a:fld>
            <a:endParaRPr lang="en-GB"/>
          </a:p>
        </p:txBody>
      </p:sp>
    </p:spTree>
    <p:extLst>
      <p:ext uri="{BB962C8B-B14F-4D97-AF65-F5344CB8AC3E}">
        <p14:creationId xmlns:p14="http://schemas.microsoft.com/office/powerpoint/2010/main" val="4108669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is not</a:t>
            </a:r>
            <a:r>
              <a:rPr lang="en-US" baseline="0" dirty="0"/>
              <a:t> the same as causality, what is </a:t>
            </a:r>
            <a:r>
              <a:rPr lang="en-US" baseline="0" dirty="0" err="1"/>
              <a:t>fisrt</a:t>
            </a:r>
            <a:r>
              <a:rPr lang="en-US" baseline="0" dirty="0"/>
              <a:t>, check the sequence of the variables in order of time.</a:t>
            </a: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45</a:t>
            </a:fld>
            <a:endParaRPr lang="en-GB"/>
          </a:p>
        </p:txBody>
      </p:sp>
    </p:spTree>
    <p:extLst>
      <p:ext uri="{BB962C8B-B14F-4D97-AF65-F5344CB8AC3E}">
        <p14:creationId xmlns:p14="http://schemas.microsoft.com/office/powerpoint/2010/main" val="380288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Statistical explanations cannot account for individual events,</a:t>
            </a:r>
            <a:r>
              <a:rPr lang="nl-BE" baseline="0" dirty="0"/>
              <a:t> one case can’t explain the whole situation , a man hit his wife does not mean that all men do so. Overgeneralization </a:t>
            </a:r>
            <a:br>
              <a:rPr lang="nl-BE" baseline="0" dirty="0"/>
            </a:br>
            <a:r>
              <a:rPr lang="en-US" baseline="0" noProof="0" dirty="0"/>
              <a:t>intellectual</a:t>
            </a:r>
            <a:r>
              <a:rPr lang="nl-BE" baseline="0" dirty="0"/>
              <a:t> falasy </a:t>
            </a:r>
            <a:endParaRPr lang="nl-BE" dirty="0"/>
          </a:p>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49</a:t>
            </a:fld>
            <a:endParaRPr lang="en-GB"/>
          </a:p>
        </p:txBody>
      </p:sp>
    </p:spTree>
    <p:extLst>
      <p:ext uri="{BB962C8B-B14F-4D97-AF65-F5344CB8AC3E}">
        <p14:creationId xmlns:p14="http://schemas.microsoft.com/office/powerpoint/2010/main" val="87525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stablish a causal relationship take in </a:t>
            </a:r>
            <a:r>
              <a:rPr lang="en-US" baseline="0" dirty="0" err="1"/>
              <a:t>ur</a:t>
            </a:r>
            <a:r>
              <a:rPr lang="en-US" baseline="0" dirty="0"/>
              <a:t> account </a:t>
            </a:r>
          </a:p>
          <a:p>
            <a:r>
              <a:rPr lang="en-US" baseline="0" dirty="0"/>
              <a:t>1- previous condition, covariation, </a:t>
            </a:r>
            <a:br>
              <a:rPr lang="en-US" baseline="0" dirty="0"/>
            </a:br>
            <a:r>
              <a:rPr lang="en-US" baseline="0" dirty="0"/>
              <a:t>2-what cause what in which </a:t>
            </a:r>
            <a:r>
              <a:rPr lang="fr-BE" dirty="0"/>
              <a:t>temporal</a:t>
            </a:r>
            <a:r>
              <a:rPr lang="en-US" baseline="0" dirty="0"/>
              <a:t> order/ sequence</a:t>
            </a:r>
          </a:p>
          <a:p>
            <a:r>
              <a:rPr lang="en-US" baseline="0" dirty="0"/>
              <a:t>3- control for other independent variables </a:t>
            </a:r>
          </a:p>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51</a:t>
            </a:fld>
            <a:endParaRPr lang="en-GB"/>
          </a:p>
        </p:txBody>
      </p:sp>
    </p:spTree>
    <p:extLst>
      <p:ext uri="{BB962C8B-B14F-4D97-AF65-F5344CB8AC3E}">
        <p14:creationId xmlns:p14="http://schemas.microsoft.com/office/powerpoint/2010/main" val="1736705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deduce from this</a:t>
            </a:r>
            <a:r>
              <a:rPr lang="en-US" baseline="0" dirty="0"/>
              <a:t> theory </a:t>
            </a: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54</a:t>
            </a:fld>
            <a:endParaRPr lang="en-GB"/>
          </a:p>
        </p:txBody>
      </p:sp>
    </p:spTree>
    <p:extLst>
      <p:ext uri="{BB962C8B-B14F-4D97-AF65-F5344CB8AC3E}">
        <p14:creationId xmlns:p14="http://schemas.microsoft.com/office/powerpoint/2010/main" val="44112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up an</a:t>
            </a:r>
            <a:r>
              <a:rPr lang="en-US" baseline="0" dirty="0"/>
              <a:t> </a:t>
            </a:r>
            <a:r>
              <a:rPr lang="en-US" dirty="0"/>
              <a:t>Explanatory</a:t>
            </a:r>
            <a:r>
              <a:rPr lang="en-US" baseline="0" dirty="0"/>
              <a:t> theory</a:t>
            </a:r>
            <a:br>
              <a:rPr lang="en-US" baseline="0" dirty="0"/>
            </a:br>
            <a:br>
              <a:rPr lang="en-US" baseline="0" dirty="0"/>
            </a:br>
            <a:r>
              <a:rPr lang="en-US" baseline="0" dirty="0"/>
              <a:t>deductive </a:t>
            </a:r>
            <a:r>
              <a:rPr lang="en-US" baseline="0" dirty="0" err="1"/>
              <a:t>postivistic</a:t>
            </a:r>
            <a:r>
              <a:rPr lang="en-US" baseline="0" dirty="0"/>
              <a:t> way for causal relationships</a:t>
            </a:r>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55</a:t>
            </a:fld>
            <a:endParaRPr lang="en-GB"/>
          </a:p>
        </p:txBody>
      </p:sp>
    </p:spTree>
    <p:extLst>
      <p:ext uri="{BB962C8B-B14F-4D97-AF65-F5344CB8AC3E}">
        <p14:creationId xmlns:p14="http://schemas.microsoft.com/office/powerpoint/2010/main" val="82383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56</a:t>
            </a:fld>
            <a:endParaRPr lang="en-GB"/>
          </a:p>
        </p:txBody>
      </p:sp>
    </p:spTree>
    <p:extLst>
      <p:ext uri="{BB962C8B-B14F-4D97-AF65-F5344CB8AC3E}">
        <p14:creationId xmlns:p14="http://schemas.microsoft.com/office/powerpoint/2010/main" val="1368993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dirty="0"/>
              <a:t>Coming</a:t>
            </a:r>
            <a:r>
              <a:rPr lang="en-US" baseline="0" dirty="0"/>
              <a:t> up with concrete testable hypothesis, support from above and below.</a:t>
            </a:r>
          </a:p>
          <a:p>
            <a:pPr marL="0" algn="l" defTabSz="914400" rtl="0" eaLnBrk="1" latinLnBrk="0" hangingPunct="1"/>
            <a:r>
              <a:rPr lang="en-US" baseline="0" dirty="0"/>
              <a:t>Get alternative explanation</a:t>
            </a:r>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AD5AA0E7-8D47-478B-8E4B-53307C087464}" type="slidenum">
              <a:rPr lang="en-GB" smtClean="0"/>
              <a:t>58</a:t>
            </a:fld>
            <a:endParaRPr lang="en-GB"/>
          </a:p>
        </p:txBody>
      </p:sp>
    </p:spTree>
    <p:extLst>
      <p:ext uri="{BB962C8B-B14F-4D97-AF65-F5344CB8AC3E}">
        <p14:creationId xmlns:p14="http://schemas.microsoft.com/office/powerpoint/2010/main" val="199975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t>
            </a:r>
            <a:r>
              <a:rPr lang="en-US" dirty="0"/>
              <a:t>understood as both the acceptance of authority and of the need to obey its commands. </a:t>
            </a:r>
          </a:p>
          <a:p>
            <a:endParaRPr lang="en-US" dirty="0"/>
          </a:p>
          <a:p>
            <a:r>
              <a:rPr lang="en-US" dirty="0"/>
              <a:t>Combination of two variables</a:t>
            </a:r>
            <a:br>
              <a:rPr lang="en-US" dirty="0"/>
            </a:br>
            <a:r>
              <a:rPr lang="en-US" dirty="0"/>
              <a:t>u put </a:t>
            </a:r>
            <a:r>
              <a:rPr lang="en-US" dirty="0" err="1"/>
              <a:t>ur</a:t>
            </a:r>
            <a:r>
              <a:rPr lang="en-US" dirty="0"/>
              <a:t> countries in</a:t>
            </a:r>
            <a:r>
              <a:rPr lang="en-US" baseline="0" dirty="0"/>
              <a:t> each variable</a:t>
            </a:r>
            <a:endParaRPr lang="nl-BE" dirty="0"/>
          </a:p>
        </p:txBody>
      </p:sp>
      <p:sp>
        <p:nvSpPr>
          <p:cNvPr id="4" name="Tijdelijke aanduiding voor dianummer 3"/>
          <p:cNvSpPr>
            <a:spLocks noGrp="1"/>
          </p:cNvSpPr>
          <p:nvPr>
            <p:ph type="sldNum" sz="quarter" idx="10"/>
          </p:nvPr>
        </p:nvSpPr>
        <p:spPr/>
        <p:txBody>
          <a:bodyPr/>
          <a:lstStyle/>
          <a:p>
            <a:fld id="{7313FC53-95AC-4E38-B053-49A7E2D8A75D}" type="slidenum">
              <a:rPr lang="nl-BE" smtClean="0"/>
              <a:pPr/>
              <a:t>5</a:t>
            </a:fld>
            <a:endParaRPr lang="nl-BE"/>
          </a:p>
        </p:txBody>
      </p:sp>
    </p:spTree>
    <p:extLst>
      <p:ext uri="{BB962C8B-B14F-4D97-AF65-F5344CB8AC3E}">
        <p14:creationId xmlns:p14="http://schemas.microsoft.com/office/powerpoint/2010/main" val="83703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rPr>
              <a:t>Contestation</a:t>
            </a:r>
            <a:r>
              <a:rPr lang="nl-BE" sz="1200" b="1" noProof="0" dirty="0">
                <a:solidFill>
                  <a:schemeClr val="bg1"/>
                </a:solidFill>
              </a:rPr>
              <a:t>: an action of disputing or arguing</a:t>
            </a:r>
            <a:endParaRPr lang="en-US" sz="1200" b="1" noProof="0" dirty="0">
              <a:solidFill>
                <a:schemeClr val="bg1"/>
              </a:solidFill>
            </a:endParaRPr>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6</a:t>
            </a:fld>
            <a:endParaRPr lang="en-GB"/>
          </a:p>
        </p:txBody>
      </p:sp>
    </p:spTree>
    <p:extLst>
      <p:ext uri="{BB962C8B-B14F-4D97-AF65-F5344CB8AC3E}">
        <p14:creationId xmlns:p14="http://schemas.microsoft.com/office/powerpoint/2010/main" val="251752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Go on branching out</a:t>
            </a:r>
            <a:r>
              <a:rPr lang="nl-BE" baseline="0" dirty="0"/>
              <a:t> you concepts</a:t>
            </a:r>
            <a:endParaRPr lang="nl-BE" dirty="0"/>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7</a:t>
            </a:fld>
            <a:endParaRPr lang="en-GB"/>
          </a:p>
        </p:txBody>
      </p:sp>
    </p:spTree>
    <p:extLst>
      <p:ext uri="{BB962C8B-B14F-4D97-AF65-F5344CB8AC3E}">
        <p14:creationId xmlns:p14="http://schemas.microsoft.com/office/powerpoint/2010/main" val="401300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8</a:t>
            </a:fld>
            <a:endParaRPr lang="en-GB"/>
          </a:p>
        </p:txBody>
      </p:sp>
    </p:spTree>
    <p:extLst>
      <p:ext uri="{BB962C8B-B14F-4D97-AF65-F5344CB8AC3E}">
        <p14:creationId xmlns:p14="http://schemas.microsoft.com/office/powerpoint/2010/main" val="399049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9</a:t>
            </a:fld>
            <a:endParaRPr lang="en-GB"/>
          </a:p>
        </p:txBody>
      </p:sp>
    </p:spTree>
    <p:extLst>
      <p:ext uri="{BB962C8B-B14F-4D97-AF65-F5344CB8AC3E}">
        <p14:creationId xmlns:p14="http://schemas.microsoft.com/office/powerpoint/2010/main" val="346713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D5AA0E7-8D47-478B-8E4B-53307C087464}" type="slidenum">
              <a:rPr lang="en-GB" smtClean="0"/>
              <a:t>10</a:t>
            </a:fld>
            <a:endParaRPr lang="en-GB"/>
          </a:p>
        </p:txBody>
      </p:sp>
    </p:spTree>
    <p:extLst>
      <p:ext uri="{BB962C8B-B14F-4D97-AF65-F5344CB8AC3E}">
        <p14:creationId xmlns:p14="http://schemas.microsoft.com/office/powerpoint/2010/main" val="306500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F15697D-7D22-43D0-8329-7005AEC80D1D}" type="datetime1">
              <a:rPr lang="en-US" smtClean="0"/>
              <a:t>11/11/19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78264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AA0E5-8B28-402D-ABD8-5B059C9FF6BB}" type="datetime1">
              <a:rPr lang="en-US" smtClean="0"/>
              <a:t>11/11/19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964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71098-538F-4F9B-8AA8-2AF5D415DCA7}" type="datetime1">
              <a:rPr lang="en-US" smtClean="0"/>
              <a:t>11/11/19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78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E6D5B-AD22-4007-9823-3F1F9703CE08}" type="datetime1">
              <a:rPr lang="en-US" smtClean="0"/>
              <a:t>11/11/19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81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52E495F-82D1-40A1-B05B-19C184F0D815}" type="datetime1">
              <a:rPr lang="en-US" smtClean="0"/>
              <a:t>11/11/19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883056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3C554-3DB9-4785-A186-620461B88E98}" type="datetime1">
              <a:rPr lang="en-US" smtClean="0"/>
              <a:t>11/11/19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06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3C859-59AE-47EE-BE6A-777488D32C8C}" type="datetime1">
              <a:rPr lang="en-US" smtClean="0"/>
              <a:t>11/11/19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607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12BE6-4DBA-4C47-BB69-AF44DE7EEAB7}" type="datetime1">
              <a:rPr lang="en-US" smtClean="0"/>
              <a:t>11/11/19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32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31A38-F3F9-4208-BD61-342D4060887B}" type="datetime1">
              <a:rPr lang="en-US" smtClean="0"/>
              <a:t>11/11/19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39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DC09DD5-B046-469A-BE2B-3ADCA6DF02C6}" type="datetime1">
              <a:rPr lang="en-US" smtClean="0"/>
              <a:t>11/11/19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225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0413DF-5C70-4C66-A3AF-EECD46B9CFF9}" type="datetime1">
              <a:rPr lang="en-US" smtClean="0"/>
              <a:t>11/11/19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45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1D4E96-FC68-417A-A87D-B9B2C35F7577}" type="datetime1">
              <a:rPr lang="en-US" smtClean="0"/>
              <a:t>11/11/19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38270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BC4E-914E-5E40-98BF-AD3D8DD954F8}"/>
              </a:ext>
            </a:extLst>
          </p:cNvPr>
          <p:cNvSpPr>
            <a:spLocks noGrp="1"/>
          </p:cNvSpPr>
          <p:nvPr>
            <p:ph type="ctrTitle"/>
          </p:nvPr>
        </p:nvSpPr>
        <p:spPr/>
        <p:txBody>
          <a:bodyPr/>
          <a:lstStyle/>
          <a:p>
            <a:r>
              <a:rPr lang="en-US" dirty="0"/>
              <a:t>Theory construction</a:t>
            </a:r>
          </a:p>
        </p:txBody>
      </p:sp>
      <p:sp>
        <p:nvSpPr>
          <p:cNvPr id="3" name="Subtitle 2">
            <a:extLst>
              <a:ext uri="{FF2B5EF4-FFF2-40B4-BE49-F238E27FC236}">
                <a16:creationId xmlns:a16="http://schemas.microsoft.com/office/drawing/2014/main" id="{3027C369-9293-344B-9AAC-0F1B7C956CFB}"/>
              </a:ext>
            </a:extLst>
          </p:cNvPr>
          <p:cNvSpPr>
            <a:spLocks noGrp="1"/>
          </p:cNvSpPr>
          <p:nvPr>
            <p:ph type="subTitle" idx="1"/>
          </p:nvPr>
        </p:nvSpPr>
        <p:spPr/>
        <p:txBody>
          <a:bodyPr>
            <a:normAutofit fontScale="70000" lnSpcReduction="20000"/>
          </a:bodyPr>
          <a:lstStyle/>
          <a:p>
            <a:r>
              <a:rPr lang="en-US" dirty="0"/>
              <a:t>Lecture 7</a:t>
            </a:r>
            <a:br>
              <a:rPr lang="en-US" dirty="0"/>
            </a:br>
            <a:r>
              <a:rPr lang="en-US" dirty="0"/>
              <a:t>The (post-)positivist approach II</a:t>
            </a:r>
            <a:endParaRPr lang="ar-SA" dirty="0"/>
          </a:p>
          <a:p>
            <a:r>
              <a:rPr lang="en-US" dirty="0"/>
              <a:t>Causal explanations</a:t>
            </a:r>
          </a:p>
          <a:p>
            <a:r>
              <a:rPr lang="en-US" b="1" dirty="0"/>
              <a:t>Dina Abdelhafez</a:t>
            </a:r>
            <a:endParaRPr lang="en-US" dirty="0"/>
          </a:p>
        </p:txBody>
      </p:sp>
    </p:spTree>
    <p:extLst>
      <p:ext uri="{BB962C8B-B14F-4D97-AF65-F5344CB8AC3E}">
        <p14:creationId xmlns:p14="http://schemas.microsoft.com/office/powerpoint/2010/main" val="326326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08147"/>
            <a:ext cx="7772400" cy="864096"/>
          </a:xfrm>
        </p:spPr>
        <p:txBody>
          <a:bodyPr>
            <a:normAutofit/>
          </a:bodyPr>
          <a:lstStyle/>
          <a:p>
            <a:r>
              <a:rPr lang="en-US" sz="4000" dirty="0"/>
              <a:t>Sequential typology</a:t>
            </a:r>
          </a:p>
        </p:txBody>
      </p:sp>
      <p:sp>
        <p:nvSpPr>
          <p:cNvPr id="3" name="Tijdelijke aanduiding voor inhoud 2"/>
          <p:cNvSpPr>
            <a:spLocks noGrp="1"/>
          </p:cNvSpPr>
          <p:nvPr>
            <p:ph idx="1"/>
          </p:nvPr>
        </p:nvSpPr>
        <p:spPr>
          <a:xfrm>
            <a:off x="1280161" y="1596044"/>
            <a:ext cx="10527526" cy="5083051"/>
          </a:xfrm>
        </p:spPr>
        <p:txBody>
          <a:bodyPr>
            <a:normAutofit/>
          </a:bodyPr>
          <a:lstStyle/>
          <a:p>
            <a:r>
              <a:rPr lang="en-US" sz="2400" dirty="0"/>
              <a:t>Structured through time (sequences). </a:t>
            </a:r>
          </a:p>
          <a:p>
            <a:endParaRPr lang="en-US" sz="2400" dirty="0"/>
          </a:p>
          <a:p>
            <a:pPr lvl="1"/>
            <a:r>
              <a:rPr lang="en-US" sz="2400" dirty="0"/>
              <a:t>E.g. premodern, modern and postmodern</a:t>
            </a:r>
          </a:p>
          <a:p>
            <a:pPr marL="0" indent="0">
              <a:buNone/>
            </a:pPr>
            <a:endParaRPr lang="en-US" sz="2400" dirty="0"/>
          </a:p>
          <a:p>
            <a:pPr lvl="1"/>
            <a:r>
              <a:rPr lang="en-US" sz="2400" dirty="0"/>
              <a:t>E.g. T.H. Marshall argues that democratic development is characterized by three phases:</a:t>
            </a:r>
          </a:p>
          <a:p>
            <a:pPr lvl="2"/>
            <a:r>
              <a:rPr lang="en-US" sz="2200" dirty="0"/>
              <a:t>civil rights (e.g. freedom of religion)</a:t>
            </a:r>
          </a:p>
          <a:p>
            <a:pPr lvl="2"/>
            <a:r>
              <a:rPr lang="en-US" sz="2200" dirty="0"/>
              <a:t>political rights (e.g. right to association)</a:t>
            </a:r>
          </a:p>
          <a:p>
            <a:pPr lvl="2"/>
            <a:r>
              <a:rPr lang="en-US" sz="2200" dirty="0"/>
              <a:t>social rights (e.g. right to housing)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8417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77240"/>
          </a:xfrm>
        </p:spPr>
        <p:txBody>
          <a:bodyPr>
            <a:normAutofit/>
          </a:bodyPr>
          <a:lstStyle/>
          <a:p>
            <a:r>
              <a:rPr lang="en-US" sz="4000" dirty="0"/>
              <a:t>4. Measuring</a:t>
            </a:r>
          </a:p>
        </p:txBody>
      </p:sp>
      <p:sp>
        <p:nvSpPr>
          <p:cNvPr id="3" name="Tijdelijke aanduiding voor inhoud 2"/>
          <p:cNvSpPr>
            <a:spLocks noGrp="1"/>
          </p:cNvSpPr>
          <p:nvPr>
            <p:ph idx="1"/>
          </p:nvPr>
        </p:nvSpPr>
        <p:spPr>
          <a:xfrm>
            <a:off x="736600" y="1706274"/>
            <a:ext cx="10515600" cy="4634490"/>
          </a:xfrm>
        </p:spPr>
        <p:txBody>
          <a:bodyPr>
            <a:noAutofit/>
          </a:bodyPr>
          <a:lstStyle/>
          <a:p>
            <a:r>
              <a:rPr lang="en-US" sz="2400" dirty="0"/>
              <a:t>Reading Materials</a:t>
            </a:r>
          </a:p>
          <a:p>
            <a:pPr lvl="1"/>
            <a:r>
              <a:rPr lang="en-US" sz="2400" dirty="0"/>
              <a:t>J. </a:t>
            </a:r>
            <a:r>
              <a:rPr lang="en-US" sz="2400" dirty="0" err="1"/>
              <a:t>Gerring</a:t>
            </a:r>
            <a:r>
              <a:rPr lang="en-US" sz="2400" dirty="0"/>
              <a:t> (2012), </a:t>
            </a:r>
            <a:r>
              <a:rPr lang="en-US" sz="2400" i="1" dirty="0"/>
              <a:t>Social Science Methodology. A Unified Framework, </a:t>
            </a:r>
            <a:r>
              <a:rPr lang="en-US" sz="2400" dirty="0"/>
              <a:t>Cambridge: Cambridge University Press, pp. 141-165. </a:t>
            </a:r>
          </a:p>
          <a:p>
            <a:pPr lvl="1"/>
            <a:r>
              <a:rPr lang="en-US" sz="2400" dirty="0" err="1"/>
              <a:t>Bryman</a:t>
            </a:r>
            <a:r>
              <a:rPr lang="en-US" sz="2400" dirty="0"/>
              <a:t> (2005), </a:t>
            </a:r>
            <a:r>
              <a:rPr lang="en-US" sz="2400" i="1" dirty="0"/>
              <a:t>Social research methods</a:t>
            </a:r>
            <a:r>
              <a:rPr lang="en-US" sz="2400" dirty="0"/>
              <a:t>, p65-70. </a:t>
            </a:r>
          </a:p>
          <a:p>
            <a:endParaRPr lang="en-US" sz="2400" dirty="0"/>
          </a:p>
          <a:p>
            <a:r>
              <a:rPr lang="en-US" sz="2400" dirty="0"/>
              <a:t>The merits and difficulties of measuring.</a:t>
            </a:r>
          </a:p>
          <a:p>
            <a:r>
              <a:rPr lang="en-US" sz="2400" dirty="0"/>
              <a:t>Indicators, indexes and correlations.</a:t>
            </a:r>
          </a:p>
          <a:p>
            <a:r>
              <a:rPr lang="en-US" sz="2400" dirty="0"/>
              <a:t>Criteria of measuring.</a:t>
            </a:r>
          </a:p>
          <a:p>
            <a:r>
              <a:rPr lang="en-US" sz="2400" dirty="0"/>
              <a:t>Strategies.</a:t>
            </a:r>
          </a:p>
          <a:p>
            <a:r>
              <a:rPr lang="en-US" sz="2400" dirty="0"/>
              <a:t>Caveats or conditions.</a:t>
            </a:r>
          </a:p>
          <a:p>
            <a:endParaRPr lang="en-US" sz="2400" dirty="0"/>
          </a:p>
          <a:p>
            <a:endParaRPr lang="en-US" sz="2400" dirty="0"/>
          </a:p>
          <a:p>
            <a:endParaRPr lang="en-US" sz="2400" dirty="0"/>
          </a:p>
          <a:p>
            <a:endParaRPr lang="en-US" sz="2400" dirty="0"/>
          </a:p>
          <a:p>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762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2182" y="260648"/>
            <a:ext cx="9148618" cy="792088"/>
          </a:xfrm>
        </p:spPr>
        <p:txBody>
          <a:bodyPr>
            <a:normAutofit/>
          </a:bodyPr>
          <a:lstStyle/>
          <a:p>
            <a:r>
              <a:rPr lang="en-US" sz="3600" b="1" dirty="0"/>
              <a:t>The merits of measuring</a:t>
            </a:r>
          </a:p>
        </p:txBody>
      </p:sp>
      <p:sp>
        <p:nvSpPr>
          <p:cNvPr id="3" name="Tijdelijke aanduiding voor inhoud 2"/>
          <p:cNvSpPr>
            <a:spLocks noGrp="1"/>
          </p:cNvSpPr>
          <p:nvPr>
            <p:ph idx="1"/>
          </p:nvPr>
        </p:nvSpPr>
        <p:spPr>
          <a:xfrm>
            <a:off x="1191491" y="1340768"/>
            <a:ext cx="10695709" cy="5014792"/>
          </a:xfrm>
        </p:spPr>
        <p:txBody>
          <a:bodyPr>
            <a:noAutofit/>
          </a:bodyPr>
          <a:lstStyle/>
          <a:p>
            <a:r>
              <a:rPr lang="en-US" sz="2400" dirty="0">
                <a:solidFill>
                  <a:schemeClr val="tx1"/>
                </a:solidFill>
              </a:rPr>
              <a:t>“Assigning numbers to objects or events according to rules”.</a:t>
            </a:r>
          </a:p>
          <a:p>
            <a:pPr marL="0" indent="0">
              <a:buNone/>
            </a:pPr>
            <a:endParaRPr lang="en-US" sz="2400" dirty="0">
              <a:solidFill>
                <a:schemeClr val="tx1"/>
              </a:solidFill>
            </a:endParaRPr>
          </a:p>
          <a:p>
            <a:r>
              <a:rPr lang="en-US" sz="2400" dirty="0">
                <a:solidFill>
                  <a:schemeClr val="tx1"/>
                </a:solidFill>
              </a:rPr>
              <a:t>Why measure? See Bryman (2005, pp65-70). </a:t>
            </a:r>
          </a:p>
          <a:p>
            <a:endParaRPr lang="en-US" sz="2400" dirty="0">
              <a:solidFill>
                <a:schemeClr val="tx1"/>
              </a:solidFill>
            </a:endParaRPr>
          </a:p>
          <a:p>
            <a:pPr lvl="1"/>
            <a:r>
              <a:rPr lang="en-US" sz="2400" dirty="0">
                <a:solidFill>
                  <a:schemeClr val="tx1"/>
                </a:solidFill>
              </a:rPr>
              <a:t>Allows us to </a:t>
            </a:r>
            <a:r>
              <a:rPr lang="en-US" sz="2400" b="1" dirty="0" err="1">
                <a:solidFill>
                  <a:schemeClr val="tx1"/>
                </a:solidFill>
              </a:rPr>
              <a:t>indentify</a:t>
            </a:r>
            <a:r>
              <a:rPr lang="en-US" sz="2400" b="1" dirty="0">
                <a:solidFill>
                  <a:schemeClr val="tx1"/>
                </a:solidFill>
              </a:rPr>
              <a:t> fine differences </a:t>
            </a:r>
            <a:r>
              <a:rPr lang="en-US" sz="2400" dirty="0">
                <a:solidFill>
                  <a:schemeClr val="tx1"/>
                </a:solidFill>
              </a:rPr>
              <a:t>between people, instead of large/extreme differences</a:t>
            </a:r>
          </a:p>
          <a:p>
            <a:pPr lvl="1"/>
            <a:endParaRPr lang="en-US" sz="2400" dirty="0">
              <a:solidFill>
                <a:schemeClr val="tx1"/>
              </a:solidFill>
            </a:endParaRPr>
          </a:p>
          <a:p>
            <a:pPr lvl="1"/>
            <a:r>
              <a:rPr lang="en-US" sz="2400" dirty="0">
                <a:solidFill>
                  <a:schemeClr val="tx1"/>
                </a:solidFill>
              </a:rPr>
              <a:t>Provides us with a </a:t>
            </a:r>
            <a:r>
              <a:rPr lang="en-US" sz="2400" b="1" dirty="0">
                <a:solidFill>
                  <a:schemeClr val="tx1"/>
                </a:solidFill>
              </a:rPr>
              <a:t>consistent device for making distinctions.</a:t>
            </a:r>
          </a:p>
          <a:p>
            <a:pPr lvl="1"/>
            <a:endParaRPr lang="en-US" sz="2400" dirty="0">
              <a:solidFill>
                <a:schemeClr val="tx1"/>
              </a:solidFill>
            </a:endParaRPr>
          </a:p>
          <a:p>
            <a:pPr lvl="1"/>
            <a:r>
              <a:rPr lang="en-US" sz="2400" dirty="0">
                <a:solidFill>
                  <a:schemeClr val="tx1"/>
                </a:solidFill>
              </a:rPr>
              <a:t>Allows for </a:t>
            </a:r>
            <a:r>
              <a:rPr lang="en-US" sz="2400" b="1" dirty="0">
                <a:solidFill>
                  <a:schemeClr val="tx1"/>
                </a:solidFill>
              </a:rPr>
              <a:t>more precise estimates </a:t>
            </a:r>
            <a:r>
              <a:rPr lang="en-US" sz="2400" dirty="0">
                <a:solidFill>
                  <a:schemeClr val="tx1"/>
                </a:solidFill>
              </a:rPr>
              <a:t>of the degree of relationship between concepts.</a:t>
            </a:r>
          </a:p>
          <a:p>
            <a:pPr>
              <a:buNone/>
            </a:pPr>
            <a:endParaRPr lang="en-US" sz="24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84093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2182" y="260648"/>
            <a:ext cx="9148618" cy="792088"/>
          </a:xfrm>
        </p:spPr>
        <p:txBody>
          <a:bodyPr/>
          <a:lstStyle/>
          <a:p>
            <a:r>
              <a:rPr lang="en-US" sz="3200" b="1" dirty="0"/>
              <a:t>The difficulties of measuring</a:t>
            </a:r>
          </a:p>
        </p:txBody>
      </p:sp>
      <p:sp>
        <p:nvSpPr>
          <p:cNvPr id="3" name="Tijdelijke aanduiding voor inhoud 2"/>
          <p:cNvSpPr>
            <a:spLocks noGrp="1"/>
          </p:cNvSpPr>
          <p:nvPr>
            <p:ph idx="1"/>
          </p:nvPr>
        </p:nvSpPr>
        <p:spPr>
          <a:xfrm>
            <a:off x="1191491" y="1052736"/>
            <a:ext cx="10357779" cy="5400650"/>
          </a:xfrm>
        </p:spPr>
        <p:txBody>
          <a:bodyPr>
            <a:normAutofit fontScale="92500" lnSpcReduction="10000"/>
          </a:bodyPr>
          <a:lstStyle/>
          <a:p>
            <a:r>
              <a:rPr lang="en-US" sz="2600" dirty="0"/>
              <a:t>However, </a:t>
            </a:r>
            <a:r>
              <a:rPr lang="en-US" sz="2600" b="1" dirty="0"/>
              <a:t>measuring is particularly challenging in the social sciences.</a:t>
            </a:r>
          </a:p>
          <a:p>
            <a:endParaRPr lang="en-US" sz="2600" dirty="0"/>
          </a:p>
          <a:p>
            <a:r>
              <a:rPr lang="en-US" sz="2600" b="1" dirty="0"/>
              <a:t>Most important concepts are not directly observable </a:t>
            </a:r>
            <a:r>
              <a:rPr lang="en-US" sz="2600" dirty="0"/>
              <a:t>(latent concepts)</a:t>
            </a:r>
          </a:p>
          <a:p>
            <a:pPr lvl="1"/>
            <a:r>
              <a:rPr lang="en-US" sz="2600" dirty="0"/>
              <a:t>E.g., charisma, culture, power, democracy, depression, civil society, equality, hegemony, ideology, legitimacy, nationalism, sovereignty,…</a:t>
            </a:r>
          </a:p>
          <a:p>
            <a:pPr lvl="1"/>
            <a:r>
              <a:rPr lang="en-US" sz="2600" dirty="0"/>
              <a:t>As opposed to e.g. gravity, income through labor, or air pollution”.</a:t>
            </a:r>
          </a:p>
          <a:p>
            <a:r>
              <a:rPr lang="en-US" sz="2600" dirty="0"/>
              <a:t>Individuals </a:t>
            </a:r>
            <a:r>
              <a:rPr lang="en-US" sz="2600" b="1" dirty="0"/>
              <a:t>have their own perceptions of the social world (including their descriptions of reality and causality</a:t>
            </a:r>
            <a:r>
              <a:rPr lang="en-US" sz="2600" dirty="0"/>
              <a:t>).</a:t>
            </a:r>
          </a:p>
          <a:p>
            <a:pPr lvl="1"/>
            <a:r>
              <a:rPr lang="en-US" sz="2600" dirty="0"/>
              <a:t>E.g. measuring “corruption”: people are almost by definition not open about being corrupt + people understand different things under corruption…</a:t>
            </a:r>
          </a:p>
          <a:p>
            <a:pPr lvl="1"/>
            <a:r>
              <a:rPr lang="en-US" sz="2600" dirty="0"/>
              <a:t>E.g. happiness, human rights, identity, intelligence, wellbeing, economic output, racism, discrimination</a:t>
            </a:r>
            <a:r>
              <a:rPr lang="en-US" sz="2200" dirty="0"/>
              <a:t>,…</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475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8982" y="332656"/>
            <a:ext cx="9351818" cy="720080"/>
          </a:xfrm>
        </p:spPr>
        <p:txBody>
          <a:bodyPr>
            <a:noAutofit/>
          </a:bodyPr>
          <a:lstStyle/>
          <a:p>
            <a:r>
              <a:rPr lang="nl-BE" sz="4000" b="1" dirty="0"/>
              <a:t>Indicators</a:t>
            </a:r>
          </a:p>
        </p:txBody>
      </p:sp>
      <p:sp>
        <p:nvSpPr>
          <p:cNvPr id="3" name="Tijdelijke aanduiding voor inhoud 2"/>
          <p:cNvSpPr>
            <a:spLocks noGrp="1"/>
          </p:cNvSpPr>
          <p:nvPr>
            <p:ph idx="1"/>
          </p:nvPr>
        </p:nvSpPr>
        <p:spPr>
          <a:xfrm>
            <a:off x="858982" y="1340768"/>
            <a:ext cx="11028217" cy="5014792"/>
          </a:xfrm>
        </p:spPr>
        <p:txBody>
          <a:bodyPr>
            <a:noAutofit/>
          </a:bodyPr>
          <a:lstStyle/>
          <a:p>
            <a:r>
              <a:rPr lang="en-US" sz="2400" dirty="0"/>
              <a:t>Indicators “describe one feature of a population”.</a:t>
            </a:r>
          </a:p>
          <a:p>
            <a:endParaRPr lang="en-US" sz="2400" dirty="0"/>
          </a:p>
          <a:p>
            <a:r>
              <a:rPr lang="en-US" sz="2400" dirty="0"/>
              <a:t>Also referred to as an “attribute, dimension, property, factor, measure, parameter, property-variable, and unidimensional description”.</a:t>
            </a:r>
          </a:p>
          <a:p>
            <a:endParaRPr lang="en-US" sz="2400" dirty="0"/>
          </a:p>
          <a:p>
            <a:r>
              <a:rPr lang="en-US" sz="2400" dirty="0"/>
              <a:t>Some indicators require little or no interpretation.</a:t>
            </a:r>
          </a:p>
          <a:p>
            <a:pPr lvl="1"/>
            <a:r>
              <a:rPr lang="en-US" sz="2400" dirty="0"/>
              <a:t>E.g. “Infant Mortality Rate”: the number of deaths prior to age one per 1000 live births.</a:t>
            </a:r>
          </a:p>
          <a:p>
            <a:endParaRPr lang="en-US" sz="2400" dirty="0"/>
          </a:p>
          <a:p>
            <a:r>
              <a:rPr lang="en-US" sz="2400" dirty="0"/>
              <a:t>Some are more abstract and controversial.</a:t>
            </a:r>
          </a:p>
          <a:p>
            <a:pPr lvl="1"/>
            <a:r>
              <a:rPr lang="en-US" sz="2400" dirty="0"/>
              <a:t>E.g. Infant Mortality Rate as one of many indicators for “human health”.</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1609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5221" y="274320"/>
            <a:ext cx="9601200" cy="646313"/>
          </a:xfrm>
        </p:spPr>
        <p:txBody>
          <a:bodyPr>
            <a:normAutofit/>
          </a:bodyPr>
          <a:lstStyle/>
          <a:p>
            <a:r>
              <a:rPr lang="en-US" sz="3600" dirty="0"/>
              <a:t>From indicators to indexes</a:t>
            </a:r>
          </a:p>
        </p:txBody>
      </p:sp>
      <p:sp>
        <p:nvSpPr>
          <p:cNvPr id="3" name="Tijdelijke aanduiding voor inhoud 2"/>
          <p:cNvSpPr>
            <a:spLocks noGrp="1"/>
          </p:cNvSpPr>
          <p:nvPr>
            <p:ph idx="1"/>
          </p:nvPr>
        </p:nvSpPr>
        <p:spPr>
          <a:xfrm>
            <a:off x="1255221" y="920633"/>
            <a:ext cx="10731370" cy="5663047"/>
          </a:xfrm>
        </p:spPr>
        <p:txBody>
          <a:bodyPr>
            <a:noAutofit/>
          </a:bodyPr>
          <a:lstStyle/>
          <a:p>
            <a:r>
              <a:rPr lang="en-US" sz="2200" dirty="0">
                <a:solidFill>
                  <a:schemeClr val="tx1"/>
                </a:solidFill>
              </a:rPr>
              <a:t>Multiculturalism Policy Index: widely cited source to compare multicultural policies cross-nationally</a:t>
            </a:r>
          </a:p>
          <a:p>
            <a:r>
              <a:rPr lang="en-US" sz="2200" dirty="0">
                <a:solidFill>
                  <a:schemeClr val="tx1"/>
                </a:solidFill>
              </a:rPr>
              <a:t>Based on eight indicators, examining the adoption of the following policies:</a:t>
            </a:r>
          </a:p>
          <a:p>
            <a:pPr marL="0" indent="0">
              <a:buNone/>
            </a:pPr>
            <a:endParaRPr lang="en-US" sz="2200" dirty="0">
              <a:solidFill>
                <a:schemeClr val="tx1"/>
              </a:solidFill>
            </a:endParaRPr>
          </a:p>
          <a:p>
            <a:pPr marL="1113282" lvl="1" indent="-514350">
              <a:buFont typeface="+mj-lt"/>
              <a:buAutoNum type="arabicPeriod"/>
            </a:pPr>
            <a:r>
              <a:rPr lang="en-US" sz="2200" dirty="0">
                <a:solidFill>
                  <a:schemeClr val="tx1"/>
                </a:solidFill>
              </a:rPr>
              <a:t>    constitutional, legislative or parliamentary affirmation of multiculturalism;</a:t>
            </a:r>
          </a:p>
          <a:p>
            <a:pPr marL="1113282" lvl="1" indent="-514350">
              <a:buFont typeface="+mj-lt"/>
              <a:buAutoNum type="arabicPeriod"/>
            </a:pPr>
            <a:r>
              <a:rPr lang="en-US" sz="2200" dirty="0">
                <a:solidFill>
                  <a:schemeClr val="tx1"/>
                </a:solidFill>
              </a:rPr>
              <a:t>    The adoption of multiculturalism in school curriculum;</a:t>
            </a:r>
          </a:p>
          <a:p>
            <a:pPr marL="1113282" lvl="1" indent="-514350">
              <a:buFont typeface="+mj-lt"/>
              <a:buAutoNum type="arabicPeriod"/>
            </a:pPr>
            <a:r>
              <a:rPr lang="en-US" sz="2200" dirty="0">
                <a:solidFill>
                  <a:schemeClr val="tx1"/>
                </a:solidFill>
              </a:rPr>
              <a:t>    The inclusion of ethnic representation/sensitivity in the mandate of public media or media licensing;</a:t>
            </a:r>
          </a:p>
          <a:p>
            <a:pPr marL="1113282" lvl="1" indent="-514350">
              <a:buFont typeface="+mj-lt"/>
              <a:buAutoNum type="arabicPeriod"/>
            </a:pPr>
            <a:r>
              <a:rPr lang="en-US" sz="2200" dirty="0">
                <a:solidFill>
                  <a:schemeClr val="tx1"/>
                </a:solidFill>
              </a:rPr>
              <a:t>    exemptions from dress-codes, Sunday-closing legislation </a:t>
            </a:r>
            <a:r>
              <a:rPr lang="en-US" sz="2200" dirty="0" err="1">
                <a:solidFill>
                  <a:schemeClr val="tx1"/>
                </a:solidFill>
              </a:rPr>
              <a:t>etc</a:t>
            </a:r>
            <a:r>
              <a:rPr lang="en-US" sz="2200" dirty="0">
                <a:solidFill>
                  <a:schemeClr val="tx1"/>
                </a:solidFill>
              </a:rPr>
              <a:t>;</a:t>
            </a:r>
          </a:p>
          <a:p>
            <a:pPr marL="1113282" lvl="1" indent="-514350">
              <a:buFont typeface="+mj-lt"/>
              <a:buAutoNum type="arabicPeriod"/>
            </a:pPr>
            <a:r>
              <a:rPr lang="en-US" sz="2200" dirty="0">
                <a:solidFill>
                  <a:schemeClr val="tx1"/>
                </a:solidFill>
              </a:rPr>
              <a:t>    allowing dual citizenship;</a:t>
            </a:r>
          </a:p>
          <a:p>
            <a:pPr marL="1113282" lvl="1" indent="-514350">
              <a:buFont typeface="+mj-lt"/>
              <a:buAutoNum type="arabicPeriod"/>
            </a:pPr>
            <a:r>
              <a:rPr lang="en-US" sz="2200" dirty="0">
                <a:solidFill>
                  <a:schemeClr val="tx1"/>
                </a:solidFill>
              </a:rPr>
              <a:t>    the funding of ethnic group organizations to support cultural activities;</a:t>
            </a:r>
          </a:p>
          <a:p>
            <a:pPr marL="1113282" lvl="1" indent="-514350">
              <a:buFont typeface="+mj-lt"/>
              <a:buAutoNum type="arabicPeriod"/>
            </a:pPr>
            <a:r>
              <a:rPr lang="en-US" sz="2200" dirty="0">
                <a:solidFill>
                  <a:schemeClr val="tx1"/>
                </a:solidFill>
              </a:rPr>
              <a:t>    the funding of bilingual education or mother-tongue instruction;</a:t>
            </a:r>
          </a:p>
          <a:p>
            <a:pPr marL="1113282" lvl="1" indent="-514350">
              <a:buFont typeface="+mj-lt"/>
              <a:buAutoNum type="arabicPeriod"/>
            </a:pPr>
            <a:r>
              <a:rPr lang="en-US" sz="2200" dirty="0">
                <a:solidFill>
                  <a:schemeClr val="tx1"/>
                </a:solidFill>
              </a:rPr>
              <a:t>    affirmative action for disadvantaged immigrant groups.</a:t>
            </a:r>
          </a:p>
          <a:p>
            <a:endParaRPr lang="en-US" sz="22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99582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228" y="-99392"/>
            <a:ext cx="10543718" cy="705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85150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330" y="442783"/>
            <a:ext cx="9601200" cy="705717"/>
          </a:xfrm>
        </p:spPr>
        <p:txBody>
          <a:bodyPr>
            <a:normAutofit/>
          </a:bodyPr>
          <a:lstStyle/>
          <a:p>
            <a:r>
              <a:rPr lang="en-US" sz="3600" dirty="0"/>
              <a:t>Criteria in measuring</a:t>
            </a:r>
          </a:p>
        </p:txBody>
      </p:sp>
      <p:sp>
        <p:nvSpPr>
          <p:cNvPr id="3" name="Tijdelijke aanduiding voor inhoud 2"/>
          <p:cNvSpPr>
            <a:spLocks noGrp="1"/>
          </p:cNvSpPr>
          <p:nvPr>
            <p:ph idx="1"/>
          </p:nvPr>
        </p:nvSpPr>
        <p:spPr>
          <a:xfrm>
            <a:off x="1054330" y="1419746"/>
            <a:ext cx="10999125" cy="5438253"/>
          </a:xfrm>
        </p:spPr>
        <p:txBody>
          <a:bodyPr>
            <a:noAutofit/>
          </a:bodyPr>
          <a:lstStyle/>
          <a:p>
            <a:pPr marL="0" indent="0">
              <a:buNone/>
            </a:pPr>
            <a:r>
              <a:rPr lang="en-US" sz="2400" b="1" dirty="0"/>
              <a:t>Reliability: </a:t>
            </a:r>
            <a:r>
              <a:rPr lang="en-US" sz="2400" dirty="0"/>
              <a:t>are the measures of a concept consistent? </a:t>
            </a:r>
          </a:p>
          <a:p>
            <a:pPr lvl="1"/>
            <a:endParaRPr lang="en-US" sz="2400" b="1" dirty="0"/>
          </a:p>
          <a:p>
            <a:pPr lvl="1"/>
            <a:r>
              <a:rPr lang="en-US" sz="2400" b="1" dirty="0"/>
              <a:t>Stability</a:t>
            </a:r>
            <a:r>
              <a:rPr lang="en-US" sz="2400" dirty="0"/>
              <a:t>: if we measure the “political participation of youths” at a given point in time, does their score remain the same if we conduct the survey again one month later? </a:t>
            </a:r>
            <a:endParaRPr lang="en-US" sz="2400" b="1" dirty="0"/>
          </a:p>
          <a:p>
            <a:pPr lvl="1"/>
            <a:r>
              <a:rPr lang="en-US" sz="2400" b="1" dirty="0"/>
              <a:t>Internal reliability</a:t>
            </a:r>
            <a:r>
              <a:rPr lang="en-US" sz="2400" dirty="0"/>
              <a:t>: do the different indicators of one concept relate to the same thing?</a:t>
            </a:r>
          </a:p>
          <a:p>
            <a:pPr lvl="2"/>
            <a:r>
              <a:rPr lang="en-US" sz="2400" dirty="0"/>
              <a:t>E.g. measuring political participation by: political news consumption, party membership, reading party manifestos, participating in elections,…</a:t>
            </a:r>
          </a:p>
          <a:p>
            <a:pPr lvl="2"/>
            <a:r>
              <a:rPr lang="en-US" sz="2400" dirty="0"/>
              <a:t>In statistical software: “Cronbach Alpha”: ranges between 0 and 1,  and needs to be higher than 0.7</a:t>
            </a:r>
          </a:p>
          <a:p>
            <a:pPr lvl="1"/>
            <a:r>
              <a:rPr lang="en-US" sz="2400" b="1" dirty="0"/>
              <a:t>Inter-observer reliabilit</a:t>
            </a:r>
            <a:r>
              <a:rPr lang="en-US" sz="2800" b="1" dirty="0"/>
              <a:t>y</a:t>
            </a:r>
            <a:r>
              <a:rPr lang="en-US" sz="2800" dirty="0"/>
              <a:t>: </a:t>
            </a:r>
            <a:r>
              <a:rPr lang="en-US" sz="2400" dirty="0"/>
              <a:t>do different researchers conducting the same survey with the same respondents come up with the same results? </a:t>
            </a:r>
          </a:p>
          <a:p>
            <a:pPr lvl="1"/>
            <a:endParaRPr lang="en-US" sz="2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4702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14" y="137161"/>
            <a:ext cx="9601200" cy="710738"/>
          </a:xfrm>
        </p:spPr>
        <p:txBody>
          <a:bodyPr>
            <a:normAutofit/>
          </a:bodyPr>
          <a:lstStyle/>
          <a:p>
            <a:r>
              <a:rPr lang="en-GB" sz="4000" dirty="0"/>
              <a:t>Criteria in measuring</a:t>
            </a:r>
          </a:p>
        </p:txBody>
      </p:sp>
      <p:sp>
        <p:nvSpPr>
          <p:cNvPr id="3" name="Tijdelijke aanduiding voor inhoud 2"/>
          <p:cNvSpPr>
            <a:spLocks noGrp="1"/>
          </p:cNvSpPr>
          <p:nvPr>
            <p:ph idx="1"/>
          </p:nvPr>
        </p:nvSpPr>
        <p:spPr>
          <a:xfrm>
            <a:off x="838200" y="847899"/>
            <a:ext cx="11353800" cy="5605487"/>
          </a:xfrm>
        </p:spPr>
        <p:txBody>
          <a:bodyPr>
            <a:noAutofit/>
          </a:bodyPr>
          <a:lstStyle/>
          <a:p>
            <a:pPr marL="0" indent="0">
              <a:buNone/>
            </a:pPr>
            <a:r>
              <a:rPr lang="en-US" sz="2000" b="1" dirty="0"/>
              <a:t>Validity: </a:t>
            </a:r>
            <a:r>
              <a:rPr lang="en-US" sz="2000" dirty="0"/>
              <a:t>are you drawing the right conclusions from your data? </a:t>
            </a:r>
          </a:p>
          <a:p>
            <a:endParaRPr lang="en-US" sz="2000" dirty="0"/>
          </a:p>
          <a:p>
            <a:r>
              <a:rPr lang="en-US" sz="2000" b="1" dirty="0"/>
              <a:t>Measurement, construct or conceptual validity</a:t>
            </a:r>
            <a:r>
              <a:rPr lang="en-US" sz="2000" dirty="0"/>
              <a:t>: does the measure reflect the concept that it is supposed to be noted?</a:t>
            </a:r>
          </a:p>
          <a:p>
            <a:pPr lvl="1"/>
            <a:r>
              <a:rPr lang="en-US" sz="2000" dirty="0"/>
              <a:t>Does the IQ test really measure variations in intelligence? </a:t>
            </a:r>
          </a:p>
          <a:p>
            <a:pPr lvl="1"/>
            <a:r>
              <a:rPr lang="en-US" sz="2000" dirty="0"/>
              <a:t>Is GDP an adequate indicator of the strength of a national economy? </a:t>
            </a:r>
          </a:p>
          <a:p>
            <a:r>
              <a:rPr lang="en-US" sz="2000" b="1" dirty="0"/>
              <a:t>Internal validity</a:t>
            </a:r>
            <a:r>
              <a:rPr lang="en-US" sz="2000" dirty="0"/>
              <a:t>: is X effectively causing Y? (e.g. instead of Z causing Y).</a:t>
            </a:r>
          </a:p>
          <a:p>
            <a:r>
              <a:rPr lang="en-US" sz="2000" b="1" dirty="0"/>
              <a:t>External validity</a:t>
            </a:r>
            <a:r>
              <a:rPr lang="en-US" sz="2000" dirty="0"/>
              <a:t>: can the results of this study be generalized beyond this specific research context? </a:t>
            </a:r>
          </a:p>
          <a:p>
            <a:pPr lvl="1"/>
            <a:r>
              <a:rPr lang="en-US" sz="2000" dirty="0"/>
              <a:t>E.g. if you find a correlation between students’ alcohol usage and gender: is it applicable across different countries, or is it just local? </a:t>
            </a:r>
          </a:p>
          <a:p>
            <a:r>
              <a:rPr lang="en-US" sz="2000" b="1" dirty="0"/>
              <a:t>Ecological validity</a:t>
            </a:r>
            <a:r>
              <a:rPr lang="en-US" sz="2000" dirty="0"/>
              <a:t>: are socio-scientific findings applicable to people’s everyday, real-life settings.</a:t>
            </a:r>
          </a:p>
          <a:p>
            <a:pPr lvl="1"/>
            <a:r>
              <a:rPr lang="en-US" sz="2000" dirty="0"/>
              <a:t>e.g. if a researcher asks people what they think of homosexuality, they may respond something different than when they actually find out their son or daughter is homosexual.</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720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16632"/>
            <a:ext cx="10363200" cy="576064"/>
          </a:xfrm>
        </p:spPr>
        <p:txBody>
          <a:bodyPr>
            <a:normAutofit/>
          </a:bodyPr>
          <a:lstStyle/>
          <a:p>
            <a:r>
              <a:rPr lang="en-US" sz="2800" dirty="0"/>
              <a:t>Strategies of measuring </a:t>
            </a:r>
          </a:p>
        </p:txBody>
      </p:sp>
      <p:sp>
        <p:nvSpPr>
          <p:cNvPr id="3" name="Tijdelijke aanduiding voor inhoud 2"/>
          <p:cNvSpPr>
            <a:spLocks noGrp="1"/>
          </p:cNvSpPr>
          <p:nvPr>
            <p:ph idx="1"/>
          </p:nvPr>
        </p:nvSpPr>
        <p:spPr>
          <a:xfrm>
            <a:off x="815413" y="692696"/>
            <a:ext cx="11026818" cy="5813035"/>
          </a:xfrm>
        </p:spPr>
        <p:txBody>
          <a:bodyPr>
            <a:normAutofit fontScale="32500" lnSpcReduction="20000"/>
          </a:bodyPr>
          <a:lstStyle/>
          <a:p>
            <a:pPr marL="68580" indent="0">
              <a:buNone/>
            </a:pPr>
            <a:endParaRPr lang="en-US" sz="5600" dirty="0"/>
          </a:p>
          <a:p>
            <a:pPr marL="582930" indent="-514350">
              <a:buFont typeface="+mj-lt"/>
              <a:buAutoNum type="arabicPeriod"/>
            </a:pPr>
            <a:r>
              <a:rPr lang="en-US" sz="6400" b="1" dirty="0"/>
              <a:t>The </a:t>
            </a:r>
            <a:r>
              <a:rPr lang="en-US" sz="6400" b="1" dirty="0">
                <a:solidFill>
                  <a:srgbClr val="FF0000"/>
                </a:solidFill>
              </a:rPr>
              <a:t>term</a:t>
            </a:r>
            <a:r>
              <a:rPr lang="en-US" sz="6400" b="1" dirty="0"/>
              <a:t> (a linguistic label: the word itself):</a:t>
            </a:r>
          </a:p>
          <a:p>
            <a:pPr marL="854964" lvl="1" indent="-457200">
              <a:buFontTx/>
              <a:buChar char="-"/>
            </a:pPr>
            <a:r>
              <a:rPr lang="en-US" sz="5600" b="1" dirty="0"/>
              <a:t>Stigma</a:t>
            </a:r>
          </a:p>
          <a:p>
            <a:pPr marL="854964" lvl="1" indent="-457200">
              <a:buFontTx/>
              <a:buChar char="-"/>
            </a:pPr>
            <a:r>
              <a:rPr lang="en-US" sz="5600" b="1" dirty="0"/>
              <a:t>Democracy</a:t>
            </a:r>
            <a:endParaRPr lang="en-US" sz="6400" b="1" dirty="0"/>
          </a:p>
          <a:p>
            <a:pPr marL="582930" indent="-514350">
              <a:buFont typeface="+mj-lt"/>
              <a:buAutoNum type="arabicPeriod"/>
            </a:pPr>
            <a:r>
              <a:rPr lang="en-US" sz="6400" b="1" dirty="0">
                <a:solidFill>
                  <a:srgbClr val="FF0000"/>
                </a:solidFill>
              </a:rPr>
              <a:t>Attributes </a:t>
            </a:r>
            <a:r>
              <a:rPr lang="en-US" sz="6400" b="1" dirty="0"/>
              <a:t>that define those phenomena (= </a:t>
            </a:r>
            <a:r>
              <a:rPr lang="en-US" sz="6400" b="1" dirty="0">
                <a:solidFill>
                  <a:srgbClr val="FF0000"/>
                </a:solidFill>
              </a:rPr>
              <a:t>intension</a:t>
            </a:r>
            <a:r>
              <a:rPr lang="en-US" sz="6400" b="1" dirty="0"/>
              <a:t> or properties of a concept)</a:t>
            </a:r>
          </a:p>
          <a:p>
            <a:pPr marL="912114" lvl="1" indent="-514350"/>
            <a:r>
              <a:rPr lang="en-US" sz="5600" b="1" dirty="0"/>
              <a:t>Social distance</a:t>
            </a:r>
          </a:p>
          <a:p>
            <a:pPr marL="912114" lvl="1" indent="-514350"/>
            <a:r>
              <a:rPr lang="en-US" sz="5600" b="1" dirty="0"/>
              <a:t>Open or ‘</a:t>
            </a:r>
            <a:r>
              <a:rPr lang="en-US" sz="5600" b="1" dirty="0" err="1"/>
              <a:t>constested</a:t>
            </a:r>
            <a:r>
              <a:rPr lang="en-US" sz="5600" b="1" dirty="0"/>
              <a:t>’ elections ( what are the features of democracy, e.g. the role of law)</a:t>
            </a:r>
          </a:p>
          <a:p>
            <a:pPr marL="397764" lvl="1" indent="0">
              <a:buNone/>
            </a:pPr>
            <a:r>
              <a:rPr lang="en-US" sz="5600" b="1" dirty="0"/>
              <a:t> </a:t>
            </a:r>
          </a:p>
          <a:p>
            <a:pPr marL="912114" lvl="1" indent="-514350"/>
            <a:endParaRPr lang="en-US" sz="5600" b="1" dirty="0"/>
          </a:p>
          <a:p>
            <a:pPr marL="582930" indent="-514350">
              <a:buFont typeface="+mj-lt"/>
              <a:buAutoNum type="arabicPeriod"/>
            </a:pPr>
            <a:r>
              <a:rPr lang="en-US" sz="6400" b="1" dirty="0"/>
              <a:t> </a:t>
            </a:r>
            <a:r>
              <a:rPr lang="en-US" sz="6400" b="1" dirty="0">
                <a:solidFill>
                  <a:srgbClr val="FF0000"/>
                </a:solidFill>
              </a:rPr>
              <a:t>Indicators </a:t>
            </a:r>
            <a:r>
              <a:rPr lang="en-US" sz="6400" b="1" dirty="0"/>
              <a:t>that help to locate the concept in an empirical space (=measurement or operationalization of a concept).</a:t>
            </a:r>
          </a:p>
          <a:p>
            <a:pPr marL="912114" lvl="1" indent="-514350"/>
            <a:r>
              <a:rPr lang="en-US" sz="5600" b="1" dirty="0"/>
              <a:t>Perception of social distance (item ‘people treat me differently because I have a different skin color’)</a:t>
            </a:r>
          </a:p>
          <a:p>
            <a:pPr marL="912114" lvl="1" indent="-514350"/>
            <a:r>
              <a:rPr lang="en-US" sz="5600" b="1" dirty="0"/>
              <a:t>‘a country that has recently held a contested election’</a:t>
            </a:r>
          </a:p>
          <a:p>
            <a:pPr marL="582930" indent="-514350">
              <a:buFont typeface="+mj-lt"/>
              <a:buAutoNum type="arabicPeriod"/>
            </a:pPr>
            <a:endParaRPr lang="en-US" sz="6400" b="1" dirty="0"/>
          </a:p>
          <a:p>
            <a:pPr marL="582930" indent="-514350">
              <a:buFont typeface="+mj-lt"/>
              <a:buAutoNum type="arabicPeriod"/>
            </a:pPr>
            <a:r>
              <a:rPr lang="en-US" sz="6400" b="1" dirty="0"/>
              <a:t>The </a:t>
            </a:r>
            <a:r>
              <a:rPr lang="en-US" sz="6400" b="1" dirty="0">
                <a:solidFill>
                  <a:srgbClr val="FF0000"/>
                </a:solidFill>
              </a:rPr>
              <a:t>phenomena </a:t>
            </a:r>
            <a:r>
              <a:rPr lang="en-US" sz="6400" b="1" dirty="0"/>
              <a:t>to be defined (= the referents or </a:t>
            </a:r>
            <a:r>
              <a:rPr lang="en-US" sz="6400" b="1" dirty="0">
                <a:solidFill>
                  <a:srgbClr val="FF0000"/>
                </a:solidFill>
              </a:rPr>
              <a:t>extension</a:t>
            </a:r>
            <a:r>
              <a:rPr lang="en-US" sz="6400" b="1" dirty="0"/>
              <a:t> of a concept)</a:t>
            </a:r>
          </a:p>
          <a:p>
            <a:pPr marL="912114" lvl="1" indent="-514350"/>
            <a:r>
              <a:rPr lang="en-US" sz="5600" b="1" dirty="0"/>
              <a:t>Existing democratic political systems that correspond to the concept defined as above.</a:t>
            </a:r>
          </a:p>
          <a:p>
            <a:pPr marL="912114" lvl="1" indent="-514350"/>
            <a:r>
              <a:rPr lang="en-US" sz="5600" b="1" dirty="0"/>
              <a:t>Processes of stigmatization that correspond to the concept defined as above.</a:t>
            </a:r>
          </a:p>
        </p:txBody>
      </p:sp>
    </p:spTree>
    <p:extLst>
      <p:ext uri="{BB962C8B-B14F-4D97-AF65-F5344CB8AC3E}">
        <p14:creationId xmlns:p14="http://schemas.microsoft.com/office/powerpoint/2010/main" val="35583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2000"/>
                                        <p:tgtEl>
                                          <p:spTgt spid="3">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2000"/>
                                        <p:tgtEl>
                                          <p:spTgt spid="3">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59542"/>
          </a:xfrm>
        </p:spPr>
        <p:txBody>
          <a:bodyPr>
            <a:normAutofit/>
          </a:bodyPr>
          <a:lstStyle/>
          <a:p>
            <a:pPr lvl="3" rtl="0"/>
            <a:r>
              <a:rPr lang="en-US" sz="2800" b="1" dirty="0"/>
              <a:t>The (post-)positivist approach </a:t>
            </a:r>
            <a:r>
              <a:rPr lang="en-US" sz="2800" b="1" noProof="0" dirty="0"/>
              <a:t>Building Blocks</a:t>
            </a:r>
            <a:endParaRPr lang="en-US" sz="2800" b="1" dirty="0"/>
          </a:p>
        </p:txBody>
      </p:sp>
      <p:sp>
        <p:nvSpPr>
          <p:cNvPr id="3" name="Tijdelijke aanduiding voor inhoud 2"/>
          <p:cNvSpPr>
            <a:spLocks noGrp="1"/>
          </p:cNvSpPr>
          <p:nvPr>
            <p:ph idx="1"/>
          </p:nvPr>
        </p:nvSpPr>
        <p:spPr/>
        <p:txBody>
          <a:bodyPr>
            <a:normAutofit/>
          </a:bodyPr>
          <a:lstStyle/>
          <a:p>
            <a:r>
              <a:rPr lang="en-GB" sz="2800" dirty="0"/>
              <a:t>Concepts (Covered in Lecture 5).</a:t>
            </a:r>
          </a:p>
          <a:p>
            <a:r>
              <a:rPr lang="en-GB" sz="2800" dirty="0"/>
              <a:t>Typologies</a:t>
            </a:r>
            <a:br>
              <a:rPr lang="en-GB" sz="2800" dirty="0"/>
            </a:br>
            <a:r>
              <a:rPr lang="en-GB" sz="2800" dirty="0" err="1"/>
              <a:t>Gerring</a:t>
            </a:r>
            <a:r>
              <a:rPr lang="en-GB" sz="2800" dirty="0"/>
              <a:t>, J. (2012), </a:t>
            </a:r>
            <a:r>
              <a:rPr lang="en-GB" sz="2800" i="1" dirty="0"/>
              <a:t>Social Science Methodology. A Unified Framework</a:t>
            </a:r>
            <a:r>
              <a:rPr lang="en-GB" sz="2800" dirty="0"/>
              <a:t>, Cambridge: Cambridge University Press, pp. 141-166.</a:t>
            </a:r>
          </a:p>
          <a:p>
            <a:r>
              <a:rPr lang="en-GB" sz="2800" dirty="0"/>
              <a:t>Measuring</a:t>
            </a:r>
          </a:p>
          <a:p>
            <a:pPr marL="0" indent="0">
              <a:buNone/>
            </a:pPr>
            <a:endParaRPr lang="en-GB" dirty="0"/>
          </a:p>
          <a:p>
            <a:endParaRPr lang="en-GB"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83724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7CA9-CE5F-F844-B07D-98BB135C8FB0}"/>
              </a:ext>
            </a:extLst>
          </p:cNvPr>
          <p:cNvSpPr>
            <a:spLocks noGrp="1"/>
          </p:cNvSpPr>
          <p:nvPr>
            <p:ph type="title"/>
          </p:nvPr>
        </p:nvSpPr>
        <p:spPr>
          <a:xfrm>
            <a:off x="921895" y="246611"/>
            <a:ext cx="9601200" cy="743989"/>
          </a:xfrm>
        </p:spPr>
        <p:txBody>
          <a:bodyPr/>
          <a:lstStyle/>
          <a:p>
            <a:r>
              <a:rPr lang="en-US" dirty="0"/>
              <a:t>Strategies of measuring </a:t>
            </a:r>
          </a:p>
        </p:txBody>
      </p:sp>
      <p:sp>
        <p:nvSpPr>
          <p:cNvPr id="3" name="Content Placeholder 2">
            <a:extLst>
              <a:ext uri="{FF2B5EF4-FFF2-40B4-BE49-F238E27FC236}">
                <a16:creationId xmlns:a16="http://schemas.microsoft.com/office/drawing/2014/main" id="{DB50E46F-A0E4-C745-BFF1-7A2D55CCD3F3}"/>
              </a:ext>
            </a:extLst>
          </p:cNvPr>
          <p:cNvSpPr>
            <a:spLocks noGrp="1"/>
          </p:cNvSpPr>
          <p:nvPr>
            <p:ph idx="1"/>
          </p:nvPr>
        </p:nvSpPr>
        <p:spPr/>
        <p:txBody>
          <a:bodyPr/>
          <a:lstStyle/>
          <a:p>
            <a:pPr marL="68580" indent="0">
              <a:buNone/>
            </a:pPr>
            <a:r>
              <a:rPr lang="en-US" b="1" dirty="0">
                <a:solidFill>
                  <a:srgbClr val="FF0000"/>
                </a:solidFill>
              </a:rPr>
              <a:t>Formulating or reformulating  a concept means that one or all of the features is adjusted</a:t>
            </a:r>
            <a:r>
              <a:rPr lang="en-US" b="1" dirty="0"/>
              <a:t>:</a:t>
            </a:r>
          </a:p>
          <a:p>
            <a:pPr marL="68580" indent="0">
              <a:buNone/>
            </a:pPr>
            <a:endParaRPr lang="en-US" b="1" dirty="0"/>
          </a:p>
          <a:p>
            <a:pPr marL="912114" lvl="1" indent="-514350"/>
            <a:r>
              <a:rPr lang="en-US" b="1" dirty="0"/>
              <a:t>Choose a different term</a:t>
            </a:r>
          </a:p>
          <a:p>
            <a:pPr marL="912114" lvl="1" indent="-514350"/>
            <a:r>
              <a:rPr lang="en-US" b="1" dirty="0"/>
              <a:t>Alter the defining attributes contained in the intension</a:t>
            </a:r>
          </a:p>
          <a:p>
            <a:pPr marL="912114" lvl="1" indent="-514350"/>
            <a:r>
              <a:rPr lang="en-US" b="1" dirty="0"/>
              <a:t>Adjust the indicators by which the concept is operationalized</a:t>
            </a:r>
          </a:p>
          <a:p>
            <a:pPr marL="912114" lvl="1" indent="-514350"/>
            <a:r>
              <a:rPr lang="en-US" b="1" dirty="0"/>
              <a:t>Redraw the phenomenal boundaries of the ‘extension’</a:t>
            </a:r>
          </a:p>
          <a:p>
            <a:pPr marL="0" indent="0">
              <a:buNone/>
            </a:pPr>
            <a:endParaRPr lang="en-US" dirty="0"/>
          </a:p>
        </p:txBody>
      </p:sp>
      <p:sp>
        <p:nvSpPr>
          <p:cNvPr id="4" name="Slide Number Placeholder 3">
            <a:extLst>
              <a:ext uri="{FF2B5EF4-FFF2-40B4-BE49-F238E27FC236}">
                <a16:creationId xmlns:a16="http://schemas.microsoft.com/office/drawing/2014/main" id="{D2C47F46-56E9-9D47-9861-10C38CF8BFB5}"/>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3153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34216"/>
            <a:ext cx="10515600" cy="1325563"/>
          </a:xfrm>
        </p:spPr>
        <p:txBody>
          <a:bodyPr>
            <a:normAutofit/>
          </a:bodyPr>
          <a:lstStyle/>
          <a:p>
            <a:r>
              <a:rPr lang="en-GB" sz="4000" dirty="0"/>
              <a:t>Strategies of measuring</a:t>
            </a:r>
          </a:p>
        </p:txBody>
      </p:sp>
      <p:sp>
        <p:nvSpPr>
          <p:cNvPr id="3" name="Tijdelijke aanduiding voor inhoud 2"/>
          <p:cNvSpPr>
            <a:spLocks noGrp="1"/>
          </p:cNvSpPr>
          <p:nvPr>
            <p:ph idx="1"/>
          </p:nvPr>
        </p:nvSpPr>
        <p:spPr>
          <a:xfrm>
            <a:off x="1016000" y="1376218"/>
            <a:ext cx="10337800" cy="4800745"/>
          </a:xfrm>
        </p:spPr>
        <p:txBody>
          <a:bodyPr>
            <a:noAutofit/>
          </a:bodyPr>
          <a:lstStyle/>
          <a:p>
            <a:pPr marL="0" indent="0">
              <a:buNone/>
            </a:pPr>
            <a:r>
              <a:rPr lang="en-GB" sz="2400" dirty="0"/>
              <a:t>Moving up and down the ladder of abstraction</a:t>
            </a:r>
          </a:p>
          <a:p>
            <a:pPr marL="0" indent="0">
              <a:buNone/>
            </a:pPr>
            <a:endParaRPr lang="en-GB" sz="2400" dirty="0"/>
          </a:p>
          <a:p>
            <a:r>
              <a:rPr lang="en-GB" sz="2400" dirty="0"/>
              <a:t>E.g. democracy (latent concept)</a:t>
            </a:r>
          </a:p>
          <a:p>
            <a:pPr lvl="1"/>
            <a:r>
              <a:rPr lang="en-GB" sz="2200" dirty="0"/>
              <a:t>Electoral democracy (particular definition of the concept)</a:t>
            </a:r>
          </a:p>
          <a:p>
            <a:pPr lvl="2"/>
            <a:r>
              <a:rPr lang="en-GB" sz="2200" dirty="0"/>
              <a:t>Free and fair elections (a key component of electoral democracy)</a:t>
            </a:r>
          </a:p>
          <a:p>
            <a:pPr lvl="3"/>
            <a:r>
              <a:rPr lang="en-GB" sz="2200" dirty="0"/>
              <a:t>Validation of an election by international observers (indicator of free and fair elections)</a:t>
            </a:r>
          </a:p>
          <a:p>
            <a:endParaRPr lang="en-GB"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5251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3453"/>
            <a:ext cx="10515600" cy="1325563"/>
          </a:xfrm>
        </p:spPr>
        <p:txBody>
          <a:bodyPr>
            <a:normAutofit/>
          </a:bodyPr>
          <a:lstStyle/>
          <a:p>
            <a:r>
              <a:rPr lang="en-GB" sz="4000" dirty="0"/>
              <a:t>Strategies of measuring</a:t>
            </a:r>
          </a:p>
        </p:txBody>
      </p:sp>
      <p:sp>
        <p:nvSpPr>
          <p:cNvPr id="3" name="Tijdelijke aanduiding voor inhoud 2"/>
          <p:cNvSpPr>
            <a:spLocks noGrp="1"/>
          </p:cNvSpPr>
          <p:nvPr>
            <p:ph idx="1"/>
          </p:nvPr>
        </p:nvSpPr>
        <p:spPr>
          <a:xfrm>
            <a:off x="838200" y="1137625"/>
            <a:ext cx="11098877" cy="5647152"/>
          </a:xfrm>
        </p:spPr>
        <p:txBody>
          <a:bodyPr>
            <a:noAutofit/>
          </a:bodyPr>
          <a:lstStyle/>
          <a:p>
            <a:pPr marL="0" indent="0">
              <a:buNone/>
            </a:pPr>
            <a:r>
              <a:rPr lang="en-GB" sz="2400" dirty="0"/>
              <a:t>Moving up and down the ladder of abstraction </a:t>
            </a:r>
          </a:p>
          <a:p>
            <a:r>
              <a:rPr lang="en-GB" sz="2400" dirty="0"/>
              <a:t>E.g. democracy (latent concept)</a:t>
            </a:r>
          </a:p>
          <a:p>
            <a:endParaRPr lang="en-GB" sz="2400" dirty="0"/>
          </a:p>
          <a:p>
            <a:r>
              <a:rPr lang="en-GB" sz="2400" dirty="0"/>
              <a:t>The more precise and concrete, the more reliable. And the greater the difficulty of maintaining its validity for the general concept of democracy</a:t>
            </a:r>
          </a:p>
          <a:p>
            <a:pPr lvl="1"/>
            <a:r>
              <a:rPr lang="en-GB" dirty="0"/>
              <a:t>E.g. if international observers say that an election was free and fair, does that mean that we are dealing with a democracy, even if there is no free press, no freedom of speech, and no real competing parties are allowed? </a:t>
            </a:r>
          </a:p>
          <a:p>
            <a:endParaRPr lang="en-GB" sz="2400" dirty="0"/>
          </a:p>
          <a:p>
            <a:r>
              <a:rPr lang="en-GB" sz="2400" dirty="0"/>
              <a:t>And vice versa: the more general your definition, the higher its chances that it adequately represents your phenomenon</a:t>
            </a:r>
          </a:p>
          <a:p>
            <a:pPr lvl="1"/>
            <a:r>
              <a:rPr lang="en-GB" sz="2200" dirty="0"/>
              <a:t>E.g. democracy is a form of political governance where the people (demos) rule themselves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135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06073"/>
            <a:ext cx="10515600" cy="1325563"/>
          </a:xfrm>
        </p:spPr>
        <p:txBody>
          <a:bodyPr>
            <a:normAutofit/>
          </a:bodyPr>
          <a:lstStyle/>
          <a:p>
            <a:r>
              <a:rPr lang="en-GB" sz="4000" dirty="0"/>
              <a:t>Strategies of measuring</a:t>
            </a:r>
          </a:p>
        </p:txBody>
      </p:sp>
      <p:sp>
        <p:nvSpPr>
          <p:cNvPr id="3" name="Tijdelijke aanduiding voor inhoud 2"/>
          <p:cNvSpPr>
            <a:spLocks noGrp="1"/>
          </p:cNvSpPr>
          <p:nvPr>
            <p:ph idx="1"/>
          </p:nvPr>
        </p:nvSpPr>
        <p:spPr>
          <a:xfrm>
            <a:off x="838200" y="770701"/>
            <a:ext cx="11165378" cy="5862855"/>
          </a:xfrm>
        </p:spPr>
        <p:txBody>
          <a:bodyPr>
            <a:noAutofit/>
          </a:bodyPr>
          <a:lstStyle/>
          <a:p>
            <a:pPr marL="0" indent="0">
              <a:buNone/>
            </a:pPr>
            <a:r>
              <a:rPr lang="en-GB" dirty="0"/>
              <a:t>Set-theoretical approach</a:t>
            </a:r>
          </a:p>
          <a:p>
            <a:pPr marL="0" indent="0">
              <a:buNone/>
            </a:pPr>
            <a:endParaRPr lang="en-GB" dirty="0"/>
          </a:p>
          <a:p>
            <a:r>
              <a:rPr lang="en-GB" sz="2400" dirty="0"/>
              <a:t>Necessary-and-sufficient conditions: a free election as verified by international observers is enough to consider a particular nation-state a democracy</a:t>
            </a:r>
          </a:p>
          <a:p>
            <a:pPr lvl="1"/>
            <a:r>
              <a:rPr lang="en-GB" sz="2200" dirty="0"/>
              <a:t>Necessary: it must have this attribute, otherwise it is not a democracy</a:t>
            </a:r>
          </a:p>
          <a:p>
            <a:pPr lvl="1"/>
            <a:r>
              <a:rPr lang="en-GB" sz="2200" dirty="0"/>
              <a:t>Sufficient: this attribute suffices, but others may be sufficient as well (e.g. free press, multiple independent parties,…)</a:t>
            </a:r>
          </a:p>
          <a:p>
            <a:endParaRPr lang="en-GB" sz="2400" dirty="0"/>
          </a:p>
          <a:p>
            <a:r>
              <a:rPr lang="en-GB" sz="2400" dirty="0"/>
              <a:t>E.g. </a:t>
            </a:r>
            <a:r>
              <a:rPr lang="en-GB" sz="2400" dirty="0" err="1"/>
              <a:t>Przeworksi</a:t>
            </a:r>
            <a:r>
              <a:rPr lang="en-GB" sz="2400" dirty="0"/>
              <a:t> et al propose a minimal definition of democracy. A regime needs to fulfil three necessary conditions before it can be called a democracy.</a:t>
            </a:r>
          </a:p>
          <a:p>
            <a:pPr lvl="1"/>
            <a:r>
              <a:rPr lang="en-GB" sz="2200" dirty="0"/>
              <a:t>Chief executive and legislature must be elected</a:t>
            </a:r>
          </a:p>
          <a:p>
            <a:pPr lvl="1"/>
            <a:r>
              <a:rPr lang="en-GB" sz="2200" dirty="0"/>
              <a:t>There must be more than a single party competing in these elections</a:t>
            </a:r>
          </a:p>
          <a:p>
            <a:pPr lvl="1"/>
            <a:r>
              <a:rPr lang="en-GB" sz="2200" dirty="0"/>
              <a:t>At least one alternation in power under identical rules must take place</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6496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1162"/>
            <a:ext cx="10515600" cy="1325563"/>
          </a:xfrm>
        </p:spPr>
        <p:txBody>
          <a:bodyPr>
            <a:normAutofit/>
          </a:bodyPr>
          <a:lstStyle/>
          <a:p>
            <a:r>
              <a:rPr lang="en-GB" sz="4000" dirty="0"/>
              <a:t>Caveats of measuring</a:t>
            </a:r>
          </a:p>
        </p:txBody>
      </p:sp>
      <p:sp>
        <p:nvSpPr>
          <p:cNvPr id="3" name="Tijdelijke aanduiding voor inhoud 2"/>
          <p:cNvSpPr>
            <a:spLocks noGrp="1"/>
          </p:cNvSpPr>
          <p:nvPr>
            <p:ph idx="1"/>
          </p:nvPr>
        </p:nvSpPr>
        <p:spPr>
          <a:xfrm>
            <a:off x="710738" y="870438"/>
            <a:ext cx="11481262" cy="5582948"/>
          </a:xfrm>
        </p:spPr>
        <p:txBody>
          <a:bodyPr>
            <a:noAutofit/>
          </a:bodyPr>
          <a:lstStyle/>
          <a:p>
            <a:r>
              <a:rPr lang="en-GB" sz="2400" dirty="0"/>
              <a:t>Indicators are not “real” but proxies for gaining access to reality. They are constructs, and hence they are almost inherently political. Any choice for operationalising a concept has consequences for how you interpret reality. </a:t>
            </a:r>
          </a:p>
          <a:p>
            <a:endParaRPr lang="en-GB" sz="2400" dirty="0"/>
          </a:p>
          <a:p>
            <a:r>
              <a:rPr lang="en-GB" sz="2400" dirty="0"/>
              <a:t>We see this not only in research, but in social policy and social work as well</a:t>
            </a:r>
          </a:p>
          <a:p>
            <a:endParaRPr lang="en-GB" sz="2400" dirty="0"/>
          </a:p>
          <a:p>
            <a:r>
              <a:rPr lang="en-GB" sz="2400" dirty="0"/>
              <a:t>E.g. organisations where poor people take the word</a:t>
            </a:r>
          </a:p>
          <a:p>
            <a:pPr lvl="1"/>
            <a:r>
              <a:rPr lang="en-GB" sz="2200" dirty="0"/>
              <a:t>They try to give people a “voice”, broadening and deepening their social networks and general skills</a:t>
            </a:r>
          </a:p>
          <a:p>
            <a:pPr lvl="1"/>
            <a:r>
              <a:rPr lang="en-GB" sz="2200" dirty="0"/>
              <a:t>Yet how can governments assess the success of such an organisation? </a:t>
            </a:r>
          </a:p>
          <a:p>
            <a:pPr lvl="1"/>
            <a:r>
              <a:rPr lang="en-GB" sz="2200" dirty="0"/>
              <a:t>E.g. the local urban governments is focused on how many people they activate” (help find work). This is an important measure for these organisations’ success, of course, but their goal and impact may be more diffuse. Does this mean that their work is not useful or necessary? Can their merits be measured at all?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5827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7413" y="138545"/>
            <a:ext cx="8917709" cy="908720"/>
          </a:xfrm>
        </p:spPr>
        <p:txBody>
          <a:bodyPr>
            <a:normAutofit/>
          </a:bodyPr>
          <a:lstStyle/>
          <a:p>
            <a:r>
              <a:rPr lang="nl-BE" sz="3600" dirty="0"/>
              <a:t>In Lecture 5</a:t>
            </a:r>
          </a:p>
        </p:txBody>
      </p:sp>
      <p:sp>
        <p:nvSpPr>
          <p:cNvPr id="3" name="Tijdelijke aanduiding voor inhoud 2"/>
          <p:cNvSpPr>
            <a:spLocks noGrp="1"/>
          </p:cNvSpPr>
          <p:nvPr>
            <p:ph idx="1"/>
          </p:nvPr>
        </p:nvSpPr>
        <p:spPr>
          <a:xfrm>
            <a:off x="758878" y="1047265"/>
            <a:ext cx="10695709" cy="5230816"/>
          </a:xfrm>
        </p:spPr>
        <p:txBody>
          <a:bodyPr>
            <a:noAutofit/>
          </a:bodyPr>
          <a:lstStyle/>
          <a:p>
            <a:r>
              <a:rPr lang="en-US" b="1" dirty="0">
                <a:solidFill>
                  <a:schemeClr val="tx1">
                    <a:lumMod val="95000"/>
                  </a:schemeClr>
                </a:solidFill>
              </a:rPr>
              <a:t>Description</a:t>
            </a:r>
            <a:r>
              <a:rPr lang="en-US" dirty="0">
                <a:solidFill>
                  <a:schemeClr val="tx1">
                    <a:lumMod val="95000"/>
                  </a:schemeClr>
                </a:solidFill>
              </a:rPr>
              <a:t>:</a:t>
            </a:r>
          </a:p>
          <a:p>
            <a:pPr lvl="1"/>
            <a:r>
              <a:rPr lang="en-US" dirty="0">
                <a:solidFill>
                  <a:schemeClr val="tx1">
                    <a:lumMod val="95000"/>
                  </a:schemeClr>
                </a:solidFill>
              </a:rPr>
              <a:t>Answers a “what question” (who, how, when, what,…)</a:t>
            </a:r>
          </a:p>
          <a:p>
            <a:pPr lvl="1"/>
            <a:r>
              <a:rPr lang="en-US" dirty="0">
                <a:solidFill>
                  <a:schemeClr val="tx1">
                    <a:lumMod val="95000"/>
                  </a:schemeClr>
                </a:solidFill>
              </a:rPr>
              <a:t>Describes “how things really are”</a:t>
            </a:r>
          </a:p>
          <a:p>
            <a:pPr lvl="1"/>
            <a:r>
              <a:rPr lang="en-US" dirty="0">
                <a:solidFill>
                  <a:schemeClr val="tx1">
                    <a:lumMod val="95000"/>
                  </a:schemeClr>
                </a:solidFill>
              </a:rPr>
              <a:t>E.g. What is democracy? How does it vary across time and space? </a:t>
            </a:r>
          </a:p>
          <a:p>
            <a:endParaRPr lang="en-US" dirty="0">
              <a:solidFill>
                <a:schemeClr val="tx1">
                  <a:lumMod val="95000"/>
                </a:schemeClr>
              </a:solidFill>
            </a:endParaRPr>
          </a:p>
          <a:p>
            <a:r>
              <a:rPr lang="en-US" b="1" dirty="0">
                <a:solidFill>
                  <a:schemeClr val="tx1">
                    <a:lumMod val="95000"/>
                  </a:schemeClr>
                </a:solidFill>
              </a:rPr>
              <a:t>Explanation</a:t>
            </a:r>
            <a:endParaRPr lang="en-US" dirty="0">
              <a:solidFill>
                <a:schemeClr val="tx1">
                  <a:lumMod val="95000"/>
                </a:schemeClr>
              </a:solidFill>
            </a:endParaRPr>
          </a:p>
          <a:p>
            <a:pPr lvl="1"/>
            <a:r>
              <a:rPr lang="en-US" dirty="0">
                <a:solidFill>
                  <a:schemeClr val="tx1">
                    <a:lumMod val="95000"/>
                  </a:schemeClr>
                </a:solidFill>
              </a:rPr>
              <a:t>Answers a </a:t>
            </a:r>
            <a:r>
              <a:rPr lang="en-US" b="1" dirty="0">
                <a:solidFill>
                  <a:schemeClr val="tx1">
                    <a:lumMod val="95000"/>
                  </a:schemeClr>
                </a:solidFill>
              </a:rPr>
              <a:t>why question</a:t>
            </a:r>
            <a:r>
              <a:rPr lang="en-US" dirty="0">
                <a:solidFill>
                  <a:schemeClr val="tx1">
                    <a:lumMod val="95000"/>
                  </a:schemeClr>
                </a:solidFill>
              </a:rPr>
              <a:t>.</a:t>
            </a:r>
          </a:p>
          <a:p>
            <a:pPr lvl="1"/>
            <a:r>
              <a:rPr lang="en-US" b="1" dirty="0">
                <a:solidFill>
                  <a:schemeClr val="tx1">
                    <a:lumMod val="95000"/>
                  </a:schemeClr>
                </a:solidFill>
              </a:rPr>
              <a:t>Causality</a:t>
            </a:r>
            <a:r>
              <a:rPr lang="en-US" dirty="0">
                <a:solidFill>
                  <a:schemeClr val="tx1">
                    <a:lumMod val="95000"/>
                  </a:schemeClr>
                </a:solidFill>
              </a:rPr>
              <a:t>: an implicit or explicit claim that a factor generates variation in an outcome (a change in A causes a change in B).</a:t>
            </a:r>
          </a:p>
          <a:p>
            <a:pPr lvl="1"/>
            <a:r>
              <a:rPr lang="en-US" dirty="0">
                <a:solidFill>
                  <a:schemeClr val="tx1">
                    <a:lumMod val="95000"/>
                  </a:schemeClr>
                </a:solidFill>
              </a:rPr>
              <a:t>E.g. Why is people’s life expectancy higher in democratic states? Why do democratic regimes emerge in particular countries, rather than others? </a:t>
            </a:r>
          </a:p>
          <a:p>
            <a:pPr marL="0" indent="0">
              <a:buNone/>
            </a:pPr>
            <a:endParaRPr lang="en-US" dirty="0"/>
          </a:p>
        </p:txBody>
      </p:sp>
    </p:spTree>
    <p:extLst>
      <p:ext uri="{BB962C8B-B14F-4D97-AF65-F5344CB8AC3E}">
        <p14:creationId xmlns:p14="http://schemas.microsoft.com/office/powerpoint/2010/main" val="37168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3402"/>
          </a:xfrm>
        </p:spPr>
        <p:txBody>
          <a:bodyPr>
            <a:normAutofit/>
          </a:bodyPr>
          <a:lstStyle/>
          <a:p>
            <a:r>
              <a:rPr lang="en-US" dirty="0"/>
              <a:t>Overview</a:t>
            </a:r>
          </a:p>
        </p:txBody>
      </p:sp>
      <p:sp>
        <p:nvSpPr>
          <p:cNvPr id="3" name="Tijdelijke aanduiding voor inhoud 2"/>
          <p:cNvSpPr>
            <a:spLocks noGrp="1"/>
          </p:cNvSpPr>
          <p:nvPr>
            <p:ph sz="half" idx="1"/>
          </p:nvPr>
        </p:nvSpPr>
        <p:spPr>
          <a:xfrm>
            <a:off x="1119999" y="1825625"/>
            <a:ext cx="9668073" cy="4351338"/>
          </a:xfrm>
        </p:spPr>
        <p:txBody>
          <a:bodyPr>
            <a:normAutofit/>
          </a:bodyPr>
          <a:lstStyle/>
          <a:p>
            <a:r>
              <a:rPr lang="en-US" dirty="0">
                <a:solidFill>
                  <a:srgbClr val="FF0000"/>
                </a:solidFill>
              </a:rPr>
              <a:t>Introduction (causality in everyday life)</a:t>
            </a:r>
          </a:p>
          <a:p>
            <a:endParaRPr lang="en-US" dirty="0"/>
          </a:p>
          <a:p>
            <a:r>
              <a:rPr lang="en-US" dirty="0"/>
              <a:t>Causal explanation in the social sciences (</a:t>
            </a:r>
            <a:r>
              <a:rPr lang="en-US" dirty="0" err="1"/>
              <a:t>Elster</a:t>
            </a:r>
            <a:r>
              <a:rPr lang="en-US" dirty="0"/>
              <a:t>; Pettigrew)</a:t>
            </a:r>
          </a:p>
          <a:p>
            <a:endParaRPr lang="en-US" dirty="0"/>
          </a:p>
          <a:p>
            <a:r>
              <a:rPr lang="en-US" dirty="0"/>
              <a:t>The process of causal reasoning (</a:t>
            </a:r>
            <a:r>
              <a:rPr lang="en-US" dirty="0" err="1"/>
              <a:t>Elster</a:t>
            </a:r>
            <a:r>
              <a:rPr lang="en-US" dirty="0"/>
              <a:t>)</a:t>
            </a:r>
          </a:p>
          <a:p>
            <a:endParaRPr lang="en-US" dirty="0"/>
          </a:p>
          <a:p>
            <a:r>
              <a:rPr lang="en-US" dirty="0"/>
              <a:t>Causal models (Jaccard &amp; Jacoby)</a:t>
            </a:r>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83195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110" y="0"/>
            <a:ext cx="10584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24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48532"/>
          </a:xfrm>
        </p:spPr>
        <p:txBody>
          <a:bodyPr>
            <a:normAutofit/>
          </a:bodyPr>
          <a:lstStyle/>
          <a:p>
            <a:r>
              <a:rPr lang="en-US" sz="4000" dirty="0"/>
              <a:t>Fundamental attribution error</a:t>
            </a:r>
          </a:p>
        </p:txBody>
      </p:sp>
      <p:sp>
        <p:nvSpPr>
          <p:cNvPr id="3" name="Tijdelijke aanduiding voor inhoud 2"/>
          <p:cNvSpPr>
            <a:spLocks noGrp="1"/>
          </p:cNvSpPr>
          <p:nvPr>
            <p:ph idx="1"/>
          </p:nvPr>
        </p:nvSpPr>
        <p:spPr>
          <a:xfrm>
            <a:off x="1079292" y="1873770"/>
            <a:ext cx="9893508" cy="4298430"/>
          </a:xfrm>
        </p:spPr>
        <p:txBody>
          <a:bodyPr/>
          <a:lstStyle/>
          <a:p>
            <a:r>
              <a:rPr lang="en-US" dirty="0"/>
              <a:t>The tendency to overestimate the impact of personal disposition and to underestimate the impact of situations in analyzing the behaviors of others. </a:t>
            </a:r>
          </a:p>
          <a:p>
            <a:endParaRPr lang="en-US" dirty="0"/>
          </a:p>
          <a:p>
            <a:r>
              <a:rPr lang="en-US" dirty="0"/>
              <a:t>E.g. we see Joe as quiet and shy most of the time, but with his friends, he is talkative, and loud.</a:t>
            </a:r>
          </a:p>
        </p:txBody>
      </p:sp>
    </p:spTree>
    <p:extLst>
      <p:ext uri="{BB962C8B-B14F-4D97-AF65-F5344CB8AC3E}">
        <p14:creationId xmlns:p14="http://schemas.microsoft.com/office/powerpoint/2010/main" val="210715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704" y="473614"/>
            <a:ext cx="11012055" cy="781750"/>
          </a:xfrm>
        </p:spPr>
        <p:txBody>
          <a:bodyPr>
            <a:noAutofit/>
          </a:bodyPr>
          <a:lstStyle/>
          <a:p>
            <a:r>
              <a:rPr lang="en-US" sz="3600" dirty="0"/>
              <a:t>Why do people make the fundamental attribution error?</a:t>
            </a:r>
          </a:p>
        </p:txBody>
      </p:sp>
      <p:sp>
        <p:nvSpPr>
          <p:cNvPr id="3" name="Tijdelijke aanduiding voor inhoud 2"/>
          <p:cNvSpPr>
            <a:spLocks noGrp="1"/>
          </p:cNvSpPr>
          <p:nvPr>
            <p:ph idx="1"/>
          </p:nvPr>
        </p:nvSpPr>
        <p:spPr>
          <a:xfrm>
            <a:off x="914400" y="1487837"/>
            <a:ext cx="10058400" cy="4379563"/>
          </a:xfrm>
        </p:spPr>
        <p:txBody>
          <a:bodyPr>
            <a:normAutofit/>
          </a:bodyPr>
          <a:lstStyle/>
          <a:p>
            <a:pPr marL="514350" indent="-514350">
              <a:buFont typeface="+mj-lt"/>
              <a:buAutoNum type="arabicPeriod"/>
            </a:pPr>
            <a:r>
              <a:rPr lang="en-US" b="1" dirty="0"/>
              <a:t>People are in the foreground of our attention </a:t>
            </a:r>
            <a:r>
              <a:rPr lang="en-US" dirty="0"/>
              <a:t>and thus they impress us as causal agents. By contrast, situational factors are usually in the background, out of view</a:t>
            </a:r>
          </a:p>
          <a:p>
            <a:endParaRPr lang="en-US" dirty="0"/>
          </a:p>
          <a:p>
            <a:pPr lvl="1"/>
            <a:r>
              <a:rPr lang="en-US" dirty="0"/>
              <a:t>The situation is not visible when people make attributions for the </a:t>
            </a:r>
            <a:r>
              <a:rPr lang="en-US" i="1" dirty="0"/>
              <a:t>behavior of others</a:t>
            </a:r>
            <a:r>
              <a:rPr lang="en-US" dirty="0"/>
              <a:t>, but the situation is visible when making attributions for </a:t>
            </a:r>
            <a:r>
              <a:rPr lang="en-US" i="1" dirty="0"/>
              <a:t>one’s own behavior</a:t>
            </a:r>
          </a:p>
          <a:p>
            <a:endParaRPr lang="en-US" i="1" dirty="0"/>
          </a:p>
          <a:p>
            <a:pPr lvl="1"/>
            <a:r>
              <a:rPr lang="en-US" dirty="0"/>
              <a:t>Hence people are more inclined to take the situation into account when explaining their own behavior</a:t>
            </a:r>
          </a:p>
          <a:p>
            <a:endParaRPr lang="en-US" dirty="0"/>
          </a:p>
          <a:p>
            <a:endParaRPr lang="nl-BE" dirty="0"/>
          </a:p>
        </p:txBody>
      </p:sp>
    </p:spTree>
    <p:extLst>
      <p:ext uri="{BB962C8B-B14F-4D97-AF65-F5344CB8AC3E}">
        <p14:creationId xmlns:p14="http://schemas.microsoft.com/office/powerpoint/2010/main" val="28376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4473" y="260648"/>
            <a:ext cx="9176327" cy="720080"/>
          </a:xfrm>
        </p:spPr>
        <p:txBody>
          <a:bodyPr>
            <a:normAutofit/>
          </a:bodyPr>
          <a:lstStyle/>
          <a:p>
            <a:r>
              <a:rPr lang="en-US" sz="3600" dirty="0"/>
              <a:t>3. Typologies</a:t>
            </a:r>
          </a:p>
        </p:txBody>
      </p:sp>
      <p:sp>
        <p:nvSpPr>
          <p:cNvPr id="3" name="Tijdelijke aanduiding voor inhoud 2"/>
          <p:cNvSpPr>
            <a:spLocks noGrp="1"/>
          </p:cNvSpPr>
          <p:nvPr>
            <p:ph idx="1"/>
          </p:nvPr>
        </p:nvSpPr>
        <p:spPr>
          <a:xfrm>
            <a:off x="1034473" y="1241193"/>
            <a:ext cx="9591964" cy="5475491"/>
          </a:xfrm>
        </p:spPr>
        <p:txBody>
          <a:bodyPr>
            <a:normAutofit/>
          </a:bodyPr>
          <a:lstStyle/>
          <a:p>
            <a:r>
              <a:rPr lang="en-US" dirty="0"/>
              <a:t>Classifying the variety of social life is an important sociological research objective.</a:t>
            </a:r>
          </a:p>
          <a:p>
            <a:r>
              <a:rPr lang="en-US" dirty="0"/>
              <a:t>Categorizing a group of events, institutions or countries into a ‘typology’ enables us to observe ‘differences’ and ‘similarities’ between different subtypes. </a:t>
            </a:r>
          </a:p>
          <a:p>
            <a:r>
              <a:rPr lang="en-US" dirty="0"/>
              <a:t>Hence, it helps us to gain a better analytic insight into that phenomenon.</a:t>
            </a:r>
          </a:p>
          <a:p>
            <a:r>
              <a:rPr lang="en-US" dirty="0"/>
              <a:t>E.g. </a:t>
            </a:r>
            <a:r>
              <a:rPr lang="en-US" b="1" dirty="0"/>
              <a:t>The main types/forms of democracy are:</a:t>
            </a:r>
            <a:endParaRPr lang="en-US" dirty="0"/>
          </a:p>
          <a:p>
            <a:pPr lvl="1"/>
            <a:r>
              <a:rPr lang="en-US" dirty="0"/>
              <a:t>Direct democracy.</a:t>
            </a:r>
          </a:p>
          <a:p>
            <a:pPr lvl="1"/>
            <a:r>
              <a:rPr lang="en-US" dirty="0"/>
              <a:t>Representative democracy.</a:t>
            </a:r>
          </a:p>
          <a:p>
            <a:pPr lvl="1"/>
            <a:r>
              <a:rPr lang="en-US" dirty="0"/>
              <a:t>Presidential democracy.</a:t>
            </a:r>
          </a:p>
          <a:p>
            <a:pPr lvl="1"/>
            <a:r>
              <a:rPr lang="en-US" dirty="0"/>
              <a:t>Parliamentary democracy.</a:t>
            </a:r>
          </a:p>
          <a:p>
            <a:pPr lvl="1"/>
            <a:r>
              <a:rPr lang="en-US" dirty="0"/>
              <a:t>Authoritarian democracy.</a:t>
            </a:r>
          </a:p>
          <a:p>
            <a:pPr lvl="1"/>
            <a:r>
              <a:rPr lang="en-US" dirty="0"/>
              <a:t>Participatory democracy.</a:t>
            </a:r>
          </a:p>
          <a:p>
            <a:pPr lvl="1"/>
            <a:r>
              <a:rPr lang="en-US" dirty="0"/>
              <a:t>Islamic democracy.</a:t>
            </a:r>
          </a:p>
          <a:p>
            <a:pPr lvl="1"/>
            <a:r>
              <a:rPr lang="en-US" dirty="0"/>
              <a:t>Social democracy.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03612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4742" y="362404"/>
            <a:ext cx="11410312" cy="753474"/>
          </a:xfrm>
        </p:spPr>
        <p:txBody>
          <a:bodyPr>
            <a:normAutofit/>
          </a:bodyPr>
          <a:lstStyle/>
          <a:p>
            <a:r>
              <a:rPr lang="en-US" sz="3600" dirty="0"/>
              <a:t>Why do people make the fundamental attribution error?</a:t>
            </a:r>
          </a:p>
        </p:txBody>
      </p:sp>
      <p:sp>
        <p:nvSpPr>
          <p:cNvPr id="3" name="Tijdelijke aanduiding voor inhoud 2"/>
          <p:cNvSpPr>
            <a:spLocks noGrp="1"/>
          </p:cNvSpPr>
          <p:nvPr>
            <p:ph sz="half" idx="1"/>
          </p:nvPr>
        </p:nvSpPr>
        <p:spPr>
          <a:xfrm>
            <a:off x="744742" y="1286885"/>
            <a:ext cx="9923257" cy="1986771"/>
          </a:xfrm>
        </p:spPr>
        <p:txBody>
          <a:bodyPr>
            <a:normAutofit/>
          </a:bodyPr>
          <a:lstStyle/>
          <a:p>
            <a:pPr marL="68580" indent="0">
              <a:buNone/>
            </a:pPr>
            <a:r>
              <a:rPr lang="en-US" b="1" dirty="0"/>
              <a:t>2. Self-serving bias</a:t>
            </a:r>
          </a:p>
          <a:p>
            <a:pPr marL="525780" indent="-457200"/>
            <a:r>
              <a:rPr lang="en-US" dirty="0"/>
              <a:t>In order to maintain and enhance self-esteem, we attribute personal success our individual dispositions, while we attribute our failures to situational factors </a:t>
            </a:r>
            <a:r>
              <a:rPr lang="en-US" sz="2400" dirty="0"/>
              <a:t>.  </a:t>
            </a:r>
            <a:endParaRPr lang="en-US" dirty="0"/>
          </a:p>
          <a:p>
            <a:pPr marL="0" indent="0">
              <a:buNone/>
            </a:pP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 y="3273656"/>
            <a:ext cx="12191999" cy="358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8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906" y="288226"/>
            <a:ext cx="11250822" cy="836712"/>
          </a:xfrm>
        </p:spPr>
        <p:txBody>
          <a:bodyPr>
            <a:noAutofit/>
          </a:bodyPr>
          <a:lstStyle/>
          <a:p>
            <a:r>
              <a:rPr lang="en-US" sz="3600" dirty="0"/>
              <a:t>Why do people make the fundamental attribution error?</a:t>
            </a:r>
          </a:p>
        </p:txBody>
      </p:sp>
      <p:sp>
        <p:nvSpPr>
          <p:cNvPr id="3" name="Tijdelijke aanduiding voor inhoud 2"/>
          <p:cNvSpPr>
            <a:spLocks noGrp="1"/>
          </p:cNvSpPr>
          <p:nvPr>
            <p:ph sz="half" idx="1"/>
          </p:nvPr>
        </p:nvSpPr>
        <p:spPr>
          <a:xfrm>
            <a:off x="783360" y="1305632"/>
            <a:ext cx="8285018" cy="4812145"/>
          </a:xfrm>
        </p:spPr>
        <p:txBody>
          <a:bodyPr>
            <a:noAutofit/>
          </a:bodyPr>
          <a:lstStyle/>
          <a:p>
            <a:pPr marL="68580" indent="0">
              <a:buNone/>
            </a:pPr>
            <a:r>
              <a:rPr lang="en-US" b="1" dirty="0"/>
              <a:t>3. Group-serving bias</a:t>
            </a:r>
          </a:p>
          <a:p>
            <a:pPr marL="68580" indent="0">
              <a:buNone/>
            </a:pPr>
            <a:endParaRPr lang="en-US" sz="2400" dirty="0"/>
          </a:p>
          <a:p>
            <a:r>
              <a:rPr lang="en-US" dirty="0"/>
              <a:t>We usually grant those we identify with (</a:t>
            </a:r>
            <a:r>
              <a:rPr lang="en-US" b="1" dirty="0"/>
              <a:t>in-group</a:t>
            </a:r>
            <a:r>
              <a:rPr lang="en-US" dirty="0"/>
              <a:t>) the benefit of doubt.</a:t>
            </a:r>
          </a:p>
          <a:p>
            <a:pPr lvl="1"/>
            <a:r>
              <a:rPr lang="en-US" dirty="0"/>
              <a:t>If someone from the ingroup acts negatively, we typically attribute it to temporary situational causes (“Oh, she just lost her temper because she’s very tired after a frustrating day at work”).</a:t>
            </a:r>
          </a:p>
          <a:p>
            <a:pPr lvl="1"/>
            <a:r>
              <a:rPr lang="en-US" dirty="0"/>
              <a:t>If however, the act is positive, we attribute it </a:t>
            </a:r>
            <a:r>
              <a:rPr lang="en-US" dirty="0" err="1"/>
              <a:t>dispositionally</a:t>
            </a:r>
            <a:r>
              <a:rPr lang="en-US" dirty="0"/>
              <a:t> (“What a thoughtful thing to do – she is such a sweet person”)</a:t>
            </a:r>
          </a:p>
          <a:p>
            <a:endParaRPr lang="en-US" sz="2200"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68378" y="1908450"/>
            <a:ext cx="2800350" cy="360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5834" y="130324"/>
            <a:ext cx="11085352" cy="836712"/>
          </a:xfrm>
        </p:spPr>
        <p:txBody>
          <a:bodyPr>
            <a:noAutofit/>
          </a:bodyPr>
          <a:lstStyle/>
          <a:p>
            <a:r>
              <a:rPr lang="en-US" sz="3600" dirty="0"/>
              <a:t>Why do people make the fundamental attribution error?</a:t>
            </a:r>
          </a:p>
        </p:txBody>
      </p:sp>
      <p:sp>
        <p:nvSpPr>
          <p:cNvPr id="3" name="Tijdelijke aanduiding voor inhoud 2"/>
          <p:cNvSpPr>
            <a:spLocks noGrp="1"/>
          </p:cNvSpPr>
          <p:nvPr>
            <p:ph sz="half" idx="1"/>
          </p:nvPr>
        </p:nvSpPr>
        <p:spPr>
          <a:xfrm>
            <a:off x="925834" y="967036"/>
            <a:ext cx="8285018" cy="4891323"/>
          </a:xfrm>
        </p:spPr>
        <p:txBody>
          <a:bodyPr>
            <a:noAutofit/>
          </a:bodyPr>
          <a:lstStyle/>
          <a:p>
            <a:pPr marL="68580" indent="0">
              <a:buNone/>
            </a:pPr>
            <a:r>
              <a:rPr lang="en-US" b="1" dirty="0"/>
              <a:t>3. Group-serving bias</a:t>
            </a:r>
          </a:p>
          <a:p>
            <a:pPr marL="68580" indent="0">
              <a:buNone/>
            </a:pPr>
            <a:endParaRPr lang="en-US" sz="2400" dirty="0"/>
          </a:p>
          <a:p>
            <a:pPr marL="0" indent="0">
              <a:buNone/>
            </a:pPr>
            <a:endParaRPr lang="en-US" dirty="0"/>
          </a:p>
          <a:p>
            <a:r>
              <a:rPr lang="en-US" dirty="0"/>
              <a:t>With members of disliked ‘</a:t>
            </a:r>
            <a:r>
              <a:rPr lang="en-US" b="1" dirty="0"/>
              <a:t>out-groups</a:t>
            </a:r>
            <a:r>
              <a:rPr lang="en-US" dirty="0"/>
              <a:t>’, we often reverse our causal reasoning.</a:t>
            </a:r>
          </a:p>
          <a:p>
            <a:pPr lvl="1"/>
            <a:r>
              <a:rPr lang="en-US" dirty="0"/>
              <a:t>Following a negative act by an outgroup member, we attribute it </a:t>
            </a:r>
            <a:r>
              <a:rPr lang="en-US" dirty="0" err="1"/>
              <a:t>dispositionally</a:t>
            </a:r>
            <a:r>
              <a:rPr lang="en-US" dirty="0"/>
              <a:t> (“that’s the way those people are – always pushy and aggressive”).</a:t>
            </a:r>
          </a:p>
          <a:p>
            <a:pPr lvl="1"/>
            <a:r>
              <a:rPr lang="en-US" dirty="0"/>
              <a:t>If the outgroup member commits a positive act (holding the door open) we explain it situationally or regard it as a special case (‘exception that proves the rule’)</a:t>
            </a:r>
          </a:p>
          <a:p>
            <a:endParaRPr lang="en-US" sz="2200"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391650" y="2086592"/>
            <a:ext cx="2800350" cy="360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13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345" y="243104"/>
            <a:ext cx="10515600" cy="862465"/>
          </a:xfrm>
        </p:spPr>
        <p:txBody>
          <a:bodyPr>
            <a:normAutofit/>
          </a:bodyPr>
          <a:lstStyle/>
          <a:p>
            <a:r>
              <a:rPr lang="en-US" sz="3600" dirty="0"/>
              <a:t>Public debates</a:t>
            </a:r>
          </a:p>
        </p:txBody>
      </p:sp>
      <p:sp>
        <p:nvSpPr>
          <p:cNvPr id="3" name="Tijdelijke aanduiding voor inhoud 2"/>
          <p:cNvSpPr>
            <a:spLocks noGrp="1"/>
          </p:cNvSpPr>
          <p:nvPr>
            <p:ph sz="half" idx="1"/>
          </p:nvPr>
        </p:nvSpPr>
        <p:spPr>
          <a:xfrm>
            <a:off x="738908" y="1568667"/>
            <a:ext cx="10686473" cy="4421621"/>
          </a:xfrm>
        </p:spPr>
        <p:txBody>
          <a:bodyPr>
            <a:noAutofit/>
          </a:bodyPr>
          <a:lstStyle/>
          <a:p>
            <a:r>
              <a:rPr lang="en-US" dirty="0"/>
              <a:t>This also happens in social and policy debates! Discussions in the media, at family meetings, in bars, sport clubs, the parliament,…</a:t>
            </a:r>
            <a:r>
              <a:rPr lang="en-US" dirty="0" err="1"/>
              <a:t>etc</a:t>
            </a:r>
            <a:endParaRPr lang="en-US" dirty="0"/>
          </a:p>
          <a:p>
            <a:endParaRPr lang="en-US" dirty="0"/>
          </a:p>
          <a:p>
            <a:r>
              <a:rPr lang="en-US" dirty="0"/>
              <a:t>E.g. explaining poverty</a:t>
            </a:r>
          </a:p>
          <a:p>
            <a:pPr lvl="1"/>
            <a:r>
              <a:rPr lang="en-US" dirty="0"/>
              <a:t>Poor people are lazy and undisciplined</a:t>
            </a:r>
          </a:p>
          <a:p>
            <a:pPr lvl="1"/>
            <a:r>
              <a:rPr lang="en-US" dirty="0"/>
              <a:t>Poverty is a mental problem </a:t>
            </a:r>
          </a:p>
          <a:p>
            <a:pPr lvl="1"/>
            <a:r>
              <a:rPr lang="en-US" dirty="0"/>
              <a:t>Social work and the welfare state “spoils” people, makes them dependent</a:t>
            </a:r>
          </a:p>
          <a:p>
            <a:pPr lvl="1"/>
            <a:r>
              <a:rPr lang="en-US" dirty="0"/>
              <a:t>Socio-economic explanations only provide “excuses”</a:t>
            </a:r>
          </a:p>
          <a:p>
            <a:pPr lvl="0"/>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04975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4288"/>
            <a:ext cx="10515600" cy="770623"/>
          </a:xfrm>
        </p:spPr>
        <p:txBody>
          <a:bodyPr>
            <a:normAutofit/>
          </a:bodyPr>
          <a:lstStyle/>
          <a:p>
            <a:r>
              <a:rPr lang="en-US" sz="3600" dirty="0"/>
              <a:t>Public debates</a:t>
            </a:r>
          </a:p>
        </p:txBody>
      </p:sp>
      <p:sp>
        <p:nvSpPr>
          <p:cNvPr id="3" name="Tijdelijke aanduiding voor inhoud 2"/>
          <p:cNvSpPr>
            <a:spLocks noGrp="1"/>
          </p:cNvSpPr>
          <p:nvPr>
            <p:ph sz="half" idx="1"/>
          </p:nvPr>
        </p:nvSpPr>
        <p:spPr>
          <a:xfrm>
            <a:off x="838200" y="1429525"/>
            <a:ext cx="11479744" cy="5023861"/>
          </a:xfrm>
        </p:spPr>
        <p:txBody>
          <a:bodyPr>
            <a:noAutofit/>
          </a:bodyPr>
          <a:lstStyle/>
          <a:p>
            <a:pPr lvl="0"/>
            <a:endParaRPr lang="en-US" dirty="0">
              <a:solidFill>
                <a:schemeClr val="tx1"/>
              </a:solidFill>
            </a:endParaRPr>
          </a:p>
          <a:p>
            <a:pPr lvl="0"/>
            <a:r>
              <a:rPr lang="en-US" dirty="0">
                <a:solidFill>
                  <a:schemeClr val="tx1"/>
                </a:solidFill>
              </a:rPr>
              <a:t>Instead of taking into account:</a:t>
            </a:r>
          </a:p>
          <a:p>
            <a:pPr lvl="1"/>
            <a:r>
              <a:rPr lang="en-US" sz="2200" dirty="0">
                <a:solidFill>
                  <a:schemeClr val="tx1"/>
                </a:solidFill>
              </a:rPr>
              <a:t>Intergenerational poverty</a:t>
            </a:r>
          </a:p>
          <a:p>
            <a:pPr lvl="1"/>
            <a:r>
              <a:rPr lang="en-US" sz="2200" dirty="0">
                <a:solidFill>
                  <a:schemeClr val="tx1"/>
                </a:solidFill>
              </a:rPr>
              <a:t>Segmented labor markets (e.g. exclusion of newcomers without Belgian degrees or experience)</a:t>
            </a:r>
          </a:p>
          <a:p>
            <a:pPr lvl="1"/>
            <a:r>
              <a:rPr lang="en-US" sz="2200" dirty="0">
                <a:solidFill>
                  <a:schemeClr val="tx1"/>
                </a:solidFill>
              </a:rPr>
              <a:t>Economic climate</a:t>
            </a:r>
          </a:p>
          <a:p>
            <a:pPr lvl="1"/>
            <a:r>
              <a:rPr lang="en-US" sz="2200" dirty="0">
                <a:solidFill>
                  <a:schemeClr val="tx1"/>
                </a:solidFill>
              </a:rPr>
              <a:t>Neoliberal policies creating a class of working pour</a:t>
            </a:r>
          </a:p>
          <a:p>
            <a:pPr lvl="1"/>
            <a:r>
              <a:rPr lang="en-US" sz="2200" dirty="0">
                <a:solidFill>
                  <a:schemeClr val="tx1"/>
                </a:solidFill>
              </a:rPr>
              <a:t>Systems of debt-creation</a:t>
            </a:r>
          </a:p>
          <a:p>
            <a:r>
              <a:rPr lang="en-US" dirty="0"/>
              <a:t>No shortage of easy explanations</a:t>
            </a:r>
          </a:p>
          <a:p>
            <a:pPr lvl="1"/>
            <a:r>
              <a:rPr lang="en-US" dirty="0"/>
              <a:t>Mentality or culture</a:t>
            </a:r>
          </a:p>
          <a:p>
            <a:pPr lvl="1"/>
            <a:r>
              <a:rPr lang="en-US" dirty="0"/>
              <a:t>Welfare benefits stimulate passivity</a:t>
            </a:r>
          </a:p>
          <a:p>
            <a:pPr lvl="1"/>
            <a:r>
              <a:rPr lang="en-US" dirty="0"/>
              <a:t>European people are racists</a:t>
            </a:r>
          </a:p>
          <a:p>
            <a:endParaRPr lang="en-US" sz="2200" dirty="0">
              <a:solidFill>
                <a:schemeClr val="tx1"/>
              </a:solidFill>
            </a:endParaRPr>
          </a:p>
          <a:p>
            <a:pPr lvl="1"/>
            <a:endParaRPr lang="en-US" dirty="0">
              <a:solidFill>
                <a:schemeClr val="tx1"/>
              </a:solidFill>
            </a:endParaRPr>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343101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17536"/>
          </a:xfrm>
        </p:spPr>
        <p:txBody>
          <a:bodyPr>
            <a:normAutofit/>
          </a:bodyPr>
          <a:lstStyle/>
          <a:p>
            <a:r>
              <a:rPr lang="en-US" sz="3600" dirty="0"/>
              <a:t>Public debates</a:t>
            </a:r>
          </a:p>
        </p:txBody>
      </p:sp>
      <p:sp>
        <p:nvSpPr>
          <p:cNvPr id="3" name="Tijdelijke aanduiding voor inhoud 2"/>
          <p:cNvSpPr>
            <a:spLocks noGrp="1"/>
          </p:cNvSpPr>
          <p:nvPr>
            <p:ph sz="half" idx="1"/>
          </p:nvPr>
        </p:nvSpPr>
        <p:spPr>
          <a:xfrm>
            <a:off x="981454" y="1690688"/>
            <a:ext cx="10688031" cy="4351338"/>
          </a:xfrm>
        </p:spPr>
        <p:txBody>
          <a:bodyPr>
            <a:noAutofit/>
          </a:bodyPr>
          <a:lstStyle/>
          <a:p>
            <a:r>
              <a:rPr lang="en-US" dirty="0"/>
              <a:t>Individuals, personalities and mentalities are not irrelevant in sociology </a:t>
            </a:r>
          </a:p>
          <a:p>
            <a:endParaRPr lang="en-US" dirty="0"/>
          </a:p>
          <a:p>
            <a:r>
              <a:rPr lang="en-US" dirty="0"/>
              <a:t>But: the sociological imagination is all about finding connections between individual troubles and public issues…</a:t>
            </a:r>
          </a:p>
          <a:p>
            <a:endParaRPr lang="en-US" dirty="0"/>
          </a:p>
          <a:p>
            <a:r>
              <a:rPr lang="en-US" dirty="0"/>
              <a:t>Especially if you’re using a post-positivist approach: you will usually try to explain phenomena through (meso and macro) social structures and institutions</a:t>
            </a:r>
          </a:p>
          <a:p>
            <a:pPr lvl="1"/>
            <a:r>
              <a:rPr lang="en-US" dirty="0"/>
              <a:t>E.g. success on the </a:t>
            </a:r>
            <a:r>
              <a:rPr lang="en-US" dirty="0" err="1"/>
              <a:t>labour</a:t>
            </a:r>
            <a:r>
              <a:rPr lang="en-US" dirty="0"/>
              <a:t> market through “institutional racism”, rather than “racist personalities”</a:t>
            </a:r>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1"/>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893238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25416"/>
          </a:xfrm>
        </p:spPr>
        <p:txBody>
          <a:bodyPr>
            <a:noAutofit/>
          </a:bodyPr>
          <a:lstStyle/>
          <a:p>
            <a:r>
              <a:rPr lang="en-US" sz="3600" dirty="0"/>
              <a:t>Causal explanations in the social sciences</a:t>
            </a:r>
          </a:p>
        </p:txBody>
      </p:sp>
      <p:sp>
        <p:nvSpPr>
          <p:cNvPr id="3" name="Tijdelijke aanduiding voor inhoud 2"/>
          <p:cNvSpPr>
            <a:spLocks noGrp="1"/>
          </p:cNvSpPr>
          <p:nvPr>
            <p:ph sz="half" idx="1"/>
          </p:nvPr>
        </p:nvSpPr>
        <p:spPr>
          <a:xfrm>
            <a:off x="607292" y="1616364"/>
            <a:ext cx="4823690" cy="4895272"/>
          </a:xfrm>
        </p:spPr>
        <p:txBody>
          <a:bodyPr>
            <a:normAutofit/>
          </a:bodyPr>
          <a:lstStyle/>
          <a:p>
            <a:r>
              <a:rPr lang="en-US" dirty="0"/>
              <a:t>Natural sciences: laws determine the outcome</a:t>
            </a:r>
          </a:p>
          <a:p>
            <a:pPr lvl="1"/>
            <a:r>
              <a:rPr lang="en-US" dirty="0"/>
              <a:t>From general laws you can explain singular events</a:t>
            </a:r>
          </a:p>
          <a:p>
            <a:pPr lvl="1"/>
            <a:r>
              <a:rPr lang="en-US" dirty="0"/>
              <a:t>Deterministic explanation: only one outcome is possible</a:t>
            </a:r>
          </a:p>
          <a:p>
            <a:pPr lvl="1"/>
            <a:r>
              <a:rPr lang="en-US" dirty="0"/>
              <a:t>E.g. when we know the positions and velocity of planets, the laws of planetary motion enable us to deduce and predict their positions at any later time</a:t>
            </a:r>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36</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353" y="1411216"/>
            <a:ext cx="6271647" cy="2689946"/>
          </a:xfrm>
          <a:prstGeom prst="rect">
            <a:avLst/>
          </a:prstGeom>
        </p:spPr>
      </p:pic>
      <p:sp>
        <p:nvSpPr>
          <p:cNvPr id="6" name="Tekstvak 5"/>
          <p:cNvSpPr txBox="1"/>
          <p:nvPr/>
        </p:nvSpPr>
        <p:spPr>
          <a:xfrm>
            <a:off x="5514109" y="4341091"/>
            <a:ext cx="6391564" cy="2270365"/>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t>Social sciences: offer few such law-like explanations</a:t>
            </a:r>
          </a:p>
          <a:p>
            <a:pPr marL="685800" lvl="1" indent="-228600" defTabSz="914400">
              <a:lnSpc>
                <a:spcPct val="90000"/>
              </a:lnSpc>
              <a:spcBef>
                <a:spcPts val="500"/>
              </a:spcBef>
              <a:buFont typeface="Arial" panose="020B0604020202020204" pitchFamily="34" charset="0"/>
              <a:buChar char="•"/>
            </a:pPr>
            <a:r>
              <a:rPr lang="en-US" sz="2400" dirty="0"/>
              <a:t>Statistical models and probabilities</a:t>
            </a:r>
          </a:p>
          <a:p>
            <a:pPr marL="685800" lvl="1" indent="-228600" defTabSz="914400">
              <a:lnSpc>
                <a:spcPct val="90000"/>
              </a:lnSpc>
              <a:spcBef>
                <a:spcPts val="500"/>
              </a:spcBef>
              <a:buFont typeface="Arial" panose="020B0604020202020204" pitchFamily="34" charset="0"/>
              <a:buChar char="•"/>
            </a:pPr>
            <a:r>
              <a:rPr lang="en-US" sz="2400" dirty="0"/>
              <a:t>Ultimately have to rely on inferring plausible causal mechanisms</a:t>
            </a:r>
          </a:p>
          <a:p>
            <a:endParaRPr lang="en-US" dirty="0"/>
          </a:p>
        </p:txBody>
      </p:sp>
    </p:spTree>
    <p:extLst>
      <p:ext uri="{BB962C8B-B14F-4D97-AF65-F5344CB8AC3E}">
        <p14:creationId xmlns:p14="http://schemas.microsoft.com/office/powerpoint/2010/main" val="30857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63402"/>
          </a:xfrm>
        </p:spPr>
        <p:txBody>
          <a:bodyPr>
            <a:noAutofit/>
          </a:bodyPr>
          <a:lstStyle/>
          <a:p>
            <a:r>
              <a:rPr lang="en-US" sz="3600" dirty="0"/>
              <a:t>Causal explanations in the social sciences</a:t>
            </a:r>
          </a:p>
        </p:txBody>
      </p:sp>
      <p:sp>
        <p:nvSpPr>
          <p:cNvPr id="3" name="Tijdelijke aanduiding voor inhoud 2"/>
          <p:cNvSpPr>
            <a:spLocks noGrp="1"/>
          </p:cNvSpPr>
          <p:nvPr>
            <p:ph sz="half" idx="1"/>
          </p:nvPr>
        </p:nvSpPr>
        <p:spPr>
          <a:xfrm>
            <a:off x="1119999" y="1825625"/>
            <a:ext cx="10658713" cy="4351338"/>
          </a:xfrm>
        </p:spPr>
        <p:txBody>
          <a:bodyPr>
            <a:normAutofit/>
          </a:bodyPr>
          <a:lstStyle/>
          <a:p>
            <a:r>
              <a:rPr lang="en-US" dirty="0"/>
              <a:t>The success of an explanation is largely measured in terms of the </a:t>
            </a:r>
            <a:r>
              <a:rPr lang="en-US" b="1" dirty="0"/>
              <a:t>variance</a:t>
            </a:r>
            <a:r>
              <a:rPr lang="en-US" dirty="0"/>
              <a:t>, so it helps to account for.</a:t>
            </a:r>
          </a:p>
          <a:p>
            <a:endParaRPr lang="en-US" dirty="0"/>
          </a:p>
          <a:p>
            <a:r>
              <a:rPr lang="en-US" dirty="0"/>
              <a:t>E.g. 65% of Americans are pro death penalty</a:t>
            </a:r>
          </a:p>
          <a:p>
            <a:pPr lvl="1"/>
            <a:r>
              <a:rPr lang="en-US" dirty="0"/>
              <a:t>Social scientists don’t try to understand how these individuals came to their conclusions (meeting others, media reports, preachers,…)</a:t>
            </a:r>
          </a:p>
          <a:p>
            <a:pPr lvl="1"/>
            <a:r>
              <a:rPr lang="en-US" dirty="0"/>
              <a:t>But they focus on </a:t>
            </a:r>
            <a:r>
              <a:rPr lang="en-US" b="1" dirty="0"/>
              <a:t>explaining differences </a:t>
            </a:r>
            <a:r>
              <a:rPr lang="en-US" dirty="0"/>
              <a:t>between nations, regions or throughout time</a:t>
            </a:r>
          </a:p>
          <a:p>
            <a:pPr lvl="2"/>
            <a:r>
              <a:rPr lang="en-US" sz="2200" dirty="0"/>
              <a:t>Why do more Americans than French people support the death penalty?</a:t>
            </a:r>
          </a:p>
          <a:p>
            <a:pPr lvl="2"/>
            <a:r>
              <a:rPr lang="en-US" sz="2200" dirty="0"/>
              <a:t>What differences can we find in terms of gender, age, class, state,…</a:t>
            </a:r>
          </a:p>
          <a:p>
            <a:pPr marL="0" indent="0">
              <a:buNone/>
            </a:pPr>
            <a:endParaRPr lang="en-US" dirty="0"/>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2137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693549"/>
          </a:xfrm>
        </p:spPr>
        <p:txBody>
          <a:bodyPr>
            <a:noAutofit/>
          </a:bodyPr>
          <a:lstStyle/>
          <a:p>
            <a:r>
              <a:rPr lang="en-US" sz="3600" dirty="0"/>
              <a:t>Causal explanations in the social sciences</a:t>
            </a:r>
          </a:p>
        </p:txBody>
      </p:sp>
      <p:sp>
        <p:nvSpPr>
          <p:cNvPr id="3" name="Tijdelijke aanduiding voor inhoud 2"/>
          <p:cNvSpPr>
            <a:spLocks noGrp="1"/>
          </p:cNvSpPr>
          <p:nvPr>
            <p:ph sz="half" idx="1"/>
          </p:nvPr>
        </p:nvSpPr>
        <p:spPr>
          <a:xfrm>
            <a:off x="1119999" y="1825625"/>
            <a:ext cx="10720706" cy="4351338"/>
          </a:xfrm>
        </p:spPr>
        <p:txBody>
          <a:bodyPr>
            <a:noAutofit/>
          </a:bodyPr>
          <a:lstStyle/>
          <a:p>
            <a:pPr marL="0" indent="0">
              <a:buNone/>
            </a:pPr>
            <a:endParaRPr lang="en-US" dirty="0"/>
          </a:p>
          <a:p>
            <a:r>
              <a:rPr lang="en-US" dirty="0"/>
              <a:t>In other words: rather than explaining specific events or effects, social scientists want to understand </a:t>
            </a:r>
            <a:r>
              <a:rPr lang="en-US" b="1" dirty="0"/>
              <a:t>how changes occur over time, or how differences across populations occur</a:t>
            </a:r>
          </a:p>
          <a:p>
            <a:endParaRPr lang="en-US" dirty="0"/>
          </a:p>
          <a:p>
            <a:r>
              <a:rPr lang="en-US" dirty="0"/>
              <a:t>They want to explain differences in the “dependent variable”</a:t>
            </a:r>
          </a:p>
          <a:p>
            <a:pPr lvl="1"/>
            <a:r>
              <a:rPr lang="en-US" dirty="0"/>
              <a:t>“Under which conditions does a change in X result in a change in Y?”</a:t>
            </a:r>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68591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6792" y="402865"/>
            <a:ext cx="9601200" cy="755542"/>
          </a:xfrm>
        </p:spPr>
        <p:txBody>
          <a:bodyPr>
            <a:noAutofit/>
          </a:bodyPr>
          <a:lstStyle/>
          <a:p>
            <a:r>
              <a:rPr lang="en-US" sz="3600" dirty="0"/>
              <a:t>Causal explanations in the social sciences</a:t>
            </a:r>
          </a:p>
        </p:txBody>
      </p:sp>
      <p:sp>
        <p:nvSpPr>
          <p:cNvPr id="3" name="Tijdelijke aanduiding voor inhoud 2"/>
          <p:cNvSpPr>
            <a:spLocks noGrp="1"/>
          </p:cNvSpPr>
          <p:nvPr>
            <p:ph sz="half" idx="1"/>
          </p:nvPr>
        </p:nvSpPr>
        <p:spPr>
          <a:xfrm>
            <a:off x="1076792" y="1441342"/>
            <a:ext cx="11115208" cy="4351338"/>
          </a:xfrm>
        </p:spPr>
        <p:txBody>
          <a:bodyPr>
            <a:noAutofit/>
          </a:bodyPr>
          <a:lstStyle/>
          <a:p>
            <a:r>
              <a:rPr lang="en-US" dirty="0"/>
              <a:t>Strictly speaking, there is no causality in the social sciences</a:t>
            </a:r>
          </a:p>
          <a:p>
            <a:pPr lvl="1"/>
            <a:r>
              <a:rPr lang="en-US" dirty="0">
                <a:sym typeface="Wingdings" panose="05000000000000000000" pitchFamily="2" charset="2"/>
              </a:rPr>
              <a:t>“Causality” requires that you can explain individual facts and events</a:t>
            </a:r>
          </a:p>
          <a:p>
            <a:pPr lvl="1"/>
            <a:r>
              <a:rPr lang="en-US" dirty="0">
                <a:sym typeface="Wingdings" panose="05000000000000000000" pitchFamily="2" charset="2"/>
              </a:rPr>
              <a:t>E.g. if I spill coffee over my computer, than it will break down…</a:t>
            </a:r>
          </a:p>
          <a:p>
            <a:endParaRPr lang="en-US" dirty="0">
              <a:sym typeface="Wingdings" panose="05000000000000000000" pitchFamily="2" charset="2"/>
            </a:endParaRPr>
          </a:p>
          <a:p>
            <a:r>
              <a:rPr lang="en-US" dirty="0">
                <a:sym typeface="Wingdings" panose="05000000000000000000" pitchFamily="2" charset="2"/>
              </a:rPr>
              <a:t>In the social sciences: we try to “explain” variances between social phenomena</a:t>
            </a:r>
          </a:p>
          <a:p>
            <a:pPr lvl="1"/>
            <a:r>
              <a:rPr lang="en-US" dirty="0">
                <a:sym typeface="Wingdings" panose="05000000000000000000" pitchFamily="2" charset="2"/>
              </a:rPr>
              <a:t>E.g. early school-leaving increases the probability that a person commits crime.</a:t>
            </a:r>
          </a:p>
          <a:p>
            <a:r>
              <a:rPr lang="en-US" dirty="0"/>
              <a:t>You need at least two elements:</a:t>
            </a:r>
          </a:p>
          <a:p>
            <a:pPr lvl="1"/>
            <a:endParaRPr lang="en-US" dirty="0">
              <a:sym typeface="Wingdings" panose="05000000000000000000" pitchFamily="2" charset="2"/>
            </a:endParaRPr>
          </a:p>
          <a:p>
            <a:pPr lvl="1"/>
            <a:r>
              <a:rPr lang="en-US" dirty="0">
                <a:sym typeface="Wingdings" panose="05000000000000000000" pitchFamily="2" charset="2"/>
              </a:rPr>
              <a:t>Causal factor: independent or exogeneous variable, condition, explanans, input, “X”</a:t>
            </a:r>
          </a:p>
          <a:p>
            <a:pPr lvl="1"/>
            <a:endParaRPr lang="en-US" dirty="0">
              <a:sym typeface="Wingdings" panose="05000000000000000000" pitchFamily="2" charset="2"/>
            </a:endParaRPr>
          </a:p>
          <a:p>
            <a:pPr lvl="1"/>
            <a:r>
              <a:rPr lang="en-US" dirty="0">
                <a:sym typeface="Wingdings" panose="05000000000000000000" pitchFamily="2" charset="2"/>
              </a:rPr>
              <a:t>Effect: outcome, endogenous or dependent variable, explanandum, output, “Y”</a:t>
            </a:r>
            <a:endParaRPr lang="en-US" dirty="0"/>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676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6654" y="362248"/>
            <a:ext cx="9176327" cy="720080"/>
          </a:xfrm>
        </p:spPr>
        <p:txBody>
          <a:bodyPr>
            <a:normAutofit/>
          </a:bodyPr>
          <a:lstStyle/>
          <a:p>
            <a:r>
              <a:rPr lang="nl-BE" sz="3600" dirty="0"/>
              <a:t>Typologies</a:t>
            </a:r>
          </a:p>
        </p:txBody>
      </p:sp>
      <p:sp>
        <p:nvSpPr>
          <p:cNvPr id="3" name="Tijdelijke aanduiding voor inhoud 2"/>
          <p:cNvSpPr>
            <a:spLocks noGrp="1"/>
          </p:cNvSpPr>
          <p:nvPr>
            <p:ph idx="1"/>
          </p:nvPr>
        </p:nvSpPr>
        <p:spPr>
          <a:xfrm>
            <a:off x="826654" y="1368655"/>
            <a:ext cx="10367819" cy="4876858"/>
          </a:xfrm>
        </p:spPr>
        <p:txBody>
          <a:bodyPr>
            <a:noAutofit/>
          </a:bodyPr>
          <a:lstStyle/>
          <a:p>
            <a:r>
              <a:rPr lang="en-US" sz="2400" dirty="0"/>
              <a:t>Types or categories can be constructed inductively (from data), but also deductively (from theories and logic to data).</a:t>
            </a:r>
          </a:p>
          <a:p>
            <a:r>
              <a:rPr lang="en-US" sz="2400" dirty="0"/>
              <a:t>Typologies can help you to distinguish different elements and “cases”. </a:t>
            </a:r>
          </a:p>
          <a:p>
            <a:endParaRPr lang="en-US" sz="2400" dirty="0"/>
          </a:p>
          <a:p>
            <a:r>
              <a:rPr lang="en-US" sz="2400" dirty="0"/>
              <a:t>Varieties</a:t>
            </a:r>
          </a:p>
          <a:p>
            <a:pPr lvl="1"/>
            <a:r>
              <a:rPr lang="en-US" sz="2200" dirty="0"/>
              <a:t>Simple typology</a:t>
            </a:r>
          </a:p>
          <a:p>
            <a:pPr lvl="1"/>
            <a:r>
              <a:rPr lang="en-US" sz="2200" dirty="0"/>
              <a:t>Matrix</a:t>
            </a:r>
          </a:p>
          <a:p>
            <a:pPr lvl="1"/>
            <a:r>
              <a:rPr lang="en-US" sz="2200" dirty="0"/>
              <a:t>Taxonomy</a:t>
            </a:r>
          </a:p>
          <a:p>
            <a:pPr lvl="1"/>
            <a:r>
              <a:rPr lang="en-US" sz="2200" dirty="0"/>
              <a:t>Configurational typology</a:t>
            </a:r>
          </a:p>
          <a:p>
            <a:pPr lvl="1"/>
            <a:r>
              <a:rPr lang="en-US" sz="2200" dirty="0"/>
              <a:t>Sequential typology</a:t>
            </a:r>
          </a:p>
          <a:p>
            <a:endParaRPr lang="nl-BE" sz="22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287783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6142463" cy="772299"/>
          </a:xfrm>
        </p:spPr>
        <p:txBody>
          <a:bodyPr>
            <a:noAutofit/>
          </a:bodyPr>
          <a:lstStyle/>
          <a:p>
            <a:r>
              <a:rPr lang="en-US" sz="3600" dirty="0"/>
              <a:t>Multiple causalities</a:t>
            </a:r>
          </a:p>
        </p:txBody>
      </p:sp>
      <p:sp>
        <p:nvSpPr>
          <p:cNvPr id="3" name="Tijdelijke aanduiding voor inhoud 2"/>
          <p:cNvSpPr>
            <a:spLocks noGrp="1"/>
          </p:cNvSpPr>
          <p:nvPr>
            <p:ph sz="half" idx="1"/>
          </p:nvPr>
        </p:nvSpPr>
        <p:spPr>
          <a:xfrm>
            <a:off x="713599" y="1539298"/>
            <a:ext cx="5123783" cy="4351338"/>
          </a:xfrm>
        </p:spPr>
        <p:txBody>
          <a:bodyPr>
            <a:noAutofit/>
          </a:bodyPr>
          <a:lstStyle/>
          <a:p>
            <a:endParaRPr lang="en-US" dirty="0"/>
          </a:p>
          <a:p>
            <a:r>
              <a:rPr lang="nl-BE" dirty="0"/>
              <a:t>See also: Pettigrew, </a:t>
            </a:r>
            <a:r>
              <a:rPr lang="nl-BE" i="1" dirty="0"/>
              <a:t>How to think like a social scientist, </a:t>
            </a:r>
            <a:r>
              <a:rPr lang="nl-BE" dirty="0"/>
              <a:t>pp11-12 (lecture 1)</a:t>
            </a:r>
          </a:p>
          <a:p>
            <a:r>
              <a:rPr lang="en-US" dirty="0"/>
              <a:t>Few events in the social world are caused by only one factor</a:t>
            </a:r>
          </a:p>
          <a:p>
            <a:endParaRPr lang="en-US" dirty="0"/>
          </a:p>
          <a:p>
            <a:r>
              <a:rPr lang="en-US" dirty="0"/>
              <a:t>Popular analyses often point to one key factor explaining a phenomenon</a:t>
            </a:r>
          </a:p>
          <a:p>
            <a:pPr lvl="1"/>
            <a:r>
              <a:rPr lang="en-US" dirty="0"/>
              <a:t>E.g. high US crime rates are perceived to be caused by a “breakdown in family values”</a:t>
            </a:r>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p>
          <a:p>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3673" y="231107"/>
            <a:ext cx="4529522" cy="297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dianummer 4"/>
          <p:cNvSpPr>
            <a:spLocks noGrp="1"/>
          </p:cNvSpPr>
          <p:nvPr>
            <p:ph type="sldNum" sz="quarter" idx="12"/>
          </p:nvPr>
        </p:nvSpPr>
        <p:spPr/>
        <p:txBody>
          <a:bodyPr/>
          <a:lstStyle/>
          <a:p>
            <a:fld id="{6D22F896-40B5-4ADD-8801-0D06FADFA095}" type="slidenum">
              <a:rPr lang="en-US" smtClean="0"/>
              <a:t>40</a:t>
            </a:fld>
            <a:endParaRPr lang="en-US" dirty="0"/>
          </a:p>
        </p:txBody>
      </p:sp>
      <p:sp>
        <p:nvSpPr>
          <p:cNvPr id="4" name="Tekstvak 3"/>
          <p:cNvSpPr txBox="1"/>
          <p:nvPr/>
        </p:nvSpPr>
        <p:spPr>
          <a:xfrm>
            <a:off x="6105237" y="3341201"/>
            <a:ext cx="5467927" cy="3451201"/>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t>Yet in social reality, one phenomenon is usually caused by </a:t>
            </a:r>
            <a:r>
              <a:rPr lang="en-US" sz="2800" b="1" i="1" dirty="0"/>
              <a:t>many factors</a:t>
            </a:r>
            <a:r>
              <a:rPr lang="en-US" sz="2800" dirty="0"/>
              <a:t>. </a:t>
            </a:r>
          </a:p>
          <a:p>
            <a:pPr marL="228600" lvl="0" indent="-228600" defTabSz="914400">
              <a:lnSpc>
                <a:spcPct val="90000"/>
              </a:lnSpc>
              <a:spcBef>
                <a:spcPts val="1000"/>
              </a:spcBef>
              <a:buFont typeface="Arial" panose="020B0604020202020204" pitchFamily="34" charset="0"/>
              <a:buChar char="•"/>
            </a:pPr>
            <a:endParaRPr lang="en-US" sz="2800" dirty="0"/>
          </a:p>
          <a:p>
            <a:pPr marL="228600" lvl="0" indent="-228600" defTabSz="914400">
              <a:lnSpc>
                <a:spcPct val="90000"/>
              </a:lnSpc>
              <a:spcBef>
                <a:spcPts val="1000"/>
              </a:spcBef>
              <a:buFont typeface="Arial" panose="020B0604020202020204" pitchFamily="34" charset="0"/>
              <a:buChar char="•"/>
            </a:pPr>
            <a:r>
              <a:rPr lang="en-US" sz="2800" dirty="0"/>
              <a:t>To make it even more complicated, these independent variables are usually strongly interrelated themselves</a:t>
            </a:r>
            <a:endParaRPr lang="en-US" dirty="0"/>
          </a:p>
        </p:txBody>
      </p:sp>
    </p:spTree>
    <p:extLst>
      <p:ext uri="{BB962C8B-B14F-4D97-AF65-F5344CB8AC3E}">
        <p14:creationId xmlns:p14="http://schemas.microsoft.com/office/powerpoint/2010/main" val="19242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156" y="177855"/>
            <a:ext cx="5994400" cy="752043"/>
          </a:xfrm>
        </p:spPr>
        <p:txBody>
          <a:bodyPr>
            <a:noAutofit/>
          </a:bodyPr>
          <a:lstStyle/>
          <a:p>
            <a:r>
              <a:rPr lang="en-US" sz="3600" dirty="0"/>
              <a:t>Multiple causalities</a:t>
            </a:r>
          </a:p>
        </p:txBody>
      </p:sp>
      <p:sp>
        <p:nvSpPr>
          <p:cNvPr id="3" name="Tijdelijke aanduiding voor inhoud 2"/>
          <p:cNvSpPr>
            <a:spLocks noGrp="1"/>
          </p:cNvSpPr>
          <p:nvPr>
            <p:ph sz="half" idx="1"/>
          </p:nvPr>
        </p:nvSpPr>
        <p:spPr>
          <a:xfrm>
            <a:off x="860156" y="1350231"/>
            <a:ext cx="5994400" cy="4625254"/>
          </a:xfrm>
        </p:spPr>
        <p:txBody>
          <a:bodyPr>
            <a:normAutofit/>
          </a:bodyPr>
          <a:lstStyle/>
          <a:p>
            <a:pPr marL="0" indent="0">
              <a:buNone/>
            </a:pPr>
            <a:endParaRPr lang="en-US" dirty="0">
              <a:sym typeface="Wingdings" panose="05000000000000000000" pitchFamily="2" charset="2"/>
            </a:endParaRPr>
          </a:p>
          <a:p>
            <a:r>
              <a:rPr lang="en-US" dirty="0">
                <a:sym typeface="Wingdings" panose="05000000000000000000" pitchFamily="2" charset="2"/>
              </a:rPr>
              <a:t>Social sciences: have to test in open systems</a:t>
            </a:r>
          </a:p>
          <a:p>
            <a:pPr lvl="1"/>
            <a:r>
              <a:rPr lang="en-US" dirty="0">
                <a:sym typeface="Wingdings" panose="05000000000000000000" pitchFamily="2" charset="2"/>
              </a:rPr>
              <a:t>Conduct research in settings where the key variables that are being tested, are not the only ones operating…</a:t>
            </a:r>
          </a:p>
          <a:p>
            <a:pPr lvl="1"/>
            <a:r>
              <a:rPr lang="en-US" dirty="0">
                <a:sym typeface="Wingdings" panose="05000000000000000000" pitchFamily="2" charset="2"/>
              </a:rPr>
              <a:t>E.g. examine the impact of drug abuse on labor market success…</a:t>
            </a:r>
            <a:endParaRPr lang="en-US" dirty="0"/>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62075" y="-202367"/>
            <a:ext cx="3729925" cy="245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dianummer 4"/>
          <p:cNvSpPr>
            <a:spLocks noGrp="1"/>
          </p:cNvSpPr>
          <p:nvPr>
            <p:ph type="sldNum" sz="quarter" idx="12"/>
          </p:nvPr>
        </p:nvSpPr>
        <p:spPr/>
        <p:txBody>
          <a:bodyPr/>
          <a:lstStyle/>
          <a:p>
            <a:fld id="{6D22F896-40B5-4ADD-8801-0D06FADFA095}" type="slidenum">
              <a:rPr lang="en-US" smtClean="0"/>
              <a:t>41</a:t>
            </a:fld>
            <a:endParaRPr lang="en-US" dirty="0"/>
          </a:p>
        </p:txBody>
      </p:sp>
      <p:sp>
        <p:nvSpPr>
          <p:cNvPr id="4" name="Tekstvak 3"/>
          <p:cNvSpPr txBox="1"/>
          <p:nvPr/>
        </p:nvSpPr>
        <p:spPr>
          <a:xfrm>
            <a:off x="7038110" y="2394621"/>
            <a:ext cx="5153890" cy="3016210"/>
          </a:xfrm>
          <a:prstGeom prst="rect">
            <a:avLst/>
          </a:prstGeom>
          <a:noFill/>
        </p:spPr>
        <p:txBody>
          <a:bodyPr wrap="square" rtlCol="0">
            <a:spAutoFit/>
          </a:bodyPr>
          <a:lstStyle/>
          <a:p>
            <a:pPr marL="342900" indent="-342900">
              <a:buFont typeface="Arial" panose="020B0604020202020204" pitchFamily="34" charset="0"/>
              <a:buChar char="•"/>
            </a:pPr>
            <a:r>
              <a:rPr lang="en-US" sz="2800" b="1" dirty="0">
                <a:sym typeface="Wingdings" panose="05000000000000000000" pitchFamily="2" charset="2"/>
              </a:rPr>
              <a:t>“R²” in statistics:</a:t>
            </a:r>
          </a:p>
          <a:p>
            <a:pPr marL="800100" lvl="1" indent="-342900">
              <a:buFont typeface="Arial" panose="020B0604020202020204" pitchFamily="34" charset="0"/>
              <a:buChar char="•"/>
            </a:pPr>
            <a:r>
              <a:rPr lang="en-US" sz="2400" dirty="0">
                <a:sym typeface="Wingdings" panose="05000000000000000000" pitchFamily="2" charset="2"/>
              </a:rPr>
              <a:t>Coefficient of determination </a:t>
            </a:r>
          </a:p>
          <a:p>
            <a:pPr marL="800100" lvl="1" indent="-342900">
              <a:buFont typeface="Arial" panose="020B0604020202020204" pitchFamily="34" charset="0"/>
              <a:buChar char="•"/>
            </a:pPr>
            <a:r>
              <a:rPr lang="en-US" sz="2400" dirty="0">
                <a:sym typeface="Wingdings" panose="05000000000000000000" pitchFamily="2" charset="2"/>
              </a:rPr>
              <a:t>The variance that is explained by one particular independent variable or several independent variables comprising a model</a:t>
            </a:r>
          </a:p>
          <a:p>
            <a:pPr marL="800100" lvl="1" indent="-342900">
              <a:buFont typeface="Arial" panose="020B0604020202020204" pitchFamily="34" charset="0"/>
              <a:buChar char="•"/>
            </a:pPr>
            <a:r>
              <a:rPr lang="en-US" sz="2400" dirty="0">
                <a:sym typeface="Wingdings" panose="05000000000000000000" pitchFamily="2" charset="2"/>
              </a:rPr>
              <a:t>Between 0 and 1</a:t>
            </a:r>
          </a:p>
          <a:p>
            <a:endParaRPr lang="en-US" dirty="0"/>
          </a:p>
        </p:txBody>
      </p:sp>
    </p:spTree>
    <p:extLst>
      <p:ext uri="{BB962C8B-B14F-4D97-AF65-F5344CB8AC3E}">
        <p14:creationId xmlns:p14="http://schemas.microsoft.com/office/powerpoint/2010/main" val="5872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3746" y="319466"/>
            <a:ext cx="9601200" cy="889402"/>
          </a:xfrm>
        </p:spPr>
        <p:txBody>
          <a:bodyPr>
            <a:noAutofit/>
          </a:bodyPr>
          <a:lstStyle/>
          <a:p>
            <a:r>
              <a:rPr lang="en-US" sz="3600" dirty="0"/>
              <a:t>Multiple causalities</a:t>
            </a:r>
          </a:p>
        </p:txBody>
      </p:sp>
      <p:sp>
        <p:nvSpPr>
          <p:cNvPr id="3" name="Tijdelijke aanduiding voor inhoud 2"/>
          <p:cNvSpPr>
            <a:spLocks noGrp="1"/>
          </p:cNvSpPr>
          <p:nvPr>
            <p:ph sz="half" idx="1"/>
          </p:nvPr>
        </p:nvSpPr>
        <p:spPr>
          <a:xfrm>
            <a:off x="1103746" y="1428750"/>
            <a:ext cx="9716654" cy="4658302"/>
          </a:xfrm>
        </p:spPr>
        <p:txBody>
          <a:bodyPr>
            <a:noAutofit/>
          </a:bodyPr>
          <a:lstStyle/>
          <a:p>
            <a:pPr marL="0" indent="0">
              <a:buNone/>
            </a:pPr>
            <a:r>
              <a:rPr lang="en-US" dirty="0"/>
              <a:t>E.g. i</a:t>
            </a:r>
            <a:r>
              <a:rPr lang="en-US" dirty="0">
                <a:sym typeface="Wingdings" panose="05000000000000000000" pitchFamily="2" charset="2"/>
              </a:rPr>
              <a:t>mmigration to Europe is not due to one but to many (interrelated) causes (</a:t>
            </a:r>
            <a:r>
              <a:rPr lang="en-US" dirty="0" err="1">
                <a:sym typeface="Wingdings" panose="05000000000000000000" pitchFamily="2" charset="2"/>
              </a:rPr>
              <a:t>Hooghe</a:t>
            </a:r>
            <a:r>
              <a:rPr lang="en-US" dirty="0">
                <a:sym typeface="Wingdings" panose="05000000000000000000" pitchFamily="2" charset="2"/>
              </a:rPr>
              <a:t> et al 2008)</a:t>
            </a:r>
          </a:p>
          <a:p>
            <a:pPr lvl="1"/>
            <a:r>
              <a:rPr lang="en-US" dirty="0">
                <a:sym typeface="Wingdings" panose="05000000000000000000" pitchFamily="2" charset="2"/>
              </a:rPr>
              <a:t>Push factors: economic, political, social and climatological conditions in country of origin</a:t>
            </a:r>
          </a:p>
          <a:p>
            <a:pPr lvl="1"/>
            <a:r>
              <a:rPr lang="en-US" dirty="0">
                <a:sym typeface="Wingdings" panose="05000000000000000000" pitchFamily="2" charset="2"/>
              </a:rPr>
              <a:t>Pull factors: economic (employment, social policies, climate for starting up your own business), cultural (language, colonial heritage) and social factors (existence of social networks, ethnic-religious communities,…)</a:t>
            </a:r>
          </a:p>
          <a:p>
            <a:pPr lvl="1"/>
            <a:r>
              <a:rPr lang="en-US" dirty="0">
                <a:sym typeface="Wingdings" panose="05000000000000000000" pitchFamily="2" charset="2"/>
              </a:rPr>
              <a:t>They all have an impact, although some more than others…</a:t>
            </a:r>
          </a:p>
          <a:p>
            <a:pPr lvl="1"/>
            <a:endParaRPr lang="en-US" dirty="0">
              <a:sym typeface="Wingdings" panose="05000000000000000000" pitchFamily="2" charset="2"/>
            </a:endParaRPr>
          </a:p>
          <a:p>
            <a:pPr lvl="1"/>
            <a:r>
              <a:rPr lang="en-US" b="1" dirty="0">
                <a:sym typeface="Wingdings" panose="05000000000000000000" pitchFamily="2" charset="2"/>
              </a:rPr>
              <a:t>R² is 26.7% </a:t>
            </a:r>
            <a:r>
              <a:rPr lang="en-US" dirty="0">
                <a:sym typeface="Wingdings" panose="05000000000000000000" pitchFamily="2" charset="2"/>
              </a:rPr>
              <a:t>(explains 26.7% of the variance in destination countries), which they consider “more than satisfying” (</a:t>
            </a:r>
            <a:r>
              <a:rPr lang="en-US" dirty="0" err="1">
                <a:sym typeface="Wingdings" panose="05000000000000000000" pitchFamily="2" charset="2"/>
              </a:rPr>
              <a:t>Hooghe</a:t>
            </a:r>
            <a:r>
              <a:rPr lang="en-US" dirty="0">
                <a:sym typeface="Wingdings" panose="05000000000000000000" pitchFamily="2" charset="2"/>
              </a:rPr>
              <a:t> et al 2008, p500)</a:t>
            </a:r>
          </a:p>
          <a:p>
            <a:pPr lvl="1"/>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753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818"/>
            <a:ext cx="9601200" cy="909558"/>
          </a:xfrm>
        </p:spPr>
        <p:txBody>
          <a:bodyPr>
            <a:noAutofit/>
          </a:bodyPr>
          <a:lstStyle/>
          <a:p>
            <a:r>
              <a:rPr lang="en-US" sz="3600" dirty="0"/>
              <a:t>Summing up so far: social scientists…</a:t>
            </a:r>
          </a:p>
        </p:txBody>
      </p:sp>
      <p:sp>
        <p:nvSpPr>
          <p:cNvPr id="3" name="Tijdelijke aanduiding voor inhoud 2"/>
          <p:cNvSpPr>
            <a:spLocks noGrp="1"/>
          </p:cNvSpPr>
          <p:nvPr>
            <p:ph sz="half" idx="1"/>
          </p:nvPr>
        </p:nvSpPr>
        <p:spPr>
          <a:xfrm>
            <a:off x="782782" y="1099849"/>
            <a:ext cx="10626436" cy="4658302"/>
          </a:xfrm>
        </p:spPr>
        <p:txBody>
          <a:bodyPr>
            <a:noAutofit/>
          </a:bodyPr>
          <a:lstStyle/>
          <a:p>
            <a:r>
              <a:rPr lang="en-US" dirty="0">
                <a:sym typeface="Wingdings" panose="05000000000000000000" pitchFamily="2" charset="2"/>
              </a:rPr>
              <a:t>Try to </a:t>
            </a:r>
            <a:r>
              <a:rPr lang="en-US" b="1" dirty="0">
                <a:sym typeface="Wingdings" panose="05000000000000000000" pitchFamily="2" charset="2"/>
              </a:rPr>
              <a:t>explain variance</a:t>
            </a:r>
            <a:r>
              <a:rPr lang="en-US" dirty="0">
                <a:sym typeface="Wingdings" panose="05000000000000000000" pitchFamily="2" charset="2"/>
              </a:rPr>
              <a:t>, rather than explaining specific events</a:t>
            </a:r>
          </a:p>
          <a:p>
            <a:r>
              <a:rPr lang="en-US" dirty="0">
                <a:sym typeface="Wingdings" panose="05000000000000000000" pitchFamily="2" charset="2"/>
              </a:rPr>
              <a:t>Have to deal with </a:t>
            </a:r>
            <a:r>
              <a:rPr lang="en-US" b="1" dirty="0">
                <a:sym typeface="Wingdings" panose="05000000000000000000" pitchFamily="2" charset="2"/>
              </a:rPr>
              <a:t>multiple causalities</a:t>
            </a:r>
            <a:r>
              <a:rPr lang="en-US" dirty="0">
                <a:sym typeface="Wingdings" panose="05000000000000000000" pitchFamily="2" charset="2"/>
              </a:rPr>
              <a:t>, rather than one specific cause</a:t>
            </a:r>
          </a:p>
          <a:p>
            <a:endParaRPr lang="en-US" dirty="0">
              <a:sym typeface="Wingdings" panose="05000000000000000000" pitchFamily="2" charset="2"/>
            </a:endParaRPr>
          </a:p>
          <a:p>
            <a:r>
              <a:rPr lang="en-US" dirty="0">
                <a:sym typeface="Wingdings" panose="05000000000000000000" pitchFamily="2" charset="2"/>
              </a:rPr>
              <a:t>(Positivist) social scientists try to calculate</a:t>
            </a:r>
            <a:r>
              <a:rPr lang="en-US" b="1" dirty="0">
                <a:sym typeface="Wingdings" panose="05000000000000000000" pitchFamily="2" charset="2"/>
              </a:rPr>
              <a:t> the probability that a change in X would lead to a change Y</a:t>
            </a:r>
            <a:r>
              <a:rPr lang="en-US" dirty="0">
                <a:sym typeface="Wingdings" panose="05000000000000000000" pitchFamily="2" charset="2"/>
              </a:rPr>
              <a:t>, under the condition that all other independent factors remain the same.</a:t>
            </a:r>
          </a:p>
          <a:p>
            <a:pPr lvl="1"/>
            <a:r>
              <a:rPr lang="en-US" dirty="0">
                <a:sym typeface="Wingdings" panose="05000000000000000000" pitchFamily="2" charset="2"/>
              </a:rPr>
              <a:t>This is an imaginary but necessary assumption to explain social behavior</a:t>
            </a:r>
          </a:p>
          <a:p>
            <a:pPr lvl="1"/>
            <a:r>
              <a:rPr lang="en-US" dirty="0">
                <a:sym typeface="Wingdings" panose="05000000000000000000" pitchFamily="2" charset="2"/>
              </a:rPr>
              <a:t>Strictly speaking there is no causality in the social sciences. But social scientists do try to explain social phenomena!</a:t>
            </a:r>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728255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3328" y="175802"/>
            <a:ext cx="7772400" cy="618659"/>
          </a:xfrm>
        </p:spPr>
        <p:txBody>
          <a:bodyPr>
            <a:normAutofit/>
          </a:bodyPr>
          <a:lstStyle/>
          <a:p>
            <a:r>
              <a:rPr lang="en-US" sz="3600"/>
              <a:t>What explanations are not?</a:t>
            </a:r>
          </a:p>
        </p:txBody>
      </p:sp>
      <p:sp>
        <p:nvSpPr>
          <p:cNvPr id="3" name="Tijdelijke aanduiding voor inhoud 2"/>
          <p:cNvSpPr>
            <a:spLocks noGrp="1"/>
          </p:cNvSpPr>
          <p:nvPr>
            <p:ph idx="1"/>
          </p:nvPr>
        </p:nvSpPr>
        <p:spPr>
          <a:xfrm>
            <a:off x="863328" y="1010141"/>
            <a:ext cx="6679612" cy="5040560"/>
          </a:xfrm>
        </p:spPr>
        <p:txBody>
          <a:bodyPr>
            <a:noAutofit/>
          </a:bodyPr>
          <a:lstStyle/>
          <a:p>
            <a:pPr marL="68580" indent="0">
              <a:buNone/>
            </a:pPr>
            <a:r>
              <a:rPr lang="en-GB" dirty="0" err="1"/>
              <a:t>Elster</a:t>
            </a:r>
            <a:r>
              <a:rPr lang="en-GB" dirty="0"/>
              <a:t>, J. (2007) </a:t>
            </a:r>
            <a:r>
              <a:rPr lang="en-GB" i="1" dirty="0"/>
              <a:t>Explaining Social </a:t>
            </a:r>
            <a:r>
              <a:rPr lang="en-GB" i="1" dirty="0" err="1"/>
              <a:t>Behavior</a:t>
            </a:r>
            <a:r>
              <a:rPr lang="en-GB" i="1" dirty="0"/>
              <a:t>. More Nuts and Bolts for the Social Sciences</a:t>
            </a:r>
            <a:r>
              <a:rPr lang="en-GB" dirty="0"/>
              <a:t>, Cambridge: Cambridge University Press, p.7-31.</a:t>
            </a:r>
            <a:endParaRPr lang="en-US" b="1" dirty="0"/>
          </a:p>
          <a:p>
            <a:pPr marL="68580" indent="0">
              <a:buNone/>
            </a:pPr>
            <a:r>
              <a:rPr lang="en-US" b="1" dirty="0"/>
              <a:t>To cite a cause is not enough</a:t>
            </a:r>
            <a:r>
              <a:rPr lang="en-US" dirty="0"/>
              <a:t>: the ‘</a:t>
            </a:r>
            <a:r>
              <a:rPr lang="en-US" b="1" dirty="0"/>
              <a:t>causal mechanism</a:t>
            </a:r>
            <a:r>
              <a:rPr lang="en-US" dirty="0"/>
              <a:t>’ must also be provided.</a:t>
            </a:r>
          </a:p>
          <a:p>
            <a:pPr marL="68580" indent="0">
              <a:buNone/>
            </a:pPr>
            <a:endParaRPr lang="en-US" dirty="0"/>
          </a:p>
          <a:p>
            <a:pPr marL="525780" indent="-457200"/>
            <a:r>
              <a:rPr lang="en-US" sz="2600" dirty="0"/>
              <a:t>E.g. If I would state that ‘Bram died because of eating a bad oyster’, we </a:t>
            </a:r>
            <a:r>
              <a:rPr lang="en-US" sz="2600" i="1" dirty="0"/>
              <a:t>suppose</a:t>
            </a:r>
            <a:r>
              <a:rPr lang="en-US" sz="2600" dirty="0"/>
              <a:t> the causal mechanism is ‘food poisoning’. </a:t>
            </a:r>
          </a:p>
          <a:p>
            <a:pPr marL="525780" indent="-457200"/>
            <a:endParaRPr lang="en-US" sz="2600" dirty="0"/>
          </a:p>
          <a:p>
            <a:pPr marL="525780" indent="-457200"/>
            <a:r>
              <a:rPr lang="en-US" sz="2600" dirty="0"/>
              <a:t>But suppose that he actually died because he was allergic to oysters. </a:t>
            </a:r>
          </a:p>
          <a:p>
            <a:pPr marL="525780" indent="-457200"/>
            <a:endParaRPr lang="en-US" sz="26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864" y="188640"/>
            <a:ext cx="4380854" cy="3113894"/>
          </a:xfrm>
          <a:prstGeom prst="rect">
            <a:avLst/>
          </a:prstGeom>
        </p:spPr>
      </p:pic>
      <p:sp>
        <p:nvSpPr>
          <p:cNvPr id="5" name="Tekstvak 4"/>
          <p:cNvSpPr txBox="1"/>
          <p:nvPr/>
        </p:nvSpPr>
        <p:spPr>
          <a:xfrm>
            <a:off x="7236299" y="3414988"/>
            <a:ext cx="4955701" cy="3250121"/>
          </a:xfrm>
          <a:prstGeom prst="rect">
            <a:avLst/>
          </a:prstGeom>
          <a:noFill/>
        </p:spPr>
        <p:txBody>
          <a:bodyPr wrap="square" rtlCol="0">
            <a:spAutoFit/>
          </a:bodyPr>
          <a:lstStyle/>
          <a:p>
            <a:pPr marL="525780" lvl="0" indent="-457200" defTabSz="914400">
              <a:lnSpc>
                <a:spcPct val="90000"/>
              </a:lnSpc>
              <a:spcBef>
                <a:spcPts val="1000"/>
              </a:spcBef>
              <a:buFont typeface="Arial" panose="020B0604020202020204" pitchFamily="34" charset="0"/>
              <a:buChar char="•"/>
            </a:pPr>
            <a:r>
              <a:rPr lang="en-US" sz="2600" dirty="0"/>
              <a:t>In other words: you need to specify the causal chain of events in between ‘eating an oyster’ and ‘that person dying’: including whether it was a food poisoning, an allergic reaction or something else…</a:t>
            </a:r>
          </a:p>
          <a:p>
            <a:endParaRPr lang="en-US" dirty="0"/>
          </a:p>
        </p:txBody>
      </p:sp>
    </p:spTree>
    <p:extLst>
      <p:ext uri="{BB962C8B-B14F-4D97-AF65-F5344CB8AC3E}">
        <p14:creationId xmlns:p14="http://schemas.microsoft.com/office/powerpoint/2010/main" val="4264402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009" y="188640"/>
            <a:ext cx="8758482" cy="1080120"/>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815009" y="1080793"/>
            <a:ext cx="11376991" cy="5040560"/>
          </a:xfrm>
        </p:spPr>
        <p:txBody>
          <a:bodyPr>
            <a:noAutofit/>
          </a:bodyPr>
          <a:lstStyle/>
          <a:p>
            <a:pPr marL="68580" indent="0">
              <a:buNone/>
            </a:pPr>
            <a:r>
              <a:rPr lang="en-US" b="1" dirty="0"/>
              <a:t>1. Correlations</a:t>
            </a:r>
            <a:endParaRPr lang="en-US" dirty="0"/>
          </a:p>
          <a:p>
            <a:pPr marL="68580" indent="0">
              <a:buNone/>
            </a:pPr>
            <a:endParaRPr lang="fr-BE" dirty="0"/>
          </a:p>
          <a:p>
            <a:pPr marL="525780" indent="-457200"/>
            <a:r>
              <a:rPr lang="en-US" sz="2600" dirty="0"/>
              <a:t>If we say that A and B correlate, we only know that the two factor change together or co-variate. </a:t>
            </a:r>
          </a:p>
          <a:p>
            <a:pPr marL="525780" indent="-457200"/>
            <a:endParaRPr lang="en-US" sz="2600" dirty="0"/>
          </a:p>
          <a:p>
            <a:pPr marL="525780" indent="-457200"/>
            <a:r>
              <a:rPr lang="en-US" sz="2600" dirty="0"/>
              <a:t>Yet, correlation leaves us uncertain about the </a:t>
            </a:r>
            <a:r>
              <a:rPr lang="en-US" sz="2600" b="1" dirty="0"/>
              <a:t>direction of causality</a:t>
            </a:r>
            <a:r>
              <a:rPr lang="en-US" sz="2600" dirty="0"/>
              <a:t>.</a:t>
            </a:r>
          </a:p>
          <a:p>
            <a:pPr marL="525780" indent="-457200"/>
            <a:endParaRPr lang="en-US" sz="2600" dirty="0"/>
          </a:p>
          <a:p>
            <a:pPr marL="525780" indent="-457200"/>
            <a:r>
              <a:rPr lang="en-US" sz="2600" dirty="0"/>
              <a:t>Only when we have some insight into the </a:t>
            </a:r>
            <a:r>
              <a:rPr lang="en-US" sz="2600" b="1" dirty="0"/>
              <a:t>temporal sequence </a:t>
            </a:r>
            <a:r>
              <a:rPr lang="en-US" sz="2600" dirty="0"/>
              <a:t>(A changes before B, and B changes subsequently), can we say there is an ‘effect from A on B’ (effect relation: A (education) =&gt; B (profession).</a:t>
            </a:r>
          </a:p>
          <a:p>
            <a:pPr marL="525780" indent="-457200"/>
            <a:endParaRPr lang="nl-BE" sz="2600" dirty="0"/>
          </a:p>
        </p:txBody>
      </p:sp>
    </p:spTree>
    <p:extLst>
      <p:ext uri="{BB962C8B-B14F-4D97-AF65-F5344CB8AC3E}">
        <p14:creationId xmlns:p14="http://schemas.microsoft.com/office/powerpoint/2010/main" val="17068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5252" y="188640"/>
            <a:ext cx="8798239" cy="805273"/>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931869" y="1185798"/>
            <a:ext cx="10806545" cy="5040560"/>
          </a:xfrm>
        </p:spPr>
        <p:txBody>
          <a:bodyPr>
            <a:noAutofit/>
          </a:bodyPr>
          <a:lstStyle/>
          <a:p>
            <a:pPr marL="68580" indent="0">
              <a:buNone/>
            </a:pPr>
            <a:r>
              <a:rPr lang="en-US" b="1" dirty="0"/>
              <a:t>1. Correlations</a:t>
            </a:r>
            <a:endParaRPr lang="en-US" dirty="0"/>
          </a:p>
          <a:p>
            <a:pPr marL="68580" indent="0">
              <a:buNone/>
            </a:pPr>
            <a:endParaRPr lang="en-US" dirty="0"/>
          </a:p>
          <a:p>
            <a:pPr marL="525780" indent="-457200"/>
            <a:r>
              <a:rPr lang="en-US" sz="2600" dirty="0"/>
              <a:t>E.g. children in “contested custody” have more problems at school than children whose parents reach a custody agreement</a:t>
            </a:r>
          </a:p>
          <a:p>
            <a:pPr marL="982980" lvl="1" indent="-457200"/>
            <a:r>
              <a:rPr lang="en-US" dirty="0"/>
              <a:t>It may be that the custody dispute causes problems</a:t>
            </a:r>
          </a:p>
          <a:p>
            <a:pPr marL="982980" lvl="1" indent="-457200"/>
            <a:r>
              <a:rPr lang="en-US" dirty="0"/>
              <a:t>But it can also be that custody disputes arise with parents who are already bitterly hostile towards each other, which makes it more likely that their children will face school problems</a:t>
            </a:r>
          </a:p>
          <a:p>
            <a:pPr marL="982980" lvl="1" indent="-457200"/>
            <a:r>
              <a:rPr lang="en-US" dirty="0"/>
              <a:t>And: maybe difficult children with pre-existing behavioral problems contribute to a hostile relation between their parents… (direction of causality)</a:t>
            </a:r>
          </a:p>
          <a:p>
            <a:pPr marL="982980" lvl="1" indent="-457200"/>
            <a:r>
              <a:rPr lang="en-US" dirty="0"/>
              <a:t>To assess which one is (more) true, you need to test the correlations before and after the custody agreement…</a:t>
            </a:r>
          </a:p>
          <a:p>
            <a:pPr marL="525780" indent="-457200"/>
            <a:endParaRPr lang="en-US" sz="2600" dirty="0"/>
          </a:p>
        </p:txBody>
      </p:sp>
    </p:spTree>
    <p:extLst>
      <p:ext uri="{BB962C8B-B14F-4D97-AF65-F5344CB8AC3E}">
        <p14:creationId xmlns:p14="http://schemas.microsoft.com/office/powerpoint/2010/main" val="28368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374" y="188640"/>
            <a:ext cx="8818117" cy="626369"/>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755374" y="950779"/>
            <a:ext cx="10806545" cy="5040560"/>
          </a:xfrm>
        </p:spPr>
        <p:txBody>
          <a:bodyPr>
            <a:noAutofit/>
          </a:bodyPr>
          <a:lstStyle/>
          <a:p>
            <a:pPr marL="68580" indent="0">
              <a:buNone/>
            </a:pPr>
            <a:r>
              <a:rPr lang="en-US" b="1" dirty="0"/>
              <a:t>2. Necessity or determination</a:t>
            </a:r>
            <a:endParaRPr lang="en-US" dirty="0"/>
          </a:p>
          <a:p>
            <a:pPr marL="68580" indent="0">
              <a:buNone/>
            </a:pPr>
            <a:endParaRPr lang="en-US" dirty="0"/>
          </a:p>
          <a:p>
            <a:pPr marL="525780" indent="-457200"/>
            <a:r>
              <a:rPr lang="en-US" sz="2600" dirty="0"/>
              <a:t>E.g. children growing up in poor households have a lower chance of obtaining a university degree. Yet this does not mean that it is impossible for them to achieve one. It’s just that the probabilities that they will do so, are lower. </a:t>
            </a:r>
          </a:p>
        </p:txBody>
      </p:sp>
    </p:spTree>
    <p:extLst>
      <p:ext uri="{BB962C8B-B14F-4D97-AF65-F5344CB8AC3E}">
        <p14:creationId xmlns:p14="http://schemas.microsoft.com/office/powerpoint/2010/main" val="41959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5130" y="188640"/>
            <a:ext cx="9621079" cy="686003"/>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1043308" y="1268760"/>
            <a:ext cx="10806545" cy="5040560"/>
          </a:xfrm>
        </p:spPr>
        <p:txBody>
          <a:bodyPr>
            <a:noAutofit/>
          </a:bodyPr>
          <a:lstStyle/>
          <a:p>
            <a:pPr marL="68580" indent="0">
              <a:buNone/>
            </a:pPr>
            <a:r>
              <a:rPr lang="en-US" b="1" dirty="0">
                <a:solidFill>
                  <a:schemeClr val="tx1"/>
                </a:solidFill>
              </a:rPr>
              <a:t>2. Prediction</a:t>
            </a:r>
            <a:endParaRPr lang="en-US" dirty="0">
              <a:solidFill>
                <a:schemeClr val="tx1"/>
              </a:solidFill>
            </a:endParaRPr>
          </a:p>
          <a:p>
            <a:pPr marL="525780" indent="-457200"/>
            <a:endParaRPr lang="en-US" dirty="0">
              <a:solidFill>
                <a:schemeClr val="tx1"/>
              </a:solidFill>
            </a:endParaRPr>
          </a:p>
          <a:p>
            <a:pPr marL="525780" indent="-457200"/>
            <a:r>
              <a:rPr lang="en-US" dirty="0">
                <a:solidFill>
                  <a:schemeClr val="tx1"/>
                </a:solidFill>
              </a:rPr>
              <a:t>We may have predictive power without explanatory power: </a:t>
            </a:r>
          </a:p>
          <a:p>
            <a:pPr lvl="2"/>
            <a:r>
              <a:rPr lang="en-US" sz="2400" dirty="0">
                <a:solidFill>
                  <a:schemeClr val="tx1"/>
                </a:solidFill>
              </a:rPr>
              <a:t>E.g. night always follows day and the correlation is complete (r= +1,0), yet day does not cause night.   </a:t>
            </a:r>
          </a:p>
          <a:p>
            <a:pPr marL="525780" lvl="0" indent="-457200"/>
            <a:endParaRPr lang="en-US" dirty="0">
              <a:solidFill>
                <a:schemeClr val="tx1"/>
              </a:solidFill>
            </a:endParaRPr>
          </a:p>
          <a:p>
            <a:pPr marL="525780" lvl="0" indent="-457200"/>
            <a:r>
              <a:rPr lang="en-US" dirty="0">
                <a:solidFill>
                  <a:schemeClr val="tx1"/>
                </a:solidFill>
              </a:rPr>
              <a:t>And we may be able to explain without being able to predict</a:t>
            </a:r>
          </a:p>
          <a:p>
            <a:pPr marL="982980" lvl="1" indent="-457200"/>
            <a:r>
              <a:rPr lang="en-US" dirty="0">
                <a:solidFill>
                  <a:schemeClr val="tx1"/>
                </a:solidFill>
              </a:rPr>
              <a:t>E.g. Syrian conflict: some of the explanatory causes are the strongly militarized nature of Assad’s regime, climate (severe droughts between 2006 and 2010), a failed liberalization policy (retreating welfare systems), economic corruption, intense urbanization and a demographic youth bulge. Yet it was impossible to actually predict that a war would break out. </a:t>
            </a:r>
          </a:p>
          <a:p>
            <a:pPr marL="1040130" lvl="1" indent="-514350">
              <a:buAutoNum type="arabicPeriod" startAt="3"/>
            </a:pPr>
            <a:endParaRPr lang="en-US" sz="2000" dirty="0">
              <a:solidFill>
                <a:schemeClr val="tx1"/>
              </a:solidFill>
            </a:endParaRPr>
          </a:p>
        </p:txBody>
      </p:sp>
    </p:spTree>
    <p:extLst>
      <p:ext uri="{BB962C8B-B14F-4D97-AF65-F5344CB8AC3E}">
        <p14:creationId xmlns:p14="http://schemas.microsoft.com/office/powerpoint/2010/main" val="18514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5252" y="188640"/>
            <a:ext cx="8798239" cy="686003"/>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924038" y="874643"/>
            <a:ext cx="11055927" cy="5434677"/>
          </a:xfrm>
        </p:spPr>
        <p:txBody>
          <a:bodyPr>
            <a:noAutofit/>
          </a:bodyPr>
          <a:lstStyle/>
          <a:p>
            <a:pPr marL="68580" indent="0">
              <a:buNone/>
            </a:pPr>
            <a:r>
              <a:rPr lang="en-US" b="1" dirty="0"/>
              <a:t>Statistical explanations are not causal explanations (strictly speaking)</a:t>
            </a:r>
            <a:endParaRPr lang="en-US" dirty="0"/>
          </a:p>
          <a:p>
            <a:pPr marL="68580" indent="0">
              <a:buNone/>
            </a:pPr>
            <a:endParaRPr lang="en-US" dirty="0"/>
          </a:p>
          <a:p>
            <a:pPr marL="525780" indent="-457200"/>
            <a:r>
              <a:rPr lang="en-US" dirty="0"/>
              <a:t>Statistical explanations cannot account for individual events. </a:t>
            </a:r>
          </a:p>
          <a:p>
            <a:pPr marL="525780" indent="-457200"/>
            <a:endParaRPr lang="en-US" dirty="0"/>
          </a:p>
          <a:p>
            <a:pPr marL="525780" indent="-457200"/>
            <a:r>
              <a:rPr lang="en-US" dirty="0"/>
              <a:t>E.g. “men tend to be more aggressive than women” is a statistical fact that can be generally explained by male hormones (e.g. </a:t>
            </a:r>
            <a:r>
              <a:rPr lang="en-US" dirty="0" err="1"/>
              <a:t>testosteron</a:t>
            </a:r>
            <a:r>
              <a:rPr lang="en-US" dirty="0"/>
              <a:t>). But this does not mean that you can explain the angry behavior of one individual man as being caused by hormones.</a:t>
            </a:r>
          </a:p>
          <a:p>
            <a:pPr marL="982980" lvl="1" indent="-457200"/>
            <a:r>
              <a:rPr lang="en-US" dirty="0"/>
              <a:t>E.g. what is the role of the particular situation in which this man became angry? How has he been raised? Does his aggression serves a social goal? </a:t>
            </a:r>
          </a:p>
          <a:p>
            <a:pPr marL="982980" lvl="1" indent="-457200"/>
            <a:r>
              <a:rPr lang="en-US" dirty="0"/>
              <a:t>The intellectual fallacy is to assume that a generalization valid for a category of people is valid in individual cases. </a:t>
            </a:r>
          </a:p>
          <a:p>
            <a:pPr marL="525780" lvl="0" indent="-457200"/>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1040130" lvl="1" indent="-514350">
              <a:buAutoNum type="arabicPeriod" startAt="3"/>
            </a:pPr>
            <a:endParaRPr lang="en-US" sz="2000" dirty="0"/>
          </a:p>
        </p:txBody>
      </p:sp>
    </p:spTree>
    <p:extLst>
      <p:ext uri="{BB962C8B-B14F-4D97-AF65-F5344CB8AC3E}">
        <p14:creationId xmlns:p14="http://schemas.microsoft.com/office/powerpoint/2010/main" val="15879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296536"/>
            <a:ext cx="9627524" cy="750868"/>
          </a:xfrm>
        </p:spPr>
        <p:txBody>
          <a:bodyPr/>
          <a:lstStyle/>
          <a:p>
            <a:r>
              <a:rPr lang="en-US" sz="3600" b="1" dirty="0"/>
              <a:t>Simple typologies</a:t>
            </a:r>
          </a:p>
        </p:txBody>
      </p:sp>
      <p:sp>
        <p:nvSpPr>
          <p:cNvPr id="3" name="Tijdelijke aanduiding voor inhoud 2"/>
          <p:cNvSpPr>
            <a:spLocks noGrp="1"/>
          </p:cNvSpPr>
          <p:nvPr>
            <p:ph idx="1"/>
          </p:nvPr>
        </p:nvSpPr>
        <p:spPr>
          <a:xfrm>
            <a:off x="1145309" y="1690688"/>
            <a:ext cx="10095346" cy="4870776"/>
          </a:xfrm>
        </p:spPr>
        <p:txBody>
          <a:bodyPr>
            <a:normAutofit/>
          </a:bodyPr>
          <a:lstStyle/>
          <a:p>
            <a:r>
              <a:rPr lang="en-US" dirty="0"/>
              <a:t>Mutually exclusive, exhaustive, and discrete categories</a:t>
            </a:r>
          </a:p>
          <a:p>
            <a:endParaRPr lang="en-US" dirty="0"/>
          </a:p>
          <a:p>
            <a:pPr lvl="1"/>
            <a:r>
              <a:rPr lang="en-US" dirty="0"/>
              <a:t>E.g. </a:t>
            </a:r>
            <a:r>
              <a:rPr lang="en-US" b="1" dirty="0"/>
              <a:t>polities</a:t>
            </a:r>
            <a:r>
              <a:rPr lang="en-US" dirty="0"/>
              <a:t>: monarchy (one ruler), oligarchy (a few rulers), democracy (rule of many)</a:t>
            </a:r>
          </a:p>
          <a:p>
            <a:pPr lvl="1"/>
            <a:endParaRPr lang="en-US" dirty="0"/>
          </a:p>
          <a:p>
            <a:pPr lvl="1"/>
            <a:r>
              <a:rPr lang="en-US" dirty="0"/>
              <a:t>E.g. </a:t>
            </a:r>
            <a:r>
              <a:rPr lang="en-US" dirty="0" err="1"/>
              <a:t>Esping</a:t>
            </a:r>
            <a:r>
              <a:rPr lang="en-US" dirty="0"/>
              <a:t> Andersen’s </a:t>
            </a:r>
            <a:r>
              <a:rPr lang="en-US" b="1" dirty="0"/>
              <a:t>welfare regimes</a:t>
            </a:r>
            <a:r>
              <a:rPr lang="en-US" dirty="0"/>
              <a:t>: liberal, corporatist and social democratic.</a:t>
            </a:r>
          </a:p>
          <a:p>
            <a:pPr lvl="1"/>
            <a:endParaRPr lang="en-US" dirty="0"/>
          </a:p>
          <a:p>
            <a:pPr lvl="1"/>
            <a:r>
              <a:rPr lang="en-US" dirty="0"/>
              <a:t>E.g. Max Weber argues that </a:t>
            </a:r>
            <a:r>
              <a:rPr lang="en-US" b="1" dirty="0"/>
              <a:t>political authority </a:t>
            </a:r>
            <a:r>
              <a:rPr lang="en-US" dirty="0"/>
              <a:t>draws on three main sources of legitimacy: tradition, charisma, legality</a:t>
            </a:r>
          </a:p>
          <a:p>
            <a:pPr lvl="1"/>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1"/>
            <a:endParaRPr lang="en-US" dirty="0"/>
          </a:p>
          <a:p>
            <a:endParaRPr lang="en-US"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8586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0473" y="188640"/>
            <a:ext cx="8793018" cy="606490"/>
          </a:xfrm>
        </p:spPr>
        <p:txBody>
          <a:bodyPr>
            <a:normAutofit/>
          </a:bodyPr>
          <a:lstStyle/>
          <a:p>
            <a:r>
              <a:rPr lang="en-US" sz="3600" dirty="0"/>
              <a:t>What explanations are not</a:t>
            </a:r>
          </a:p>
        </p:txBody>
      </p:sp>
      <p:sp>
        <p:nvSpPr>
          <p:cNvPr id="3" name="Tijdelijke aanduiding voor inhoud 2"/>
          <p:cNvSpPr>
            <a:spLocks noGrp="1"/>
          </p:cNvSpPr>
          <p:nvPr>
            <p:ph idx="1"/>
          </p:nvPr>
        </p:nvSpPr>
        <p:spPr>
          <a:xfrm>
            <a:off x="780473" y="1069976"/>
            <a:ext cx="11106727" cy="5599383"/>
          </a:xfrm>
        </p:spPr>
        <p:txBody>
          <a:bodyPr>
            <a:noAutofit/>
          </a:bodyPr>
          <a:lstStyle/>
          <a:p>
            <a:pPr marL="68580" indent="0">
              <a:buNone/>
            </a:pPr>
            <a:r>
              <a:rPr lang="en-US" b="1" dirty="0"/>
              <a:t>Statistical explanations are not causal explanations (strictly speaking)</a:t>
            </a:r>
            <a:endParaRPr lang="en-US" dirty="0"/>
          </a:p>
          <a:p>
            <a:pPr marL="525780" indent="-457200"/>
            <a:endParaRPr lang="en-US" dirty="0"/>
          </a:p>
          <a:p>
            <a:pPr marL="525780" indent="-457200"/>
            <a:r>
              <a:rPr lang="en-US" dirty="0"/>
              <a:t>In statistical explanations, you always need to (theoretically) control for other variables.</a:t>
            </a:r>
          </a:p>
          <a:p>
            <a:pPr marL="525780" indent="-457200"/>
            <a:endParaRPr lang="en-US" dirty="0"/>
          </a:p>
          <a:p>
            <a:pPr marL="525780" indent="-457200"/>
            <a:r>
              <a:rPr lang="en-US" dirty="0"/>
              <a:t>E.g. citizens in industrialized, democratic societies live longer than citizens of less developed societies.</a:t>
            </a:r>
          </a:p>
          <a:p>
            <a:pPr marL="982980" lvl="1" indent="-457200"/>
            <a:r>
              <a:rPr lang="en-US" dirty="0"/>
              <a:t>To establish whether it is industrialization or democracy that has a positive effect on life expectancy, we have to compare the life expectancy of democratic and nondemocratic regimes at the same level of industrialization…. </a:t>
            </a:r>
          </a:p>
          <a:p>
            <a:pPr marL="982980" lvl="1" indent="-457200"/>
            <a:r>
              <a:rPr lang="en-US" dirty="0"/>
              <a:t>And/or compare the life expectancy of (non-)industrialized states at the same level of democracy…</a:t>
            </a:r>
          </a:p>
          <a:p>
            <a:pPr marL="525780" lvl="0" indent="-457200"/>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1040130" lvl="1" indent="-514350">
              <a:buAutoNum type="arabicPeriod" startAt="3"/>
            </a:pPr>
            <a:endParaRPr lang="en-US" sz="2000" dirty="0"/>
          </a:p>
        </p:txBody>
      </p:sp>
    </p:spTree>
    <p:extLst>
      <p:ext uri="{BB962C8B-B14F-4D97-AF65-F5344CB8AC3E}">
        <p14:creationId xmlns:p14="http://schemas.microsoft.com/office/powerpoint/2010/main" val="37035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5854" y="364282"/>
            <a:ext cx="8844416" cy="629631"/>
          </a:xfrm>
        </p:spPr>
        <p:txBody>
          <a:bodyPr>
            <a:normAutofit/>
          </a:bodyPr>
          <a:lstStyle/>
          <a:p>
            <a:r>
              <a:rPr lang="en-US" sz="3600" dirty="0"/>
              <a:t>Summing up…</a:t>
            </a:r>
          </a:p>
        </p:txBody>
      </p:sp>
      <p:sp>
        <p:nvSpPr>
          <p:cNvPr id="3" name="Tijdelijke aanduiding voor inhoud 2"/>
          <p:cNvSpPr>
            <a:spLocks noGrp="1"/>
          </p:cNvSpPr>
          <p:nvPr>
            <p:ph idx="1"/>
          </p:nvPr>
        </p:nvSpPr>
        <p:spPr>
          <a:xfrm>
            <a:off x="775854" y="1278682"/>
            <a:ext cx="11416146" cy="5009321"/>
          </a:xfrm>
        </p:spPr>
        <p:txBody>
          <a:bodyPr>
            <a:normAutofit/>
          </a:bodyPr>
          <a:lstStyle/>
          <a:p>
            <a:pPr marL="0" indent="0">
              <a:buNone/>
            </a:pPr>
            <a:r>
              <a:rPr lang="en-US" dirty="0"/>
              <a:t>Before we can speak of a (causal) explanations in the social sciences, we should establish:</a:t>
            </a:r>
          </a:p>
          <a:p>
            <a:pPr marL="969264" lvl="1" indent="-514350">
              <a:buFont typeface="+mj-lt"/>
              <a:buAutoNum type="arabicPeriod"/>
            </a:pPr>
            <a:endParaRPr lang="en-US" dirty="0"/>
          </a:p>
          <a:p>
            <a:pPr marL="969264" lvl="1" indent="-514350">
              <a:buFont typeface="+mj-lt"/>
              <a:buAutoNum type="arabicPeriod"/>
            </a:pPr>
            <a:r>
              <a:rPr lang="en-US" dirty="0"/>
              <a:t>‘Covariation’ between A and  B: a change in A increases the probability that B will change </a:t>
            </a:r>
          </a:p>
          <a:p>
            <a:pPr marL="969264" lvl="1" indent="-514350">
              <a:buFont typeface="+mj-lt"/>
              <a:buAutoNum type="arabicPeriod"/>
            </a:pPr>
            <a:endParaRPr lang="en-US" dirty="0"/>
          </a:p>
          <a:p>
            <a:pPr marL="969264" lvl="1" indent="-514350">
              <a:buFont typeface="+mj-lt"/>
              <a:buAutoNum type="arabicPeriod"/>
            </a:pPr>
            <a:r>
              <a:rPr lang="en-US" dirty="0"/>
              <a:t>The temporal sequence of A and B must be determined: in principle a cause precedes an effect</a:t>
            </a:r>
          </a:p>
          <a:p>
            <a:pPr marL="969264" lvl="1" indent="-514350">
              <a:buFont typeface="+mj-lt"/>
              <a:buAutoNum type="arabicPeriod"/>
            </a:pPr>
            <a:endParaRPr lang="en-US" dirty="0"/>
          </a:p>
          <a:p>
            <a:pPr marL="969264" lvl="1" indent="-514350">
              <a:buFont typeface="+mj-lt"/>
              <a:buAutoNum type="arabicPeriod"/>
            </a:pPr>
            <a:r>
              <a:rPr lang="en-US" dirty="0"/>
              <a:t>(Theoretically) control for other independent variables that cause the effect</a:t>
            </a:r>
          </a:p>
          <a:p>
            <a:pPr marL="125730" indent="0">
              <a:buNone/>
            </a:pPr>
            <a:endParaRPr lang="en-US" dirty="0"/>
          </a:p>
        </p:txBody>
      </p:sp>
    </p:spTree>
    <p:extLst>
      <p:ext uri="{BB962C8B-B14F-4D97-AF65-F5344CB8AC3E}">
        <p14:creationId xmlns:p14="http://schemas.microsoft.com/office/powerpoint/2010/main" val="33611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4278" y="506895"/>
            <a:ext cx="9601200" cy="863402"/>
          </a:xfrm>
        </p:spPr>
        <p:txBody>
          <a:bodyPr>
            <a:normAutofit/>
          </a:bodyPr>
          <a:lstStyle/>
          <a:p>
            <a:r>
              <a:rPr lang="en-US" dirty="0"/>
              <a:t>Overview</a:t>
            </a:r>
          </a:p>
        </p:txBody>
      </p:sp>
      <p:sp>
        <p:nvSpPr>
          <p:cNvPr id="3" name="Tijdelijke aanduiding voor inhoud 2"/>
          <p:cNvSpPr>
            <a:spLocks noGrp="1"/>
          </p:cNvSpPr>
          <p:nvPr>
            <p:ph sz="half" idx="1"/>
          </p:nvPr>
        </p:nvSpPr>
        <p:spPr>
          <a:xfrm>
            <a:off x="1119999" y="1825625"/>
            <a:ext cx="9668073" cy="4351338"/>
          </a:xfrm>
        </p:spPr>
        <p:txBody>
          <a:bodyPr>
            <a:normAutofit/>
          </a:bodyPr>
          <a:lstStyle/>
          <a:p>
            <a:r>
              <a:rPr lang="en-US" dirty="0"/>
              <a:t>Introduction (causality in everyday life)</a:t>
            </a:r>
          </a:p>
          <a:p>
            <a:pPr marL="0" indent="0">
              <a:buNone/>
            </a:pPr>
            <a:endParaRPr lang="en-US" dirty="0"/>
          </a:p>
          <a:p>
            <a:r>
              <a:rPr lang="en-US" dirty="0"/>
              <a:t>Causal explanation in the social sciences (</a:t>
            </a:r>
            <a:r>
              <a:rPr lang="en-US" dirty="0" err="1"/>
              <a:t>Elster</a:t>
            </a:r>
            <a:r>
              <a:rPr lang="en-US" dirty="0"/>
              <a:t>; Pettigrew)</a:t>
            </a:r>
          </a:p>
          <a:p>
            <a:endParaRPr lang="en-US" dirty="0"/>
          </a:p>
          <a:p>
            <a:r>
              <a:rPr lang="en-US" dirty="0">
                <a:solidFill>
                  <a:srgbClr val="FF0000"/>
                </a:solidFill>
              </a:rPr>
              <a:t>The process of causal reasoning (</a:t>
            </a:r>
            <a:r>
              <a:rPr lang="en-US" dirty="0" err="1">
                <a:solidFill>
                  <a:srgbClr val="FF0000"/>
                </a:solidFill>
              </a:rPr>
              <a:t>Elster</a:t>
            </a:r>
            <a:r>
              <a:rPr lang="en-US" dirty="0">
                <a:solidFill>
                  <a:srgbClr val="FF0000"/>
                </a:solidFill>
              </a:rPr>
              <a:t>)</a:t>
            </a:r>
          </a:p>
          <a:p>
            <a:pPr marL="0" indent="0">
              <a:buNone/>
            </a:pPr>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740401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9999" y="249336"/>
            <a:ext cx="9601200" cy="863402"/>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1119999" y="1825625"/>
            <a:ext cx="10157601" cy="4351338"/>
          </a:xfrm>
        </p:spPr>
        <p:txBody>
          <a:bodyPr>
            <a:normAutofit/>
          </a:bodyPr>
          <a:lstStyle/>
          <a:p>
            <a:r>
              <a:rPr lang="en-US" dirty="0" err="1"/>
              <a:t>Elster</a:t>
            </a:r>
            <a:r>
              <a:rPr lang="en-US" dirty="0"/>
              <a:t>, J. (2007) </a:t>
            </a:r>
            <a:r>
              <a:rPr lang="en-US" i="1" dirty="0"/>
              <a:t>Explaining Social Behavior. More Nuts and Bolts for the Social Sciences</a:t>
            </a:r>
            <a:r>
              <a:rPr lang="en-US" dirty="0"/>
              <a:t>, Cambridge: Cambridge University Press, p.7-31.</a:t>
            </a:r>
          </a:p>
          <a:p>
            <a:endParaRPr lang="en-US" dirty="0"/>
          </a:p>
          <a:p>
            <a:r>
              <a:rPr lang="en-US" dirty="0"/>
              <a:t>What </a:t>
            </a:r>
            <a:r>
              <a:rPr lang="en-US" dirty="0" err="1"/>
              <a:t>Elster</a:t>
            </a:r>
            <a:r>
              <a:rPr lang="en-US" dirty="0"/>
              <a:t> refers to as the “</a:t>
            </a:r>
            <a:r>
              <a:rPr lang="en-US" dirty="0" err="1"/>
              <a:t>hypothetico</a:t>
            </a:r>
            <a:r>
              <a:rPr lang="en-US" dirty="0"/>
              <a:t>-deductive” method</a:t>
            </a:r>
          </a:p>
          <a:p>
            <a:endParaRPr lang="en-US" dirty="0"/>
          </a:p>
          <a:p>
            <a:r>
              <a:rPr lang="en-US" dirty="0"/>
              <a:t>Remember: this is causal reasoning in the (post-)positivist approach</a:t>
            </a:r>
          </a:p>
          <a:p>
            <a:endParaRPr lang="en-US" dirty="0"/>
          </a:p>
          <a:p>
            <a:pPr marL="0" indent="0">
              <a:buNone/>
            </a:pPr>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212988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9999" y="447260"/>
            <a:ext cx="9601200" cy="863402"/>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954157" y="1310662"/>
            <a:ext cx="10323443" cy="4866301"/>
          </a:xfrm>
        </p:spPr>
        <p:txBody>
          <a:bodyPr>
            <a:normAutofit/>
          </a:bodyPr>
          <a:lstStyle/>
          <a:p>
            <a:r>
              <a:rPr lang="en-US" dirty="0"/>
              <a:t>Before you begin: (double or triple) check that your facts are indeed facts (e.g. that an X percentage of the population is indeed pro death penalty)</a:t>
            </a:r>
          </a:p>
          <a:p>
            <a:pPr marL="0" indent="0">
              <a:buNone/>
            </a:pPr>
            <a:endParaRPr lang="en-US" dirty="0"/>
          </a:p>
          <a:p>
            <a:pPr marL="514350" indent="-514350">
              <a:buFont typeface="+mj-lt"/>
              <a:buAutoNum type="arabicPeriod"/>
            </a:pPr>
            <a:r>
              <a:rPr lang="en-US" dirty="0"/>
              <a:t>Choose an explanatory theory</a:t>
            </a:r>
          </a:p>
          <a:p>
            <a:pPr marL="514350" indent="-514350">
              <a:buFont typeface="+mj-lt"/>
              <a:buAutoNum type="arabicPeriod"/>
            </a:pPr>
            <a:r>
              <a:rPr lang="en-US" dirty="0"/>
              <a:t>Specify a guiding and additional hypotheses (support from below and above)</a:t>
            </a:r>
          </a:p>
          <a:p>
            <a:pPr marL="514350" indent="-514350">
              <a:buFont typeface="+mj-lt"/>
              <a:buAutoNum type="arabicPeriod"/>
            </a:pPr>
            <a:r>
              <a:rPr lang="en-US" dirty="0"/>
              <a:t>Think of alternative explanations</a:t>
            </a:r>
          </a:p>
          <a:p>
            <a:pPr marL="514350" indent="-514350">
              <a:buFont typeface="+mj-lt"/>
              <a:buAutoNum type="arabicPeriod"/>
            </a:pPr>
            <a:r>
              <a:rPr lang="en-US" dirty="0"/>
              <a:t>Refute those alternative explanations (lateral support)</a:t>
            </a:r>
          </a:p>
          <a:p>
            <a:pPr marL="514350" indent="-514350">
              <a:buFont typeface="+mj-lt"/>
              <a:buAutoNum type="arabicPeriod"/>
            </a:pPr>
            <a:r>
              <a:rPr lang="en-US" dirty="0"/>
              <a:t>Derive additional testable implications</a:t>
            </a:r>
          </a:p>
          <a:p>
            <a:pPr marL="0" indent="0">
              <a:buNone/>
            </a:pPr>
            <a:endParaRPr lang="en-US" dirty="0"/>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3981988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373" y="365125"/>
            <a:ext cx="6281531" cy="1460500"/>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830494" y="1587086"/>
            <a:ext cx="5265506" cy="4351338"/>
          </a:xfrm>
        </p:spPr>
        <p:txBody>
          <a:bodyPr>
            <a:normAutofit/>
          </a:bodyPr>
          <a:lstStyle/>
          <a:p>
            <a:pPr marL="0" indent="0">
              <a:buNone/>
            </a:pPr>
            <a:r>
              <a:rPr lang="en-US" dirty="0"/>
              <a:t>E.g. the increasing frequency of </a:t>
            </a:r>
            <a:r>
              <a:rPr lang="en-US"/>
              <a:t>standing ovations/applause </a:t>
            </a:r>
            <a:r>
              <a:rPr lang="en-US" dirty="0"/>
              <a:t>on Broadway show.</a:t>
            </a:r>
          </a:p>
          <a:p>
            <a:endParaRPr lang="en-US" dirty="0"/>
          </a:p>
          <a:p>
            <a:pPr marL="457200" indent="-457200">
              <a:buAutoNum type="arabicPeriod"/>
            </a:pPr>
            <a:r>
              <a:rPr lang="en-US" sz="2600" b="1" dirty="0"/>
              <a:t>Choose an explanation</a:t>
            </a:r>
          </a:p>
          <a:p>
            <a:pPr marL="0" indent="0">
              <a:buNone/>
            </a:pPr>
            <a:r>
              <a:rPr lang="en-US" sz="2600" dirty="0"/>
              <a:t>Rising prices: “When people have paid 75$ for a seat, many cannot admit to themselves that the show was poor or mediocre, and that they have wasted their money.”</a:t>
            </a:r>
            <a:endParaRPr lang="en-US" dirty="0"/>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55</a:t>
            </a:fld>
            <a:endParaRPr lang="en-US"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60" y="320966"/>
            <a:ext cx="4786340" cy="4124036"/>
          </a:xfrm>
          <a:prstGeom prst="rect">
            <a:avLst/>
          </a:prstGeom>
        </p:spPr>
      </p:pic>
      <p:sp>
        <p:nvSpPr>
          <p:cNvPr id="6" name="Tekstvak 5"/>
          <p:cNvSpPr txBox="1"/>
          <p:nvPr/>
        </p:nvSpPr>
        <p:spPr>
          <a:xfrm>
            <a:off x="6429005" y="4883726"/>
            <a:ext cx="6087462" cy="1569660"/>
          </a:xfrm>
          <a:prstGeom prst="rect">
            <a:avLst/>
          </a:prstGeom>
          <a:noFill/>
        </p:spPr>
        <p:txBody>
          <a:bodyPr wrap="square" rtlCol="0">
            <a:spAutoFit/>
          </a:bodyPr>
          <a:lstStyle/>
          <a:p>
            <a:r>
              <a:rPr lang="en-US" sz="2400" dirty="0"/>
              <a:t>H1: “When people have paid a great deal of money or effort to obtain a good, they tend (other things being equal) to value it more highly than when they paid less for it.”</a:t>
            </a:r>
          </a:p>
        </p:txBody>
      </p:sp>
    </p:spTree>
    <p:extLst>
      <p:ext uri="{BB962C8B-B14F-4D97-AF65-F5344CB8AC3E}">
        <p14:creationId xmlns:p14="http://schemas.microsoft.com/office/powerpoint/2010/main" val="28121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3683" y="269816"/>
            <a:ext cx="9601200" cy="664462"/>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833683" y="1441594"/>
            <a:ext cx="11637818" cy="4730606"/>
          </a:xfrm>
        </p:spPr>
        <p:txBody>
          <a:bodyPr>
            <a:noAutofit/>
          </a:bodyPr>
          <a:lstStyle/>
          <a:p>
            <a:pPr marL="0" indent="0">
              <a:buNone/>
            </a:pPr>
            <a:r>
              <a:rPr lang="en-US" b="1" dirty="0"/>
              <a:t>2. Strengthen your hypotheses</a:t>
            </a:r>
          </a:p>
          <a:p>
            <a:pPr marL="0" indent="0">
              <a:buNone/>
            </a:pPr>
            <a:r>
              <a:rPr lang="en-US" b="1" dirty="0"/>
              <a:t>2.1 Support H1 from below</a:t>
            </a:r>
            <a:r>
              <a:rPr lang="en-US" dirty="0"/>
              <a:t>: deduce and verify other facts, besides the rising number of standing ovations in Broadway shows</a:t>
            </a:r>
          </a:p>
          <a:p>
            <a:pPr marL="0" indent="0">
              <a:buNone/>
            </a:pPr>
            <a:endParaRPr lang="en-US" sz="2400" dirty="0"/>
          </a:p>
          <a:p>
            <a:r>
              <a:rPr lang="en-US" sz="2600" dirty="0"/>
              <a:t>E.g. if H1 is true, we would expect fewer standing ovations in shows whose prices for some reason have not gone up. </a:t>
            </a:r>
          </a:p>
          <a:p>
            <a:pPr lvl="1"/>
            <a:r>
              <a:rPr lang="en-US" dirty="0"/>
              <a:t>H2: “In shows whose prices have not gone up, there are fewer standing ovations.”</a:t>
            </a:r>
            <a:endParaRPr lang="en-US" sz="2600" dirty="0"/>
          </a:p>
          <a:p>
            <a:r>
              <a:rPr lang="en-US" sz="2600" dirty="0"/>
              <a:t>E.g. if H1 is true, we would expect fewer standing ovations if large numbers of tickets to a show are sold to firms and given by them to their employees. </a:t>
            </a:r>
          </a:p>
          <a:p>
            <a:pPr lvl="1"/>
            <a:r>
              <a:rPr lang="en-US" dirty="0"/>
              <a:t>H3: “In shows where a large number of tickets are sold to firms, there are fewer standing ovations.”</a:t>
            </a:r>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1120998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553" y="165032"/>
            <a:ext cx="9601200" cy="690698"/>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902553" y="1306846"/>
            <a:ext cx="10944890" cy="5146540"/>
          </a:xfrm>
        </p:spPr>
        <p:txBody>
          <a:bodyPr>
            <a:noAutofit/>
          </a:bodyPr>
          <a:lstStyle/>
          <a:p>
            <a:pPr marL="0" indent="0">
              <a:buNone/>
            </a:pPr>
            <a:r>
              <a:rPr lang="en-US" b="1" dirty="0"/>
              <a:t>2.2 Support H1 from above</a:t>
            </a:r>
            <a:r>
              <a:rPr lang="en-US" dirty="0"/>
              <a:t>: demonstrate how H1 can be deduced from a more general theory, that has been widely tested. </a:t>
            </a:r>
          </a:p>
          <a:p>
            <a:endParaRPr lang="en-US" sz="2400" dirty="0"/>
          </a:p>
          <a:p>
            <a:r>
              <a:rPr lang="en-US" dirty="0"/>
              <a:t>Leon Festinger’s theory of cognitive dissonance may support H1. </a:t>
            </a:r>
          </a:p>
          <a:p>
            <a:pPr lvl="1"/>
            <a:endParaRPr lang="en-US" sz="2200" dirty="0"/>
          </a:p>
          <a:p>
            <a:pPr lvl="1"/>
            <a:r>
              <a:rPr lang="en-US" sz="2200" dirty="0"/>
              <a:t>“</a:t>
            </a:r>
            <a:r>
              <a:rPr lang="en-US" dirty="0"/>
              <a:t>when a person experiences an internal inconsistency or dissonance among her beliefs and values, we can expect some kind of mental readjustment that will eliminate or reduce the dissonance.” This theory has been widely tested and re-affirmed in a lot of cases</a:t>
            </a:r>
          </a:p>
          <a:p>
            <a:pPr lvl="1"/>
            <a:r>
              <a:rPr lang="en-US" dirty="0"/>
              <a:t>E.g. a person who has just bought a car will seek out ads that portray that brand positively. And may thus help to make your argument/hypothesis more convincing.</a:t>
            </a:r>
          </a:p>
          <a:p>
            <a:pPr lvl="1"/>
            <a:r>
              <a:rPr lang="en-US" dirty="0"/>
              <a:t>But: such support from above is never decisive, unless you can test it in this particular case of course. </a:t>
            </a:r>
          </a:p>
          <a:p>
            <a:pPr marL="0" indent="0">
              <a:buNone/>
            </a:pPr>
            <a:endParaRPr lang="en-US" dirty="0"/>
          </a:p>
          <a:p>
            <a:endParaRPr lang="en-US" dirty="0"/>
          </a:p>
          <a:p>
            <a:pPr marL="0" indent="0">
              <a:buNone/>
            </a:pPr>
            <a:endParaRPr lang="en-US" dirty="0"/>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134104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5617" y="685800"/>
            <a:ext cx="10257183" cy="705678"/>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715617" y="1630017"/>
            <a:ext cx="11273183" cy="4823369"/>
          </a:xfrm>
        </p:spPr>
        <p:txBody>
          <a:bodyPr>
            <a:noAutofit/>
          </a:bodyPr>
          <a:lstStyle/>
          <a:p>
            <a:pPr marL="0" indent="0">
              <a:buNone/>
            </a:pPr>
            <a:br>
              <a:rPr lang="en-US" b="1" dirty="0"/>
            </a:br>
            <a:r>
              <a:rPr lang="en-US" b="1" dirty="0"/>
              <a:t>3. and 4. Think of alternative explanations and refute these explanations</a:t>
            </a:r>
            <a:r>
              <a:rPr lang="en-US" dirty="0"/>
              <a:t>. This means that H1 receives </a:t>
            </a:r>
            <a:r>
              <a:rPr lang="en-US" b="1" dirty="0"/>
              <a:t>lateral support</a:t>
            </a:r>
            <a:r>
              <a:rPr lang="en-US" dirty="0"/>
              <a:t>.  </a:t>
            </a:r>
          </a:p>
          <a:p>
            <a:endParaRPr lang="en-US" sz="2400" dirty="0"/>
          </a:p>
          <a:p>
            <a:r>
              <a:rPr lang="en-US" dirty="0"/>
              <a:t>E.g. perhaps there are more standing ovations because today’s audiences are less sophisticated than the traditional audiences. </a:t>
            </a:r>
          </a:p>
          <a:p>
            <a:pPr lvl="1"/>
            <a:r>
              <a:rPr lang="en-US" dirty="0"/>
              <a:t>H3: “the frequency of standing ovations is higher when the audiences have a lower class background.”</a:t>
            </a:r>
            <a:endParaRPr lang="en-US" sz="2400" dirty="0"/>
          </a:p>
          <a:p>
            <a:r>
              <a:rPr lang="en-US" dirty="0"/>
              <a:t>E.g. maybe shows have simply become better. </a:t>
            </a:r>
          </a:p>
          <a:p>
            <a:pPr lvl="1"/>
            <a:r>
              <a:rPr lang="en-US" dirty="0"/>
              <a:t>H4: “the frequency of standing ovations is higher with shows that receive better reviews and/or are performed over a longer period of time (H4a), and there are more of these successful shows than before. </a:t>
            </a:r>
            <a:endParaRPr lang="en-US" sz="2400" dirty="0"/>
          </a:p>
          <a:p>
            <a:r>
              <a:rPr lang="en-US" dirty="0"/>
              <a:t>The better you can refute alternative explanations, the more convincing your explanation becomes!</a:t>
            </a:r>
          </a:p>
          <a:p>
            <a:endParaRPr lang="en-US"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36001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9159" y="168965"/>
            <a:ext cx="9601200" cy="765313"/>
          </a:xfrm>
        </p:spPr>
        <p:txBody>
          <a:bodyPr>
            <a:noAutofit/>
          </a:bodyPr>
          <a:lstStyle/>
          <a:p>
            <a:r>
              <a:rPr lang="en-US" sz="3600" dirty="0"/>
              <a:t>The process of causal reasoning</a:t>
            </a:r>
          </a:p>
        </p:txBody>
      </p:sp>
      <p:sp>
        <p:nvSpPr>
          <p:cNvPr id="3" name="Tijdelijke aanduiding voor inhoud 2"/>
          <p:cNvSpPr>
            <a:spLocks noGrp="1"/>
          </p:cNvSpPr>
          <p:nvPr>
            <p:ph sz="half" idx="1"/>
          </p:nvPr>
        </p:nvSpPr>
        <p:spPr>
          <a:xfrm>
            <a:off x="819159" y="1497012"/>
            <a:ext cx="10706081" cy="4675188"/>
          </a:xfrm>
        </p:spPr>
        <p:txBody>
          <a:bodyPr>
            <a:noAutofit/>
          </a:bodyPr>
          <a:lstStyle/>
          <a:p>
            <a:pPr marL="0" indent="0">
              <a:buNone/>
            </a:pPr>
            <a:r>
              <a:rPr lang="en-US" b="1" dirty="0"/>
              <a:t>5. Derive testable implications</a:t>
            </a:r>
            <a:endParaRPr lang="en-US" b="1" i="1" dirty="0"/>
          </a:p>
          <a:p>
            <a:endParaRPr lang="en-US" dirty="0"/>
          </a:p>
          <a:p>
            <a:r>
              <a:rPr lang="en-US" dirty="0"/>
              <a:t>E.g. If H1 is correct (and </a:t>
            </a:r>
            <a:r>
              <a:rPr lang="en-US" dirty="0" err="1"/>
              <a:t>broadway</a:t>
            </a:r>
            <a:r>
              <a:rPr lang="en-US" dirty="0"/>
              <a:t> shows receive more standing ovations because of rising prices), what are the implications for other types of entertainment (e.g. free television shows, rising cinema tickets, museum entrance,…)</a:t>
            </a:r>
          </a:p>
          <a:p>
            <a:endParaRPr lang="en-US" dirty="0"/>
          </a:p>
          <a:p>
            <a:r>
              <a:rPr lang="en-US" dirty="0"/>
              <a:t>This helps to show the more general relevance of your hypothesis</a:t>
            </a:r>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38717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527" y="403048"/>
            <a:ext cx="10566323" cy="612680"/>
          </a:xfrm>
        </p:spPr>
        <p:txBody>
          <a:bodyPr>
            <a:noAutofit/>
          </a:bodyPr>
          <a:lstStyle/>
          <a:p>
            <a:r>
              <a:rPr lang="en-US" sz="3200" dirty="0"/>
              <a:t>Matrix typology: Robert Dahl’s typology of political regimes</a:t>
            </a:r>
          </a:p>
        </p:txBody>
      </p:sp>
      <p:graphicFrame>
        <p:nvGraphicFramePr>
          <p:cNvPr id="4" name="Tijdelijke aanduiding voor inhoud 3"/>
          <p:cNvGraphicFramePr>
            <a:graphicFrameLocks noGrp="1"/>
          </p:cNvGraphicFramePr>
          <p:nvPr>
            <p:ph idx="1"/>
          </p:nvPr>
        </p:nvGraphicFramePr>
        <p:xfrm>
          <a:off x="997527" y="1370586"/>
          <a:ext cx="10178472" cy="4985764"/>
        </p:xfrm>
        <a:graphic>
          <a:graphicData uri="http://schemas.openxmlformats.org/drawingml/2006/table">
            <a:tbl>
              <a:tblPr firstRow="1" bandRow="1">
                <a:tableStyleId>{5C22544A-7EE6-4342-B048-85BDC9FD1C3A}</a:tableStyleId>
              </a:tblPr>
              <a:tblGrid>
                <a:gridCol w="2041237">
                  <a:extLst>
                    <a:ext uri="{9D8B030D-6E8A-4147-A177-3AD203B41FA5}">
                      <a16:colId xmlns:a16="http://schemas.microsoft.com/office/drawing/2014/main" val="20000"/>
                    </a:ext>
                  </a:extLst>
                </a:gridCol>
                <a:gridCol w="1302327">
                  <a:extLst>
                    <a:ext uri="{9D8B030D-6E8A-4147-A177-3AD203B41FA5}">
                      <a16:colId xmlns:a16="http://schemas.microsoft.com/office/drawing/2014/main" val="20001"/>
                    </a:ext>
                  </a:extLst>
                </a:gridCol>
                <a:gridCol w="4423637">
                  <a:extLst>
                    <a:ext uri="{9D8B030D-6E8A-4147-A177-3AD203B41FA5}">
                      <a16:colId xmlns:a16="http://schemas.microsoft.com/office/drawing/2014/main" val="20002"/>
                    </a:ext>
                  </a:extLst>
                </a:gridCol>
                <a:gridCol w="2411271">
                  <a:extLst>
                    <a:ext uri="{9D8B030D-6E8A-4147-A177-3AD203B41FA5}">
                      <a16:colId xmlns:a16="http://schemas.microsoft.com/office/drawing/2014/main" val="20003"/>
                    </a:ext>
                  </a:extLst>
                </a:gridCol>
              </a:tblGrid>
              <a:tr h="844543">
                <a:tc gridSpan="4">
                  <a:txBody>
                    <a:bodyPr/>
                    <a:lstStyle/>
                    <a:p>
                      <a:r>
                        <a:rPr lang="en-US" sz="2400" noProof="0"/>
                        <a:t>                                                                                    </a:t>
                      </a:r>
                      <a:r>
                        <a:rPr lang="en-US" sz="2400" noProof="0">
                          <a:solidFill>
                            <a:schemeClr val="bg1"/>
                          </a:solidFill>
                        </a:rPr>
                        <a:t>Participation</a:t>
                      </a:r>
                    </a:p>
                  </a:txBody>
                  <a:tcPr/>
                </a:tc>
                <a:tc hMerge="1">
                  <a:txBody>
                    <a:bodyPr/>
                    <a:lstStyle/>
                    <a:p>
                      <a:endParaRPr lang="nl-BE" dirty="0"/>
                    </a:p>
                  </a:txBody>
                  <a:tcPr/>
                </a:tc>
                <a:tc hMerge="1">
                  <a:txBody>
                    <a:bodyPr/>
                    <a:lstStyle/>
                    <a:p>
                      <a:endParaRPr lang="nl-BE" dirty="0"/>
                    </a:p>
                  </a:txBody>
                  <a:tcPr/>
                </a:tc>
                <a:tc hMerge="1">
                  <a:txBody>
                    <a:bodyPr/>
                    <a:lstStyle/>
                    <a:p>
                      <a:endParaRPr lang="nl-BE" dirty="0"/>
                    </a:p>
                  </a:txBody>
                  <a:tcPr/>
                </a:tc>
                <a:extLst>
                  <a:ext uri="{0D108BD9-81ED-4DB2-BD59-A6C34878D82A}">
                    <a16:rowId xmlns:a16="http://schemas.microsoft.com/office/drawing/2014/main" val="10000"/>
                  </a:ext>
                </a:extLst>
              </a:tr>
              <a:tr h="809355">
                <a:tc rowSpan="3">
                  <a:txBody>
                    <a:bodyPr/>
                    <a:lstStyle/>
                    <a:p>
                      <a:endParaRPr lang="en-US" noProof="0" dirty="0"/>
                    </a:p>
                    <a:p>
                      <a:endParaRPr lang="en-US" noProof="0" dirty="0"/>
                    </a:p>
                    <a:p>
                      <a:endParaRPr lang="en-US" noProof="0" dirty="0"/>
                    </a:p>
                    <a:p>
                      <a:endParaRPr lang="en-US" sz="2200" b="1" noProof="0" dirty="0">
                        <a:solidFill>
                          <a:schemeClr val="bg1"/>
                        </a:solidFill>
                      </a:endParaRPr>
                    </a:p>
                    <a:p>
                      <a:endParaRPr lang="en-US" sz="2200" b="1" noProof="0" dirty="0">
                        <a:solidFill>
                          <a:schemeClr val="bg1"/>
                        </a:solidFill>
                      </a:endParaRPr>
                    </a:p>
                    <a:p>
                      <a:r>
                        <a:rPr lang="en-US" sz="2400" b="1" noProof="0" dirty="0">
                          <a:solidFill>
                            <a:schemeClr val="bg1"/>
                          </a:solidFill>
                        </a:rPr>
                        <a:t>Contestation</a:t>
                      </a:r>
                    </a:p>
                  </a:txBody>
                  <a:tcPr>
                    <a:solidFill>
                      <a:schemeClr val="accent1"/>
                    </a:solidFill>
                  </a:tcPr>
                </a:tc>
                <a:tc>
                  <a:txBody>
                    <a:bodyPr/>
                    <a:lstStyle/>
                    <a:p>
                      <a:endParaRPr lang="en-US" noProof="0"/>
                    </a:p>
                  </a:txBody>
                  <a:tcPr/>
                </a:tc>
                <a:tc>
                  <a:txBody>
                    <a:bodyPr/>
                    <a:lstStyle/>
                    <a:p>
                      <a:pPr algn="ctr"/>
                      <a:r>
                        <a:rPr lang="en-US" sz="2400" b="1" i="1" noProof="0"/>
                        <a:t>Low</a:t>
                      </a:r>
                    </a:p>
                  </a:txBody>
                  <a:tcPr/>
                </a:tc>
                <a:tc>
                  <a:txBody>
                    <a:bodyPr/>
                    <a:lstStyle/>
                    <a:p>
                      <a:pPr algn="ctr"/>
                      <a:r>
                        <a:rPr lang="en-US" sz="2400" b="1" i="1" noProof="0"/>
                        <a:t>High</a:t>
                      </a:r>
                    </a:p>
                  </a:txBody>
                  <a:tcPr/>
                </a:tc>
                <a:extLst>
                  <a:ext uri="{0D108BD9-81ED-4DB2-BD59-A6C34878D82A}">
                    <a16:rowId xmlns:a16="http://schemas.microsoft.com/office/drawing/2014/main" val="10001"/>
                  </a:ext>
                </a:extLst>
              </a:tr>
              <a:tr h="1455512">
                <a:tc vMerge="1">
                  <a:txBody>
                    <a:bodyPr/>
                    <a:lstStyle/>
                    <a:p>
                      <a:endParaRPr lang="nl-BE"/>
                    </a:p>
                  </a:txBody>
                  <a:tcPr/>
                </a:tc>
                <a:tc>
                  <a:txBody>
                    <a:bodyPr/>
                    <a:lstStyle/>
                    <a:p>
                      <a:endParaRPr lang="en-US" sz="2400" b="1" i="1" noProof="0"/>
                    </a:p>
                    <a:p>
                      <a:endParaRPr lang="en-US" sz="2400" b="1" i="1" noProof="0"/>
                    </a:p>
                    <a:p>
                      <a:r>
                        <a:rPr lang="en-US" sz="2400" b="1" i="1" noProof="0"/>
                        <a:t>Low</a:t>
                      </a:r>
                    </a:p>
                  </a:txBody>
                  <a:tcPr/>
                </a:tc>
                <a:tc>
                  <a:txBody>
                    <a:bodyPr/>
                    <a:lstStyle/>
                    <a:p>
                      <a:endParaRPr lang="en-US" sz="2400" noProof="0"/>
                    </a:p>
                    <a:p>
                      <a:endParaRPr lang="en-US" sz="2400" noProof="0"/>
                    </a:p>
                    <a:p>
                      <a:r>
                        <a:rPr lang="en-US" sz="2400" noProof="0"/>
                        <a:t>Closed</a:t>
                      </a:r>
                      <a:r>
                        <a:rPr lang="en-US" sz="2400" baseline="0" noProof="0"/>
                        <a:t> </a:t>
                      </a:r>
                    </a:p>
                    <a:p>
                      <a:r>
                        <a:rPr lang="en-US" sz="2400" baseline="0" noProof="0"/>
                        <a:t>hegemony</a:t>
                      </a:r>
                      <a:endParaRPr lang="en-US" sz="2400" noProof="0"/>
                    </a:p>
                  </a:txBody>
                  <a:tcPr/>
                </a:tc>
                <a:tc>
                  <a:txBody>
                    <a:bodyPr/>
                    <a:lstStyle/>
                    <a:p>
                      <a:endParaRPr lang="en-US" sz="2400" noProof="0"/>
                    </a:p>
                    <a:p>
                      <a:endParaRPr lang="en-US" sz="2400" noProof="0"/>
                    </a:p>
                    <a:p>
                      <a:r>
                        <a:rPr lang="en-US" sz="2400" noProof="0"/>
                        <a:t>Inclusive</a:t>
                      </a:r>
                      <a:r>
                        <a:rPr lang="en-US" sz="2400" baseline="0" noProof="0"/>
                        <a:t> hegemony</a:t>
                      </a:r>
                      <a:endParaRPr lang="en-US" sz="2400" noProof="0"/>
                    </a:p>
                  </a:txBody>
                  <a:tcPr/>
                </a:tc>
                <a:extLst>
                  <a:ext uri="{0D108BD9-81ED-4DB2-BD59-A6C34878D82A}">
                    <a16:rowId xmlns:a16="http://schemas.microsoft.com/office/drawing/2014/main" val="10002"/>
                  </a:ext>
                </a:extLst>
              </a:tr>
              <a:tr h="1777386">
                <a:tc vMerge="1">
                  <a:txBody>
                    <a:bodyPr/>
                    <a:lstStyle/>
                    <a:p>
                      <a:endParaRPr lang="nl-BE" dirty="0"/>
                    </a:p>
                  </a:txBody>
                  <a:tcPr/>
                </a:tc>
                <a:tc>
                  <a:txBody>
                    <a:bodyPr/>
                    <a:lstStyle/>
                    <a:p>
                      <a:endParaRPr lang="en-US" sz="2400" b="1" i="1" noProof="0"/>
                    </a:p>
                    <a:p>
                      <a:endParaRPr lang="en-US" sz="2400" b="1" i="1" noProof="0"/>
                    </a:p>
                    <a:p>
                      <a:r>
                        <a:rPr lang="en-US" sz="2400" b="1" i="1" noProof="0"/>
                        <a:t>High</a:t>
                      </a:r>
                    </a:p>
                  </a:txBody>
                  <a:tcPr/>
                </a:tc>
                <a:tc>
                  <a:txBody>
                    <a:bodyPr/>
                    <a:lstStyle/>
                    <a:p>
                      <a:endParaRPr lang="en-US" sz="2400" noProof="0"/>
                    </a:p>
                    <a:p>
                      <a:endParaRPr lang="en-US" sz="2400" noProof="0"/>
                    </a:p>
                    <a:p>
                      <a:r>
                        <a:rPr lang="en-US" sz="2400" noProof="0"/>
                        <a:t>Competitive</a:t>
                      </a:r>
                      <a:r>
                        <a:rPr lang="en-US" sz="2400" baseline="0" noProof="0"/>
                        <a:t> oligarchy</a:t>
                      </a:r>
                      <a:endParaRPr lang="en-US" sz="2400" noProof="0"/>
                    </a:p>
                  </a:txBody>
                  <a:tcPr/>
                </a:tc>
                <a:tc>
                  <a:txBody>
                    <a:bodyPr/>
                    <a:lstStyle/>
                    <a:p>
                      <a:endParaRPr lang="en-US" sz="2400" noProof="0" dirty="0"/>
                    </a:p>
                    <a:p>
                      <a:endParaRPr lang="en-US" sz="2400" noProof="0" dirty="0"/>
                    </a:p>
                    <a:p>
                      <a:r>
                        <a:rPr lang="en-US" sz="2400" noProof="0" dirty="0"/>
                        <a:t>Polyarchy</a:t>
                      </a:r>
                    </a:p>
                  </a:txBody>
                  <a:tcPr/>
                </a:tc>
                <a:extLst>
                  <a:ext uri="{0D108BD9-81ED-4DB2-BD59-A6C34878D82A}">
                    <a16:rowId xmlns:a16="http://schemas.microsoft.com/office/drawing/2014/main" val="10003"/>
                  </a:ext>
                </a:extLst>
              </a:tr>
            </a:tbl>
          </a:graphicData>
        </a:graphic>
      </p:graphicFrame>
      <p:sp>
        <p:nvSpPr>
          <p:cNvPr id="3" name="Tijdelijke aanduiding voor dianumm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56372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713" y="298180"/>
            <a:ext cx="9784641" cy="1080120"/>
          </a:xfrm>
        </p:spPr>
        <p:txBody>
          <a:bodyPr>
            <a:normAutofit/>
          </a:bodyPr>
          <a:lstStyle/>
          <a:p>
            <a:r>
              <a:rPr lang="en-US" sz="3600" dirty="0"/>
              <a:t>Taxonomy: polities</a:t>
            </a:r>
            <a:endParaRPr lang="en-US" sz="44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489646" y="1161512"/>
            <a:ext cx="9329631" cy="5373216"/>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82154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824948"/>
          </a:xfrm>
        </p:spPr>
        <p:txBody>
          <a:bodyPr>
            <a:normAutofit/>
          </a:bodyPr>
          <a:lstStyle/>
          <a:p>
            <a:r>
              <a:rPr lang="en-GB" sz="3600" dirty="0"/>
              <a:t>Configurational typology</a:t>
            </a:r>
          </a:p>
        </p:txBody>
      </p:sp>
      <p:sp>
        <p:nvSpPr>
          <p:cNvPr id="3" name="Tijdelijke aanduiding voor inhoud 2"/>
          <p:cNvSpPr>
            <a:spLocks noGrp="1"/>
          </p:cNvSpPr>
          <p:nvPr>
            <p:ph idx="1"/>
          </p:nvPr>
        </p:nvSpPr>
        <p:spPr>
          <a:xfrm>
            <a:off x="1371600" y="1510748"/>
            <a:ext cx="10376452" cy="4942638"/>
          </a:xfrm>
        </p:spPr>
        <p:txBody>
          <a:bodyPr>
            <a:normAutofit lnSpcReduction="10000"/>
          </a:bodyPr>
          <a:lstStyle/>
          <a:p>
            <a:r>
              <a:rPr lang="en-GB" sz="2400" dirty="0"/>
              <a:t>Ideal-type: a superordinate construct that combines all possible elements, with sub-types that only contain some elements.</a:t>
            </a:r>
          </a:p>
          <a:p>
            <a:endParaRPr lang="en-GB" sz="2400" dirty="0"/>
          </a:p>
          <a:p>
            <a:r>
              <a:rPr lang="en-GB" sz="2400" dirty="0"/>
              <a:t>E.g. attributes of democracy:</a:t>
            </a:r>
          </a:p>
          <a:p>
            <a:pPr lvl="1"/>
            <a:r>
              <a:rPr lang="en-GB" sz="2400" dirty="0"/>
              <a:t>Competitive elections</a:t>
            </a:r>
          </a:p>
          <a:p>
            <a:pPr lvl="1"/>
            <a:r>
              <a:rPr lang="en-GB" sz="2400" dirty="0"/>
              <a:t>Rule of law</a:t>
            </a:r>
          </a:p>
          <a:p>
            <a:pPr lvl="1"/>
            <a:r>
              <a:rPr lang="en-GB" sz="2400" dirty="0"/>
              <a:t>Majority rule</a:t>
            </a:r>
          </a:p>
          <a:p>
            <a:pPr lvl="1"/>
            <a:r>
              <a:rPr lang="en-GB" sz="2400" dirty="0"/>
              <a:t>Popular participation</a:t>
            </a:r>
          </a:p>
          <a:p>
            <a:pPr lvl="1"/>
            <a:r>
              <a:rPr lang="en-GB" sz="2400" dirty="0"/>
              <a:t>Consultative bodies</a:t>
            </a:r>
          </a:p>
          <a:p>
            <a:pPr lvl="1"/>
            <a:r>
              <a:rPr lang="en-GB" sz="2400" dirty="0"/>
              <a:t>Equality</a:t>
            </a:r>
          </a:p>
          <a:p>
            <a:pPr lvl="1"/>
            <a:endParaRPr lang="en-GB"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0298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760615"/>
          </a:xfrm>
        </p:spPr>
        <p:txBody>
          <a:bodyPr>
            <a:normAutofit/>
          </a:bodyPr>
          <a:lstStyle/>
          <a:p>
            <a:r>
              <a:rPr lang="en-US" sz="3200" dirty="0"/>
              <a:t>Configurational typology</a:t>
            </a:r>
          </a:p>
        </p:txBody>
      </p:sp>
      <p:pic>
        <p:nvPicPr>
          <p:cNvPr id="5122" name="Picture 2"/>
          <p:cNvPicPr>
            <a:picLocks noGrp="1" noChangeAspect="1" noChangeArrowheads="1"/>
          </p:cNvPicPr>
          <p:nvPr>
            <p:ph idx="1"/>
          </p:nvPr>
        </p:nvPicPr>
        <p:blipFill>
          <a:blip r:embed="rId3" cstate="print"/>
          <a:stretch>
            <a:fillRect/>
          </a:stretch>
        </p:blipFill>
        <p:spPr bwMode="auto">
          <a:xfrm>
            <a:off x="1909991" y="2286000"/>
            <a:ext cx="8524418" cy="358140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867522921"/>
      </p:ext>
    </p:extLst>
  </p:cSld>
  <p:clrMapOvr>
    <a:masterClrMapping/>
  </p:clrMapOvr>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5452</TotalTime>
  <Words>5218</Words>
  <Application>Microsoft Macintosh PowerPoint</Application>
  <PresentationFormat>Widescreen</PresentationFormat>
  <Paragraphs>587</Paragraphs>
  <Slides>59</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Franklin Gothic Book</vt:lpstr>
      <vt:lpstr>Crop</vt:lpstr>
      <vt:lpstr>Theory construction</vt:lpstr>
      <vt:lpstr>The (post-)positivist approach Building Blocks</vt:lpstr>
      <vt:lpstr>3. Typologies</vt:lpstr>
      <vt:lpstr>Typologies</vt:lpstr>
      <vt:lpstr>Simple typologies</vt:lpstr>
      <vt:lpstr>Matrix typology: Robert Dahl’s typology of political regimes</vt:lpstr>
      <vt:lpstr>Taxonomy: polities</vt:lpstr>
      <vt:lpstr>Configurational typology</vt:lpstr>
      <vt:lpstr>Configurational typology</vt:lpstr>
      <vt:lpstr>Sequential typology</vt:lpstr>
      <vt:lpstr>4. Measuring</vt:lpstr>
      <vt:lpstr>The merits of measuring</vt:lpstr>
      <vt:lpstr>The difficulties of measuring</vt:lpstr>
      <vt:lpstr>Indicators</vt:lpstr>
      <vt:lpstr>From indicators to indexes</vt:lpstr>
      <vt:lpstr>PowerPoint Presentation</vt:lpstr>
      <vt:lpstr>Criteria in measuring</vt:lpstr>
      <vt:lpstr>Criteria in measuring</vt:lpstr>
      <vt:lpstr>Strategies of measuring </vt:lpstr>
      <vt:lpstr>Strategies of measuring </vt:lpstr>
      <vt:lpstr>Strategies of measuring</vt:lpstr>
      <vt:lpstr>Strategies of measuring</vt:lpstr>
      <vt:lpstr>Strategies of measuring</vt:lpstr>
      <vt:lpstr>Caveats of measuring</vt:lpstr>
      <vt:lpstr>In Lecture 5</vt:lpstr>
      <vt:lpstr>Overview</vt:lpstr>
      <vt:lpstr>PowerPoint Presentation</vt:lpstr>
      <vt:lpstr>Fundamental attribution error</vt:lpstr>
      <vt:lpstr>Why do people make the fundamental attribution error?</vt:lpstr>
      <vt:lpstr>Why do people make the fundamental attribution error?</vt:lpstr>
      <vt:lpstr>Why do people make the fundamental attribution error?</vt:lpstr>
      <vt:lpstr>Why do people make the fundamental attribution error?</vt:lpstr>
      <vt:lpstr>Public debates</vt:lpstr>
      <vt:lpstr>Public debates</vt:lpstr>
      <vt:lpstr>Public debates</vt:lpstr>
      <vt:lpstr>Causal explanations in the social sciences</vt:lpstr>
      <vt:lpstr>Causal explanations in the social sciences</vt:lpstr>
      <vt:lpstr>Causal explanations in the social sciences</vt:lpstr>
      <vt:lpstr>Causal explanations in the social sciences</vt:lpstr>
      <vt:lpstr>Multiple causalities</vt:lpstr>
      <vt:lpstr>Multiple causalities</vt:lpstr>
      <vt:lpstr>Multiple causalities</vt:lpstr>
      <vt:lpstr>Summing up so far: social scientists…</vt:lpstr>
      <vt:lpstr>What explanations are not?</vt:lpstr>
      <vt:lpstr>What explanations are not</vt:lpstr>
      <vt:lpstr>What explanations are not</vt:lpstr>
      <vt:lpstr>What explanations are not</vt:lpstr>
      <vt:lpstr>What explanations are not</vt:lpstr>
      <vt:lpstr>What explanations are not</vt:lpstr>
      <vt:lpstr>What explanations are not</vt:lpstr>
      <vt:lpstr>Summing up…</vt:lpstr>
      <vt:lpstr>Overview</vt:lpstr>
      <vt:lpstr>The process of causal reasoning</vt:lpstr>
      <vt:lpstr>The process of causal reasoning</vt:lpstr>
      <vt:lpstr>The process of causal reasoning</vt:lpstr>
      <vt:lpstr>The process of causal reasoning</vt:lpstr>
      <vt:lpstr>The process of causal reasoning</vt:lpstr>
      <vt:lpstr>The process of causal reasoning</vt:lpstr>
      <vt:lpstr>The process of causal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 Verschraegen</dc:creator>
  <cp:lastModifiedBy>Microsoft Office User</cp:lastModifiedBy>
  <cp:revision>383</cp:revision>
  <cp:lastPrinted>2017-11-01T13:49:53Z</cp:lastPrinted>
  <dcterms:created xsi:type="dcterms:W3CDTF">2014-09-12T02:17:01Z</dcterms:created>
  <dcterms:modified xsi:type="dcterms:W3CDTF">2019-11-11T20:46:41Z</dcterms:modified>
</cp:coreProperties>
</file>