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79" r:id="rId4"/>
    <p:sldId id="278" r:id="rId5"/>
    <p:sldId id="280" r:id="rId6"/>
    <p:sldId id="281" r:id="rId7"/>
    <p:sldId id="257" r:id="rId8"/>
    <p:sldId id="258" r:id="rId9"/>
    <p:sldId id="259" r:id="rId10"/>
    <p:sldId id="274" r:id="rId11"/>
    <p:sldId id="282" r:id="rId12"/>
    <p:sldId id="277" r:id="rId13"/>
    <p:sldId id="260" r:id="rId14"/>
    <p:sldId id="276" r:id="rId15"/>
    <p:sldId id="261" r:id="rId16"/>
    <p:sldId id="269" r:id="rId17"/>
    <p:sldId id="263" r:id="rId18"/>
    <p:sldId id="268" r:id="rId19"/>
    <p:sldId id="290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A1C88-5E81-49EF-913A-1F691C35A358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25883-30D1-440D-A619-14320B929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5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Aby neřešili rozbité dítě, ale systém v jakém funguje (od individuální po společenskou rovinu, interakce)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93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266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Pozor také na větší záchyt / odhalení, nebo větší citlivost…. Např. Pokud jsme neměli definici znásilnění v manželství a neuznávalo se, tak …. Celkově domácí násilí se prostě tolik neřešilo, nevnímalo se tak (čistě privátní problém), ne že nebylo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11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Diskutovat o eliminaci (jde to? Co normy, mění 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Paradigma – zaměření na nemoc//zaměření na zdraví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Potřeba systémového pohledu </a:t>
            </a:r>
            <a:r>
              <a:rPr lang="cs-CZ" b="1" dirty="0"/>
              <a:t>jedinec jako součást společnosti</a:t>
            </a:r>
            <a:r>
              <a:rPr lang="en-US" b="1" dirty="0"/>
              <a:t>,</a:t>
            </a:r>
            <a:r>
              <a:rPr lang="en-US" b="0" dirty="0"/>
              <a:t> </a:t>
            </a:r>
            <a:r>
              <a:rPr lang="en-US" b="0" dirty="0" err="1"/>
              <a:t>fale</a:t>
            </a:r>
            <a:r>
              <a:rPr lang="cs-CZ" b="0" dirty="0" err="1"/>
              <a:t>šná</a:t>
            </a:r>
            <a:r>
              <a:rPr lang="cs-CZ" b="0" dirty="0"/>
              <a:t> dichotomie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35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je běžné/nevhodné/trestné v různých kulturách</a:t>
            </a:r>
          </a:p>
          <a:p>
            <a:r>
              <a:rPr lang="cs-CZ" dirty="0"/>
              <a:t>Mezigenerační proměny norem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200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Nějaké cvičení – </a:t>
            </a:r>
            <a:r>
              <a:rPr lang="cs-CZ" dirty="0" err="1"/>
              <a:t>psychiatriční</a:t>
            </a:r>
            <a:r>
              <a:rPr lang="cs-CZ" dirty="0"/>
              <a:t> pacienty – obavy, neznalost </a:t>
            </a:r>
            <a:r>
              <a:rPr lang="cs-CZ" dirty="0" err="1"/>
              <a:t>apt</a:t>
            </a:r>
            <a:r>
              <a:rPr lang="cs-CZ" dirty="0"/>
              <a:t>. – když se řekne schizofrenie, co se jim vybaví, jaký mediální titulek </a:t>
            </a:r>
            <a:r>
              <a:rPr lang="cs-CZ" dirty="0" err="1"/>
              <a:t>atp</a:t>
            </a:r>
            <a:r>
              <a:rPr lang="cs-CZ" dirty="0"/>
              <a:t>…? A pak něco z těch nových </a:t>
            </a:r>
            <a:r>
              <a:rPr lang="cs-CZ" dirty="0" err="1"/>
              <a:t>antistigm</a:t>
            </a:r>
            <a:r>
              <a:rPr lang="cs-CZ" dirty="0"/>
              <a:t>. Projektů… na rovinu, </a:t>
            </a:r>
            <a:r>
              <a:rPr lang="cs-CZ" dirty="0" err="1"/>
              <a:t>nevypust</a:t>
            </a:r>
            <a:r>
              <a:rPr lang="cs-CZ" dirty="0"/>
              <a:t> </a:t>
            </a:r>
            <a:r>
              <a:rPr lang="cs-CZ" dirty="0" err="1"/>
              <a:t>dusi</a:t>
            </a:r>
            <a:r>
              <a:rPr lang="cs-CZ" dirty="0"/>
              <a:t> </a:t>
            </a:r>
            <a:r>
              <a:rPr lang="cs-CZ" dirty="0" err="1"/>
              <a:t>atp</a:t>
            </a:r>
            <a:r>
              <a:rPr lang="cs-CZ" dirty="0"/>
              <a:t>…?  Co téma asistované sebevraždy z důvodů duševního zdraví?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94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i="1" dirty="0"/>
              <a:t>Stalo se vám v poslední době, že jste porušili nějaké pravidlo? Nebo vám bylo dáno najevo, že nějaké pravidlo porušujete? O jakou situaci šlo? Jaká byla reakce?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Konformita</a:t>
            </a:r>
            <a:r>
              <a:rPr lang="en-US" dirty="0"/>
              <a:t> </a:t>
            </a:r>
            <a:r>
              <a:rPr lang="en-US" dirty="0" err="1"/>
              <a:t>soc</a:t>
            </a:r>
            <a:r>
              <a:rPr lang="en-US" dirty="0"/>
              <a:t> </a:t>
            </a:r>
            <a:r>
              <a:rPr lang="en-US" dirty="0" err="1"/>
              <a:t>psy</a:t>
            </a:r>
            <a:r>
              <a:rPr lang="en-US" dirty="0"/>
              <a:t> / </a:t>
            </a:r>
            <a:r>
              <a:rPr lang="en-US" dirty="0" err="1"/>
              <a:t>jednotlivec</a:t>
            </a:r>
            <a:r>
              <a:rPr lang="en-US" dirty="0"/>
              <a:t> </a:t>
            </a:r>
            <a:r>
              <a:rPr lang="en-US" dirty="0" err="1"/>
              <a:t>str</a:t>
            </a:r>
            <a:r>
              <a:rPr lang="cs-CZ" dirty="0" err="1"/>
              <a:t>žený</a:t>
            </a:r>
            <a:r>
              <a:rPr lang="cs-CZ" dirty="0"/>
              <a:t> davem/skupinou (viz </a:t>
            </a:r>
            <a:r>
              <a:rPr lang="cs-CZ" dirty="0" err="1"/>
              <a:t>Asch</a:t>
            </a:r>
            <a:r>
              <a:rPr lang="cs-CZ" dirty="0"/>
              <a:t> </a:t>
            </a:r>
            <a:r>
              <a:rPr lang="cs-CZ" dirty="0" err="1"/>
              <a:t>exp</a:t>
            </a:r>
            <a:r>
              <a:rPr lang="cs-CZ" dirty="0"/>
              <a:t>.) a kritika, - negativní ladění, jednotlivec bez kontextu, atp.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i="1" dirty="0"/>
          </a:p>
          <a:p>
            <a:r>
              <a:rPr lang="cs-CZ" dirty="0"/>
              <a:t>Jedlička R. - zdroj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883-30D1-440D-A619-14320B92971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60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klopedie.soc.cas.cz/w/Patologie_soci%C3%A1ln%C3%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klopedie.soc.cas.cz/w/Deviace_prim%C3%A1rn%C3%AD_a_sekund%C3%A1rn%C3%AD" TargetMode="External"/><Relationship Id="rId2" Type="http://schemas.openxmlformats.org/officeDocument/2006/relationships/hyperlink" Target="https://encyklopedie.soc.cas.cz/w/Deviace_soci%C3%A1ln%C3%A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klopedie.soc.cas.cz/w/Anomi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zenskaprava.cz/nabidka/vzdelavaci-program-zdrave-partnerske-vztahy-bez-nasil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books.google.co.ck/books?id=K34t04t3KjoC&amp;printsec=copyright#v=onepage&amp;q&amp;f=fal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hyperlink" Target="https://tips.uark.edu/using-blooms-taxonom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kriminalita_nehod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999CE-8180-405F-8295-0A372ABAE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Rizikové chování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9487E2-D170-4A1D-8C86-9DB3E775C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/>
              <a:t>Východiska a Základní </a:t>
            </a:r>
            <a:r>
              <a:rPr lang="cs-CZ" dirty="0"/>
              <a:t>terminologie</a:t>
            </a:r>
          </a:p>
          <a:p>
            <a:r>
              <a:rPr lang="cs-CZ" sz="1000" dirty="0"/>
              <a:t>1. lekce, katedra pedagogiky </a:t>
            </a:r>
            <a:r>
              <a:rPr lang="cs-CZ" sz="1000" dirty="0" err="1"/>
              <a:t>pedf</a:t>
            </a:r>
            <a:r>
              <a:rPr lang="cs-CZ" sz="1000" dirty="0"/>
              <a:t> </a:t>
            </a:r>
            <a:r>
              <a:rPr lang="cs-CZ" sz="1000" dirty="0" err="1"/>
              <a:t>uk</a:t>
            </a:r>
            <a:r>
              <a:rPr lang="cs-CZ" sz="1000" dirty="0"/>
              <a:t>, </a:t>
            </a:r>
            <a:r>
              <a:rPr lang="cs-CZ" sz="1000" dirty="0" err="1"/>
              <a:t>k.machovcová</a:t>
            </a:r>
            <a:r>
              <a:rPr lang="cs-CZ" sz="1000" dirty="0"/>
              <a:t>, </a:t>
            </a:r>
            <a:r>
              <a:rPr lang="cs-CZ" sz="1000" dirty="0" err="1"/>
              <a:t>ph.d.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276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06F1F85-6285-407A-881A-CD0D293F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6A973A9-66D0-41A7-9649-747A9129C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06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A5C413B-8266-45A2-965B-47CB88BC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brainstorming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E335D8-A8EA-4B13-B14E-4A24FE79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byste definovali rizikové chování? </a:t>
            </a:r>
          </a:p>
        </p:txBody>
      </p:sp>
    </p:spTree>
    <p:extLst>
      <p:ext uri="{BB962C8B-B14F-4D97-AF65-F5344CB8AC3E}">
        <p14:creationId xmlns:p14="http://schemas.microsoft.com/office/powerpoint/2010/main" val="1994365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05344-EA7C-462B-8429-19B107C3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chování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FD64CE-5B0F-4199-8D77-6C5A0987B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„přímo nebo nepřímo ústí v psychosociální nebo zdravotní poškození jedince, jiných osob, majetku nebo prostředí“ (</a:t>
            </a:r>
            <a:r>
              <a:rPr lang="cs-CZ" dirty="0" err="1"/>
              <a:t>Nielsen</a:t>
            </a:r>
            <a:r>
              <a:rPr lang="cs-CZ" dirty="0"/>
              <a:t> Sobotková, 2014)</a:t>
            </a:r>
          </a:p>
          <a:p>
            <a:r>
              <a:rPr lang="en-US" dirty="0" err="1"/>
              <a:t>Trimpop</a:t>
            </a:r>
            <a:r>
              <a:rPr lang="en-US" dirty="0"/>
              <a:t> (</a:t>
            </a:r>
            <a:r>
              <a:rPr lang="en-US" u="sng" dirty="0"/>
              <a:t>1994</a:t>
            </a:r>
            <a:r>
              <a:rPr lang="en-US" dirty="0"/>
              <a:t>) “any consciously, or non-consciously controlled behavior with a perceived uncertainty about its outcome, and/or about its possible benefits, or costs for the physical, economic or psycho-social well-being of oneself or others.”</a:t>
            </a:r>
          </a:p>
          <a:p>
            <a:r>
              <a:rPr lang="en-US" dirty="0"/>
              <a:t>Turner et al. (2004) “</a:t>
            </a:r>
            <a:r>
              <a:rPr lang="cs-CZ" dirty="0"/>
              <a:t>r</a:t>
            </a:r>
            <a:r>
              <a:rPr lang="en-US" dirty="0" err="1"/>
              <a:t>isk</a:t>
            </a:r>
            <a:r>
              <a:rPr lang="en-US" dirty="0"/>
              <a:t>-taking behavior has been defined by the reviewers as either a socially unacceptable volitional behavior with a potentially negative outcome in which precautions are not taken (e.g. speeding, drinking and driving) or a socially accepted behavior in which the danger is recognized (competitive sports, skydiving).”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10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D485F-92ED-4BF6-807F-18A5C913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749FB2-194B-44BE-A319-FF857543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6"/>
            <a:ext cx="10178322" cy="3829597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hlinkClick r:id="rId3"/>
              </a:rPr>
              <a:t>„Choroba společnosti“ </a:t>
            </a:r>
            <a:r>
              <a:rPr lang="cs-CZ" sz="2400" dirty="0"/>
              <a:t>– paralela k </a:t>
            </a:r>
            <a:r>
              <a:rPr lang="cs-CZ" sz="2400" dirty="0" err="1"/>
              <a:t>biol</a:t>
            </a:r>
            <a:r>
              <a:rPr lang="cs-CZ" sz="2400" dirty="0"/>
              <a:t>. onemocnění (</a:t>
            </a:r>
            <a:r>
              <a:rPr lang="cs-CZ" sz="2400" dirty="0" err="1"/>
              <a:t>H.Spencer</a:t>
            </a:r>
            <a:r>
              <a:rPr lang="cs-CZ" sz="2400" dirty="0"/>
              <a:t>)</a:t>
            </a:r>
          </a:p>
          <a:p>
            <a:r>
              <a:rPr lang="cs-CZ" sz="2400" dirty="0"/>
              <a:t>Nepříznivé chování, odklon od norem, </a:t>
            </a:r>
            <a:r>
              <a:rPr lang="cs-CZ" sz="2400" i="1" dirty="0"/>
              <a:t>integrální součást společnosti</a:t>
            </a:r>
            <a:r>
              <a:rPr lang="cs-CZ" sz="2400" dirty="0"/>
              <a:t>, nelze stavět proti sobě jako nemoc a zdraví (E. </a:t>
            </a:r>
            <a:r>
              <a:rPr lang="cs-CZ" sz="2400" dirty="0" err="1"/>
              <a:t>Durkheim</a:t>
            </a:r>
            <a:r>
              <a:rPr lang="cs-CZ" sz="2400" dirty="0"/>
              <a:t>)</a:t>
            </a:r>
          </a:p>
          <a:p>
            <a:r>
              <a:rPr lang="cs-CZ" sz="2400" dirty="0"/>
              <a:t>Interdisciplinární přístup; studuje zdroje a příčiny; usiluje o prevenci a korekci (eliminaci?)</a:t>
            </a:r>
          </a:p>
          <a:p>
            <a:r>
              <a:rPr lang="cs-CZ" sz="2400" dirty="0"/>
              <a:t>Relativita </a:t>
            </a:r>
            <a:r>
              <a:rPr lang="cs-CZ" sz="2400" dirty="0" err="1"/>
              <a:t>soc.pat</a:t>
            </a:r>
            <a:r>
              <a:rPr lang="cs-CZ" sz="2400" dirty="0"/>
              <a:t>. projevů – sociokulturní proměny, subkultury, míra tolerance, míra společenské závažnosti, mocenské hledisko </a:t>
            </a:r>
          </a:p>
          <a:p>
            <a:pPr lvl="1"/>
            <a:r>
              <a:rPr lang="cs-CZ" sz="2200" dirty="0"/>
              <a:t>Kdo posuzuje porušení normy? Pro koho je porušení normy problém?</a:t>
            </a:r>
          </a:p>
          <a:p>
            <a:r>
              <a:rPr lang="cs-CZ" sz="2400" dirty="0"/>
              <a:t>Pozornost na jednotlivce – pozornost na společenské aspekty (sociální dezorganizace); </a:t>
            </a:r>
            <a:r>
              <a:rPr lang="en-US" sz="2400" dirty="0"/>
              <a:t> </a:t>
            </a:r>
            <a:r>
              <a:rPr lang="en-US" sz="2400" dirty="0" err="1"/>
              <a:t>problematick</a:t>
            </a:r>
            <a:r>
              <a:rPr lang="cs-CZ" sz="2400" dirty="0"/>
              <a:t>á dichotomie, jedinec vždy součástí společnosti</a:t>
            </a:r>
          </a:p>
        </p:txBody>
      </p:sp>
    </p:spTree>
    <p:extLst>
      <p:ext uri="{BB962C8B-B14F-4D97-AF65-F5344CB8AC3E}">
        <p14:creationId xmlns:p14="http://schemas.microsoft.com/office/powerpoint/2010/main" val="314422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24570-8AE7-4138-ABBF-C2F20907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deviace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2CA957-0B6C-47EA-8401-E1A6534F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54629"/>
            <a:ext cx="10178322" cy="4224963"/>
          </a:xfrm>
        </p:spPr>
        <p:txBody>
          <a:bodyPr>
            <a:normAutofit/>
          </a:bodyPr>
          <a:lstStyle/>
          <a:p>
            <a:r>
              <a:rPr lang="cs-CZ" sz="2400" dirty="0"/>
              <a:t>Sociální patologie ≠ sociální </a:t>
            </a:r>
            <a:r>
              <a:rPr lang="cs-CZ" sz="2400" dirty="0">
                <a:hlinkClick r:id="rId2"/>
              </a:rPr>
              <a:t>deviace</a:t>
            </a:r>
            <a:r>
              <a:rPr lang="cs-CZ" sz="2400" dirty="0"/>
              <a:t>:</a:t>
            </a:r>
          </a:p>
          <a:p>
            <a:pPr lvl="5"/>
            <a:r>
              <a:rPr lang="cs-CZ" sz="1800" dirty="0"/>
              <a:t>Není konformní vůči normě většiny společnosti, hodnotově neutrální (negativní – pozitivní), „hranice povoleného jednání“, patologické vyloženě kriminální chování</a:t>
            </a:r>
          </a:p>
          <a:p>
            <a:endParaRPr lang="cs-CZ" dirty="0"/>
          </a:p>
          <a:p>
            <a:r>
              <a:rPr lang="cs-CZ" dirty="0"/>
              <a:t>Deviace primární – sekundární </a:t>
            </a:r>
            <a:r>
              <a:rPr lang="cs-CZ" dirty="0">
                <a:hlinkClick r:id="rId3"/>
              </a:rPr>
              <a:t>(</a:t>
            </a:r>
            <a:r>
              <a:rPr lang="cs-CZ" dirty="0" err="1">
                <a:hlinkClick r:id="rId3"/>
              </a:rPr>
              <a:t>E.Lemert</a:t>
            </a:r>
            <a:r>
              <a:rPr lang="cs-CZ" dirty="0">
                <a:hlinkClick r:id="rId3"/>
              </a:rPr>
              <a:t>, etiketizační teorie/</a:t>
            </a:r>
            <a:r>
              <a:rPr lang="cs-CZ" dirty="0" err="1">
                <a:hlinkClick r:id="rId3"/>
              </a:rPr>
              <a:t>labelling</a:t>
            </a:r>
            <a:r>
              <a:rPr lang="cs-CZ" dirty="0">
                <a:hlinkClick r:id="rId3"/>
              </a:rPr>
              <a:t>)</a:t>
            </a:r>
            <a:r>
              <a:rPr lang="en-US" dirty="0"/>
              <a:t>: </a:t>
            </a:r>
            <a:endParaRPr lang="cs-CZ" dirty="0"/>
          </a:p>
          <a:p>
            <a:pPr lvl="1"/>
            <a:r>
              <a:rPr lang="cs-CZ" i="1" dirty="0"/>
              <a:t>Koncepty zdůrazňují, že pro pochopení deviantního chování není zdaleka tak nutná znalost jeho etiologie, tj. předpokládané kauzální souvislosti mezi deviantním aktem a rodinným prostředím, výchovou, soc. původem atd., jako znalost způsobů, jimiž veřejnost určité chování za deviantní </a:t>
            </a:r>
            <a:r>
              <a:rPr lang="cs-CZ" i="1" u="sng" dirty="0"/>
              <a:t>označuje</a:t>
            </a:r>
            <a:r>
              <a:rPr lang="cs-CZ" i="1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38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316AE-145A-4E35-A04C-515F95E0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cs-CZ" dirty="0" err="1"/>
              <a:t>ůzné</a:t>
            </a:r>
            <a:r>
              <a:rPr lang="cs-CZ" dirty="0"/>
              <a:t> perspektivy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C46B62-F549-4763-9131-70D5AC957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45921"/>
            <a:ext cx="10178322" cy="4233672"/>
          </a:xfrm>
        </p:spPr>
        <p:txBody>
          <a:bodyPr/>
          <a:lstStyle/>
          <a:p>
            <a:r>
              <a:rPr lang="cs-CZ" dirty="0"/>
              <a:t>Je vždy jasná hranice mezi jaké chování je přípustné a jaké ne? Existují všem srozumitelné a jednoznačné sociální normy? Platí ve všech skupinách společnosti?</a:t>
            </a:r>
          </a:p>
          <a:p>
            <a:r>
              <a:rPr lang="cs-CZ" dirty="0"/>
              <a:t>Jsou lidé, kteří se vždy sociálními normami řídí? </a:t>
            </a:r>
          </a:p>
          <a:p>
            <a:r>
              <a:rPr lang="cs-CZ" dirty="0"/>
              <a:t>Posuzujeme všechny členy společnosti podle stejných sociálních norem?</a:t>
            </a:r>
          </a:p>
          <a:p>
            <a:r>
              <a:rPr lang="cs-CZ" dirty="0"/>
              <a:t>Je patologické jednoduše to, co je méně časté? </a:t>
            </a:r>
          </a:p>
          <a:p>
            <a:endParaRPr lang="cs-CZ" dirty="0"/>
          </a:p>
          <a:p>
            <a:r>
              <a:rPr lang="cs-CZ" i="1" dirty="0"/>
              <a:t>Posuzování v rámci kontextu (společnost, subkultura, postavení konkrétního jedince)</a:t>
            </a:r>
          </a:p>
          <a:p>
            <a:r>
              <a:rPr lang="cs-CZ" i="1" dirty="0"/>
              <a:t>Nepsané sociální normy/kodifikované sociální normy</a:t>
            </a:r>
            <a:r>
              <a:rPr lang="en-US" i="1" dirty="0"/>
              <a:t>/</a:t>
            </a:r>
            <a:r>
              <a:rPr lang="en-US" i="1" dirty="0" err="1"/>
              <a:t>vyjedn</a:t>
            </a:r>
            <a:r>
              <a:rPr lang="cs-CZ" i="1" dirty="0" err="1"/>
              <a:t>ávání</a:t>
            </a:r>
            <a:r>
              <a:rPr lang="cs-CZ" i="1" dirty="0"/>
              <a:t> o normách</a:t>
            </a:r>
          </a:p>
          <a:p>
            <a:pPr lvl="2"/>
            <a:r>
              <a:rPr lang="cs-CZ" i="1" dirty="0"/>
              <a:t>Trestné činy, které hodnotíme jako nemorální jako takové (např. krádež, vražda)… a které jsou ustanovené v důsledku společenské regulace (např. dopravní přestupky, daňové zákony)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60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BC9B1-4CEB-4DB2-9C2E-A2B79F9B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relativismus sociálních norem</a:t>
            </a:r>
          </a:p>
        </p:txBody>
      </p:sp>
      <p:pic>
        <p:nvPicPr>
          <p:cNvPr id="5" name="Zástupný symbol pro obsah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E9A2106F-E96A-40EA-845F-E71E65C52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5914" y="2027975"/>
            <a:ext cx="7104183" cy="4506581"/>
          </a:xfrm>
        </p:spPr>
      </p:pic>
    </p:spTree>
    <p:extLst>
      <p:ext uri="{BB962C8B-B14F-4D97-AF65-F5344CB8AC3E}">
        <p14:creationId xmlns:p14="http://schemas.microsoft.com/office/powerpoint/2010/main" val="1166141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65845-4B84-4EE1-9D71-98A4F5EE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Normalita/abnormalita- </a:t>
            </a:r>
            <a:r>
              <a:rPr lang="cs-CZ" sz="2000" dirty="0"/>
              <a:t>různá pojetí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255682-4FCA-4AE4-810C-0B22600F1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17785"/>
            <a:ext cx="10178322" cy="426180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 jakého důvodu hodnotíme konkrétní chování negativně? Komu a jak škodí?</a:t>
            </a:r>
          </a:p>
          <a:p>
            <a:pPr lvl="1"/>
            <a:r>
              <a:rPr lang="cs-CZ" dirty="0"/>
              <a:t>Někdy hodnotíme negativně chování, které je pro nás nesrozumitelné, neznámé, vzbuzuje je obavy a nejistotu</a:t>
            </a:r>
          </a:p>
          <a:p>
            <a:pPr lvl="1"/>
            <a:r>
              <a:rPr lang="cs-CZ" dirty="0"/>
              <a:t>Posouzení normálnosti se mění</a:t>
            </a:r>
          </a:p>
          <a:p>
            <a:pPr lvl="1"/>
            <a:r>
              <a:rPr lang="cs-CZ" dirty="0"/>
              <a:t>Vůči dětem vyšší tolerance s ohledem na vývoj, dospívání chápáno jako svým způsobem „ochranná fáze“</a:t>
            </a:r>
          </a:p>
          <a:p>
            <a:pPr marL="0" indent="0">
              <a:buNone/>
            </a:pPr>
            <a:r>
              <a:rPr lang="cs-CZ" dirty="0"/>
              <a:t>Různá pojetí normality:</a:t>
            </a:r>
          </a:p>
          <a:p>
            <a:pPr>
              <a:buFontTx/>
              <a:buChar char="-"/>
            </a:pPr>
            <a:r>
              <a:rPr lang="cs-CZ" dirty="0"/>
              <a:t>statistické, sociokulturní, norma skupiny, mediální, funkční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cs-CZ" dirty="0" err="1"/>
              <a:t>deální</a:t>
            </a:r>
            <a:r>
              <a:rPr lang="en-US" dirty="0"/>
              <a:t> </a:t>
            </a:r>
            <a:endParaRPr lang="cs-CZ" dirty="0"/>
          </a:p>
          <a:p>
            <a:pPr marL="0" indent="0">
              <a:buNone/>
            </a:pPr>
            <a:r>
              <a:rPr lang="en-US" b="1" dirty="0" err="1"/>
              <a:t>Jak</a:t>
            </a:r>
            <a:r>
              <a:rPr lang="en-US" b="1" dirty="0"/>
              <a:t> m</a:t>
            </a:r>
            <a:r>
              <a:rPr lang="cs-CZ" b="1" dirty="0"/>
              <a:t>á na normu pohlížet učitel?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Vztah k tradici, porozumění v kontextu – čí normy jsou vyžadovány? (typicky reflektují hodnoty střední a vyšší střední třídy, etnické majority)</a:t>
            </a:r>
          </a:p>
          <a:p>
            <a:pPr lvl="1">
              <a:buFontTx/>
              <a:buChar char="-"/>
            </a:pPr>
            <a:r>
              <a:rPr lang="cs-CZ" dirty="0"/>
              <a:t>Vyjednávání pravidel (nové společenské jevy, např. v reakci na nové technologie, posun společenského vnímání, např. práva minorit, genderová rovnost)</a:t>
            </a:r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4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65822-0AE8-46EA-A100-A4243B79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kontrola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E247DA-D9F7-41CB-B6C6-084A91843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75582"/>
            <a:ext cx="10178322" cy="4900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= usměrnění sociálního jednání; konstrukce sociálního řádu pro danou společnost</a:t>
            </a:r>
          </a:p>
          <a:p>
            <a:pPr marL="0" indent="0">
              <a:buNone/>
            </a:pPr>
            <a:r>
              <a:rPr lang="cs-CZ" dirty="0"/>
              <a:t>Osvojování norem a pravidel – primární (v rodině) a sekundární (v institucích/škola) </a:t>
            </a:r>
            <a:r>
              <a:rPr lang="cs-CZ" b="1" dirty="0"/>
              <a:t>socializace</a:t>
            </a:r>
            <a:endParaRPr lang="cs-CZ" dirty="0"/>
          </a:p>
          <a:p>
            <a:pPr lvl="1"/>
            <a:r>
              <a:rPr lang="cs-CZ" dirty="0"/>
              <a:t>Nikdo nedodržuje plně – systém sankcí/odměn, ne/formálních pravidel a sociálních tlaků</a:t>
            </a:r>
          </a:p>
          <a:p>
            <a:pPr lvl="1"/>
            <a:r>
              <a:rPr lang="cs-CZ" dirty="0"/>
              <a:t>Malá skupina – spíše neformálně,  ve společnosti institucionalizovaná formální sociální kontrola (kodifikace, zveřejnění – prevence i korekce deviace)</a:t>
            </a:r>
          </a:p>
          <a:p>
            <a:r>
              <a:rPr lang="cs-CZ" dirty="0"/>
              <a:t>Ne/konformní chování – předjímání reakce společnosti/ostatních lidí, proměna chování</a:t>
            </a:r>
          </a:p>
          <a:p>
            <a:pPr lvl="1"/>
            <a:r>
              <a:rPr lang="cs-CZ" dirty="0"/>
              <a:t> </a:t>
            </a:r>
            <a:r>
              <a:rPr lang="en-US" dirty="0" err="1"/>
              <a:t>Pozitivn</a:t>
            </a:r>
            <a:r>
              <a:rPr lang="cs-CZ" dirty="0"/>
              <a:t>í/negativní aspekty konformity – vliv majority/minority</a:t>
            </a:r>
          </a:p>
          <a:p>
            <a:r>
              <a:rPr lang="cs-CZ" dirty="0"/>
              <a:t>Činitelé sociální kontroly – formálně stanovené pozice s kontrolní rolí (např. učitelé, policisté, psychiatři…)</a:t>
            </a:r>
          </a:p>
          <a:p>
            <a:r>
              <a:rPr lang="cs-CZ" b="1" dirty="0"/>
              <a:t>Deviace </a:t>
            </a:r>
            <a:r>
              <a:rPr lang="cs-CZ" dirty="0"/>
              <a:t>– funkční pro stanovování/upevňování normy (</a:t>
            </a:r>
            <a:r>
              <a:rPr lang="cs-CZ" dirty="0" err="1"/>
              <a:t>Durkheim</a:t>
            </a:r>
            <a:r>
              <a:rPr lang="cs-CZ" dirty="0"/>
              <a:t>)</a:t>
            </a:r>
            <a:r>
              <a:rPr lang="en-US" dirty="0"/>
              <a:t>, ale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vyvol</a:t>
            </a:r>
            <a:r>
              <a:rPr lang="cs-CZ" dirty="0" err="1"/>
              <a:t>ání</a:t>
            </a:r>
            <a:r>
              <a:rPr lang="cs-CZ" dirty="0"/>
              <a:t>/zhoršení problémů (G. T. Marx) -  např. eskalace násilí při policejním zásahu proti společností negativně označené skupině… </a:t>
            </a:r>
          </a:p>
          <a:p>
            <a:r>
              <a:rPr lang="cs-CZ" dirty="0">
                <a:hlinkClick r:id="rId3"/>
              </a:rPr>
              <a:t>Anomie </a:t>
            </a:r>
            <a:r>
              <a:rPr lang="cs-CZ" dirty="0"/>
              <a:t>– stav, kdy přestávají platit zákony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095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48957-C681-4CA4-BF5C-9387E8EF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cs-CZ" dirty="0" err="1"/>
              <a:t>éma</a:t>
            </a:r>
            <a:r>
              <a:rPr lang="cs-CZ" dirty="0"/>
              <a:t> příští lekce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FCC2B-87EB-47D6-8142-8A71AFF1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12.10. – témata Zdravé partnerské vztahy, Eva Bartáková, Zuzana </a:t>
            </a:r>
            <a:r>
              <a:rPr lang="cs-CZ" b="1" dirty="0" err="1"/>
              <a:t>Andrašovová</a:t>
            </a:r>
            <a:r>
              <a:rPr lang="cs-CZ" b="1" dirty="0"/>
              <a:t> z brněnské organizace Nesehnutí</a:t>
            </a:r>
            <a:endParaRPr lang="en-US" b="1" dirty="0"/>
          </a:p>
          <a:p>
            <a:pPr lvl="1"/>
            <a:r>
              <a:rPr lang="cs-CZ" b="1" dirty="0"/>
              <a:t> praktická metodika pro školy: </a:t>
            </a:r>
            <a:r>
              <a:rPr lang="cs-CZ" b="1" dirty="0">
                <a:hlinkClick r:id="rId2"/>
              </a:rPr>
              <a:t>http://zenskaprava.cz/nabidka/vzdelavaci-program-zdrave-partnerske-vztahy-bez-nasili/</a:t>
            </a:r>
            <a:endParaRPr lang="cs-CZ" b="1" dirty="0"/>
          </a:p>
          <a:p>
            <a:pPr lvl="1"/>
            <a:endParaRPr lang="cs-CZ" b="1" dirty="0"/>
          </a:p>
          <a:p>
            <a:pPr lvl="1"/>
            <a:r>
              <a:rPr lang="cs-CZ" b="1" dirty="0"/>
              <a:t>Na lekci je příprava, prosím, přečtěte si dokumenty vložené v </a:t>
            </a:r>
            <a:r>
              <a:rPr lang="cs-CZ" b="1" dirty="0" err="1"/>
              <a:t>Moodle</a:t>
            </a:r>
            <a:endParaRPr lang="cs-CZ" b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AE2452-44AE-4B87-B425-EF6F97D84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48" y="4674091"/>
            <a:ext cx="3431474" cy="18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3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15E44-1E3D-4849-A7EC-28F22F93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prezentace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AF7981-A7A7-463F-A9F5-4E378FD42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Cíle kurzu</a:t>
            </a:r>
          </a:p>
          <a:p>
            <a:r>
              <a:rPr lang="en-US" sz="2400" dirty="0" err="1"/>
              <a:t>Organi</a:t>
            </a:r>
            <a:r>
              <a:rPr lang="cs-CZ" sz="2400" dirty="0" err="1"/>
              <a:t>zační</a:t>
            </a:r>
            <a:r>
              <a:rPr lang="cs-CZ" sz="2400" dirty="0"/>
              <a:t> záležitosti</a:t>
            </a:r>
            <a:endParaRPr lang="en-US" sz="2400" dirty="0"/>
          </a:p>
          <a:p>
            <a:r>
              <a:rPr lang="cs-CZ" sz="2400" dirty="0"/>
              <a:t>Úvodní diskuse </a:t>
            </a:r>
          </a:p>
          <a:p>
            <a:r>
              <a:rPr lang="cs-CZ" sz="2400" dirty="0"/>
              <a:t>Definice a diskuse základních pojmů – sociální patologie, pojetí normality a abnormality, sociální kontrola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481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234AF-B47E-4415-AD2E-DA952A3F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3FC355-51BD-412E-9838-722A9FE86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Jedlička a kol. (2015). Poruchy socializace u dětí a dospívajících. </a:t>
            </a:r>
            <a:r>
              <a:rPr lang="cs-CZ" dirty="0" err="1"/>
              <a:t>Grada</a:t>
            </a:r>
            <a:r>
              <a:rPr lang="cs-CZ" dirty="0"/>
              <a:t>.</a:t>
            </a:r>
          </a:p>
          <a:p>
            <a:r>
              <a:rPr lang="cs-CZ" dirty="0"/>
              <a:t>Fischer, Škoda (2014). Sociální patologie. </a:t>
            </a:r>
            <a:r>
              <a:rPr lang="cs-CZ" dirty="0" err="1"/>
              <a:t>Grada</a:t>
            </a:r>
            <a:r>
              <a:rPr lang="cs-CZ" dirty="0"/>
              <a:t>. </a:t>
            </a:r>
          </a:p>
          <a:p>
            <a:r>
              <a:rPr lang="cs-CZ" dirty="0" err="1"/>
              <a:t>Nielsen</a:t>
            </a:r>
            <a:r>
              <a:rPr lang="cs-CZ" dirty="0"/>
              <a:t> Sobotková, V. (2014) Rizikové a antisociální chování v adolescenci. </a:t>
            </a:r>
            <a:r>
              <a:rPr lang="cs-CZ" dirty="0" err="1"/>
              <a:t>Grada</a:t>
            </a:r>
            <a:r>
              <a:rPr lang="cs-CZ" dirty="0"/>
              <a:t>. </a:t>
            </a:r>
          </a:p>
          <a:p>
            <a:r>
              <a:rPr lang="cs-CZ" dirty="0"/>
              <a:t>Turner, C. a kol. (2004). </a:t>
            </a:r>
            <a:r>
              <a:rPr lang="cs-CZ" dirty="0" err="1"/>
              <a:t>Injury</a:t>
            </a:r>
            <a:r>
              <a:rPr lang="cs-CZ" dirty="0"/>
              <a:t> and risk-</a:t>
            </a:r>
            <a:r>
              <a:rPr lang="cs-CZ" dirty="0" err="1"/>
              <a:t>taking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 – a 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. </a:t>
            </a:r>
            <a:r>
              <a:rPr lang="cs-CZ" dirty="0" err="1"/>
              <a:t>Accident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en-US" dirty="0"/>
              <a:t>&amp;Prevention. 36\1, 93-101. </a:t>
            </a:r>
            <a:endParaRPr lang="cs-CZ" dirty="0"/>
          </a:p>
          <a:p>
            <a:r>
              <a:rPr lang="cs-CZ" dirty="0" err="1"/>
              <a:t>Trimpop</a:t>
            </a:r>
            <a:r>
              <a:rPr lang="cs-CZ" dirty="0"/>
              <a:t>, RM (1994). </a:t>
            </a:r>
            <a:r>
              <a:rPr lang="en-US" dirty="0"/>
              <a:t>The psychology of risk taking behavior</a:t>
            </a:r>
            <a:r>
              <a:rPr lang="cs-CZ" dirty="0"/>
              <a:t>. </a:t>
            </a:r>
            <a:r>
              <a:rPr lang="cs-CZ" dirty="0" err="1"/>
              <a:t>North</a:t>
            </a:r>
            <a:r>
              <a:rPr lang="cs-CZ" dirty="0"/>
              <a:t>-Holand.</a:t>
            </a:r>
          </a:p>
          <a:p>
            <a:r>
              <a:rPr lang="cs-CZ" dirty="0"/>
              <a:t>https://encyklopedie.soc.cas.cz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+ elektronické zdroje přímo v textu prezentace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200" b="1" dirty="0"/>
              <a:t>Děkuji za pozornost!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05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5C683-F44A-4416-BF74-DDEA95A0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53FD60-229E-4FBE-A1DD-C754AF789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09369"/>
            <a:ext cx="5724309" cy="4670224"/>
          </a:xfrm>
        </p:spPr>
        <p:txBody>
          <a:bodyPr/>
          <a:lstStyle/>
          <a:p>
            <a:r>
              <a:rPr lang="cs-CZ" dirty="0"/>
              <a:t>Seznámit se s vybranými problémy popisovanými v oblasti sociálně problematického chování</a:t>
            </a:r>
          </a:p>
          <a:p>
            <a:r>
              <a:rPr lang="cs-CZ" dirty="0"/>
              <a:t>Porozumět sociální situovanosti osob nacházejících se v rizikových skupinách</a:t>
            </a:r>
          </a:p>
          <a:p>
            <a:r>
              <a:rPr lang="cs-CZ" dirty="0"/>
              <a:t>Podrobněji porozumět kontextu rozvoje rizikového chování u mládeže</a:t>
            </a:r>
          </a:p>
          <a:p>
            <a:r>
              <a:rPr lang="cs-CZ" dirty="0"/>
              <a:t>Kriticky a v kontextu uvažovat nad těmito problémy, jejich příčinami a běžnými způsoby řešení 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94451D-0B06-4134-901B-AAC0CA1A6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110" y="4786137"/>
            <a:ext cx="2438400" cy="1876425"/>
          </a:xfrm>
          <a:prstGeom prst="rect">
            <a:avLst/>
          </a:prstGeom>
        </p:spPr>
      </p:pic>
      <p:pic>
        <p:nvPicPr>
          <p:cNvPr id="6" name="Zástupný symbol pro obsah 3">
            <a:hlinkClick r:id="rId4"/>
            <a:extLst>
              <a:ext uri="{FF2B5EF4-FFF2-40B4-BE49-F238E27FC236}">
                <a16:creationId xmlns:a16="http://schemas.microsoft.com/office/drawing/2014/main" id="{521C854F-6BA8-4EFC-98DC-52910CF5D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87" y="2357263"/>
            <a:ext cx="4454013" cy="42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7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58CF4-4A32-4B37-A8DC-DA838C29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kurzu</a:t>
            </a:r>
            <a:r>
              <a:rPr lang="en-US" dirty="0"/>
              <a:t> – </a:t>
            </a:r>
            <a:r>
              <a:rPr lang="en-US" dirty="0" err="1"/>
              <a:t>Bloomova</a:t>
            </a:r>
            <a:r>
              <a:rPr lang="en-US" dirty="0"/>
              <a:t> </a:t>
            </a:r>
            <a:r>
              <a:rPr lang="en-US" dirty="0" err="1"/>
              <a:t>taxonomie</a:t>
            </a:r>
            <a:r>
              <a:rPr lang="cs-CZ" dirty="0"/>
              <a:t> </a:t>
            </a:r>
          </a:p>
        </p:txBody>
      </p:sp>
      <p:pic>
        <p:nvPicPr>
          <p:cNvPr id="5" name="Zástupný obsah 4">
            <a:hlinkClick r:id="rId2"/>
            <a:extLst>
              <a:ext uri="{FF2B5EF4-FFF2-40B4-BE49-F238E27FC236}">
                <a16:creationId xmlns:a16="http://schemas.microsoft.com/office/drawing/2014/main" id="{9B686D8E-6704-46EE-8228-CC3359212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1784" y="2005781"/>
            <a:ext cx="4894216" cy="3594100"/>
          </a:xfrm>
        </p:spPr>
      </p:pic>
      <p:pic>
        <p:nvPicPr>
          <p:cNvPr id="7" name="Grafický objekt 6" descr="Rovná šipka">
            <a:extLst>
              <a:ext uri="{FF2B5EF4-FFF2-40B4-BE49-F238E27FC236}">
                <a16:creationId xmlns:a16="http://schemas.microsoft.com/office/drawing/2014/main" id="{BDE85E36-A716-4C54-88C8-4FB3CAE7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0839" y="4526284"/>
            <a:ext cx="914400" cy="914400"/>
          </a:xfrm>
          <a:prstGeom prst="rect">
            <a:avLst/>
          </a:prstGeom>
        </p:spPr>
      </p:pic>
      <p:pic>
        <p:nvPicPr>
          <p:cNvPr id="9" name="Grafický objekt 8" descr="Rovná šipka">
            <a:extLst>
              <a:ext uri="{FF2B5EF4-FFF2-40B4-BE49-F238E27FC236}">
                <a16:creationId xmlns:a16="http://schemas.microsoft.com/office/drawing/2014/main" id="{2451C493-DE86-4EFB-8CC3-4C02BCFDA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0839" y="4069084"/>
            <a:ext cx="914400" cy="914400"/>
          </a:xfrm>
          <a:prstGeom prst="rect">
            <a:avLst/>
          </a:prstGeom>
        </p:spPr>
      </p:pic>
      <p:pic>
        <p:nvPicPr>
          <p:cNvPr id="10" name="Grafický objekt 9" descr="Rovná šipka">
            <a:extLst>
              <a:ext uri="{FF2B5EF4-FFF2-40B4-BE49-F238E27FC236}">
                <a16:creationId xmlns:a16="http://schemas.microsoft.com/office/drawing/2014/main" id="{6A03B377-DAB6-48EB-B399-3CA8EEE3D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0839" y="3611884"/>
            <a:ext cx="914400" cy="9144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89FE5C3-CCF1-474F-B60C-741A5E536F4B}"/>
              </a:ext>
            </a:extLst>
          </p:cNvPr>
          <p:cNvSpPr txBox="1"/>
          <p:nvPr/>
        </p:nvSpPr>
        <p:spPr>
          <a:xfrm>
            <a:off x="7433187" y="3802831"/>
            <a:ext cx="3996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Závěrečná práce</a:t>
            </a:r>
          </a:p>
          <a:p>
            <a:endParaRPr lang="cs-CZ" dirty="0"/>
          </a:p>
          <a:p>
            <a:r>
              <a:rPr lang="cs-CZ" dirty="0"/>
              <a:t>Anotovaná bibliografie</a:t>
            </a:r>
          </a:p>
          <a:p>
            <a:endParaRPr lang="cs-CZ" dirty="0"/>
          </a:p>
          <a:p>
            <a:r>
              <a:rPr lang="cs-CZ" dirty="0"/>
              <a:t>Test</a:t>
            </a:r>
          </a:p>
        </p:txBody>
      </p:sp>
      <p:pic>
        <p:nvPicPr>
          <p:cNvPr id="13" name="Grafický objekt 12" descr="Šipka zatočená proti směru hodinových ručiček">
            <a:extLst>
              <a:ext uri="{FF2B5EF4-FFF2-40B4-BE49-F238E27FC236}">
                <a16:creationId xmlns:a16="http://schemas.microsoft.com/office/drawing/2014/main" id="{21187263-1D2D-4A16-A919-62B8A0C77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0078" y="2888431"/>
            <a:ext cx="914400" cy="914400"/>
          </a:xfrm>
          <a:prstGeom prst="rect">
            <a:avLst/>
          </a:prstGeom>
        </p:spPr>
      </p:pic>
      <p:pic>
        <p:nvPicPr>
          <p:cNvPr id="14" name="Grafický objekt 13" descr="Šipka zatočená proti směru hodinových ručiček">
            <a:extLst>
              <a:ext uri="{FF2B5EF4-FFF2-40B4-BE49-F238E27FC236}">
                <a16:creationId xmlns:a16="http://schemas.microsoft.com/office/drawing/2014/main" id="{C735AA01-4D19-430E-9BD9-D2755867B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10388" y="2909818"/>
            <a:ext cx="986128" cy="914400"/>
          </a:xfrm>
          <a:prstGeom prst="rect">
            <a:avLst/>
          </a:prstGeom>
        </p:spPr>
      </p:pic>
      <p:pic>
        <p:nvPicPr>
          <p:cNvPr id="15" name="Grafický objekt 14" descr="Šipka zatočená proti směru hodinových ručiček">
            <a:extLst>
              <a:ext uri="{FF2B5EF4-FFF2-40B4-BE49-F238E27FC236}">
                <a16:creationId xmlns:a16="http://schemas.microsoft.com/office/drawing/2014/main" id="{6BC02732-DF7E-499A-936B-AEE8D7A82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92426" y="29098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4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0FE57-CF64-4437-A618-DE36D44E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záležitosti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13AE8-4BEB-428F-BE5F-2E2F71EDF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Aktuální informace vždy v </a:t>
            </a:r>
            <a:r>
              <a:rPr lang="cs-CZ" dirty="0" err="1"/>
              <a:t>Moodle</a:t>
            </a:r>
            <a:r>
              <a:rPr lang="cs-CZ" dirty="0"/>
              <a:t> – nutné přihlásit s heslem, sledovat oznámení a novinky</a:t>
            </a:r>
          </a:p>
          <a:p>
            <a:endParaRPr lang="en-US" dirty="0"/>
          </a:p>
          <a:p>
            <a:r>
              <a:rPr lang="cs-CZ" dirty="0"/>
              <a:t>Požadavky na absolvování:</a:t>
            </a:r>
          </a:p>
          <a:p>
            <a:pPr lvl="1"/>
            <a:r>
              <a:rPr lang="cs-CZ" dirty="0"/>
              <a:t>Aktivní participace na seminářích (včetně plnění úkolů v </a:t>
            </a:r>
            <a:r>
              <a:rPr lang="cs-CZ" dirty="0" err="1"/>
              <a:t>Moodle</a:t>
            </a:r>
            <a:r>
              <a:rPr lang="cs-CZ" dirty="0"/>
              <a:t> aj</a:t>
            </a:r>
            <a:r>
              <a:rPr lang="en-US" dirty="0"/>
              <a:t>.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Test (75%)</a:t>
            </a:r>
          </a:p>
          <a:p>
            <a:pPr lvl="1"/>
            <a:r>
              <a:rPr lang="cs-CZ" dirty="0"/>
              <a:t>Anotovaná bibliografie (prezentováno na semináři plus odevzdáno v</a:t>
            </a:r>
            <a:r>
              <a:rPr lang="en-US" dirty="0"/>
              <a:t> Moodle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Závěrečná práce (podrobnější pokyny v </a:t>
            </a:r>
            <a:r>
              <a:rPr lang="cs-CZ" dirty="0" err="1"/>
              <a:t>Moodle</a:t>
            </a:r>
            <a:r>
              <a:rPr lang="cs-CZ" dirty="0"/>
              <a:t>)</a:t>
            </a:r>
            <a:endParaRPr lang="cs-CZ" b="1" dirty="0"/>
          </a:p>
          <a:p>
            <a:endParaRPr lang="en-US" b="1" dirty="0"/>
          </a:p>
          <a:p>
            <a:r>
              <a:rPr lang="en-US" b="1" dirty="0" err="1"/>
              <a:t>Diskuse</a:t>
            </a:r>
            <a:r>
              <a:rPr lang="en-US" b="1" dirty="0"/>
              <a:t>: </a:t>
            </a:r>
            <a:r>
              <a:rPr lang="cs-CZ" b="1" dirty="0"/>
              <a:t>Zkušenosti s distanční výukou?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69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47B4999-13EB-4A77-BD61-BB3F7B67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diskuse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B8F831-D130-4335-8A5C-41173E09D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11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1104B-CA51-4B25-9247-382DF7D3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64A512-F6BE-4F4C-BAB8-DF7AC80A7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„V posledních letech můžeme zaznamenat značný </a:t>
            </a:r>
            <a:r>
              <a:rPr lang="cs-CZ" b="1" dirty="0"/>
              <a:t>nárůst jevů</a:t>
            </a:r>
            <a:r>
              <a:rPr lang="cs-CZ" dirty="0"/>
              <a:t>, které označujeme jako sociálně patologické… z hlediska společenského hodnocení </a:t>
            </a:r>
            <a:r>
              <a:rPr lang="cs-CZ" b="1" dirty="0"/>
              <a:t>nechtěné, nežádoucí nebo až nepřijatelné</a:t>
            </a:r>
            <a:r>
              <a:rPr lang="cs-CZ" dirty="0"/>
              <a:t>“</a:t>
            </a:r>
            <a:r>
              <a:rPr lang="en-US" dirty="0"/>
              <a:t> </a:t>
            </a:r>
            <a:r>
              <a:rPr lang="cs-CZ" dirty="0"/>
              <a:t>(Fischer, Škoda, 2014).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Souhlasíte nebo nesouhlasíte s tímto výrokem? </a:t>
            </a:r>
          </a:p>
          <a:p>
            <a:pPr lvl="1"/>
            <a:r>
              <a:rPr lang="cs-CZ" dirty="0"/>
              <a:t>Jakým způsobem lze tento výrok potvrdit nebo vyvrátit? Jaké zdroje byste vyhledali pro potvrzení/vyvrácení tohoto výroku?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35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87634-5315-47F9-AA1A-ED742E2C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Příklady: kriminalita</a:t>
            </a:r>
          </a:p>
        </p:txBody>
      </p:sp>
      <p:pic>
        <p:nvPicPr>
          <p:cNvPr id="5" name="Zástupný symbol pro obsah 4" descr="Obsah obrázku snímek obrazovky&#10;&#10;Popis vygenerován s velmi vysokou mírou spolehlivosti">
            <a:hlinkClick r:id="rId3"/>
            <a:extLst>
              <a:ext uri="{FF2B5EF4-FFF2-40B4-BE49-F238E27FC236}">
                <a16:creationId xmlns:a16="http://schemas.microsoft.com/office/drawing/2014/main" id="{0B883CEF-8E1F-46F4-A772-414610060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95281" y="1488299"/>
            <a:ext cx="4696362" cy="4410948"/>
          </a:xfrm>
        </p:spPr>
      </p:pic>
    </p:spTree>
    <p:extLst>
      <p:ext uri="{BB962C8B-B14F-4D97-AF65-F5344CB8AC3E}">
        <p14:creationId xmlns:p14="http://schemas.microsoft.com/office/powerpoint/2010/main" val="405555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AD2F4-F4A7-4E05-B969-EB3D0146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Příklady:</a:t>
            </a:r>
            <a:r>
              <a:rPr lang="en-US" dirty="0"/>
              <a:t> </a:t>
            </a:r>
            <a:r>
              <a:rPr lang="cs-CZ" dirty="0"/>
              <a:t>závislosti</a:t>
            </a:r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id="{8793376F-D438-4E3B-A891-FA50F5BF2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0951" y="1533378"/>
            <a:ext cx="7739054" cy="434672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1B9B52-4827-4CC9-9F37-1CADF9B0673A}"/>
              </a:ext>
            </a:extLst>
          </p:cNvPr>
          <p:cNvSpPr txBox="1"/>
          <p:nvPr/>
        </p:nvSpPr>
        <p:spPr>
          <a:xfrm>
            <a:off x="5345723" y="6189785"/>
            <a:ext cx="514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Výroční zpráva o stavu ve věcech drog v ČR, 2016</a:t>
            </a:r>
          </a:p>
        </p:txBody>
      </p:sp>
    </p:spTree>
    <p:extLst>
      <p:ext uri="{BB962C8B-B14F-4D97-AF65-F5344CB8AC3E}">
        <p14:creationId xmlns:p14="http://schemas.microsoft.com/office/powerpoint/2010/main" val="2912531483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</Template>
  <TotalTime>6068</TotalTime>
  <Words>1410</Words>
  <Application>Microsoft Office PowerPoint</Application>
  <PresentationFormat>Širokoúhlá obrazovka</PresentationFormat>
  <Paragraphs>126</Paragraphs>
  <Slides>20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Impact</vt:lpstr>
      <vt:lpstr>Odznáček</vt:lpstr>
      <vt:lpstr>Rizikové chování </vt:lpstr>
      <vt:lpstr>Osnova prezentace</vt:lpstr>
      <vt:lpstr>Cíle kurzu</vt:lpstr>
      <vt:lpstr>Cíle kurzu – Bloomova taxonomie </vt:lpstr>
      <vt:lpstr>Organizační záležitosti</vt:lpstr>
      <vt:lpstr>Úvodní diskuse</vt:lpstr>
      <vt:lpstr>východiska</vt:lpstr>
      <vt:lpstr>Příklady: kriminalita</vt:lpstr>
      <vt:lpstr>Příklady: závislosti</vt:lpstr>
      <vt:lpstr>Základní pojmy</vt:lpstr>
      <vt:lpstr>brainstorming</vt:lpstr>
      <vt:lpstr>Rizikové chování</vt:lpstr>
      <vt:lpstr>Sociální patologie</vt:lpstr>
      <vt:lpstr>Sociální deviace</vt:lpstr>
      <vt:lpstr>Různé perspektivy</vt:lpstr>
      <vt:lpstr>Kulturní relativismus sociálních norem</vt:lpstr>
      <vt:lpstr>Normalita/abnormalita- různá pojetí</vt:lpstr>
      <vt:lpstr>Sociální kontrola</vt:lpstr>
      <vt:lpstr>Téma příští lekce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patologie</dc:title>
  <dc:creator>Kateřina Machovcová</dc:creator>
  <cp:lastModifiedBy>Kateřina Machovcová</cp:lastModifiedBy>
  <cp:revision>106</cp:revision>
  <dcterms:created xsi:type="dcterms:W3CDTF">2018-09-17T13:38:15Z</dcterms:created>
  <dcterms:modified xsi:type="dcterms:W3CDTF">2020-10-05T12:18:34Z</dcterms:modified>
</cp:coreProperties>
</file>