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66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20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01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88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7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58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0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44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2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38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04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27102-5A83-4E36-8DC1-F03BA62AC82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60B6-FD50-47FD-A8BE-F17364C61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76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Literary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616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Source</a:t>
            </a:r>
          </a:p>
          <a:p>
            <a:r>
              <a:rPr lang="cs-CZ" dirty="0" err="1"/>
              <a:t>Developed</a:t>
            </a:r>
            <a:r>
              <a:rPr lang="cs-CZ" dirty="0"/>
              <a:t> by Vincent </a:t>
            </a:r>
            <a:r>
              <a:rPr lang="cs-CZ" dirty="0" err="1"/>
              <a:t>Crampton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54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Literary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Introduction</a:t>
            </a:r>
            <a:endParaRPr lang="cs-CZ" b="1" dirty="0"/>
          </a:p>
          <a:p>
            <a:r>
              <a:rPr lang="cs-CZ" b="1" dirty="0"/>
              <a:t>Background</a:t>
            </a:r>
          </a:p>
          <a:p>
            <a:r>
              <a:rPr lang="en-US" b="1" dirty="0"/>
              <a:t>Analysis/Argument- Core of the essay</a:t>
            </a:r>
            <a:endParaRPr lang="cs-CZ" b="1" dirty="0"/>
          </a:p>
          <a:p>
            <a:r>
              <a:rPr lang="cs-CZ" b="1" dirty="0" err="1"/>
              <a:t>Conclusion</a:t>
            </a:r>
            <a:endParaRPr lang="cs-CZ" b="1" dirty="0"/>
          </a:p>
          <a:p>
            <a:r>
              <a:rPr lang="cs-CZ" b="1" dirty="0"/>
              <a:t>Works </a:t>
            </a:r>
            <a:r>
              <a:rPr lang="cs-CZ" b="1" dirty="0" err="1"/>
              <a:t>Cited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47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Catches the reader’s attention</a:t>
            </a:r>
          </a:p>
          <a:p>
            <a:r>
              <a:rPr lang="en-US" dirty="0"/>
              <a:t>B. Indicates topic and narrows it</a:t>
            </a:r>
          </a:p>
          <a:p>
            <a:r>
              <a:rPr lang="en-US" dirty="0"/>
              <a:t>C. Leads towards the body- sets the stage</a:t>
            </a:r>
          </a:p>
          <a:p>
            <a:r>
              <a:rPr lang="en-US" dirty="0"/>
              <a:t>D. Has a strong, very specific thesis statement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35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</a:t>
            </a:r>
            <a:r>
              <a:rPr lang="en-US" b="1" dirty="0" err="1"/>
              <a:t>hesis</a:t>
            </a:r>
            <a:r>
              <a:rPr lang="en-US" b="1" dirty="0"/>
              <a:t> statement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Limits what you will write about</a:t>
            </a:r>
          </a:p>
          <a:p>
            <a:pPr lvl="1"/>
            <a:r>
              <a:rPr lang="en-US" dirty="0"/>
              <a:t>a) If about an author, names the author and works to be explored</a:t>
            </a:r>
          </a:p>
          <a:p>
            <a:pPr lvl="1"/>
            <a:r>
              <a:rPr lang="en-US" dirty="0"/>
              <a:t>b) If about a period or genre, names the it and the authors involved in it</a:t>
            </a:r>
          </a:p>
          <a:p>
            <a:r>
              <a:rPr lang="en-US" dirty="0"/>
              <a:t>2. Gives a focus as to what you will explore about topic</a:t>
            </a:r>
          </a:p>
          <a:p>
            <a:pPr lvl="1"/>
            <a:r>
              <a:rPr lang="en-US" dirty="0"/>
              <a:t>a) Defines the theme, symbol, plot device, character type, etc. that helps link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authors</a:t>
            </a:r>
            <a:r>
              <a:rPr lang="cs-CZ" dirty="0"/>
              <a:t>.</a:t>
            </a:r>
          </a:p>
          <a:p>
            <a:pPr lvl="1"/>
            <a:r>
              <a:rPr lang="en-US" dirty="0"/>
              <a:t>b) Minimizes the range of ideas that you will explore in the essay</a:t>
            </a:r>
          </a:p>
          <a:p>
            <a:pPr lvl="1"/>
            <a:r>
              <a:rPr lang="en-US" dirty="0"/>
              <a:t>c) Sets the boundaries, of which you will not stray</a:t>
            </a:r>
          </a:p>
          <a:p>
            <a:pPr lvl="1"/>
            <a:r>
              <a:rPr lang="en-US" dirty="0"/>
              <a:t>d) Puts forth an argument that you will defend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89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A.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dirty="0" err="1"/>
              <a:t>context</a:t>
            </a:r>
            <a:endParaRPr lang="cs-CZ" dirty="0"/>
          </a:p>
          <a:p>
            <a:pPr lvl="1"/>
            <a:r>
              <a:rPr lang="en-US" dirty="0"/>
              <a:t>1. Does not provide an entire history of author or group</a:t>
            </a:r>
          </a:p>
          <a:p>
            <a:pPr lvl="1"/>
            <a:r>
              <a:rPr lang="en-US" dirty="0"/>
              <a:t>2. Limits historical focus to relevant period and events</a:t>
            </a:r>
          </a:p>
          <a:p>
            <a:pPr lvl="1"/>
            <a:r>
              <a:rPr lang="en-US" dirty="0"/>
              <a:t>3. Helps reader put essay in time context</a:t>
            </a:r>
          </a:p>
          <a:p>
            <a:pPr lvl="1"/>
            <a:r>
              <a:rPr lang="en-US" dirty="0"/>
              <a:t>4. Helps reader make important links to influential events</a:t>
            </a:r>
          </a:p>
          <a:p>
            <a:r>
              <a:rPr lang="en-US" dirty="0"/>
              <a:t>B. Basic information for understanding context of thesis</a:t>
            </a:r>
          </a:p>
          <a:p>
            <a:pPr lvl="1"/>
            <a:r>
              <a:rPr lang="en-US" dirty="0"/>
              <a:t>1. Provides information about particular style of author or group</a:t>
            </a:r>
          </a:p>
          <a:p>
            <a:pPr lvl="1"/>
            <a:r>
              <a:rPr lang="en-US" dirty="0"/>
              <a:t>2. Defines elements that are associated with the author or group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42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Analysis/Argument- Core of the essay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A. Breaks down the thesis into sub-points (separate paragraph for each)</a:t>
            </a:r>
          </a:p>
          <a:p>
            <a:pPr lvl="1"/>
            <a:r>
              <a:rPr lang="cs-CZ" dirty="0"/>
              <a:t>1. </a:t>
            </a:r>
            <a:r>
              <a:rPr lang="cs-CZ" dirty="0" err="1"/>
              <a:t>Establishes</a:t>
            </a:r>
            <a:r>
              <a:rPr lang="cs-CZ" dirty="0"/>
              <a:t> </a:t>
            </a:r>
            <a:r>
              <a:rPr lang="cs-CZ" dirty="0" err="1"/>
              <a:t>broad</a:t>
            </a:r>
            <a:r>
              <a:rPr lang="cs-CZ" dirty="0"/>
              <a:t> </a:t>
            </a:r>
            <a:r>
              <a:rPr lang="cs-CZ" dirty="0" err="1"/>
              <a:t>points</a:t>
            </a:r>
            <a:endParaRPr lang="cs-CZ" dirty="0"/>
          </a:p>
          <a:p>
            <a:pPr lvl="1"/>
            <a:r>
              <a:rPr lang="en-US" dirty="0"/>
              <a:t>2. Identifies each point and defines it</a:t>
            </a:r>
          </a:p>
          <a:p>
            <a:pPr lvl="1"/>
            <a:r>
              <a:rPr lang="en-US" dirty="0"/>
              <a:t>3. Narrows each point with specific details</a:t>
            </a:r>
          </a:p>
          <a:p>
            <a:pPr lvl="1"/>
            <a:r>
              <a:rPr lang="en-US" dirty="0"/>
              <a:t>4. Shows comparisons or contrasts to be analyzed</a:t>
            </a:r>
          </a:p>
          <a:p>
            <a:r>
              <a:rPr lang="en-US" dirty="0"/>
              <a:t>B. Gives reasons for points or arguments that you make</a:t>
            </a:r>
          </a:p>
          <a:p>
            <a:pPr lvl="1"/>
            <a:r>
              <a:rPr lang="en-US" dirty="0"/>
              <a:t>1. Supports points with explanation</a:t>
            </a:r>
          </a:p>
          <a:p>
            <a:pPr lvl="2"/>
            <a:r>
              <a:rPr lang="en-US" dirty="0"/>
              <a:t>a) Fully develops the idea</a:t>
            </a:r>
          </a:p>
          <a:p>
            <a:pPr lvl="2"/>
            <a:r>
              <a:rPr lang="en-US" dirty="0"/>
              <a:t>b) Uses facts to support point</a:t>
            </a:r>
          </a:p>
          <a:p>
            <a:pPr lvl="1"/>
            <a:r>
              <a:rPr lang="cs-CZ" dirty="0"/>
              <a:t>2. Use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reasoning</a:t>
            </a:r>
            <a:endParaRPr lang="cs-CZ" dirty="0"/>
          </a:p>
          <a:p>
            <a:pPr lvl="2"/>
            <a:r>
              <a:rPr lang="en-US" dirty="0"/>
              <a:t>a) Connects ideas in a manner that does not confuse the reader</a:t>
            </a:r>
          </a:p>
          <a:p>
            <a:pPr lvl="2"/>
            <a:r>
              <a:rPr lang="en-US" dirty="0"/>
              <a:t>b) Makes assumptions or opinions that can be backed with evidence</a:t>
            </a:r>
          </a:p>
        </p:txBody>
      </p:sp>
    </p:spTree>
    <p:extLst>
      <p:ext uri="{BB962C8B-B14F-4D97-AF65-F5344CB8AC3E}">
        <p14:creationId xmlns:p14="http://schemas.microsoft.com/office/powerpoint/2010/main" val="154517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 Shows evidence of your points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Uses samples from works of selected authors (primary sources)</a:t>
            </a:r>
          </a:p>
          <a:p>
            <a:r>
              <a:rPr lang="en-US" dirty="0"/>
              <a:t>2. Applies criticism and outside sources (secondary sources)</a:t>
            </a:r>
          </a:p>
          <a:p>
            <a:pPr lvl="1"/>
            <a:r>
              <a:rPr lang="cs-CZ" dirty="0"/>
              <a:t>a) </a:t>
            </a:r>
            <a:r>
              <a:rPr lang="cs-CZ" dirty="0" err="1"/>
              <a:t>Quotes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accurately</a:t>
            </a:r>
            <a:endParaRPr lang="cs-CZ" dirty="0"/>
          </a:p>
          <a:p>
            <a:pPr lvl="2"/>
            <a:r>
              <a:rPr lang="en-US" dirty="0"/>
              <a:t>(1) Introduces quotes with the author and source of the information</a:t>
            </a:r>
          </a:p>
          <a:p>
            <a:pPr lvl="2"/>
            <a:r>
              <a:rPr lang="en-US" dirty="0"/>
              <a:t>(2) Provides only that much of the quote that is necessary to get across</a:t>
            </a:r>
          </a:p>
          <a:p>
            <a:pPr lvl="2"/>
            <a:r>
              <a:rPr lang="cs-CZ" dirty="0" err="1"/>
              <a:t>meaning</a:t>
            </a:r>
            <a:endParaRPr lang="cs-CZ" dirty="0"/>
          </a:p>
          <a:p>
            <a:pPr lvl="2"/>
            <a:r>
              <a:rPr lang="en-US" dirty="0"/>
              <a:t>(3) Explains the significance of the quote in relation to the point you</a:t>
            </a:r>
          </a:p>
          <a:p>
            <a:pPr lvl="2"/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making</a:t>
            </a:r>
            <a:endParaRPr lang="cs-CZ" dirty="0"/>
          </a:p>
          <a:p>
            <a:pPr lvl="2"/>
            <a:r>
              <a:rPr lang="cs-CZ" dirty="0"/>
              <a:t>(4) </a:t>
            </a:r>
            <a:r>
              <a:rPr lang="cs-CZ" dirty="0" err="1"/>
              <a:t>Uses</a:t>
            </a:r>
            <a:r>
              <a:rPr lang="cs-CZ" dirty="0"/>
              <a:t>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parenthetical</a:t>
            </a:r>
            <a:r>
              <a:rPr lang="cs-CZ" dirty="0"/>
              <a:t> reference</a:t>
            </a:r>
          </a:p>
          <a:p>
            <a:r>
              <a:rPr lang="en-US" dirty="0"/>
              <a:t>3. Summarizes and paraphrases succinctly</a:t>
            </a:r>
          </a:p>
          <a:p>
            <a:r>
              <a:rPr lang="en-US" dirty="0"/>
              <a:t>4. Avoids any plagiarism and documents all sources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52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A. Sums up the essay</a:t>
            </a:r>
          </a:p>
          <a:p>
            <a:pPr lvl="1"/>
            <a:r>
              <a:rPr lang="en-US" dirty="0"/>
              <a:t>1. Possibly reworks the thesis</a:t>
            </a:r>
          </a:p>
          <a:p>
            <a:pPr lvl="1"/>
            <a:r>
              <a:rPr lang="en-US" dirty="0"/>
              <a:t>2. Restates the points in a different way</a:t>
            </a:r>
          </a:p>
          <a:p>
            <a:pPr lvl="1"/>
            <a:r>
              <a:rPr lang="en-US" dirty="0"/>
              <a:t>3. Focuses the significance of the essay</a:t>
            </a:r>
          </a:p>
          <a:p>
            <a:r>
              <a:rPr lang="en-US" dirty="0"/>
              <a:t>B. Provides a Sherlock-Holmes-style conclusion</a:t>
            </a:r>
          </a:p>
          <a:p>
            <a:pPr lvl="1"/>
            <a:r>
              <a:rPr lang="en-US" dirty="0"/>
              <a:t>1. What does all the evidence lead to?</a:t>
            </a:r>
          </a:p>
          <a:p>
            <a:pPr lvl="1"/>
            <a:r>
              <a:rPr lang="en-US" dirty="0"/>
              <a:t>2. What does the future hold?</a:t>
            </a:r>
          </a:p>
          <a:p>
            <a:pPr lvl="1"/>
            <a:r>
              <a:rPr lang="en-US" dirty="0"/>
              <a:t>3. What is the next logical step or idea?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43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Works </a:t>
            </a:r>
            <a:r>
              <a:rPr lang="cs-CZ" b="1" dirty="0" err="1"/>
              <a:t>Cited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A. </a:t>
            </a:r>
            <a:r>
              <a:rPr lang="cs-CZ" dirty="0" err="1"/>
              <a:t>Follows</a:t>
            </a:r>
            <a:r>
              <a:rPr lang="cs-CZ" dirty="0"/>
              <a:t> proper MLA </a:t>
            </a:r>
            <a:r>
              <a:rPr lang="cs-CZ" dirty="0" err="1"/>
              <a:t>formatting</a:t>
            </a:r>
            <a:endParaRPr lang="cs-CZ" dirty="0"/>
          </a:p>
          <a:p>
            <a:pPr lvl="1"/>
            <a:r>
              <a:rPr lang="en-US" dirty="0"/>
              <a:t>1. Lists all sources referenced in the essay</a:t>
            </a:r>
          </a:p>
          <a:p>
            <a:pPr lvl="1"/>
            <a:r>
              <a:rPr lang="en-US" dirty="0"/>
              <a:t>2. Compiled on a separate page from the rest of the research paper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2694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Office PowerPoint</Application>
  <PresentationFormat>Širokoúhlá obrazovka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Literary Research Paper Structure</vt:lpstr>
      <vt:lpstr>Literary Research Paper Structure</vt:lpstr>
      <vt:lpstr>Introduction</vt:lpstr>
      <vt:lpstr>Thesis statement</vt:lpstr>
      <vt:lpstr>Background</vt:lpstr>
      <vt:lpstr>Analysis/Argument- Core of the essay</vt:lpstr>
      <vt:lpstr>C. Shows evidence of your points </vt:lpstr>
      <vt:lpstr>Conclusion</vt:lpstr>
      <vt:lpstr>Works Cited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Literary Research Paper Structure</dc:title>
  <dc:creator>Inna Čábelková</dc:creator>
  <cp:lastModifiedBy>Čábelková Inna</cp:lastModifiedBy>
  <cp:revision>4</cp:revision>
  <dcterms:created xsi:type="dcterms:W3CDTF">2019-03-21T11:22:37Z</dcterms:created>
  <dcterms:modified xsi:type="dcterms:W3CDTF">2021-02-24T16:00:20Z</dcterms:modified>
</cp:coreProperties>
</file>