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60" r:id="rId3"/>
    <p:sldId id="308" r:id="rId4"/>
    <p:sldId id="309" r:id="rId5"/>
    <p:sldId id="315" r:id="rId6"/>
    <p:sldId id="310" r:id="rId7"/>
    <p:sldId id="311" r:id="rId8"/>
    <p:sldId id="312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13" r:id="rId23"/>
    <p:sldId id="314" r:id="rId24"/>
    <p:sldId id="316" r:id="rId25"/>
    <p:sldId id="330" r:id="rId26"/>
    <p:sldId id="336" r:id="rId27"/>
    <p:sldId id="331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káš Psohlavec" initials="LP" lastIdx="0" clrIdx="0">
    <p:extLst>
      <p:ext uri="{19B8F6BF-5375-455C-9EA6-DF929625EA0E}">
        <p15:presenceInfo xmlns:p15="http://schemas.microsoft.com/office/powerpoint/2012/main" userId="S-1-5-21-3262860406-1598241280-1932476951-14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9" autoAdjust="0"/>
    <p:restoredTop sz="83209" autoAdjust="0"/>
  </p:normalViewPr>
  <p:slideViewPr>
    <p:cSldViewPr snapToGrid="0">
      <p:cViewPr varScale="1">
        <p:scale>
          <a:sx n="81" d="100"/>
          <a:sy n="81" d="100"/>
        </p:scale>
        <p:origin x="120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8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ADCFA-5DEF-4E9F-B7D1-1058DB8FF2D0}" type="datetimeFigureOut">
              <a:rPr lang="cs-CZ" smtClean="0"/>
              <a:t>05.05.2020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614D3-38FC-4705-A534-3F0871674A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0877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Sociálně-konverzační hra</a:t>
            </a:r>
          </a:p>
          <a:p>
            <a:r>
              <a:rPr lang="cs-CZ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Cvičení - reflexe</a:t>
            </a:r>
          </a:p>
          <a:p>
            <a:endParaRPr lang="cs-CZ" sz="1200" b="1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Jedním z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hlavních rozdílu mezi rekreačním (zábavným) a výchovným užitím her a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programu leží v reflexi. Kurs díky ní dostává důležitou výchovnou a vzdělávací dimenzi. Reflexe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měla proto být pevnou součástí (fází) každé hry či programu.</a:t>
            </a:r>
          </a:p>
          <a:p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Provádění reflexe patří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knejobtížnejším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dovednostem.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Dobre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provedená reflexe muže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vytežit</a:t>
            </a:r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mnoho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užitecného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 ze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špatne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provedené (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úcastníky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neprijaté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hry.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Reflexe a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urcení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jejího pevného místa v programu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patrí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ke každému kursu, který využívá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hru, program k výchovným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cílum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14D3-38FC-4705-A534-3F0871674A3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4110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cs-CZ" dirty="0" smtClean="0"/>
              <a:t>Hledání souvislostí mezi jednotlivými prožitky</a:t>
            </a:r>
          </a:p>
          <a:p>
            <a:pPr marL="171450" indent="-171450">
              <a:buFontTx/>
              <a:buChar char="-"/>
            </a:pPr>
            <a:r>
              <a:rPr lang="cs-CZ" dirty="0" smtClean="0"/>
              <a:t>Odkrývání zjištění, která z toho plynou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14D3-38FC-4705-A534-3F0871674A34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7972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cs-CZ" baseline="0" dirty="0" smtClean="0"/>
              <a:t>Zaměření na souvislosti s budoucím chováním v podobných situacích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Využití právě získaných zkušeností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14D3-38FC-4705-A534-3F0871674A34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2753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Instruktor se pokud možno vyhýbá</a:t>
            </a:r>
            <a:r>
              <a:rPr lang="cs-CZ" b="1" baseline="0" dirty="0" smtClean="0"/>
              <a:t> vlastnímu hodnocení chování účastníků. </a:t>
            </a:r>
            <a:r>
              <a:rPr lang="cs-CZ" baseline="0" dirty="0" smtClean="0"/>
              <a:t>Snaží se nehodnotit a nebýt ten „kdo zná správnou </a:t>
            </a:r>
            <a:r>
              <a:rPr lang="cs-CZ" baseline="0" dirty="0" err="1" smtClean="0"/>
              <a:t>odpoveď</a:t>
            </a:r>
            <a:r>
              <a:rPr lang="cs-CZ" baseline="0" dirty="0" smtClean="0"/>
              <a:t>. Brání to vlastnímu přemýšlení o nastalých situacích a Mohlo by to mít negativní vliv na jedince ve skupině, protože hodnocení instruktora je bráno z „vyšší“ perspektivy než je ta jejich</a:t>
            </a:r>
          </a:p>
          <a:p>
            <a:endParaRPr lang="cs-CZ" baseline="0" dirty="0" smtClean="0"/>
          </a:p>
          <a:p>
            <a:r>
              <a:rPr lang="cs-CZ" baseline="0" dirty="0" smtClean="0"/>
              <a:t>CZV str. 62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9279F-7811-48E6-B8D3-FD597855C1ED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80822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14D3-38FC-4705-A534-3F0871674A34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9032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CZV -&gt; Cílená zpětná vazba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14D3-38FC-4705-A534-3F0871674A34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42575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Str</a:t>
            </a:r>
            <a:r>
              <a:rPr lang="cs-CZ" dirty="0" smtClean="0"/>
              <a:t> 96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49279F-7811-48E6-B8D3-FD597855C1ED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7743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KNIHA Cílená zpětná vazba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14D3-38FC-4705-A534-3F0871674A3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7901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14D3-38FC-4705-A534-3F0871674A3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124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dynamika skupiny, dění v celé </a:t>
            </a:r>
            <a:r>
              <a:rPr lang="cs-CZ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skupině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společné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sdílení a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sdělování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prožitku,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společné</a:t>
            </a:r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hledání toho, co jsme se od sebe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vzájemně naučili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nastolujeme otázky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důvěry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podpory,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rušivého chování, tlaku skupiny, tvorba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různých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klik a jejich role...</a:t>
            </a:r>
          </a:p>
          <a:p>
            <a:r>
              <a:rPr lang="cs-CZ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·  dynamika meziosobních vztahu jednotlivých </a:t>
            </a:r>
            <a:r>
              <a:rPr lang="cs-CZ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členu </a:t>
            </a:r>
            <a:r>
              <a:rPr lang="cs-CZ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skupiny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diskuse o projevených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emocích ve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skupině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mimo ní: uznávání,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důvěra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bezpečnost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negativismus, strach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 hodnocení... tato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úroveň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bývá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přechodem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např. terapii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cs-CZ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·  osobní </a:t>
            </a:r>
            <a:r>
              <a:rPr lang="cs-CZ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až intimní rovina pocitů </a:t>
            </a:r>
            <a:r>
              <a:rPr lang="cs-CZ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jednotlivcu</a:t>
            </a:r>
            <a:r>
              <a:rPr lang="cs-CZ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diskuse o emocích z osobní roviny. Zde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doporučujeme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maximální citlivost a dobrovolnost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 ohledem na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věk účastníku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jejich konkrétní stav psychické odolnosti, délku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cíle akce, na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vyspělost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skupiny a naše zkušenosti s reflexí....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14D3-38FC-4705-A534-3F0871674A34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8477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a) čas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·  Reflexe by mela proběhnout zpravidla bezprostředně po hodnocené činnosti – ihned vždy,</a:t>
            </a:r>
          </a:p>
          <a:p>
            <a:r>
              <a:rPr lang="pl-P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pokud výrazně změní emoční bilanci jednotlivců či skupiny.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·  Pro výměnu prožitků musíme mít dostatek času i vhodní denní dobu.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·  Délka se řídí s ohledem na cíle, věk účastníků, předchozí zkušenosti s aktivitou - s jejím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významem.</a:t>
            </a:r>
          </a:p>
          <a:p>
            <a:r>
              <a:rPr lang="pl-PL" sz="1200" b="1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b) místo a organizace skupiny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·  Reflexe vyžaduje příjemné, klidné a bezpečné prostředí, intimitu a uzavřenost..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·  Všichni by si na sebe měli dobře vidět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Nejvýhodnější je kruh</a:t>
            </a:r>
          </a:p>
          <a:p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c) připravenost vedoucího reflexe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·  Stanovíme i s dopředu cíle diskuse.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·  Tyto cíle dále porovnáváme a aktualizujeme s vývojem diskuse.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·  známe detailně průběh hodnocené aktivity – hráče, situace, zvraty, události, atmosféru...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·  Pokud nemáme dostatek zkušeností s vedením, připravíme si dopředu i okruhy otázek.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·  Neustále soustředěně pozorujeme průběh a všímáme si toho co bylo a nebylo řečeno.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·  Věnujeme pozornost tomu, kdo hovoří – získáváme informace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 slov, tónu, rytmu i z řeči těla. Jinak je naší povinností během diskuse spíše navozovat témat, usměrňovat diskuzi a “držet se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 uzdě”.</a:t>
            </a:r>
          </a:p>
          <a:p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Pravidla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Mluví jen ten, kdo má slovo („mikrofon“ v ruce)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Vzájemné nereagování na kritiku, každý názor musí být vyslechnut, aniž by mel dotyčný pocit,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žě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 něj bude odsouzen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Uzavřenost -&gt; Nic, co se děje uvnitř skupiny by se nemělo dostat ven mimo skupinu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Právo každého se k tématu nevyjadřovat</a:t>
            </a:r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14D3-38FC-4705-A534-3F0871674A3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4160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14D3-38FC-4705-A534-3F0871674A3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89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Str</a:t>
            </a:r>
            <a:r>
              <a:rPr lang="cs-CZ" dirty="0" smtClean="0"/>
              <a:t> . 63 – Cílená</a:t>
            </a:r>
            <a:r>
              <a:rPr lang="cs-CZ" baseline="0" dirty="0" smtClean="0"/>
              <a:t> zpětná vazba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14D3-38FC-4705-A534-3F0871674A34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3794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cs-CZ" baseline="0" dirty="0" smtClean="0"/>
              <a:t>Slouží k formulování toho, co se skutečně stalo, k prostému popisu dění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Otázky jsou cílené na konkrétní dění, detaily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14D3-38FC-4705-A534-3F0871674A34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7222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cs-CZ" dirty="0" smtClean="0"/>
              <a:t>K popisu průběhu dění se přidávají pocity a dojmy</a:t>
            </a:r>
          </a:p>
          <a:p>
            <a:pPr marL="171450" indent="-171450">
              <a:buFontTx/>
              <a:buChar char="-"/>
            </a:pPr>
            <a:r>
              <a:rPr lang="cs-CZ" dirty="0" smtClean="0"/>
              <a:t>Otázky zaměřené</a:t>
            </a:r>
            <a:r>
              <a:rPr lang="cs-CZ" baseline="0" dirty="0" smtClean="0"/>
              <a:t> na emoce, prožívání, dojmy</a:t>
            </a:r>
          </a:p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614D3-38FC-4705-A534-3F0871674A34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242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6B3F38-4602-4912-BB62-E0B3A1567D5B}" type="datetimeFigureOut">
              <a:rPr lang="cs-CZ" smtClean="0"/>
              <a:t>05.05.2020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548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3F38-4602-4912-BB62-E0B3A1567D5B}" type="datetimeFigureOut">
              <a:rPr lang="cs-CZ" smtClean="0"/>
              <a:t>05.05.2020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6583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3F38-4602-4912-BB62-E0B3A1567D5B}" type="datetimeFigureOut">
              <a:rPr lang="cs-CZ" smtClean="0"/>
              <a:t>05.05.2020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346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3F38-4602-4912-BB62-E0B3A1567D5B}" type="datetimeFigureOut">
              <a:rPr lang="cs-CZ" smtClean="0"/>
              <a:t>05.05.2020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185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3F38-4602-4912-BB62-E0B3A1567D5B}" type="datetimeFigureOut">
              <a:rPr lang="cs-CZ" smtClean="0"/>
              <a:t>05.05.2020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7373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3F38-4602-4912-BB62-E0B3A1567D5B}" type="datetimeFigureOut">
              <a:rPr lang="cs-CZ" smtClean="0"/>
              <a:t>05.05.2020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770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3F38-4602-4912-BB62-E0B3A1567D5B}" type="datetimeFigureOut">
              <a:rPr lang="cs-CZ" smtClean="0"/>
              <a:t>05.05.2020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510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3F38-4602-4912-BB62-E0B3A1567D5B}" type="datetimeFigureOut">
              <a:rPr lang="cs-CZ" smtClean="0"/>
              <a:t>05.05.2020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041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3F38-4602-4912-BB62-E0B3A1567D5B}" type="datetimeFigureOut">
              <a:rPr lang="cs-CZ" smtClean="0"/>
              <a:t>05.05.2020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807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3F38-4602-4912-BB62-E0B3A1567D5B}" type="datetimeFigureOut">
              <a:rPr lang="cs-CZ" smtClean="0"/>
              <a:t>05.05.2020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2937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3F38-4602-4912-BB62-E0B3A1567D5B}" type="datetimeFigureOut">
              <a:rPr lang="cs-CZ" smtClean="0"/>
              <a:t>05.05.2020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732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3F38-4602-4912-BB62-E0B3A1567D5B}" type="datetimeFigureOut">
              <a:rPr lang="cs-CZ" smtClean="0"/>
              <a:t>05.05.2020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770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3F38-4602-4912-BB62-E0B3A1567D5B}" type="datetimeFigureOut">
              <a:rPr lang="cs-CZ" smtClean="0"/>
              <a:t>05.05.2020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86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3F38-4602-4912-BB62-E0B3A1567D5B}" type="datetimeFigureOut">
              <a:rPr lang="cs-CZ" smtClean="0"/>
              <a:t>05.05.2020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555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3F38-4602-4912-BB62-E0B3A1567D5B}" type="datetimeFigureOut">
              <a:rPr lang="cs-CZ" smtClean="0"/>
              <a:t>05.05.2020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217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3F38-4602-4912-BB62-E0B3A1567D5B}" type="datetimeFigureOut">
              <a:rPr lang="cs-CZ" smtClean="0"/>
              <a:t>05.05.2020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852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3F38-4602-4912-BB62-E0B3A1567D5B}" type="datetimeFigureOut">
              <a:rPr lang="cs-CZ" smtClean="0"/>
              <a:t>05.05.2020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8865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6B3F38-4602-4912-BB62-E0B3A1567D5B}" type="datetimeFigureOut">
              <a:rPr lang="cs-CZ" smtClean="0"/>
              <a:t>05.05.2020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62E8700-9ED5-4F78-A893-D003E2D53D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6478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92397" y="1617131"/>
            <a:ext cx="6815669" cy="3119969"/>
          </a:xfrm>
        </p:spPr>
        <p:txBody>
          <a:bodyPr/>
          <a:lstStyle/>
          <a:p>
            <a:r>
              <a:rPr lang="cs-CZ" dirty="0" smtClean="0"/>
              <a:t>Kooperativní a dobrodružné hry</a:t>
            </a:r>
            <a:br>
              <a:rPr lang="cs-CZ" dirty="0" smtClean="0"/>
            </a:br>
            <a:r>
              <a:rPr lang="cs-CZ" sz="3600" dirty="0" smtClean="0">
                <a:latin typeface="Brush Script MT" panose="03060802040406070304" pitchFamily="66" charset="0"/>
              </a:rPr>
              <a:t>„</a:t>
            </a:r>
            <a:r>
              <a:rPr lang="cs-CZ" sz="3600" dirty="0">
                <a:latin typeface="Brush Script MT" panose="03060802040406070304" pitchFamily="66" charset="0"/>
              </a:rPr>
              <a:t>Člověk je člověkem pouze tam, kde si hraje</a:t>
            </a:r>
            <a:r>
              <a:rPr lang="cs-CZ" sz="3600" dirty="0" smtClean="0">
                <a:latin typeface="Brush Script MT" panose="03060802040406070304" pitchFamily="66" charset="0"/>
              </a:rPr>
              <a:t>“   F. Schiller</a:t>
            </a:r>
            <a:r>
              <a:rPr lang="cs-CZ" sz="3600" dirty="0">
                <a:latin typeface="Brush Script MT" panose="03060802040406070304" pitchFamily="66" charset="0"/>
              </a:rPr>
              <a:t/>
            </a:r>
            <a:br>
              <a:rPr lang="cs-CZ" sz="3600" dirty="0">
                <a:latin typeface="Brush Script MT" panose="03060802040406070304" pitchFamily="66" charset="0"/>
              </a:rPr>
            </a:b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692398" y="4502150"/>
            <a:ext cx="6815669" cy="977899"/>
          </a:xfrm>
        </p:spPr>
        <p:txBody>
          <a:bodyPr/>
          <a:lstStyle/>
          <a:p>
            <a:r>
              <a:rPr lang="cs-CZ" dirty="0" smtClean="0"/>
              <a:t>Mgr. Lukáš Psohlavec</a:t>
            </a:r>
          </a:p>
          <a:p>
            <a:r>
              <a:rPr lang="cs-CZ" dirty="0" smtClean="0"/>
              <a:t>2019/2020 LS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775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4400" dirty="0" smtClean="0"/>
              <a:t>Skupina dostala za úkol projít překážkovou dráhu. Jako skupina úkol zvládli, nicméně jeden člen skupiny výrazně zaostával za ostatními a ti mu nijak nepomohli..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448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 smtClean="0"/>
              <a:t>Příklad.: </a:t>
            </a:r>
          </a:p>
          <a:p>
            <a:pPr marL="0" indent="0">
              <a:buNone/>
            </a:pPr>
            <a:r>
              <a:rPr lang="cs-CZ" b="1" dirty="0" smtClean="0"/>
              <a:t>OPO: </a:t>
            </a:r>
            <a:r>
              <a:rPr lang="cs-CZ" sz="2600" i="1" dirty="0" smtClean="0"/>
              <a:t>Jak si prožíval moment, když ti ostatní nepomohli při přelézání překážky, s kterou si měl problémy?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 může znejistit jedince ve vztahu k ostatním, pokud se skupina ještě tolik nezná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 povzbudit, aby vyjádřil něco co nebylo v pořádku</a:t>
            </a:r>
          </a:p>
          <a:p>
            <a:pPr marL="0" indent="0">
              <a:buNone/>
            </a:pPr>
            <a:r>
              <a:rPr lang="cs-CZ" dirty="0" smtClean="0"/>
              <a:t>	- Podnítit , aby formuloval jak prožíval obtížnou situaci</a:t>
            </a:r>
          </a:p>
          <a:p>
            <a:pPr marL="0" indent="0">
              <a:buNone/>
            </a:pPr>
            <a:r>
              <a:rPr lang="cs-CZ" dirty="0" smtClean="0"/>
              <a:t>	- Zablokovat, protože se nechce nikoho dotknout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997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ONO</a:t>
            </a:r>
            <a:r>
              <a:rPr lang="cs-CZ" dirty="0" smtClean="0"/>
              <a:t>: </a:t>
            </a:r>
            <a:r>
              <a:rPr lang="cs-CZ" i="1" dirty="0" smtClean="0"/>
              <a:t>Jak jste vnímali průběh vzájemné pomoci při překonávání překážky?</a:t>
            </a:r>
          </a:p>
          <a:p>
            <a:pPr lvl="2"/>
            <a:r>
              <a:rPr lang="cs-CZ" sz="2400" dirty="0" smtClean="0"/>
              <a:t>Může u nově vzniklé skupiny poskytnout prostor se nad tématem společně zamyslet</a:t>
            </a:r>
          </a:p>
          <a:p>
            <a:pPr lvl="2"/>
            <a:r>
              <a:rPr lang="cs-CZ" sz="2400" dirty="0" smtClean="0"/>
              <a:t>Může zvýšit riziko, že se odpovědi budou pohybovat na obecné rovině</a:t>
            </a:r>
          </a:p>
          <a:p>
            <a:pPr lvl="2"/>
            <a:r>
              <a:rPr lang="cs-CZ" sz="2400" dirty="0" smtClean="0"/>
              <a:t>U sehranější skupiny může poskytnout námět k plodnému rozebrání jednotlivých situací ze společného překování překážek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031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295402" y="2604229"/>
            <a:ext cx="9601196" cy="33189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600" dirty="0"/>
              <a:t>a</a:t>
            </a:r>
            <a:r>
              <a:rPr lang="cs-CZ" sz="3600" dirty="0" smtClean="0"/>
              <a:t>by diskuze byla přínosná</a:t>
            </a:r>
            <a:r>
              <a:rPr lang="cs-CZ" sz="3600" dirty="0" smtClean="0"/>
              <a:t>?</a:t>
            </a:r>
            <a:endParaRPr lang="cs-CZ" sz="3600" dirty="0"/>
          </a:p>
          <a:p>
            <a:pPr marL="0" indent="0">
              <a:buNone/>
            </a:pPr>
            <a:r>
              <a:rPr lang="cs-CZ" sz="3600" b="1" dirty="0" smtClean="0"/>
              <a:t>4F (</a:t>
            </a:r>
            <a:r>
              <a:rPr lang="cs-CZ" sz="3600" b="1" dirty="0" err="1" smtClean="0"/>
              <a:t>facts</a:t>
            </a:r>
            <a:r>
              <a:rPr lang="cs-CZ" sz="3600" b="1" dirty="0" smtClean="0"/>
              <a:t> -&gt; </a:t>
            </a:r>
            <a:r>
              <a:rPr lang="cs-CZ" sz="3600" b="1" dirty="0" err="1" smtClean="0"/>
              <a:t>feelings</a:t>
            </a:r>
            <a:r>
              <a:rPr lang="cs-CZ" sz="3600" b="1" dirty="0"/>
              <a:t> </a:t>
            </a:r>
            <a:r>
              <a:rPr lang="cs-CZ" sz="3600" b="1" dirty="0" smtClean="0"/>
              <a:t>-&gt; </a:t>
            </a:r>
            <a:r>
              <a:rPr lang="cs-CZ" sz="3600" b="1" dirty="0" err="1" smtClean="0"/>
              <a:t>findings</a:t>
            </a:r>
            <a:r>
              <a:rPr lang="cs-CZ" sz="3600" b="1" dirty="0" smtClean="0"/>
              <a:t> -&gt; </a:t>
            </a:r>
            <a:r>
              <a:rPr lang="cs-CZ" sz="3600" b="1" dirty="0" err="1" smtClean="0"/>
              <a:t>futures</a:t>
            </a:r>
            <a:r>
              <a:rPr lang="cs-CZ" sz="3600" b="1" dirty="0" smtClean="0"/>
              <a:t>)</a:t>
            </a:r>
            <a:r>
              <a:rPr lang="cs-CZ" sz="3600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Greenway</a:t>
            </a:r>
            <a:r>
              <a:rPr lang="cs-CZ" dirty="0" smtClean="0"/>
              <a:t>, 1993)</a:t>
            </a:r>
          </a:p>
          <a:p>
            <a:pPr marL="0" indent="0">
              <a:buNone/>
            </a:pPr>
            <a:r>
              <a:rPr lang="cs-CZ" sz="3600" b="1" dirty="0" smtClean="0"/>
              <a:t>4p (průběh -&gt; pocity</a:t>
            </a:r>
            <a:r>
              <a:rPr lang="cs-CZ" sz="3600" b="1" dirty="0"/>
              <a:t> </a:t>
            </a:r>
            <a:r>
              <a:rPr lang="cs-CZ" sz="3600" b="1" dirty="0" smtClean="0"/>
              <a:t>-&gt; poznatky -&gt; příležitosti)</a:t>
            </a:r>
            <a:endParaRPr lang="cs-CZ" sz="3600" b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 - na co se ptát,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355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„Popište jak probíhala aktivita“</a:t>
            </a:r>
          </a:p>
          <a:p>
            <a:r>
              <a:rPr lang="cs-CZ" dirty="0" smtClean="0"/>
              <a:t>„Stalo se něco neočekávaného, očekávaného?“</a:t>
            </a:r>
          </a:p>
          <a:p>
            <a:r>
              <a:rPr lang="cs-CZ" dirty="0" smtClean="0"/>
              <a:t>„Co bylo nejzajímavější, co stojí za zapamatování?“</a:t>
            </a:r>
          </a:p>
          <a:p>
            <a:r>
              <a:rPr lang="cs-CZ" dirty="0" smtClean="0"/>
              <a:t>„Jaké byly kritické okamžiky?“</a:t>
            </a:r>
          </a:p>
          <a:p>
            <a:r>
              <a:rPr lang="cs-CZ" dirty="0" smtClean="0"/>
              <a:t>„Čeho jste se obávali, v co jste doufali, že se stane a nestalo se?“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Průběh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566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„Vyjmenujte pocity, které jsi zažíval?“</a:t>
            </a:r>
          </a:p>
          <a:p>
            <a:r>
              <a:rPr lang="cs-CZ" dirty="0" smtClean="0"/>
              <a:t>„Jaké byly vaše očekávání a obavy?“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Pocity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338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„Proč jsi zastával tu roli, kterou jsi zastával?“</a:t>
            </a:r>
          </a:p>
          <a:p>
            <a:r>
              <a:rPr lang="cs-CZ" dirty="0" smtClean="0"/>
              <a:t>„Co jsi zjistil o skupině, o sobě?“</a:t>
            </a:r>
          </a:p>
          <a:p>
            <a:r>
              <a:rPr lang="cs-CZ" dirty="0" smtClean="0"/>
              <a:t>„Udělal, zachoval by ses nějak jinak v nějaké situaci?“</a:t>
            </a:r>
          </a:p>
          <a:p>
            <a:r>
              <a:rPr lang="cs-CZ" dirty="0" smtClean="0"/>
              <a:t>„Co pro tebe bylo nejcennější“?</a:t>
            </a:r>
          </a:p>
          <a:p>
            <a:r>
              <a:rPr lang="cs-CZ" dirty="0" smtClean="0"/>
              <a:t>„Co bys ocenil na ostatních“</a:t>
            </a:r>
          </a:p>
          <a:p>
            <a:r>
              <a:rPr lang="cs-CZ" dirty="0" smtClean="0"/>
              <a:t>„V jakém ohledu byl zážitek srovnatelný s nějakou situací v zaměstnání?“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Poznatky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885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„Jaké nové poznatky by mohl zážitek přinést do budoucna?“</a:t>
            </a:r>
          </a:p>
          <a:p>
            <a:r>
              <a:rPr lang="cs-CZ" dirty="0" smtClean="0"/>
              <a:t>„Co již nikdy nechcete dělat, či co naopak začnete dělat?“</a:t>
            </a:r>
          </a:p>
          <a:p>
            <a:r>
              <a:rPr lang="cs-CZ" dirty="0" smtClean="0"/>
              <a:t>„Co si dokážete z tohoto zážitku odnést?“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Příležitosti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252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Místo „Co špatného vám provedli“ -&gt; „</a:t>
            </a:r>
            <a:r>
              <a:rPr lang="cs-CZ" b="1" dirty="0" smtClean="0"/>
              <a:t>Jak jste vnímali jejich chování?“</a:t>
            </a:r>
          </a:p>
          <a:p>
            <a:r>
              <a:rPr lang="cs-CZ" dirty="0" smtClean="0"/>
              <a:t>Místo „Já si myslím, že chybu udělal Petr, kdo souhlasí?“ -&gt; „J</a:t>
            </a:r>
            <a:r>
              <a:rPr lang="cs-CZ" b="1" dirty="0" smtClean="0"/>
              <a:t>aký je váš názor na to, </a:t>
            </a:r>
            <a:r>
              <a:rPr lang="cs-CZ" b="1" dirty="0"/>
              <a:t>j</a:t>
            </a:r>
            <a:r>
              <a:rPr lang="cs-CZ" b="1" dirty="0" smtClean="0"/>
              <a:t>ak se zachoval Petr?</a:t>
            </a:r>
            <a:r>
              <a:rPr lang="cs-CZ" dirty="0" smtClean="0"/>
              <a:t>“</a:t>
            </a:r>
          </a:p>
          <a:p>
            <a:r>
              <a:rPr lang="cs-CZ" dirty="0" smtClean="0"/>
              <a:t>Místo: „Kde myslíte, že jste udělali chybu“ -&gt; „</a:t>
            </a:r>
            <a:r>
              <a:rPr lang="cs-CZ" b="1" dirty="0" smtClean="0"/>
              <a:t>Co se podle Vás povedlo, a kde jste mohli řešit situaci jinak?“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217867" y="1314996"/>
            <a:ext cx="7756263" cy="105425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Otázky formulovat neutrálně</a:t>
            </a:r>
            <a:br>
              <a:rPr lang="cs-CZ" dirty="0" smtClean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766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Co se odehrálo</a:t>
            </a:r>
          </a:p>
          <a:p>
            <a:r>
              <a:rPr lang="cs-CZ" sz="2800" dirty="0" smtClean="0"/>
              <a:t>Jaká byla skupinová dynamika</a:t>
            </a:r>
          </a:p>
          <a:p>
            <a:r>
              <a:rPr lang="cs-CZ" sz="2800" dirty="0" smtClean="0"/>
              <a:t>Jaká byla intenzita a směr jednotlivých interakcí a na co měly tyto interakce vliv</a:t>
            </a:r>
            <a:endParaRPr lang="cs-CZ" sz="2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pozorovat z pozice instruktora?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506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4. Lekce</a:t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sz="4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Cílená zpětná vazba/reflexe</a:t>
            </a:r>
            <a:endParaRPr lang="cs-CZ" sz="49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2" y="2450054"/>
            <a:ext cx="9601196" cy="360636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Co to je? </a:t>
            </a:r>
          </a:p>
          <a:p>
            <a:r>
              <a:rPr lang="cs-CZ" dirty="0" smtClean="0"/>
              <a:t>Z jakého důvody ji zařazujeme?</a:t>
            </a:r>
          </a:p>
          <a:p>
            <a:r>
              <a:rPr lang="cs-CZ" dirty="0" smtClean="0"/>
              <a:t>Při kterém typu her, či aktivit ji zařazujeme?</a:t>
            </a:r>
          </a:p>
          <a:p>
            <a:endParaRPr lang="cs-CZ" dirty="0"/>
          </a:p>
          <a:p>
            <a:r>
              <a:rPr lang="cs-CZ" dirty="0" smtClean="0"/>
              <a:t>Doporučená literatura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r>
              <a:rPr lang="cs-CZ" dirty="0" smtClean="0"/>
              <a:t>Cílená </a:t>
            </a:r>
            <a:r>
              <a:rPr lang="cs-CZ" dirty="0" smtClean="0"/>
              <a:t>zpětná vazba/</a:t>
            </a:r>
            <a:r>
              <a:rPr lang="cs-CZ" dirty="0" err="1" smtClean="0"/>
              <a:t>Reitmayerová</a:t>
            </a:r>
            <a:r>
              <a:rPr lang="cs-CZ" dirty="0" smtClean="0"/>
              <a:t>, </a:t>
            </a:r>
            <a:r>
              <a:rPr lang="cs-CZ" dirty="0" err="1" smtClean="0"/>
              <a:t>Broumová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Dobrodružné hry a cvičení v přírodě/Neuman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781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Pomáhá člověku nahlédnout do sebe samého a lépe porozumět chování lidí, se kterými přichází do kontaktu</a:t>
            </a:r>
          </a:p>
          <a:p>
            <a:r>
              <a:rPr lang="cs-CZ" dirty="0" smtClean="0"/>
              <a:t>Informace, které člověku sděluje okolí během zpětnovazebního procesu, mu zprostředkují prožívání situace jinýma očima</a:t>
            </a:r>
          </a:p>
          <a:p>
            <a:r>
              <a:rPr lang="cs-CZ" dirty="0" smtClean="0"/>
              <a:t>Může i nemusí se dojít k nějakým závěrům – může poskytovat pouze prostor pro sdílení zážitků – není přednáškou, rozborem, ani teoretickou diskusí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dále přináší reflexe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89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5652" y="1099236"/>
            <a:ext cx="9601196" cy="3318936"/>
          </a:xfrm>
        </p:spPr>
        <p:txBody>
          <a:bodyPr>
            <a:noAutofit/>
          </a:bodyPr>
          <a:lstStyle/>
          <a:p>
            <a:r>
              <a:rPr lang="cs-CZ" dirty="0"/>
              <a:t>fáze, v jejímž rámci se ohlížíme za tím, co jsme zažili, a většinou pomocí řízené diskuse se snažíme dojít </a:t>
            </a:r>
            <a:r>
              <a:rPr lang="cs-CZ" dirty="0" smtClean="0"/>
              <a:t>k </a:t>
            </a:r>
            <a:r>
              <a:rPr lang="cs-CZ" dirty="0"/>
              <a:t>cílům učebního procesu </a:t>
            </a:r>
          </a:p>
          <a:p>
            <a:r>
              <a:rPr lang="cs-CZ" dirty="0"/>
              <a:t>vytěžení programu, které může být časově nakonec mnohem náročnější než samotná sehrávka aktivit </a:t>
            </a:r>
          </a:p>
          <a:p>
            <a:r>
              <a:rPr lang="cs-CZ" dirty="0"/>
              <a:t>zábavná a objevná fáze (stejně tak jako samotný program) </a:t>
            </a:r>
          </a:p>
          <a:p>
            <a:r>
              <a:rPr lang="cs-CZ" dirty="0"/>
              <a:t>základem úspěchu jsou dobré otázky a skutečný zájem o odpovědi </a:t>
            </a:r>
          </a:p>
          <a:p>
            <a:r>
              <a:rPr lang="cs-CZ" dirty="0"/>
              <a:t>velký zážitek plný překvapujících momentů pro všechny zúčastněné </a:t>
            </a:r>
          </a:p>
          <a:p>
            <a:r>
              <a:rPr lang="cs-CZ" dirty="0"/>
              <a:t>Učitel by opět měl fungovat spíše jako prostředník diskuse a mít připraveny klíčové otázky, </a:t>
            </a:r>
            <a:r>
              <a:rPr lang="cs-CZ" b="1" dirty="0"/>
              <a:t>těžiště aktivity by však stále mělo zůstávat na </a:t>
            </a:r>
            <a:r>
              <a:rPr lang="cs-CZ" b="1" dirty="0" err="1" smtClean="0"/>
              <a:t>hríčích</a:t>
            </a:r>
            <a:r>
              <a:rPr lang="cs-CZ" b="1" dirty="0" smtClean="0"/>
              <a:t>. </a:t>
            </a:r>
            <a:r>
              <a:rPr lang="cs-CZ" dirty="0"/>
              <a:t>K vedení reflexe budeme potřebovat znát především základy moderace, facilitace a řízení diskuse. </a:t>
            </a:r>
          </a:p>
        </p:txBody>
      </p:sp>
    </p:spTree>
    <p:extLst>
      <p:ext uri="{BB962C8B-B14F-4D97-AF65-F5344CB8AC3E}">
        <p14:creationId xmlns:p14="http://schemas.microsoft.com/office/powerpoint/2010/main" val="319922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2" y="711200"/>
            <a:ext cx="9601196" cy="1193800"/>
          </a:xfrm>
        </p:spPr>
        <p:txBody>
          <a:bodyPr>
            <a:normAutofit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Některé typy často používaných otázek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92925" y="1905000"/>
            <a:ext cx="7272924" cy="4608512"/>
          </a:xfrm>
        </p:spPr>
        <p:txBody>
          <a:bodyPr>
            <a:normAutofit/>
          </a:bodyPr>
          <a:lstStyle/>
          <a:p>
            <a:r>
              <a:rPr lang="cs-CZ" dirty="0" smtClean="0"/>
              <a:t>Jak hodnotíte hru?</a:t>
            </a:r>
          </a:p>
          <a:p>
            <a:r>
              <a:rPr lang="cs-CZ" dirty="0" smtClean="0"/>
              <a:t>Co se Vám podařilo?</a:t>
            </a:r>
          </a:p>
          <a:p>
            <a:r>
              <a:rPr lang="cs-CZ" dirty="0" smtClean="0"/>
              <a:t>Pracovali jste společně jako tým?</a:t>
            </a:r>
          </a:p>
          <a:p>
            <a:r>
              <a:rPr lang="cs-CZ" dirty="0" smtClean="0"/>
              <a:t>Udělali jste něco, na co můžete být hrdí?</a:t>
            </a:r>
          </a:p>
          <a:p>
            <a:r>
              <a:rPr lang="cs-CZ" dirty="0" smtClean="0"/>
              <a:t>Proč si myslíte, že byla hra zařazena?</a:t>
            </a:r>
          </a:p>
          <a:p>
            <a:r>
              <a:rPr lang="cs-CZ" dirty="0" smtClean="0"/>
              <a:t>Co jste se dozvěděli o sobě a svých schopnostech?</a:t>
            </a:r>
          </a:p>
          <a:p>
            <a:r>
              <a:rPr lang="cs-CZ" dirty="0" smtClean="0"/>
              <a:t>Co byste dělali jinak, kdybyste hru hráli znovu s jinou skupinou?</a:t>
            </a:r>
          </a:p>
          <a:p>
            <a:r>
              <a:rPr lang="cs-CZ" dirty="0" smtClean="0"/>
              <a:t>Můžete získané zkušenosti použít někde jinde?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562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9519690"/>
              </p:ext>
            </p:extLst>
          </p:nvPr>
        </p:nvGraphicFramePr>
        <p:xfrm>
          <a:off x="1282700" y="967656"/>
          <a:ext cx="9220200" cy="506009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61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8205"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rgbClr val="00B050"/>
                          </a:solidFill>
                        </a:rPr>
                        <a:t>Co </a:t>
                      </a:r>
                      <a:r>
                        <a:rPr lang="cs-CZ" sz="2400" b="1" dirty="0">
                          <a:solidFill>
                            <a:srgbClr val="00B050"/>
                          </a:solidFill>
                        </a:rPr>
                        <a:t>by měla umožnit</a:t>
                      </a:r>
                    </a:p>
                  </a:txBody>
                  <a:tcPr marL="51594" marR="51594" marT="25797" marB="25797" anchor="ctr"/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rgbClr val="FF0000"/>
                          </a:solidFill>
                        </a:rPr>
                        <a:t>Co </a:t>
                      </a:r>
                      <a:r>
                        <a:rPr lang="cs-CZ" sz="2400" b="1" dirty="0">
                          <a:solidFill>
                            <a:srgbClr val="FF0000"/>
                          </a:solidFill>
                        </a:rPr>
                        <a:t>být nesmí</a:t>
                      </a:r>
                    </a:p>
                  </a:txBody>
                  <a:tcPr marL="51594" marR="51594" marT="25797" marB="2579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2192">
                <a:tc>
                  <a:txBody>
                    <a:bodyPr/>
                    <a:lstStyle/>
                    <a:p>
                      <a:r>
                        <a:rPr lang="cs-CZ" sz="1800" b="0" dirty="0"/>
                        <a:t>sdílení pocitů a zážitků (</a:t>
                      </a:r>
                      <a:r>
                        <a:rPr lang="cs-CZ" sz="1800" b="0" dirty="0" err="1"/>
                        <a:t>sharing</a:t>
                      </a:r>
                      <a:r>
                        <a:rPr lang="cs-CZ" sz="1800" b="0" dirty="0"/>
                        <a:t>)</a:t>
                      </a:r>
                    </a:p>
                  </a:txBody>
                  <a:tcPr marL="51594" marR="51594" marT="25797" marB="25797" anchor="ctr"/>
                </a:tc>
                <a:tc>
                  <a:txBody>
                    <a:bodyPr/>
                    <a:lstStyle/>
                    <a:p>
                      <a:r>
                        <a:rPr lang="cs-CZ" sz="1800" b="0" dirty="0"/>
                        <a:t>přednáškou na jakékoli téma</a:t>
                      </a:r>
                    </a:p>
                  </a:txBody>
                  <a:tcPr marL="51594" marR="51594" marT="25797" marB="2579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747">
                <a:tc>
                  <a:txBody>
                    <a:bodyPr/>
                    <a:lstStyle/>
                    <a:p>
                      <a:r>
                        <a:rPr lang="cs-CZ" sz="1800" b="0" dirty="0"/>
                        <a:t>zacílení pozornosti určitým směrem</a:t>
                      </a:r>
                    </a:p>
                  </a:txBody>
                  <a:tcPr marL="51594" marR="51594" marT="25797" marB="25797" anchor="ctr"/>
                </a:tc>
                <a:tc>
                  <a:txBody>
                    <a:bodyPr/>
                    <a:lstStyle/>
                    <a:p>
                      <a:r>
                        <a:rPr lang="cs-CZ" sz="1800" b="0" dirty="0"/>
                        <a:t>stereotypním zážitkem</a:t>
                      </a:r>
                    </a:p>
                  </a:txBody>
                  <a:tcPr marL="51594" marR="51594" marT="25797" marB="2579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cs-CZ" sz="1800" b="0" dirty="0"/>
                        <a:t>zachycení hlavních momentů a jejich slovní pojmenování</a:t>
                      </a:r>
                    </a:p>
                  </a:txBody>
                  <a:tcPr marL="51594" marR="51594" marT="25797" marB="25797" anchor="ctr"/>
                </a:tc>
                <a:tc>
                  <a:txBody>
                    <a:bodyPr/>
                    <a:lstStyle/>
                    <a:p>
                      <a:r>
                        <a:rPr lang="cs-CZ" sz="1800" b="0" dirty="0"/>
                        <a:t>diskusí instruktorů mezi sebou</a:t>
                      </a:r>
                    </a:p>
                  </a:txBody>
                  <a:tcPr marL="51594" marR="51594" marT="25797" marB="2579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cs-CZ" sz="1800" b="0" dirty="0"/>
                        <a:t>uchování zkušeností, emocí i dojmů, a jejich přenesení do budoucna</a:t>
                      </a:r>
                    </a:p>
                  </a:txBody>
                  <a:tcPr marL="51594" marR="51594" marT="25797" marB="25797" anchor="ctr"/>
                </a:tc>
                <a:tc>
                  <a:txBody>
                    <a:bodyPr/>
                    <a:lstStyle/>
                    <a:p>
                      <a:r>
                        <a:rPr lang="cs-CZ" sz="1800" b="0" dirty="0"/>
                        <a:t>mělkým rozborem kvalit předchozí aktivity(anketa „líbilo – nelíbilo“)</a:t>
                      </a:r>
                    </a:p>
                  </a:txBody>
                  <a:tcPr marL="51594" marR="51594" marT="25797" marB="2579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8166">
                <a:tc>
                  <a:txBody>
                    <a:bodyPr/>
                    <a:lstStyle/>
                    <a:p>
                      <a:r>
                        <a:rPr lang="cs-CZ" sz="1800" b="0" dirty="0"/>
                        <a:t>zmapování různorodosti v řešení problému</a:t>
                      </a:r>
                    </a:p>
                  </a:txBody>
                  <a:tcPr marL="51594" marR="51594" marT="25797" marB="25797" anchor="ctr"/>
                </a:tc>
                <a:tc>
                  <a:txBody>
                    <a:bodyPr/>
                    <a:lstStyle/>
                    <a:p>
                      <a:r>
                        <a:rPr lang="cs-CZ" sz="1800" b="0" dirty="0"/>
                        <a:t>hodnocením technického provedení předchozí aktivity nebo přímo CZV</a:t>
                      </a:r>
                    </a:p>
                  </a:txBody>
                  <a:tcPr marL="51594" marR="51594" marT="25797" marB="25797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3131">
                <a:tc>
                  <a:txBody>
                    <a:bodyPr/>
                    <a:lstStyle/>
                    <a:p>
                      <a:r>
                        <a:rPr lang="cs-CZ" sz="1800" b="0" dirty="0"/>
                        <a:t>plánování  vývoje jedince na základě prožitých individuálních zkušeností</a:t>
                      </a:r>
                    </a:p>
                  </a:txBody>
                  <a:tcPr marL="51594" marR="51594" marT="25797" marB="25797" anchor="ctr"/>
                </a:tc>
                <a:tc>
                  <a:txBody>
                    <a:bodyPr/>
                    <a:lstStyle/>
                    <a:p>
                      <a:r>
                        <a:rPr lang="cs-CZ" sz="1800" b="0" dirty="0"/>
                        <a:t>diskusí vnucující jediné schéma či model vysvětlení určitého jevu nebo chování </a:t>
                      </a:r>
                      <a:endParaRPr lang="cs-CZ" sz="1800" b="0" dirty="0" smtClean="0"/>
                    </a:p>
                    <a:p>
                      <a:endParaRPr lang="cs-CZ" sz="1800" b="0" dirty="0" smtClean="0"/>
                    </a:p>
                  </a:txBody>
                  <a:tcPr marL="51594" marR="51594" marT="25797" marB="25797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03131">
                <a:tc>
                  <a:txBody>
                    <a:bodyPr/>
                    <a:lstStyle/>
                    <a:p>
                      <a:r>
                        <a:rPr lang="cs-CZ" sz="1800" b="0" dirty="0"/>
                        <a:t>zviditelnění latentních (dlouhotrvajících) problémů bez ambice je vyřešit</a:t>
                      </a:r>
                    </a:p>
                  </a:txBody>
                  <a:tcPr marL="51594" marR="51594" marT="25797" marB="25797" anchor="ctr"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 </a:t>
                      </a:r>
                    </a:p>
                  </a:txBody>
                  <a:tcPr marL="51594" marR="51594" marT="25797" marB="25797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245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Ideální postup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Příprava -&gt; uvedení aktivity -&gt; pozorování -&gt; revize cíle a chystaného způsobu vedení zpětné vazby -&gt; uvedení CZV -&gt; kladení otázek a pozorování -&gt; zhodnocení průběhu CZV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50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800" dirty="0" smtClean="0"/>
              <a:t>Kruh – </a:t>
            </a:r>
            <a:r>
              <a:rPr lang="cs-CZ" sz="2200" dirty="0" err="1" smtClean="0"/>
              <a:t>snažší</a:t>
            </a:r>
            <a:r>
              <a:rPr lang="cs-CZ" sz="2200" dirty="0" smtClean="0"/>
              <a:t> komunikace, všichni na sebe vidí</a:t>
            </a:r>
          </a:p>
          <a:p>
            <a:r>
              <a:rPr lang="cs-CZ" sz="2800" dirty="0" smtClean="0"/>
              <a:t>Klid – </a:t>
            </a:r>
            <a:r>
              <a:rPr lang="cs-CZ" sz="2200" dirty="0" smtClean="0"/>
              <a:t>okolní jevy mohou atmosféru zpětnovazebního procesu narušit a „zlikvidovat“</a:t>
            </a:r>
          </a:p>
          <a:p>
            <a:r>
              <a:rPr lang="cs-CZ" sz="2800" dirty="0" smtClean="0"/>
              <a:t>Hovoří vždy jen jeden </a:t>
            </a:r>
            <a:r>
              <a:rPr lang="cs-CZ" sz="2200" dirty="0" smtClean="0"/>
              <a:t>– respekt k hovořícímu, k jeho názorům a pocitům</a:t>
            </a:r>
            <a:endParaRPr lang="cs-CZ" sz="2800" dirty="0" smtClean="0"/>
          </a:p>
          <a:p>
            <a:r>
              <a:rPr lang="cs-CZ" sz="2800" dirty="0" smtClean="0"/>
              <a:t>Jako instruktor zapadnout mezi ostatní - </a:t>
            </a:r>
            <a:r>
              <a:rPr lang="cs-CZ" sz="2200" dirty="0" smtClean="0"/>
              <a:t>nesedat si výš, nestranit se, 	</a:t>
            </a:r>
            <a:r>
              <a:rPr lang="cs-CZ" dirty="0" smtClean="0"/>
              <a:t>		</a:t>
            </a:r>
            <a:r>
              <a:rPr lang="cs-CZ" sz="2200" dirty="0" smtClean="0"/>
              <a:t>usměrňovat </a:t>
            </a:r>
            <a:r>
              <a:rPr lang="cs-CZ" sz="2200" dirty="0" smtClean="0"/>
              <a:t>diskuzi, nehodnotit účastníky</a:t>
            </a:r>
            <a:endParaRPr lang="cs-CZ" sz="2200" dirty="0" smtClean="0"/>
          </a:p>
          <a:p>
            <a:r>
              <a:rPr lang="cs-CZ" sz="2800" dirty="0" smtClean="0"/>
              <a:t>Pravidla </a:t>
            </a:r>
            <a:r>
              <a:rPr lang="cs-CZ" sz="2200" dirty="0" smtClean="0"/>
              <a:t>- např. nereagovat na názory druhých, nevynášet informace z „kruhu“, 			    možnost odmítnout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Rady na závěr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905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08101" y="812800"/>
            <a:ext cx="9601196" cy="4948768"/>
          </a:xfrm>
        </p:spPr>
        <p:txBody>
          <a:bodyPr/>
          <a:lstStyle/>
          <a:p>
            <a:r>
              <a:rPr lang="cs-CZ" i="1" dirty="0" smtClean="0"/>
              <a:t>„Let </a:t>
            </a:r>
            <a:r>
              <a:rPr lang="cs-CZ" i="1" dirty="0" err="1" smtClean="0"/>
              <a:t>mountains</a:t>
            </a:r>
            <a:r>
              <a:rPr lang="cs-CZ" i="1" dirty="0" smtClean="0"/>
              <a:t> </a:t>
            </a:r>
            <a:r>
              <a:rPr lang="cs-CZ" i="1" dirty="0" err="1" smtClean="0"/>
              <a:t>speak</a:t>
            </a:r>
            <a:r>
              <a:rPr lang="cs-CZ" i="1" dirty="0" smtClean="0"/>
              <a:t> </a:t>
            </a:r>
            <a:r>
              <a:rPr lang="cs-CZ" i="1" dirty="0" err="1" smtClean="0"/>
              <a:t>for</a:t>
            </a:r>
            <a:r>
              <a:rPr lang="cs-CZ" i="1" dirty="0" smtClean="0"/>
              <a:t> </a:t>
            </a:r>
            <a:r>
              <a:rPr lang="cs-CZ" i="1" dirty="0" err="1" smtClean="0"/>
              <a:t>themselves</a:t>
            </a:r>
            <a:r>
              <a:rPr lang="cs-CZ" i="1" dirty="0" smtClean="0"/>
              <a:t> and </a:t>
            </a:r>
            <a:r>
              <a:rPr lang="cs-CZ" i="1" dirty="0" err="1" smtClean="0"/>
              <a:t>students</a:t>
            </a:r>
            <a:r>
              <a:rPr lang="cs-CZ" i="1" dirty="0" smtClean="0"/>
              <a:t> </a:t>
            </a:r>
            <a:r>
              <a:rPr lang="cs-CZ" i="1" dirty="0" err="1" smtClean="0"/>
              <a:t>may</a:t>
            </a:r>
            <a:r>
              <a:rPr lang="cs-CZ" i="1" dirty="0" smtClean="0"/>
              <a:t> </a:t>
            </a:r>
            <a:r>
              <a:rPr lang="cs-CZ" i="1" dirty="0" err="1" smtClean="0"/>
              <a:t>only</a:t>
            </a:r>
            <a:r>
              <a:rPr lang="cs-CZ" i="1" dirty="0" smtClean="0"/>
              <a:t> </a:t>
            </a:r>
            <a:r>
              <a:rPr lang="cs-CZ" i="1" dirty="0" err="1" smtClean="0"/>
              <a:t>hear</a:t>
            </a:r>
            <a:r>
              <a:rPr lang="cs-CZ" i="1" dirty="0" smtClean="0"/>
              <a:t>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echoes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their</a:t>
            </a:r>
            <a:r>
              <a:rPr lang="cs-CZ" i="1" dirty="0" smtClean="0"/>
              <a:t> </a:t>
            </a:r>
            <a:r>
              <a:rPr lang="cs-CZ" i="1" dirty="0" err="1" smtClean="0"/>
              <a:t>hopes</a:t>
            </a:r>
            <a:r>
              <a:rPr lang="cs-CZ" i="1" dirty="0" smtClean="0"/>
              <a:t> and </a:t>
            </a:r>
            <a:r>
              <a:rPr lang="cs-CZ" i="1" dirty="0" err="1" smtClean="0"/>
              <a:t>fears</a:t>
            </a:r>
            <a:r>
              <a:rPr lang="cs-CZ" i="1" dirty="0" smtClean="0"/>
              <a:t> – </a:t>
            </a:r>
            <a:r>
              <a:rPr lang="cs-CZ" i="1" dirty="0" err="1" smtClean="0"/>
              <a:t>or</a:t>
            </a:r>
            <a:r>
              <a:rPr lang="cs-CZ" i="1" dirty="0" smtClean="0"/>
              <a:t> silence. Let </a:t>
            </a:r>
            <a:r>
              <a:rPr lang="cs-CZ" i="1" dirty="0" err="1" smtClean="0"/>
              <a:t>facilitators</a:t>
            </a:r>
            <a:r>
              <a:rPr lang="cs-CZ" i="1" dirty="0" smtClean="0"/>
              <a:t> talk </a:t>
            </a:r>
            <a:r>
              <a:rPr lang="cs-CZ" i="1" dirty="0" err="1" smtClean="0"/>
              <a:t>too</a:t>
            </a:r>
            <a:r>
              <a:rPr lang="cs-CZ" i="1" dirty="0" smtClean="0"/>
              <a:t> much and </a:t>
            </a:r>
            <a:r>
              <a:rPr lang="cs-CZ" i="1" dirty="0" err="1" smtClean="0"/>
              <a:t>that</a:t>
            </a:r>
            <a:r>
              <a:rPr lang="cs-CZ" i="1" dirty="0" smtClean="0"/>
              <a:t> </a:t>
            </a:r>
            <a:r>
              <a:rPr lang="cs-CZ" i="1" dirty="0" err="1" smtClean="0"/>
              <a:t>is</a:t>
            </a:r>
            <a:r>
              <a:rPr lang="cs-CZ" i="1" dirty="0" smtClean="0"/>
              <a:t> </a:t>
            </a:r>
            <a:r>
              <a:rPr lang="cs-CZ" i="1" dirty="0" err="1" smtClean="0"/>
              <a:t>all</a:t>
            </a:r>
            <a:r>
              <a:rPr lang="cs-CZ" i="1" dirty="0" smtClean="0"/>
              <a:t> </a:t>
            </a:r>
            <a:r>
              <a:rPr lang="cs-CZ" i="1" dirty="0" err="1" smtClean="0"/>
              <a:t>that</a:t>
            </a:r>
            <a:r>
              <a:rPr lang="cs-CZ" i="1" dirty="0" smtClean="0"/>
              <a:t> </a:t>
            </a:r>
            <a:r>
              <a:rPr lang="cs-CZ" i="1" dirty="0" err="1" smtClean="0"/>
              <a:t>students</a:t>
            </a:r>
            <a:r>
              <a:rPr lang="cs-CZ" i="1" dirty="0" smtClean="0"/>
              <a:t> </a:t>
            </a:r>
            <a:r>
              <a:rPr lang="cs-CZ" i="1" dirty="0" err="1" smtClean="0"/>
              <a:t>will</a:t>
            </a:r>
            <a:r>
              <a:rPr lang="cs-CZ" i="1" dirty="0" smtClean="0"/>
              <a:t> </a:t>
            </a:r>
            <a:r>
              <a:rPr lang="cs-CZ" i="1" dirty="0" err="1" smtClean="0"/>
              <a:t>hear</a:t>
            </a:r>
            <a:r>
              <a:rPr lang="cs-CZ" i="1" dirty="0" smtClean="0"/>
              <a:t>. </a:t>
            </a:r>
            <a:r>
              <a:rPr lang="cs-CZ" i="1" dirty="0" err="1" smtClean="0"/>
              <a:t>Give</a:t>
            </a:r>
            <a:r>
              <a:rPr lang="cs-CZ" i="1" dirty="0" smtClean="0"/>
              <a:t> </a:t>
            </a:r>
            <a:r>
              <a:rPr lang="cs-CZ" i="1" dirty="0" err="1" smtClean="0"/>
              <a:t>students</a:t>
            </a:r>
            <a:r>
              <a:rPr lang="cs-CZ" i="1" dirty="0" smtClean="0"/>
              <a:t> a </a:t>
            </a:r>
            <a:r>
              <a:rPr lang="cs-CZ" i="1" dirty="0" err="1" smtClean="0"/>
              <a:t>chance</a:t>
            </a:r>
            <a:r>
              <a:rPr lang="cs-CZ" i="1" dirty="0" smtClean="0"/>
              <a:t> to </a:t>
            </a:r>
            <a:r>
              <a:rPr lang="cs-CZ" i="1" dirty="0" err="1" smtClean="0"/>
              <a:t>voice</a:t>
            </a:r>
            <a:r>
              <a:rPr lang="cs-CZ" i="1" dirty="0" smtClean="0"/>
              <a:t> </a:t>
            </a:r>
            <a:r>
              <a:rPr lang="cs-CZ" i="1" dirty="0" err="1" smtClean="0"/>
              <a:t>their</a:t>
            </a:r>
            <a:r>
              <a:rPr lang="cs-CZ" i="1" dirty="0" smtClean="0"/>
              <a:t> </a:t>
            </a:r>
            <a:r>
              <a:rPr lang="cs-CZ" i="1" dirty="0" err="1" smtClean="0"/>
              <a:t>experiences</a:t>
            </a:r>
            <a:r>
              <a:rPr lang="cs-CZ" i="1" dirty="0" smtClean="0"/>
              <a:t> and </a:t>
            </a:r>
            <a:r>
              <a:rPr lang="cs-CZ" i="1" dirty="0" err="1" smtClean="0"/>
              <a:t>they</a:t>
            </a:r>
            <a:r>
              <a:rPr lang="cs-CZ" i="1" dirty="0" smtClean="0"/>
              <a:t> </a:t>
            </a:r>
            <a:r>
              <a:rPr lang="cs-CZ" i="1" dirty="0" err="1" smtClean="0"/>
              <a:t>will</a:t>
            </a:r>
            <a:r>
              <a:rPr lang="cs-CZ" i="1" dirty="0" smtClean="0"/>
              <a:t> </a:t>
            </a:r>
            <a:r>
              <a:rPr lang="cs-CZ" i="1" dirty="0" err="1" smtClean="0"/>
              <a:t>find</a:t>
            </a:r>
            <a:r>
              <a:rPr lang="cs-CZ" i="1" dirty="0" smtClean="0"/>
              <a:t> </a:t>
            </a:r>
            <a:r>
              <a:rPr lang="cs-CZ" i="1" dirty="0" err="1" smtClean="0"/>
              <a:t>endless</a:t>
            </a:r>
            <a:r>
              <a:rPr lang="cs-CZ" i="1" dirty="0" smtClean="0"/>
              <a:t> </a:t>
            </a:r>
            <a:r>
              <a:rPr lang="cs-CZ" i="1" dirty="0" err="1" smtClean="0"/>
              <a:t>rewards</a:t>
            </a:r>
            <a:r>
              <a:rPr lang="cs-CZ" i="1" dirty="0" smtClean="0"/>
              <a:t> in </a:t>
            </a:r>
            <a:r>
              <a:rPr lang="cs-CZ" i="1" dirty="0" err="1" smtClean="0"/>
              <a:t>learning</a:t>
            </a:r>
            <a:r>
              <a:rPr lang="cs-CZ" i="1" dirty="0" smtClean="0"/>
              <a:t> </a:t>
            </a:r>
            <a:r>
              <a:rPr lang="cs-CZ" i="1" dirty="0" err="1" smtClean="0"/>
              <a:t>from</a:t>
            </a:r>
            <a:r>
              <a:rPr lang="cs-CZ" i="1" dirty="0" smtClean="0"/>
              <a:t> </a:t>
            </a:r>
            <a:r>
              <a:rPr lang="cs-CZ" i="1" dirty="0" err="1" smtClean="0"/>
              <a:t>experiences</a:t>
            </a:r>
            <a:r>
              <a:rPr lang="cs-CZ" i="1" dirty="0" smtClean="0"/>
              <a:t> </a:t>
            </a:r>
            <a:r>
              <a:rPr lang="cs-CZ" i="1" dirty="0" err="1" smtClean="0"/>
              <a:t>outdoors</a:t>
            </a:r>
            <a:r>
              <a:rPr lang="cs-CZ" i="1" dirty="0" smtClean="0"/>
              <a:t>“ (</a:t>
            </a:r>
            <a:r>
              <a:rPr lang="cs-CZ" i="1" dirty="0" err="1" smtClean="0"/>
              <a:t>Greenway</a:t>
            </a:r>
            <a:r>
              <a:rPr lang="cs-CZ" i="1" dirty="0" smtClean="0"/>
              <a:t>, 2004)</a:t>
            </a:r>
          </a:p>
          <a:p>
            <a:endParaRPr lang="cs-CZ" dirty="0"/>
          </a:p>
          <a:p>
            <a:r>
              <a:rPr lang="cs-CZ" dirty="0" smtClean="0"/>
              <a:t>„</a:t>
            </a:r>
            <a:r>
              <a:rPr lang="cs-CZ" b="1" i="1" dirty="0" smtClean="0"/>
              <a:t>Nech mluvit hory a studenti uslyší pouze ozvěny jejich nadějí a strachů – nebo ticho. Nech instruktory mluvit příliš mnoho a bude to vše, co studenti uslyší. Dej studentům možnost vyjádřit své zkušenosti a oni najdou nekonečné přednosti v učení se z </a:t>
            </a:r>
            <a:r>
              <a:rPr lang="cs-CZ" b="1" i="1" dirty="0" err="1" smtClean="0"/>
              <a:t>outdoorových</a:t>
            </a:r>
            <a:r>
              <a:rPr lang="cs-CZ" b="1" i="1" dirty="0" smtClean="0"/>
              <a:t> zážitků“</a:t>
            </a:r>
            <a:endParaRPr lang="cs-CZ" b="1" i="1" dirty="0"/>
          </a:p>
        </p:txBody>
      </p:sp>
    </p:spTree>
    <p:extLst>
      <p:ext uri="{BB962C8B-B14F-4D97-AF65-F5344CB8AC3E}">
        <p14:creationId xmlns:p14="http://schemas.microsoft.com/office/powerpoint/2010/main" val="260640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1" y="2538248"/>
            <a:ext cx="9601196" cy="3484180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cs-CZ" dirty="0" err="1"/>
              <a:t>Dewey</a:t>
            </a:r>
            <a:r>
              <a:rPr lang="cs-CZ" dirty="0"/>
              <a:t>, J. (1963): </a:t>
            </a:r>
            <a:r>
              <a:rPr lang="cs-CZ" i="1" dirty="0" err="1"/>
              <a:t>Experience</a:t>
            </a:r>
            <a:r>
              <a:rPr lang="cs-CZ" i="1" dirty="0"/>
              <a:t> and </a:t>
            </a:r>
            <a:r>
              <a:rPr lang="cs-CZ" i="1" dirty="0" err="1"/>
              <a:t>Education</a:t>
            </a:r>
            <a:r>
              <a:rPr lang="cs-CZ" dirty="0"/>
              <a:t>. New York, </a:t>
            </a:r>
            <a:r>
              <a:rPr lang="cs-CZ" dirty="0" err="1"/>
              <a:t>Collier</a:t>
            </a:r>
            <a:r>
              <a:rPr lang="cs-CZ" dirty="0"/>
              <a:t>. První vydání 1938.</a:t>
            </a:r>
          </a:p>
          <a:p>
            <a:pPr marL="68580" indent="0">
              <a:buNone/>
            </a:pPr>
            <a:r>
              <a:rPr lang="cs-CZ" dirty="0" err="1"/>
              <a:t>Greenaway</a:t>
            </a:r>
            <a:r>
              <a:rPr lang="cs-CZ" dirty="0"/>
              <a:t>, R. (1996): </a:t>
            </a:r>
            <a:r>
              <a:rPr lang="cs-CZ" i="1" dirty="0" err="1"/>
              <a:t>Reviewing</a:t>
            </a:r>
            <a:r>
              <a:rPr lang="cs-CZ" i="1" dirty="0"/>
              <a:t> </a:t>
            </a:r>
            <a:r>
              <a:rPr lang="cs-CZ" i="1" dirty="0" err="1"/>
              <a:t>Adventures</a:t>
            </a:r>
            <a:r>
              <a:rPr lang="cs-CZ" i="1" dirty="0"/>
              <a:t>. </a:t>
            </a:r>
            <a:r>
              <a:rPr lang="cs-CZ" i="1" dirty="0" err="1"/>
              <a:t>Why</a:t>
            </a:r>
            <a:r>
              <a:rPr lang="cs-CZ" i="1" dirty="0"/>
              <a:t> and </a:t>
            </a:r>
            <a:r>
              <a:rPr lang="cs-CZ" i="1" dirty="0" err="1"/>
              <a:t>How</a:t>
            </a:r>
            <a:r>
              <a:rPr lang="cs-CZ" i="1" dirty="0"/>
              <a:t>? </a:t>
            </a:r>
            <a:r>
              <a:rPr lang="cs-CZ" dirty="0"/>
              <a:t>Sheffield, NAOE </a:t>
            </a:r>
            <a:r>
              <a:rPr lang="cs-CZ" dirty="0" err="1"/>
              <a:t>Publications</a:t>
            </a:r>
            <a:r>
              <a:rPr lang="cs-CZ" dirty="0"/>
              <a:t>.</a:t>
            </a:r>
          </a:p>
          <a:p>
            <a:pPr marL="68580" indent="0">
              <a:buNone/>
            </a:pPr>
            <a:r>
              <a:rPr lang="cs-CZ" dirty="0"/>
              <a:t>Neuman, J. (1996): </a:t>
            </a:r>
            <a:r>
              <a:rPr lang="cs-CZ" i="1" dirty="0"/>
              <a:t>Výchova v přírodě</a:t>
            </a:r>
            <a:r>
              <a:rPr lang="cs-CZ" dirty="0"/>
              <a:t>. Učební materiály. Praha, UK FTVS.</a:t>
            </a:r>
          </a:p>
          <a:p>
            <a:pPr marL="68580" indent="0">
              <a:buNone/>
            </a:pPr>
            <a:r>
              <a:rPr lang="cs-CZ" dirty="0"/>
              <a:t>Neuman, J. (1998): </a:t>
            </a:r>
            <a:r>
              <a:rPr lang="cs-CZ" i="1" dirty="0"/>
              <a:t>Dobrodružné hry a cvičení v přírodě </a:t>
            </a:r>
            <a:r>
              <a:rPr lang="cs-CZ" dirty="0"/>
              <a:t>– kap. Reflexe, s. 39-42. Praha: Portál.</a:t>
            </a:r>
          </a:p>
          <a:p>
            <a:pPr marL="68580" indent="0">
              <a:buNone/>
            </a:pPr>
            <a:r>
              <a:rPr lang="cs-CZ" dirty="0"/>
              <a:t>Neuman, J., Vomáčko, L., Vomáčková, S. (1999): </a:t>
            </a:r>
            <a:r>
              <a:rPr lang="cs-CZ" i="1" dirty="0"/>
              <a:t>Překážkové dráhy, lezecké stěny a výchova prožitkem</a:t>
            </a:r>
            <a:r>
              <a:rPr lang="cs-CZ" dirty="0"/>
              <a:t> – kap. Zdůvodnění a průběh reflexe, s. 53-58. Praha: Portál.</a:t>
            </a:r>
          </a:p>
          <a:p>
            <a:pPr marL="68580" indent="0">
              <a:buNone/>
            </a:pPr>
            <a:r>
              <a:rPr lang="cs-CZ" dirty="0"/>
              <a:t>Nováková, L. (2005): </a:t>
            </a:r>
            <a:r>
              <a:rPr lang="cs-CZ" i="1" dirty="0"/>
              <a:t>Reflexe ve výchově v přírodě</a:t>
            </a:r>
            <a:r>
              <a:rPr lang="cs-CZ" dirty="0"/>
              <a:t>. Diplomová práce UK FTVS Praha.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658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Reflexe – co je to?</a:t>
            </a:r>
            <a:endParaRPr lang="cs-CZ" sz="5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2400" dirty="0" smtClean="0">
                <a:cs typeface="Arial" charset="0"/>
              </a:rPr>
              <a:t>„</a:t>
            </a:r>
            <a:r>
              <a:rPr lang="cs-CZ" altLang="cs-CZ" sz="2400" dirty="0" err="1" smtClean="0">
                <a:cs typeface="Arial" charset="0"/>
              </a:rPr>
              <a:t>reviewing</a:t>
            </a:r>
            <a:r>
              <a:rPr lang="cs-CZ" altLang="cs-CZ" sz="2400" dirty="0">
                <a:cs typeface="Arial" charset="0"/>
              </a:rPr>
              <a:t>“, „</a:t>
            </a:r>
            <a:r>
              <a:rPr lang="cs-CZ" altLang="cs-CZ" sz="2400" dirty="0" err="1">
                <a:cs typeface="Arial" charset="0"/>
              </a:rPr>
              <a:t>reflection</a:t>
            </a:r>
            <a:r>
              <a:rPr lang="cs-CZ" altLang="cs-CZ" sz="2400" dirty="0">
                <a:cs typeface="Arial" charset="0"/>
              </a:rPr>
              <a:t>“, „</a:t>
            </a:r>
            <a:r>
              <a:rPr lang="cs-CZ" altLang="cs-CZ" sz="2400" dirty="0" err="1">
                <a:cs typeface="Arial" charset="0"/>
              </a:rPr>
              <a:t>debriefing</a:t>
            </a:r>
            <a:r>
              <a:rPr lang="cs-CZ" altLang="cs-CZ" sz="2400" dirty="0">
                <a:cs typeface="Arial" charset="0"/>
              </a:rPr>
              <a:t>“, „</a:t>
            </a:r>
            <a:r>
              <a:rPr lang="cs-CZ" altLang="cs-CZ" sz="2400" dirty="0" err="1">
                <a:cs typeface="Arial" charset="0"/>
              </a:rPr>
              <a:t>processing</a:t>
            </a:r>
            <a:r>
              <a:rPr lang="cs-CZ" altLang="cs-CZ" sz="2400" dirty="0">
                <a:cs typeface="Arial" charset="0"/>
              </a:rPr>
              <a:t>“, „</a:t>
            </a:r>
            <a:r>
              <a:rPr lang="cs-CZ" altLang="cs-CZ" sz="2400" dirty="0" err="1">
                <a:cs typeface="Arial" charset="0"/>
              </a:rPr>
              <a:t>appraisal</a:t>
            </a:r>
            <a:r>
              <a:rPr lang="cs-CZ" altLang="cs-CZ" sz="2400" dirty="0" smtClean="0">
                <a:cs typeface="Arial" charset="0"/>
              </a:rPr>
              <a:t>“</a:t>
            </a:r>
            <a:endParaRPr lang="cs-CZ" altLang="cs-CZ" sz="2400" dirty="0">
              <a:cs typeface="Arial" charset="0"/>
            </a:endParaRPr>
          </a:p>
          <a:p>
            <a:pPr lvl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cs-CZ" altLang="cs-CZ" dirty="0">
                <a:cs typeface="Arial" charset="0"/>
              </a:rPr>
              <a:t> zpětnovazební hodnocení působení hry, ohlas u hráčů</a:t>
            </a:r>
          </a:p>
          <a:p>
            <a:pPr lvl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cs-CZ" altLang="cs-CZ" dirty="0">
                <a:cs typeface="Arial" charset="0"/>
              </a:rPr>
              <a:t> „řízený proces hodnocení aktivity nebo hry, který využívá zpětnovazebných informací k hledání širších souvislostí a významů“ (Neuman, 1998)</a:t>
            </a:r>
          </a:p>
          <a:p>
            <a:pPr lvl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cs-CZ" altLang="cs-CZ" dirty="0">
                <a:cs typeface="Arial" charset="0"/>
              </a:rPr>
              <a:t> Vyměnění názorů, prožitků, zkušeností mezi účastníky  </a:t>
            </a:r>
          </a:p>
          <a:p>
            <a:pPr lvl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cs-CZ" altLang="cs-CZ" dirty="0">
                <a:cs typeface="Arial" charset="0"/>
              </a:rPr>
              <a:t> Ohlížíme se zpět, hledáme </a:t>
            </a:r>
            <a:r>
              <a:rPr lang="cs-CZ" alt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souvislosti</a:t>
            </a:r>
            <a:r>
              <a:rPr lang="cs-CZ" altLang="cs-CZ" dirty="0">
                <a:cs typeface="Arial" charset="0"/>
              </a:rPr>
              <a:t> mezi výsledkem akce a činností jednotlivců i celé skupiny, srovnáváme své zkušenosti, prožitky s jinými členy skupiny</a:t>
            </a:r>
          </a:p>
          <a:p>
            <a:pPr lvl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cs-CZ" alt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transfer </a:t>
            </a:r>
            <a:r>
              <a:rPr lang="cs-CZ" altLang="cs-CZ" dirty="0">
                <a:cs typeface="Arial" charset="0"/>
              </a:rPr>
              <a:t>do běžného </a:t>
            </a:r>
            <a:r>
              <a:rPr lang="cs-CZ" altLang="cs-CZ" dirty="0" smtClean="0">
                <a:cs typeface="Arial" charset="0"/>
              </a:rPr>
              <a:t>života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cs-CZ" altLang="cs-CZ" dirty="0">
              <a:cs typeface="Arial" charset="0"/>
            </a:endParaRP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60527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Reflexe – proč?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Zefektivňuje proces učení</a:t>
            </a:r>
          </a:p>
          <a:p>
            <a:r>
              <a:rPr lang="cs-CZ"/>
              <a:t>Učí nás vidět jednání účastníků a možné působení aktivit na ně prostřednictvím jednotlivých prožitků a zkušeností</a:t>
            </a:r>
            <a:r>
              <a:rPr lang="cs-CZ" smtClean="0"/>
              <a:t>.</a:t>
            </a:r>
            <a:endParaRPr lang="cs-CZ" dirty="0" smtClean="0"/>
          </a:p>
          <a:p>
            <a:r>
              <a:rPr lang="cs-CZ" dirty="0" smtClean="0"/>
              <a:t>Pomáhá formovat smysl prožívané zkušenosti</a:t>
            </a:r>
          </a:p>
          <a:p>
            <a:r>
              <a:rPr lang="cs-CZ" dirty="0" smtClean="0"/>
              <a:t>Vyhledává a poukazuje na souvislosti</a:t>
            </a:r>
          </a:p>
          <a:p>
            <a:r>
              <a:rPr lang="cs-CZ" dirty="0" smtClean="0"/>
              <a:t>Rozvíjí dovednost učit se ze zkušeností</a:t>
            </a:r>
          </a:p>
          <a:p>
            <a:pPr lvl="3">
              <a:buFont typeface="Wingdings" panose="05000000000000000000" pitchFamily="2" charset="2"/>
              <a:buChar char="q"/>
            </a:pPr>
            <a:r>
              <a:rPr lang="cs-CZ" sz="2000" dirty="0" smtClean="0"/>
              <a:t> Funkce </a:t>
            </a:r>
            <a:r>
              <a:rPr lang="cs-CZ" sz="2000" dirty="0"/>
              <a:t>predikující -&gt; pomáhá člověku předvídat reakce své i svého okolí a</a:t>
            </a:r>
          </a:p>
          <a:p>
            <a:pPr lvl="3">
              <a:buFont typeface="Wingdings" panose="05000000000000000000" pitchFamily="2" charset="2"/>
              <a:buChar char="q"/>
            </a:pPr>
            <a:r>
              <a:rPr lang="cs-CZ" sz="2000" dirty="0" smtClean="0"/>
              <a:t> Funkce </a:t>
            </a:r>
            <a:r>
              <a:rPr lang="cs-CZ" sz="2000" dirty="0"/>
              <a:t>intervenující -&gt; cílem je zlepšit postup jedince, aby dosáhl žádoucího způsobu chování nebo chování svého okolí</a:t>
            </a:r>
          </a:p>
          <a:p>
            <a:endParaRPr lang="cs-CZ" dirty="0" smtClean="0"/>
          </a:p>
          <a:p>
            <a:pPr marL="6858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090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3" t="18323" r="42002" b="7870"/>
          <a:stretch/>
        </p:blipFill>
        <p:spPr bwMode="auto">
          <a:xfrm>
            <a:off x="6553200" y="63034"/>
            <a:ext cx="4978400" cy="66245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http://is.ceskacesta.cz/is/obrazek.py/full/OBR0000000000005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09" y="63034"/>
            <a:ext cx="4896922" cy="303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ákladní pracovní nástroj zážitkové pedagogiky: Kolbův cyklus učení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99" y="3573688"/>
            <a:ext cx="5095732" cy="311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39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Úrovně reflexe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Dění ve skupině</a:t>
            </a:r>
          </a:p>
          <a:p>
            <a:r>
              <a:rPr lang="cs-CZ" dirty="0" smtClean="0"/>
              <a:t>Dynamika meziosobních vztahů členů</a:t>
            </a:r>
          </a:p>
          <a:p>
            <a:r>
              <a:rPr lang="cs-CZ" dirty="0" smtClean="0"/>
              <a:t>Intrapersonální rovina – pocity, které prožívají jednotlivci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547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Podmínky pro zdárný průběh reflexe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Časová charakteristika</a:t>
            </a:r>
          </a:p>
          <a:p>
            <a:r>
              <a:rPr lang="cs-CZ" dirty="0" smtClean="0"/>
              <a:t>Vhodné místo a organizace skupiny</a:t>
            </a:r>
          </a:p>
          <a:p>
            <a:r>
              <a:rPr lang="cs-CZ" dirty="0" smtClean="0"/>
              <a:t>Připravenost vedoucího reflexe</a:t>
            </a:r>
          </a:p>
          <a:p>
            <a:r>
              <a:rPr lang="cs-CZ" dirty="0" smtClean="0"/>
              <a:t>Pravidla vedení reflexe</a:t>
            </a:r>
          </a:p>
          <a:p>
            <a:r>
              <a:rPr lang="cs-CZ" dirty="0" smtClean="0"/>
              <a:t>Volba otázek a okruhů pro vedení reflexe - viz dále</a:t>
            </a:r>
          </a:p>
        </p:txBody>
      </p:sp>
    </p:spTree>
    <p:extLst>
      <p:ext uri="{BB962C8B-B14F-4D97-AF65-F5344CB8AC3E}">
        <p14:creationId xmlns:p14="http://schemas.microsoft.com/office/powerpoint/2010/main" val="122611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Typické okruhy k diskusi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Důvěra a podpora při plnění úkolů. Sebedůvěra</a:t>
            </a:r>
          </a:p>
          <a:p>
            <a:r>
              <a:rPr lang="cs-CZ" dirty="0" smtClean="0"/>
              <a:t>Úroveň a efektivita komunikace a její vývoj</a:t>
            </a:r>
          </a:p>
          <a:p>
            <a:r>
              <a:rPr lang="cs-CZ" dirty="0" smtClean="0"/>
              <a:t>Proces skupinového rozhodování</a:t>
            </a:r>
          </a:p>
          <a:p>
            <a:r>
              <a:rPr lang="cs-CZ" dirty="0" smtClean="0"/>
              <a:t>Skupinová spolupráce, soudržnost</a:t>
            </a:r>
          </a:p>
          <a:p>
            <a:r>
              <a:rPr lang="cs-CZ" dirty="0" smtClean="0"/>
              <a:t>Efektivita a úroveň plánování</a:t>
            </a:r>
          </a:p>
          <a:p>
            <a:r>
              <a:rPr lang="cs-CZ" dirty="0" smtClean="0"/>
              <a:t>Jakým způsobem se přijímalo řešení. Kdo přišel s nápadem.</a:t>
            </a:r>
          </a:p>
          <a:p>
            <a:r>
              <a:rPr lang="cs-CZ" dirty="0" smtClean="0"/>
              <a:t>Jakým způsobem se uplatňovaly vedoucí role. Kdo se projevil jako vůdčí typ a jaký měl vztah k ostatním.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220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026" y="484720"/>
            <a:ext cx="7367285" cy="582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02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13983</TotalTime>
  <Words>2005</Words>
  <Application>Microsoft Office PowerPoint</Application>
  <PresentationFormat>Širokoúhlá obrazovka</PresentationFormat>
  <Paragraphs>216</Paragraphs>
  <Slides>27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3" baseType="lpstr">
      <vt:lpstr>Arial</vt:lpstr>
      <vt:lpstr>Brush Script MT</vt:lpstr>
      <vt:lpstr>Calibri</vt:lpstr>
      <vt:lpstr>Garamond</vt:lpstr>
      <vt:lpstr>Wingdings</vt:lpstr>
      <vt:lpstr>Organika</vt:lpstr>
      <vt:lpstr>Kooperativní a dobrodružné hry „Člověk je člověkem pouze tam, kde si hraje“   F. Schiller </vt:lpstr>
      <vt:lpstr>4. Lekce Cílená zpětná vazba/reflexe</vt:lpstr>
      <vt:lpstr>Reflexe – co je to?</vt:lpstr>
      <vt:lpstr>Reflexe – proč?</vt:lpstr>
      <vt:lpstr>Prezentace aplikace PowerPoint</vt:lpstr>
      <vt:lpstr>Úrovně reflexe</vt:lpstr>
      <vt:lpstr>Podmínky pro zdárný průběh reflexe</vt:lpstr>
      <vt:lpstr>Typické okruhy k diskusi</vt:lpstr>
      <vt:lpstr>Prezentace aplikace PowerPoint</vt:lpstr>
      <vt:lpstr>Prezentace aplikace PowerPoint</vt:lpstr>
      <vt:lpstr>Prezentace aplikace PowerPoint</vt:lpstr>
      <vt:lpstr>Prezentace aplikace PowerPoint</vt:lpstr>
      <vt:lpstr>Otázky - na co se ptát, </vt:lpstr>
      <vt:lpstr>Průběh</vt:lpstr>
      <vt:lpstr>Pocity</vt:lpstr>
      <vt:lpstr>Poznatky</vt:lpstr>
      <vt:lpstr>Příležitosti</vt:lpstr>
      <vt:lpstr>Otázky formulovat neutrálně </vt:lpstr>
      <vt:lpstr>Co pozorovat z pozice instruktora?</vt:lpstr>
      <vt:lpstr>Co dále přináší reflexe</vt:lpstr>
      <vt:lpstr>Prezentace aplikace PowerPoint</vt:lpstr>
      <vt:lpstr>Některé typy často používaných otázek</vt:lpstr>
      <vt:lpstr>Prezentace aplikace PowerPoint</vt:lpstr>
      <vt:lpstr>Ideální postup </vt:lpstr>
      <vt:lpstr>Rady na závěr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Kooperativní a dobrodružné hry „Člověk je člověkem pouze tam, kde si hraje“</dc:title>
  <dc:creator>Lukáš Psohlavec</dc:creator>
  <cp:lastModifiedBy>Lukáš Psohlavec</cp:lastModifiedBy>
  <cp:revision>121</cp:revision>
  <dcterms:created xsi:type="dcterms:W3CDTF">2020-01-15T09:04:54Z</dcterms:created>
  <dcterms:modified xsi:type="dcterms:W3CDTF">2020-05-05T09:02:48Z</dcterms:modified>
</cp:coreProperties>
</file>