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6" r:id="rId3"/>
    <p:sldId id="297" r:id="rId4"/>
    <p:sldId id="275" r:id="rId5"/>
    <p:sldId id="257" r:id="rId6"/>
    <p:sldId id="293" r:id="rId7"/>
    <p:sldId id="278" r:id="rId8"/>
    <p:sldId id="276" r:id="rId9"/>
    <p:sldId id="277" r:id="rId10"/>
    <p:sldId id="258" r:id="rId11"/>
    <p:sldId id="259" r:id="rId12"/>
    <p:sldId id="260" r:id="rId13"/>
    <p:sldId id="279" r:id="rId14"/>
    <p:sldId id="280" r:id="rId15"/>
    <p:sldId id="281" r:id="rId16"/>
    <p:sldId id="282" r:id="rId17"/>
    <p:sldId id="261" r:id="rId18"/>
    <p:sldId id="262" r:id="rId19"/>
    <p:sldId id="283" r:id="rId20"/>
    <p:sldId id="263" r:id="rId21"/>
    <p:sldId id="284" r:id="rId22"/>
    <p:sldId id="295" r:id="rId23"/>
    <p:sldId id="266" r:id="rId24"/>
    <p:sldId id="265" r:id="rId25"/>
    <p:sldId id="264" r:id="rId26"/>
    <p:sldId id="267" r:id="rId27"/>
    <p:sldId id="268" r:id="rId28"/>
    <p:sldId id="285" r:id="rId29"/>
    <p:sldId id="269" r:id="rId30"/>
    <p:sldId id="287" r:id="rId31"/>
    <p:sldId id="286" r:id="rId32"/>
    <p:sldId id="272" r:id="rId33"/>
    <p:sldId id="270" r:id="rId34"/>
    <p:sldId id="271" r:id="rId35"/>
    <p:sldId id="273" r:id="rId36"/>
    <p:sldId id="288" r:id="rId37"/>
    <p:sldId id="289" r:id="rId38"/>
    <p:sldId id="290" r:id="rId39"/>
    <p:sldId id="291" r:id="rId40"/>
    <p:sldId id="292" r:id="rId41"/>
    <p:sldId id="274" r:id="rId42"/>
    <p:sldId id="29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15.11.2017</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34613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15.11.2017</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15692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15.11.2017</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57A5DF-1266-40EA-9282-1E66B9DE06C0}"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4926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15.11.2017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29887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15.11.2017</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6025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15.11.2017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569415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15.11.2017</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74157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15.11.2017</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70203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15.11.2017</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47254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15.11.2017</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69780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5EC1D4A-A796-47C3-A63E-CE236FB377E2}" type="datetimeFigureOut">
              <a:rPr lang="cs-CZ" smtClean="0"/>
              <a:t>15.11.2017</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2174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t>15.11.2017</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15090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5EC1D4A-A796-47C3-A63E-CE236FB377E2}" type="datetimeFigureOut">
              <a:rPr lang="cs-CZ" smtClean="0"/>
              <a:t>15.11.2017</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6467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15.11.2017</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06302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15.11.2017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6904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15.11.2017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46579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5EC1D4A-A796-47C3-A63E-CE236FB377E2}" type="datetimeFigureOut">
              <a:rPr lang="cs-CZ" smtClean="0"/>
              <a:t>15.11.2017</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2269799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E073BE-9633-448B-B2F3-AC8F0CB50D50}"/>
              </a:ext>
            </a:extLst>
          </p:cNvPr>
          <p:cNvSpPr>
            <a:spLocks noGrp="1"/>
          </p:cNvSpPr>
          <p:nvPr>
            <p:ph type="ctrTitle"/>
          </p:nvPr>
        </p:nvSpPr>
        <p:spPr>
          <a:xfrm>
            <a:off x="2589213" y="2514600"/>
            <a:ext cx="9267427" cy="2262781"/>
          </a:xfrm>
        </p:spPr>
        <p:txBody>
          <a:bodyPr/>
          <a:lstStyle/>
          <a:p>
            <a:r>
              <a:rPr lang="cs-CZ" dirty="0"/>
              <a:t>Křížová výprava Richarda I.</a:t>
            </a:r>
            <a:endParaRPr lang="en-GB" dirty="0"/>
          </a:p>
        </p:txBody>
      </p:sp>
      <p:sp>
        <p:nvSpPr>
          <p:cNvPr id="3" name="Podnadpis 2">
            <a:extLst>
              <a:ext uri="{FF2B5EF4-FFF2-40B4-BE49-F238E27FC236}">
                <a16:creationId xmlns:a16="http://schemas.microsoft.com/office/drawing/2014/main" id="{4E12CF86-6B14-4311-89BD-DE6062969370}"/>
              </a:ext>
            </a:extLst>
          </p:cNvPr>
          <p:cNvSpPr>
            <a:spLocks noGrp="1"/>
          </p:cNvSpPr>
          <p:nvPr>
            <p:ph type="subTitle" idx="1"/>
          </p:nvPr>
        </p:nvSpPr>
        <p:spPr/>
        <p:txBody>
          <a:bodyPr/>
          <a:lstStyle/>
          <a:p>
            <a:r>
              <a:rPr lang="cs-CZ" dirty="0"/>
              <a:t>Anglie v letech 1189 - 1192</a:t>
            </a:r>
            <a:endParaRPr lang="en-GB" dirty="0"/>
          </a:p>
        </p:txBody>
      </p:sp>
    </p:spTree>
    <p:extLst>
      <p:ext uri="{BB962C8B-B14F-4D97-AF65-F5344CB8AC3E}">
        <p14:creationId xmlns:p14="http://schemas.microsoft.com/office/powerpoint/2010/main" val="80357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A04196-A168-4E68-A554-4847316001B7}"/>
              </a:ext>
            </a:extLst>
          </p:cNvPr>
          <p:cNvSpPr>
            <a:spLocks noGrp="1"/>
          </p:cNvSpPr>
          <p:nvPr>
            <p:ph type="title"/>
          </p:nvPr>
        </p:nvSpPr>
        <p:spPr/>
        <p:txBody>
          <a:bodyPr/>
          <a:lstStyle/>
          <a:p>
            <a:r>
              <a:rPr lang="cs-CZ" dirty="0"/>
              <a:t>Richard králem Anglie </a:t>
            </a:r>
            <a:endParaRPr lang="en-GB" dirty="0"/>
          </a:p>
        </p:txBody>
      </p:sp>
      <p:sp>
        <p:nvSpPr>
          <p:cNvPr id="3" name="Zástupný symbol pro obsah 2">
            <a:extLst>
              <a:ext uri="{FF2B5EF4-FFF2-40B4-BE49-F238E27FC236}">
                <a16:creationId xmlns:a16="http://schemas.microsoft.com/office/drawing/2014/main" id="{ECB14E81-F466-497C-A172-7AEDE6747A0E}"/>
              </a:ext>
            </a:extLst>
          </p:cNvPr>
          <p:cNvSpPr>
            <a:spLocks noGrp="1"/>
          </p:cNvSpPr>
          <p:nvPr>
            <p:ph idx="1"/>
          </p:nvPr>
        </p:nvSpPr>
        <p:spPr/>
        <p:txBody>
          <a:bodyPr>
            <a:normAutofit fontScale="85000" lnSpcReduction="20000"/>
          </a:bodyPr>
          <a:lstStyle/>
          <a:p>
            <a:r>
              <a:rPr lang="cs-CZ" dirty="0"/>
              <a:t>6. července 1189 zemřel na Chinonu Jindřich II. </a:t>
            </a:r>
            <a:r>
              <a:rPr lang="cs-CZ" dirty="0">
                <a:sym typeface="Wingdings" panose="05000000000000000000" pitchFamily="2" charset="2"/>
              </a:rPr>
              <a:t> Richard se stává králem</a:t>
            </a:r>
          </a:p>
          <a:p>
            <a:r>
              <a:rPr lang="cs-CZ" dirty="0">
                <a:sym typeface="Wingdings" panose="05000000000000000000" pitchFamily="2" charset="2"/>
              </a:rPr>
              <a:t>Srpen 1189 – přijat za vévodu z Normandie</a:t>
            </a:r>
          </a:p>
          <a:p>
            <a:r>
              <a:rPr lang="cs-CZ" dirty="0">
                <a:sym typeface="Wingdings" panose="05000000000000000000" pitchFamily="2" charset="2"/>
              </a:rPr>
              <a:t>3. září 1189 – korunovace králem ve </a:t>
            </a:r>
            <a:r>
              <a:rPr lang="cs-CZ" dirty="0" err="1">
                <a:sym typeface="Wingdings" panose="05000000000000000000" pitchFamily="2" charset="2"/>
              </a:rPr>
              <a:t>Westminsteru</a:t>
            </a:r>
            <a:r>
              <a:rPr lang="cs-CZ" dirty="0">
                <a:sym typeface="Wingdings" panose="05000000000000000000" pitchFamily="2" charset="2"/>
              </a:rPr>
              <a:t>  popis korunovace od Rogera z </a:t>
            </a:r>
            <a:r>
              <a:rPr lang="cs-CZ" dirty="0" err="1">
                <a:sym typeface="Wingdings" panose="05000000000000000000" pitchFamily="2" charset="2"/>
              </a:rPr>
              <a:t>Howdenu</a:t>
            </a:r>
            <a:r>
              <a:rPr lang="cs-CZ" dirty="0">
                <a:sym typeface="Wingdings" panose="05000000000000000000" pitchFamily="2" charset="2"/>
              </a:rPr>
              <a:t> (první ucelený popis korunovace anglického krále)  po korunovaci židovské pogromy (až do r. 1190) </a:t>
            </a:r>
          </a:p>
          <a:p>
            <a:r>
              <a:rPr lang="cs-CZ" dirty="0">
                <a:sym typeface="Wingdings" panose="05000000000000000000" pitchFamily="2" charset="2"/>
              </a:rPr>
              <a:t>Přípravy na křížovou výpravu </a:t>
            </a:r>
          </a:p>
          <a:p>
            <a:pPr lvl="1"/>
            <a:r>
              <a:rPr lang="cs-CZ" dirty="0">
                <a:sym typeface="Wingdings" panose="05000000000000000000" pitchFamily="2" charset="2"/>
              </a:rPr>
              <a:t>Výběr zástupců (</a:t>
            </a:r>
            <a:r>
              <a:rPr lang="cs-CZ" dirty="0" err="1">
                <a:sym typeface="Wingdings" panose="05000000000000000000" pitchFamily="2" charset="2"/>
              </a:rPr>
              <a:t>justiciárů</a:t>
            </a:r>
            <a:r>
              <a:rPr lang="cs-CZ" dirty="0">
                <a:sym typeface="Wingdings" panose="05000000000000000000" pitchFamily="2" charset="2"/>
              </a:rPr>
              <a:t>) – William </a:t>
            </a:r>
            <a:r>
              <a:rPr lang="cs-CZ" dirty="0" err="1">
                <a:sym typeface="Wingdings" panose="05000000000000000000" pitchFamily="2" charset="2"/>
              </a:rPr>
              <a:t>Longchamp</a:t>
            </a:r>
            <a:r>
              <a:rPr lang="cs-CZ" dirty="0">
                <a:sym typeface="Wingdings" panose="05000000000000000000" pitchFamily="2" charset="2"/>
              </a:rPr>
              <a:t> (Richardův kancléř) a Hugo de </a:t>
            </a:r>
            <a:r>
              <a:rPr lang="cs-CZ" dirty="0" err="1">
                <a:sym typeface="Wingdings" panose="05000000000000000000" pitchFamily="2" charset="2"/>
              </a:rPr>
              <a:t>Puiset</a:t>
            </a:r>
            <a:r>
              <a:rPr lang="cs-CZ" dirty="0">
                <a:sym typeface="Wingdings" panose="05000000000000000000" pitchFamily="2" charset="2"/>
              </a:rPr>
              <a:t> (biskup z </a:t>
            </a:r>
            <a:r>
              <a:rPr lang="cs-CZ" dirty="0" err="1">
                <a:sym typeface="Wingdings" panose="05000000000000000000" pitchFamily="2" charset="2"/>
              </a:rPr>
              <a:t>Durhamu</a:t>
            </a:r>
            <a:r>
              <a:rPr lang="cs-CZ" dirty="0">
                <a:sym typeface="Wingdings" panose="05000000000000000000" pitchFamily="2" charset="2"/>
              </a:rPr>
              <a:t>)  </a:t>
            </a:r>
            <a:r>
              <a:rPr lang="cs-CZ" dirty="0" err="1">
                <a:sym typeface="Wingdings" panose="05000000000000000000" pitchFamily="2" charset="2"/>
              </a:rPr>
              <a:t>Longchamp</a:t>
            </a:r>
            <a:r>
              <a:rPr lang="cs-CZ" dirty="0">
                <a:sym typeface="Wingdings" panose="05000000000000000000" pitchFamily="2" charset="2"/>
              </a:rPr>
              <a:t> se postupně de </a:t>
            </a:r>
            <a:r>
              <a:rPr lang="cs-CZ" dirty="0" err="1">
                <a:sym typeface="Wingdings" panose="05000000000000000000" pitchFamily="2" charset="2"/>
              </a:rPr>
              <a:t>Puiseta</a:t>
            </a:r>
            <a:r>
              <a:rPr lang="cs-CZ" dirty="0">
                <a:sym typeface="Wingdings" panose="05000000000000000000" pitchFamily="2" charset="2"/>
              </a:rPr>
              <a:t> zbavil a vládl sám </a:t>
            </a:r>
          </a:p>
          <a:p>
            <a:pPr lvl="1"/>
            <a:r>
              <a:rPr lang="cs-CZ" dirty="0">
                <a:sym typeface="Wingdings" panose="05000000000000000000" pitchFamily="2" charset="2"/>
              </a:rPr>
              <a:t>Získávání peněz na tažení  prodej úřadů </a:t>
            </a:r>
          </a:p>
          <a:p>
            <a:r>
              <a:rPr lang="cs-CZ" dirty="0">
                <a:sym typeface="Wingdings" panose="05000000000000000000" pitchFamily="2" charset="2"/>
              </a:rPr>
              <a:t>Zajištění nástupnictví </a:t>
            </a:r>
          </a:p>
          <a:p>
            <a:pPr lvl="1"/>
            <a:r>
              <a:rPr lang="cs-CZ" dirty="0">
                <a:sym typeface="Wingdings" panose="05000000000000000000" pitchFamily="2" charset="2"/>
              </a:rPr>
              <a:t>Od konce 80. let jednání s králem </a:t>
            </a:r>
            <a:r>
              <a:rPr lang="cs-CZ" dirty="0" err="1">
                <a:sym typeface="Wingdings" panose="05000000000000000000" pitchFamily="2" charset="2"/>
              </a:rPr>
              <a:t>Sanchem</a:t>
            </a:r>
            <a:r>
              <a:rPr lang="cs-CZ" dirty="0">
                <a:sym typeface="Wingdings" panose="05000000000000000000" pitchFamily="2" charset="2"/>
              </a:rPr>
              <a:t> Navarrským  Richardův sňatek s jeho dcerou </a:t>
            </a:r>
            <a:r>
              <a:rPr lang="cs-CZ" dirty="0" err="1">
                <a:sym typeface="Wingdings" panose="05000000000000000000" pitchFamily="2" charset="2"/>
              </a:rPr>
              <a:t>Berengarou</a:t>
            </a:r>
            <a:r>
              <a:rPr lang="cs-CZ" dirty="0">
                <a:sym typeface="Wingdings" panose="05000000000000000000" pitchFamily="2" charset="2"/>
              </a:rPr>
              <a:t> </a:t>
            </a:r>
          </a:p>
          <a:p>
            <a:pPr lvl="1"/>
            <a:r>
              <a:rPr lang="cs-CZ" dirty="0">
                <a:sym typeface="Wingdings" panose="05000000000000000000" pitchFamily="2" charset="2"/>
              </a:rPr>
              <a:t>Pretendenty trůnu Richardův bratr Jan a jeho synovec Arthur  Richard se s největší pravděpodobností jasně nevyslovil, kdo by po něm převzal trůn </a:t>
            </a:r>
            <a:endParaRPr lang="en-GB" dirty="0"/>
          </a:p>
        </p:txBody>
      </p:sp>
    </p:spTree>
    <p:extLst>
      <p:ext uri="{BB962C8B-B14F-4D97-AF65-F5344CB8AC3E}">
        <p14:creationId xmlns:p14="http://schemas.microsoft.com/office/powerpoint/2010/main" val="258711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85DCAC-4745-4B7D-AA5A-4872D78C2BA0}"/>
              </a:ext>
            </a:extLst>
          </p:cNvPr>
          <p:cNvSpPr>
            <a:spLocks noGrp="1"/>
          </p:cNvSpPr>
          <p:nvPr>
            <p:ph type="title"/>
          </p:nvPr>
        </p:nvSpPr>
        <p:spPr>
          <a:xfrm>
            <a:off x="2846325" y="1124744"/>
            <a:ext cx="8393926" cy="2895600"/>
          </a:xfrm>
        </p:spPr>
        <p:txBody>
          <a:bodyPr>
            <a:normAutofit fontScale="90000"/>
          </a:bodyPr>
          <a:lstStyle/>
          <a:p>
            <a:pPr algn="just"/>
            <a:r>
              <a:rPr lang="cs-CZ" sz="2000" dirty="0"/>
              <a:t>První šli biskupové, opati a množství kléru, měli na sobě hedvábné kapuce, před nimi byl nesen Kříž, kadidelnice a svěcená voda a to až ke dveřím královské komnaty, kde přijali řečeného vévodu (Richarda) a doprovodili ho do chrámu ve </a:t>
            </a:r>
            <a:r>
              <a:rPr lang="cs-CZ" sz="2000" dirty="0" err="1"/>
              <a:t>Westminsteru</a:t>
            </a:r>
            <a:r>
              <a:rPr lang="cs-CZ" sz="2000" dirty="0"/>
              <a:t> až před hlavní oltář, ve slavnostním průvodu, doprovázeném pochvalnými zpěvy, a celá cesta od královské komnaty až před hlavní oltář byla pokryta vlněnou tkaninou. Řád průvodu byl následující: první šel klérus ve svých róbách, nesl svěcenou vodu a kříž, svíce a kadidelnice. Pak šli převoři, pak opati a pak biskupové, mezi kterými šli čtyři baroni, nesoucí čtyři zlaté svícny. |…| Vilém z </a:t>
            </a:r>
            <a:r>
              <a:rPr lang="cs-CZ" sz="2000" dirty="0" err="1"/>
              <a:t>Mandevillu</a:t>
            </a:r>
            <a:r>
              <a:rPr lang="cs-CZ" sz="2000" dirty="0"/>
              <a:t>, </a:t>
            </a:r>
            <a:r>
              <a:rPr lang="cs-CZ" sz="2000" dirty="0" err="1"/>
              <a:t>hrabě</a:t>
            </a:r>
            <a:r>
              <a:rPr lang="cs-CZ" sz="2000" dirty="0"/>
              <a:t> z </a:t>
            </a:r>
            <a:r>
              <a:rPr lang="cs-CZ" sz="2000" dirty="0" err="1"/>
              <a:t>Aumarle</a:t>
            </a:r>
            <a:r>
              <a:rPr lang="cs-CZ" sz="2000" dirty="0"/>
              <a:t> nesl mohutnou a masivní zlatou korunu, ozdobenou na každé straně drahými kameny. Pak šel Richard, vévoda z Normandie, po jeho pravici Hugo, biskup z </a:t>
            </a:r>
            <a:r>
              <a:rPr lang="cs-CZ" sz="2000" dirty="0" err="1"/>
              <a:t>Durhamu</a:t>
            </a:r>
            <a:r>
              <a:rPr lang="cs-CZ" sz="2000" dirty="0"/>
              <a:t> a po jeho levici Reginald, biskup z </a:t>
            </a:r>
            <a:r>
              <a:rPr lang="cs-CZ" sz="2000" dirty="0" err="1"/>
              <a:t>Bathu</a:t>
            </a:r>
            <a:r>
              <a:rPr lang="cs-CZ" sz="2000" dirty="0"/>
              <a:t> a </a:t>
            </a:r>
            <a:r>
              <a:rPr lang="cs-CZ" sz="2000" dirty="0" err="1"/>
              <a:t>čytři</a:t>
            </a:r>
            <a:r>
              <a:rPr lang="cs-CZ" sz="2000" dirty="0"/>
              <a:t> baroni, nesoucí nad nimi </a:t>
            </a:r>
            <a:r>
              <a:rPr lang="cs-CZ" sz="2000" dirty="0" err="1"/>
              <a:t>hedvíbný</a:t>
            </a:r>
            <a:r>
              <a:rPr lang="cs-CZ" sz="2000" dirty="0"/>
              <a:t> baldachýn na vznosných násadách. |…| Poté on sám vzal korunu z oltáře a předal ji arcibiskupovi. Následně mu ji pak arcibiskup nasadil na hlavu za asistence dvou earlů, jelikož byla velmi těžká. Pak mu arcibiskup podal do pravé ruky žezlo a v levé držel královskou hůl.</a:t>
            </a:r>
            <a:endParaRPr lang="en-GB" sz="2000" dirty="0"/>
          </a:p>
        </p:txBody>
      </p:sp>
      <p:sp>
        <p:nvSpPr>
          <p:cNvPr id="3" name="Zástupný symbol pro text 2">
            <a:extLst>
              <a:ext uri="{FF2B5EF4-FFF2-40B4-BE49-F238E27FC236}">
                <a16:creationId xmlns:a16="http://schemas.microsoft.com/office/drawing/2014/main" id="{C5E5B9D8-98B9-45AA-9A91-2FD19B03CB08}"/>
              </a:ext>
            </a:extLst>
          </p:cNvPr>
          <p:cNvSpPr>
            <a:spLocks noGrp="1"/>
          </p:cNvSpPr>
          <p:nvPr>
            <p:ph type="body" sz="quarter" idx="13"/>
          </p:nvPr>
        </p:nvSpPr>
        <p:spPr/>
        <p:txBody>
          <a:bodyPr/>
          <a:lstStyle/>
          <a:p>
            <a:endParaRPr lang="en-GB"/>
          </a:p>
        </p:txBody>
      </p:sp>
      <p:sp>
        <p:nvSpPr>
          <p:cNvPr id="4" name="Zástupný symbol pro text 3">
            <a:extLst>
              <a:ext uri="{FF2B5EF4-FFF2-40B4-BE49-F238E27FC236}">
                <a16:creationId xmlns:a16="http://schemas.microsoft.com/office/drawing/2014/main" id="{6113C51E-43E0-442D-83E5-1B4201D84135}"/>
              </a:ext>
            </a:extLst>
          </p:cNvPr>
          <p:cNvSpPr>
            <a:spLocks noGrp="1"/>
          </p:cNvSpPr>
          <p:nvPr>
            <p:ph type="body" idx="1"/>
          </p:nvPr>
        </p:nvSpPr>
        <p:spPr>
          <a:xfrm>
            <a:off x="2585589" y="5247133"/>
            <a:ext cx="8915399" cy="1555864"/>
          </a:xfrm>
        </p:spPr>
        <p:txBody>
          <a:bodyPr/>
          <a:lstStyle/>
          <a:p>
            <a:r>
              <a:rPr lang="cs-CZ" dirty="0"/>
              <a:t>Popis korunovace Richarda I. od Rogera </a:t>
            </a:r>
            <a:r>
              <a:rPr lang="cs-CZ" dirty="0" err="1"/>
              <a:t>Howdena</a:t>
            </a:r>
            <a:endParaRPr lang="en-GB" dirty="0"/>
          </a:p>
        </p:txBody>
      </p:sp>
    </p:spTree>
    <p:extLst>
      <p:ext uri="{BB962C8B-B14F-4D97-AF65-F5344CB8AC3E}">
        <p14:creationId xmlns:p14="http://schemas.microsoft.com/office/powerpoint/2010/main" val="141335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18B2F0-557F-4DEB-905D-9EBF8D145BC6}"/>
              </a:ext>
            </a:extLst>
          </p:cNvPr>
          <p:cNvSpPr>
            <a:spLocks noGrp="1"/>
          </p:cNvSpPr>
          <p:nvPr>
            <p:ph type="title"/>
          </p:nvPr>
        </p:nvSpPr>
        <p:spPr/>
        <p:txBody>
          <a:bodyPr/>
          <a:lstStyle/>
          <a:p>
            <a:r>
              <a:rPr lang="cs-CZ" dirty="0"/>
              <a:t>A kdybych našel kupce, tak bych prodal i Londýn! </a:t>
            </a:r>
            <a:endParaRPr lang="en-GB" dirty="0"/>
          </a:p>
        </p:txBody>
      </p:sp>
      <p:sp>
        <p:nvSpPr>
          <p:cNvPr id="3" name="Zástupný symbol pro text 2">
            <a:extLst>
              <a:ext uri="{FF2B5EF4-FFF2-40B4-BE49-F238E27FC236}">
                <a16:creationId xmlns:a16="http://schemas.microsoft.com/office/drawing/2014/main" id="{41F9C878-E770-4FD4-BBEC-157903807E11}"/>
              </a:ext>
            </a:extLst>
          </p:cNvPr>
          <p:cNvSpPr>
            <a:spLocks noGrp="1"/>
          </p:cNvSpPr>
          <p:nvPr>
            <p:ph type="body" sz="quarter" idx="13"/>
          </p:nvPr>
        </p:nvSpPr>
        <p:spPr/>
        <p:txBody>
          <a:bodyPr/>
          <a:lstStyle/>
          <a:p>
            <a:r>
              <a:rPr lang="cs-CZ" dirty="0"/>
              <a:t>Richard z </a:t>
            </a:r>
            <a:r>
              <a:rPr lang="cs-CZ" dirty="0" err="1"/>
              <a:t>Devizes</a:t>
            </a:r>
            <a:endParaRPr lang="en-GB" dirty="0"/>
          </a:p>
        </p:txBody>
      </p:sp>
      <p:sp>
        <p:nvSpPr>
          <p:cNvPr id="4" name="Zástupný symbol pro text 3">
            <a:extLst>
              <a:ext uri="{FF2B5EF4-FFF2-40B4-BE49-F238E27FC236}">
                <a16:creationId xmlns:a16="http://schemas.microsoft.com/office/drawing/2014/main" id="{B2C4C12A-72E9-48B7-815F-5EECC334874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6506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5/5d/Richard_L%C3%B6wenhez%2C_Salbung_zum_K%C3%B6nig.jpg/800px-Richard_L%C3%B6wenhez%2C_Salbung_zum_K%C3%B6nig.jpg">
            <a:extLst>
              <a:ext uri="{FF2B5EF4-FFF2-40B4-BE49-F238E27FC236}">
                <a16:creationId xmlns:a16="http://schemas.microsoft.com/office/drawing/2014/main" id="{B5AB1E6C-C7FA-41BF-B6F2-1916AC489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0"/>
            <a:ext cx="6149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5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53E65179-7EFD-47CF-A196-C29F7652151D}"/>
              </a:ext>
            </a:extLst>
          </p:cNvPr>
          <p:cNvPicPr>
            <a:picLocks noChangeAspect="1"/>
          </p:cNvPicPr>
          <p:nvPr/>
        </p:nvPicPr>
        <p:blipFill rotWithShape="1">
          <a:blip r:embed="rId2"/>
          <a:srcRect l="39370" t="33192" r="39959" b="13233"/>
          <a:stretch/>
        </p:blipFill>
        <p:spPr>
          <a:xfrm>
            <a:off x="4151784" y="188640"/>
            <a:ext cx="4392488" cy="6400483"/>
          </a:xfrm>
          <a:prstGeom prst="rect">
            <a:avLst/>
          </a:prstGeom>
        </p:spPr>
      </p:pic>
    </p:spTree>
    <p:extLst>
      <p:ext uri="{BB962C8B-B14F-4D97-AF65-F5344CB8AC3E}">
        <p14:creationId xmlns:p14="http://schemas.microsoft.com/office/powerpoint/2010/main" val="157928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C3B2618-C2AA-4F54-8D00-3EBBD466C311}"/>
              </a:ext>
            </a:extLst>
          </p:cNvPr>
          <p:cNvPicPr>
            <a:picLocks noChangeAspect="1"/>
          </p:cNvPicPr>
          <p:nvPr/>
        </p:nvPicPr>
        <p:blipFill rotWithShape="1">
          <a:blip r:embed="rId2"/>
          <a:srcRect l="41141" t="33192" r="33463" b="10081"/>
          <a:stretch/>
        </p:blipFill>
        <p:spPr>
          <a:xfrm>
            <a:off x="3863752" y="116632"/>
            <a:ext cx="5256584" cy="6601292"/>
          </a:xfrm>
          <a:prstGeom prst="rect">
            <a:avLst/>
          </a:prstGeom>
        </p:spPr>
      </p:pic>
    </p:spTree>
    <p:extLst>
      <p:ext uri="{BB962C8B-B14F-4D97-AF65-F5344CB8AC3E}">
        <p14:creationId xmlns:p14="http://schemas.microsoft.com/office/powerpoint/2010/main" val="254115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i.pinimg.com/originals/f9/58/81/f95881853983cbebd68e23240aa3a090.gif">
            <a:extLst>
              <a:ext uri="{FF2B5EF4-FFF2-40B4-BE49-F238E27FC236}">
                <a16:creationId xmlns:a16="http://schemas.microsoft.com/office/drawing/2014/main" id="{1E370340-09F0-4877-A291-BD50D3E84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5" y="665312"/>
            <a:ext cx="9601067" cy="61926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upload.wikimedia.org/wikipedia/commons/d/d5/CouncilofClermont.jpg">
            <a:extLst>
              <a:ext uri="{FF2B5EF4-FFF2-40B4-BE49-F238E27FC236}">
                <a16:creationId xmlns:a16="http://schemas.microsoft.com/office/drawing/2014/main" id="{823852E8-CC79-4AC0-AD64-2E0812C0E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360" y="0"/>
            <a:ext cx="2855640" cy="33205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thumb/4/45/Westminster_Knight.jpg/800px-Westminster_Knight.jpg">
            <a:extLst>
              <a:ext uri="{FF2B5EF4-FFF2-40B4-BE49-F238E27FC236}">
                <a16:creationId xmlns:a16="http://schemas.microsoft.com/office/drawing/2014/main" id="{46D7C854-BB03-41B9-A7A9-A9006B9A29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6502" y="2919495"/>
            <a:ext cx="2565498" cy="393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7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319BAB-9333-4848-94CE-B1550AD65AC8}"/>
              </a:ext>
            </a:extLst>
          </p:cNvPr>
          <p:cNvSpPr>
            <a:spLocks noGrp="1"/>
          </p:cNvSpPr>
          <p:nvPr>
            <p:ph type="title"/>
          </p:nvPr>
        </p:nvSpPr>
        <p:spPr/>
        <p:txBody>
          <a:bodyPr/>
          <a:lstStyle/>
          <a:p>
            <a:r>
              <a:rPr lang="cs-CZ" dirty="0"/>
              <a:t>Počátky výpravy</a:t>
            </a:r>
            <a:endParaRPr lang="en-GB" dirty="0"/>
          </a:p>
        </p:txBody>
      </p:sp>
      <p:sp>
        <p:nvSpPr>
          <p:cNvPr id="3" name="Zástupný symbol pro obsah 2">
            <a:extLst>
              <a:ext uri="{FF2B5EF4-FFF2-40B4-BE49-F238E27FC236}">
                <a16:creationId xmlns:a16="http://schemas.microsoft.com/office/drawing/2014/main" id="{8A4BEA57-2EF7-4FDA-A954-773D7D66B292}"/>
              </a:ext>
            </a:extLst>
          </p:cNvPr>
          <p:cNvSpPr>
            <a:spLocks noGrp="1"/>
          </p:cNvSpPr>
          <p:nvPr>
            <p:ph idx="1"/>
          </p:nvPr>
        </p:nvSpPr>
        <p:spPr/>
        <p:txBody>
          <a:bodyPr/>
          <a:lstStyle/>
          <a:p>
            <a:r>
              <a:rPr lang="cs-CZ" dirty="0"/>
              <a:t>4. července 1190 – Richard a Filip II. August vyrazili z </a:t>
            </a:r>
            <a:r>
              <a:rPr lang="cs-CZ" dirty="0" err="1"/>
              <a:t>Vézelay</a:t>
            </a:r>
            <a:r>
              <a:rPr lang="cs-CZ" dirty="0"/>
              <a:t> </a:t>
            </a:r>
            <a:r>
              <a:rPr lang="cs-CZ" dirty="0">
                <a:sym typeface="Wingdings" panose="05000000000000000000" pitchFamily="2" charset="2"/>
              </a:rPr>
              <a:t></a:t>
            </a:r>
            <a:r>
              <a:rPr lang="en-GB" dirty="0">
                <a:sym typeface="Wingdings" panose="05000000000000000000" pitchFamily="2" charset="2"/>
              </a:rPr>
              <a:t> Richard </a:t>
            </a:r>
            <a:r>
              <a:rPr lang="cs-CZ" dirty="0">
                <a:sym typeface="Wingdings" panose="05000000000000000000" pitchFamily="2" charset="2"/>
              </a:rPr>
              <a:t>směřoval k </a:t>
            </a:r>
            <a:r>
              <a:rPr lang="cs-CZ" dirty="0" err="1">
                <a:sym typeface="Wingdings" panose="05000000000000000000" pitchFamily="2" charset="2"/>
              </a:rPr>
              <a:t>Marseilles</a:t>
            </a:r>
            <a:r>
              <a:rPr lang="cs-CZ" dirty="0">
                <a:sym typeface="Wingdings" panose="05000000000000000000" pitchFamily="2" charset="2"/>
              </a:rPr>
              <a:t> (zde byla jeho flotila) a Filip k Janovu </a:t>
            </a:r>
          </a:p>
          <a:p>
            <a:r>
              <a:rPr lang="cs-CZ" dirty="0">
                <a:sym typeface="Wingdings" panose="05000000000000000000" pitchFamily="2" charset="2"/>
              </a:rPr>
              <a:t>Dalším místem setkání byla Sicílie  Filip dorazil dříve než Richard a byl přivítán králem </a:t>
            </a:r>
            <a:r>
              <a:rPr lang="cs-CZ" dirty="0" err="1">
                <a:sym typeface="Wingdings" panose="05000000000000000000" pitchFamily="2" charset="2"/>
              </a:rPr>
              <a:t>Tancredem</a:t>
            </a:r>
            <a:r>
              <a:rPr lang="cs-CZ" dirty="0">
                <a:sym typeface="Wingdings" panose="05000000000000000000" pitchFamily="2" charset="2"/>
              </a:rPr>
              <a:t> </a:t>
            </a:r>
          </a:p>
          <a:p>
            <a:r>
              <a:rPr lang="cs-CZ" dirty="0">
                <a:sym typeface="Wingdings" panose="05000000000000000000" pitchFamily="2" charset="2"/>
              </a:rPr>
              <a:t>Richard dorazil do </a:t>
            </a:r>
            <a:r>
              <a:rPr lang="cs-CZ" dirty="0" err="1">
                <a:sym typeface="Wingdings" panose="05000000000000000000" pitchFamily="2" charset="2"/>
              </a:rPr>
              <a:t>Messiny</a:t>
            </a:r>
            <a:r>
              <a:rPr lang="cs-CZ" dirty="0">
                <a:sym typeface="Wingdings" panose="05000000000000000000" pitchFamily="2" charset="2"/>
              </a:rPr>
              <a:t> na Sicílii 23. září  podle dobových svědectví byl přijat mnohem pompézněji než Filip  ihned se sešel s Filipem </a:t>
            </a:r>
          </a:p>
          <a:p>
            <a:r>
              <a:rPr lang="cs-CZ" dirty="0">
                <a:sym typeface="Wingdings" panose="05000000000000000000" pitchFamily="2" charset="2"/>
              </a:rPr>
              <a:t>Další setkání mezi Richardem a Filipem 24. – 25. září  nevíme přesně o čem jednali – patrně se chtěli domluvit na dalším postupu </a:t>
            </a:r>
          </a:p>
          <a:p>
            <a:r>
              <a:rPr lang="cs-CZ" dirty="0">
                <a:sym typeface="Wingdings" panose="05000000000000000000" pitchFamily="2" charset="2"/>
              </a:rPr>
              <a:t>Richard měl nevyřízené záležitosti s </a:t>
            </a:r>
            <a:r>
              <a:rPr lang="cs-CZ" dirty="0" err="1">
                <a:sym typeface="Wingdings" panose="05000000000000000000" pitchFamily="2" charset="2"/>
              </a:rPr>
              <a:t>Tancredem</a:t>
            </a:r>
            <a:r>
              <a:rPr lang="cs-CZ" dirty="0">
                <a:sym typeface="Wingdings" panose="05000000000000000000" pitchFamily="2" charset="2"/>
              </a:rPr>
              <a:t> Sicilským  především věno Richardovy sestry Joanny (vdovy po králi Vilémovi II. Sicilském) a finanční pohledávky z doby Jindřicha II. jednali spolu o jejich vyřešení </a:t>
            </a:r>
          </a:p>
        </p:txBody>
      </p:sp>
    </p:spTree>
    <p:extLst>
      <p:ext uri="{BB962C8B-B14F-4D97-AF65-F5344CB8AC3E}">
        <p14:creationId xmlns:p14="http://schemas.microsoft.com/office/powerpoint/2010/main" val="3075960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7ED95-E11A-48C4-9F25-A3CE3DA1A10D}"/>
              </a:ext>
            </a:extLst>
          </p:cNvPr>
          <p:cNvSpPr>
            <a:spLocks noGrp="1"/>
          </p:cNvSpPr>
          <p:nvPr>
            <p:ph type="title"/>
          </p:nvPr>
        </p:nvSpPr>
        <p:spPr/>
        <p:txBody>
          <a:bodyPr>
            <a:normAutofit/>
          </a:bodyPr>
          <a:lstStyle/>
          <a:p>
            <a:pPr algn="just"/>
            <a:r>
              <a:rPr lang="cs-CZ" sz="2000" dirty="0"/>
              <a:t>Dne 23. září dorazil král Richard do </a:t>
            </a:r>
            <a:r>
              <a:rPr lang="cs-CZ" sz="2000" dirty="0" err="1"/>
              <a:t>Messiny</a:t>
            </a:r>
            <a:r>
              <a:rPr lang="cs-CZ" sz="2000" dirty="0"/>
              <a:t> na Sicílii se všemi svými velkými galérami a loděmi, s takovou slávou a za takového hluku trumpet, že každý, kdo byl ve městě byl tím probuzen. Král Francie se svými lidmi a také všichni důležití muži z </a:t>
            </a:r>
            <a:r>
              <a:rPr lang="cs-CZ" sz="2000" dirty="0" err="1"/>
              <a:t>Messiny</a:t>
            </a:r>
            <a:r>
              <a:rPr lang="cs-CZ" sz="2000" dirty="0"/>
              <a:t> a také klérus a lid stáli na břehu a obdivovali co viděli a slyšeli o králi Anglie a jeho moci.</a:t>
            </a:r>
            <a:endParaRPr lang="en-GB" sz="2000" dirty="0"/>
          </a:p>
        </p:txBody>
      </p:sp>
      <p:sp>
        <p:nvSpPr>
          <p:cNvPr id="3" name="Zástupný symbol pro text 2">
            <a:extLst>
              <a:ext uri="{FF2B5EF4-FFF2-40B4-BE49-F238E27FC236}">
                <a16:creationId xmlns:a16="http://schemas.microsoft.com/office/drawing/2014/main" id="{327A5E7B-C4A6-4EB2-99F8-A61A4D6D671E}"/>
              </a:ext>
            </a:extLst>
          </p:cNvPr>
          <p:cNvSpPr>
            <a:spLocks noGrp="1"/>
          </p:cNvSpPr>
          <p:nvPr>
            <p:ph type="body" sz="quarter" idx="13"/>
          </p:nvPr>
        </p:nvSpPr>
        <p:spPr/>
        <p:txBody>
          <a:bodyPr/>
          <a:lstStyle/>
          <a:p>
            <a:r>
              <a:rPr lang="cs-CZ" dirty="0"/>
              <a:t>Roger z </a:t>
            </a:r>
            <a:r>
              <a:rPr lang="cs-CZ" dirty="0" err="1"/>
              <a:t>Howdenu</a:t>
            </a:r>
            <a:r>
              <a:rPr lang="cs-CZ" dirty="0"/>
              <a:t>, </a:t>
            </a:r>
            <a:r>
              <a:rPr lang="cs-CZ" i="1" dirty="0"/>
              <a:t>Gesta </a:t>
            </a:r>
            <a:r>
              <a:rPr lang="cs-CZ" i="1" dirty="0" err="1"/>
              <a:t>regis</a:t>
            </a:r>
            <a:r>
              <a:rPr lang="cs-CZ" i="1" dirty="0"/>
              <a:t> Henrici </a:t>
            </a:r>
            <a:endParaRPr lang="en-GB" dirty="0"/>
          </a:p>
        </p:txBody>
      </p:sp>
      <p:sp>
        <p:nvSpPr>
          <p:cNvPr id="4" name="Zástupný symbol pro text 3">
            <a:extLst>
              <a:ext uri="{FF2B5EF4-FFF2-40B4-BE49-F238E27FC236}">
                <a16:creationId xmlns:a16="http://schemas.microsoft.com/office/drawing/2014/main" id="{471F48F3-F94B-4DC8-99E9-DD62BB99C4F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6899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6/67/The_Third_Crusade_%281189-1192%29.png/800px-The_Third_Crusade_%281189-1192%29.png">
            <a:extLst>
              <a:ext uri="{FF2B5EF4-FFF2-40B4-BE49-F238E27FC236}">
                <a16:creationId xmlns:a16="http://schemas.microsoft.com/office/drawing/2014/main" id="{080AC4EB-B2EB-449C-890F-591951B6F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287"/>
            <a:ext cx="9793088" cy="692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9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14C391-39FF-4AEA-9C09-148F31925893}"/>
              </a:ext>
            </a:extLst>
          </p:cNvPr>
          <p:cNvSpPr>
            <a:spLocks noGrp="1"/>
          </p:cNvSpPr>
          <p:nvPr>
            <p:ph type="title"/>
          </p:nvPr>
        </p:nvSpPr>
        <p:spPr/>
        <p:txBody>
          <a:bodyPr/>
          <a:lstStyle/>
          <a:p>
            <a:r>
              <a:rPr lang="cs-CZ" dirty="0"/>
              <a:t>Literatura</a:t>
            </a:r>
            <a:endParaRPr lang="en-GB" dirty="0"/>
          </a:p>
        </p:txBody>
      </p:sp>
      <p:sp>
        <p:nvSpPr>
          <p:cNvPr id="3" name="Zástupný symbol pro obsah 2">
            <a:extLst>
              <a:ext uri="{FF2B5EF4-FFF2-40B4-BE49-F238E27FC236}">
                <a16:creationId xmlns:a16="http://schemas.microsoft.com/office/drawing/2014/main" id="{3C8ABAD0-D923-41A0-B271-944E130E4649}"/>
              </a:ext>
            </a:extLst>
          </p:cNvPr>
          <p:cNvSpPr>
            <a:spLocks noGrp="1"/>
          </p:cNvSpPr>
          <p:nvPr>
            <p:ph idx="1"/>
          </p:nvPr>
        </p:nvSpPr>
        <p:spPr/>
        <p:txBody>
          <a:bodyPr/>
          <a:lstStyle/>
          <a:p>
            <a:r>
              <a:rPr lang="cs-CZ" dirty="0"/>
              <a:t>John </a:t>
            </a:r>
            <a:r>
              <a:rPr lang="cs-CZ" dirty="0" err="1"/>
              <a:t>Gillingham</a:t>
            </a:r>
            <a:r>
              <a:rPr lang="cs-CZ" dirty="0"/>
              <a:t>, </a:t>
            </a:r>
            <a:r>
              <a:rPr lang="cs-CZ" i="1" dirty="0"/>
              <a:t>Richard I, </a:t>
            </a:r>
            <a:r>
              <a:rPr lang="cs-CZ" dirty="0"/>
              <a:t>2002</a:t>
            </a:r>
          </a:p>
          <a:p>
            <a:r>
              <a:rPr lang="cs-CZ" dirty="0"/>
              <a:t>Jean </a:t>
            </a:r>
            <a:r>
              <a:rPr lang="cs-CZ" dirty="0" err="1"/>
              <a:t>Flori</a:t>
            </a:r>
            <a:r>
              <a:rPr lang="cs-CZ" dirty="0"/>
              <a:t>, </a:t>
            </a:r>
            <a:r>
              <a:rPr lang="cs-CZ" i="1" dirty="0"/>
              <a:t>Richard I., král a rytíř, </a:t>
            </a:r>
            <a:r>
              <a:rPr lang="cs-CZ" dirty="0"/>
              <a:t>2016</a:t>
            </a:r>
          </a:p>
          <a:p>
            <a:r>
              <a:rPr lang="cs-CZ" dirty="0"/>
              <a:t>Jean </a:t>
            </a:r>
            <a:r>
              <a:rPr lang="cs-CZ" dirty="0" err="1"/>
              <a:t>Flori</a:t>
            </a:r>
            <a:r>
              <a:rPr lang="cs-CZ" dirty="0"/>
              <a:t>, </a:t>
            </a:r>
            <a:r>
              <a:rPr lang="cs-CZ" i="1" dirty="0"/>
              <a:t>Eleonora </a:t>
            </a:r>
            <a:r>
              <a:rPr lang="cs-CZ" i="1" dirty="0" err="1"/>
              <a:t>Akvitánská</a:t>
            </a:r>
            <a:r>
              <a:rPr lang="cs-CZ" i="1" dirty="0"/>
              <a:t>, vzpurná královna, </a:t>
            </a:r>
            <a:r>
              <a:rPr lang="cs-CZ" dirty="0"/>
              <a:t>2014</a:t>
            </a:r>
          </a:p>
          <a:p>
            <a:r>
              <a:rPr lang="cs-CZ" dirty="0"/>
              <a:t>John T. </a:t>
            </a:r>
            <a:r>
              <a:rPr lang="cs-CZ" dirty="0" err="1"/>
              <a:t>Appleby</a:t>
            </a:r>
            <a:r>
              <a:rPr lang="cs-CZ" dirty="0"/>
              <a:t>, </a:t>
            </a:r>
            <a:r>
              <a:rPr lang="cs-CZ" i="1" dirty="0" err="1"/>
              <a:t>England</a:t>
            </a:r>
            <a:r>
              <a:rPr lang="cs-CZ" i="1" dirty="0"/>
              <a:t> </a:t>
            </a:r>
            <a:r>
              <a:rPr lang="cs-CZ" i="1" dirty="0" err="1"/>
              <a:t>without</a:t>
            </a:r>
            <a:r>
              <a:rPr lang="cs-CZ" i="1" dirty="0"/>
              <a:t> Richard 1189 – 1199, </a:t>
            </a:r>
            <a:r>
              <a:rPr lang="cs-CZ" dirty="0"/>
              <a:t>1965</a:t>
            </a:r>
          </a:p>
          <a:p>
            <a:r>
              <a:rPr lang="cs-CZ" dirty="0"/>
              <a:t>Ralph V. Turner, </a:t>
            </a:r>
            <a:r>
              <a:rPr lang="cs-CZ" i="1" dirty="0" err="1"/>
              <a:t>The</a:t>
            </a:r>
            <a:r>
              <a:rPr lang="cs-CZ" i="1" dirty="0"/>
              <a:t> </a:t>
            </a:r>
            <a:r>
              <a:rPr lang="cs-CZ" i="1" dirty="0" err="1"/>
              <a:t>reign</a:t>
            </a:r>
            <a:r>
              <a:rPr lang="cs-CZ" i="1" dirty="0"/>
              <a:t> </a:t>
            </a:r>
            <a:r>
              <a:rPr lang="cs-CZ" i="1" dirty="0" err="1"/>
              <a:t>of</a:t>
            </a:r>
            <a:r>
              <a:rPr lang="cs-CZ" i="1" dirty="0"/>
              <a:t> Richard </a:t>
            </a:r>
            <a:r>
              <a:rPr lang="cs-CZ" i="1" dirty="0" err="1"/>
              <a:t>Lionheart</a:t>
            </a:r>
            <a:r>
              <a:rPr lang="cs-CZ" i="1" dirty="0"/>
              <a:t>: </a:t>
            </a:r>
            <a:r>
              <a:rPr lang="cs-CZ" i="1" dirty="0" err="1"/>
              <a:t>Ruler</a:t>
            </a:r>
            <a:r>
              <a:rPr lang="cs-CZ" i="1" dirty="0"/>
              <a:t> </a:t>
            </a:r>
            <a:r>
              <a:rPr lang="cs-CZ" i="1" dirty="0" err="1"/>
              <a:t>of</a:t>
            </a:r>
            <a:r>
              <a:rPr lang="cs-CZ" i="1" dirty="0"/>
              <a:t> </a:t>
            </a:r>
            <a:r>
              <a:rPr lang="cs-CZ" i="1" dirty="0" err="1"/>
              <a:t>the</a:t>
            </a:r>
            <a:r>
              <a:rPr lang="cs-CZ" i="1" dirty="0"/>
              <a:t> </a:t>
            </a:r>
            <a:r>
              <a:rPr lang="cs-CZ" i="1" dirty="0" err="1"/>
              <a:t>Angevin</a:t>
            </a:r>
            <a:r>
              <a:rPr lang="cs-CZ" i="1" dirty="0"/>
              <a:t> Empire 1189 – 1199, </a:t>
            </a:r>
            <a:r>
              <a:rPr lang="cs-CZ" dirty="0"/>
              <a:t>2000</a:t>
            </a:r>
          </a:p>
          <a:p>
            <a:r>
              <a:rPr lang="cs-CZ" dirty="0"/>
              <a:t>Lionel </a:t>
            </a:r>
            <a:r>
              <a:rPr lang="cs-CZ" dirty="0" err="1"/>
              <a:t>Landon</a:t>
            </a:r>
            <a:r>
              <a:rPr lang="cs-CZ" dirty="0"/>
              <a:t>, </a:t>
            </a:r>
            <a:r>
              <a:rPr lang="cs-CZ" i="1" dirty="0" err="1"/>
              <a:t>The</a:t>
            </a:r>
            <a:r>
              <a:rPr lang="cs-CZ" i="1" dirty="0"/>
              <a:t> </a:t>
            </a:r>
            <a:r>
              <a:rPr lang="cs-CZ" i="1" dirty="0" err="1"/>
              <a:t>Itinerary</a:t>
            </a:r>
            <a:r>
              <a:rPr lang="cs-CZ" i="1" dirty="0"/>
              <a:t> </a:t>
            </a:r>
            <a:r>
              <a:rPr lang="cs-CZ" i="1" dirty="0" err="1"/>
              <a:t>of</a:t>
            </a:r>
            <a:r>
              <a:rPr lang="cs-CZ" i="1" dirty="0"/>
              <a:t> King Richard I, </a:t>
            </a:r>
            <a:r>
              <a:rPr lang="cs-CZ" dirty="0"/>
              <a:t>1935</a:t>
            </a:r>
          </a:p>
          <a:p>
            <a:r>
              <a:rPr lang="cs-CZ" dirty="0"/>
              <a:t>Hans Eberhard Mayer, </a:t>
            </a:r>
            <a:r>
              <a:rPr lang="cs-CZ" i="1" dirty="0"/>
              <a:t>Dějiny křížových výprav, </a:t>
            </a:r>
            <a:r>
              <a:rPr lang="cs-CZ" dirty="0"/>
              <a:t>2013 </a:t>
            </a:r>
            <a:endParaRPr lang="en-GB" dirty="0"/>
          </a:p>
        </p:txBody>
      </p:sp>
    </p:spTree>
    <p:extLst>
      <p:ext uri="{BB962C8B-B14F-4D97-AF65-F5344CB8AC3E}">
        <p14:creationId xmlns:p14="http://schemas.microsoft.com/office/powerpoint/2010/main" val="2052343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6F184-540F-41D4-9506-ABD0DA23C4F4}"/>
              </a:ext>
            </a:extLst>
          </p:cNvPr>
          <p:cNvSpPr>
            <a:spLocks noGrp="1"/>
          </p:cNvSpPr>
          <p:nvPr>
            <p:ph type="title"/>
          </p:nvPr>
        </p:nvSpPr>
        <p:spPr/>
        <p:txBody>
          <a:bodyPr/>
          <a:lstStyle/>
          <a:p>
            <a:r>
              <a:rPr lang="cs-CZ" dirty="0"/>
              <a:t>Messinské intermezzo </a:t>
            </a:r>
            <a:endParaRPr lang="en-GB" dirty="0"/>
          </a:p>
        </p:txBody>
      </p:sp>
      <p:sp>
        <p:nvSpPr>
          <p:cNvPr id="3" name="Zástupný symbol pro obsah 2">
            <a:extLst>
              <a:ext uri="{FF2B5EF4-FFF2-40B4-BE49-F238E27FC236}">
                <a16:creationId xmlns:a16="http://schemas.microsoft.com/office/drawing/2014/main" id="{5BFA037B-F703-4493-9DD2-8A405B214AAA}"/>
              </a:ext>
            </a:extLst>
          </p:cNvPr>
          <p:cNvSpPr>
            <a:spLocks noGrp="1"/>
          </p:cNvSpPr>
          <p:nvPr>
            <p:ph idx="1"/>
          </p:nvPr>
        </p:nvSpPr>
        <p:spPr/>
        <p:txBody>
          <a:bodyPr/>
          <a:lstStyle/>
          <a:p>
            <a:r>
              <a:rPr lang="cs-CZ" dirty="0"/>
              <a:t>Jednání mezi Richardem a </a:t>
            </a:r>
            <a:r>
              <a:rPr lang="cs-CZ" dirty="0" err="1"/>
              <a:t>Tancredem</a:t>
            </a:r>
            <a:r>
              <a:rPr lang="cs-CZ" dirty="0"/>
              <a:t> narazila na </a:t>
            </a:r>
            <a:r>
              <a:rPr lang="cs-CZ" dirty="0" err="1"/>
              <a:t>Tancredovu</a:t>
            </a:r>
            <a:r>
              <a:rPr lang="cs-CZ" dirty="0"/>
              <a:t> nechuť vyplatit věno Richardovy sestry </a:t>
            </a:r>
            <a:r>
              <a:rPr lang="cs-CZ" dirty="0">
                <a:sym typeface="Wingdings" panose="05000000000000000000" pitchFamily="2" charset="2"/>
              </a:rPr>
              <a:t> Joanna přijela do </a:t>
            </a:r>
            <a:r>
              <a:rPr lang="cs-CZ" dirty="0" err="1">
                <a:sym typeface="Wingdings" panose="05000000000000000000" pitchFamily="2" charset="2"/>
              </a:rPr>
              <a:t>Messiny</a:t>
            </a:r>
            <a:r>
              <a:rPr lang="cs-CZ" dirty="0">
                <a:sym typeface="Wingdings" panose="05000000000000000000" pitchFamily="2" charset="2"/>
              </a:rPr>
              <a:t> 28. září a byla ubytována ve špitálu sv. Jana </a:t>
            </a:r>
          </a:p>
          <a:p>
            <a:r>
              <a:rPr lang="cs-CZ" dirty="0">
                <a:sym typeface="Wingdings" panose="05000000000000000000" pitchFamily="2" charset="2"/>
              </a:rPr>
              <a:t>Richard se začal připravovat na otevřený střet  30. září obsadil pevnost La </a:t>
            </a:r>
            <a:r>
              <a:rPr lang="cs-CZ" dirty="0" err="1">
                <a:sym typeface="Wingdings" panose="05000000000000000000" pitchFamily="2" charset="2"/>
              </a:rPr>
              <a:t>Baniére</a:t>
            </a:r>
            <a:r>
              <a:rPr lang="cs-CZ" dirty="0">
                <a:sym typeface="Wingdings" panose="05000000000000000000" pitchFamily="2" charset="2"/>
              </a:rPr>
              <a:t>  nechal sem převézt svojí sestru </a:t>
            </a:r>
          </a:p>
          <a:p>
            <a:r>
              <a:rPr lang="cs-CZ" dirty="0">
                <a:sym typeface="Wingdings" panose="05000000000000000000" pitchFamily="2" charset="2"/>
              </a:rPr>
              <a:t>Obyvatelé </a:t>
            </a:r>
            <a:r>
              <a:rPr lang="cs-CZ" dirty="0" err="1">
                <a:sym typeface="Wingdings" panose="05000000000000000000" pitchFamily="2" charset="2"/>
              </a:rPr>
              <a:t>Messiny</a:t>
            </a:r>
            <a:r>
              <a:rPr lang="cs-CZ" dirty="0">
                <a:sym typeface="Wingdings" panose="05000000000000000000" pitchFamily="2" charset="2"/>
              </a:rPr>
              <a:t> špatně nesli přítomnost dvou křižáckých armád ve městě  narůstal tlak mezi nimi a zejména Richardovými křižáky </a:t>
            </a:r>
          </a:p>
          <a:p>
            <a:r>
              <a:rPr lang="cs-CZ" dirty="0">
                <a:sym typeface="Wingdings" panose="05000000000000000000" pitchFamily="2" charset="2"/>
              </a:rPr>
              <a:t>2. </a:t>
            </a:r>
            <a:r>
              <a:rPr lang="cs-CZ" dirty="0" err="1">
                <a:sym typeface="Wingdings" panose="05000000000000000000" pitchFamily="2" charset="2"/>
              </a:rPr>
              <a:t>řijna</a:t>
            </a:r>
            <a:r>
              <a:rPr lang="cs-CZ" dirty="0">
                <a:sym typeface="Wingdings" panose="05000000000000000000" pitchFamily="2" charset="2"/>
              </a:rPr>
              <a:t> Richard obsadil klášter San Salvadore a osadil ho svými vojáky  3. října první větší střet mezi obyvateli </a:t>
            </a:r>
            <a:r>
              <a:rPr lang="cs-CZ" dirty="0" err="1">
                <a:sym typeface="Wingdings" panose="05000000000000000000" pitchFamily="2" charset="2"/>
              </a:rPr>
              <a:t>Messiny</a:t>
            </a:r>
            <a:r>
              <a:rPr lang="cs-CZ" dirty="0">
                <a:sym typeface="Wingdings" panose="05000000000000000000" pitchFamily="2" charset="2"/>
              </a:rPr>
              <a:t> a Richardovými vojáky  Richard se snažil spor urovnat  svolal poradu za účasti Filipa Augusta a představitelů </a:t>
            </a:r>
            <a:r>
              <a:rPr lang="cs-CZ" dirty="0" err="1">
                <a:sym typeface="Wingdings" panose="05000000000000000000" pitchFamily="2" charset="2"/>
              </a:rPr>
              <a:t>Messiny</a:t>
            </a:r>
            <a:r>
              <a:rPr lang="cs-CZ" dirty="0">
                <a:sym typeface="Wingdings" panose="05000000000000000000" pitchFamily="2" charset="2"/>
              </a:rPr>
              <a:t>  během setkání útok na dům Huga z </a:t>
            </a:r>
            <a:r>
              <a:rPr lang="cs-CZ" dirty="0" err="1">
                <a:sym typeface="Wingdings" panose="05000000000000000000" pitchFamily="2" charset="2"/>
              </a:rPr>
              <a:t>Lusignanu</a:t>
            </a:r>
            <a:r>
              <a:rPr lang="cs-CZ" dirty="0">
                <a:sym typeface="Wingdings" panose="05000000000000000000" pitchFamily="2" charset="2"/>
              </a:rPr>
              <a:t>  okamžité přerušení rozhovorů  Richard dobyl </a:t>
            </a:r>
            <a:r>
              <a:rPr lang="cs-CZ" dirty="0" err="1">
                <a:sym typeface="Wingdings" panose="05000000000000000000" pitchFamily="2" charset="2"/>
              </a:rPr>
              <a:t>Messinu</a:t>
            </a:r>
            <a:r>
              <a:rPr lang="cs-CZ" dirty="0">
                <a:sym typeface="Wingdings" panose="05000000000000000000" pitchFamily="2" charset="2"/>
              </a:rPr>
              <a:t> </a:t>
            </a:r>
            <a:endParaRPr lang="en-GB" dirty="0"/>
          </a:p>
        </p:txBody>
      </p:sp>
    </p:spTree>
    <p:extLst>
      <p:ext uri="{BB962C8B-B14F-4D97-AF65-F5344CB8AC3E}">
        <p14:creationId xmlns:p14="http://schemas.microsoft.com/office/powerpoint/2010/main" val="2909402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C66CDFAA-140C-4E39-90D4-676BA3E597DB}"/>
              </a:ext>
            </a:extLst>
          </p:cNvPr>
          <p:cNvPicPr>
            <a:picLocks noChangeAspect="1"/>
          </p:cNvPicPr>
          <p:nvPr/>
        </p:nvPicPr>
        <p:blipFill rotWithShape="1">
          <a:blip r:embed="rId2"/>
          <a:srcRect l="77169" t="27940" r="3932" b="30040"/>
          <a:stretch/>
        </p:blipFill>
        <p:spPr>
          <a:xfrm>
            <a:off x="3503712" y="0"/>
            <a:ext cx="5472608" cy="6840760"/>
          </a:xfrm>
          <a:prstGeom prst="rect">
            <a:avLst/>
          </a:prstGeom>
        </p:spPr>
      </p:pic>
    </p:spTree>
    <p:extLst>
      <p:ext uri="{BB962C8B-B14F-4D97-AF65-F5344CB8AC3E}">
        <p14:creationId xmlns:p14="http://schemas.microsoft.com/office/powerpoint/2010/main" val="3882604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ancred von Lecce.jpg">
            <a:extLst>
              <a:ext uri="{FF2B5EF4-FFF2-40B4-BE49-F238E27FC236}">
                <a16:creationId xmlns:a16="http://schemas.microsoft.com/office/drawing/2014/main" id="{AA5C22BD-F55C-48F0-8CF9-526DFB703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776" y="0"/>
            <a:ext cx="4464496" cy="686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81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D7C907-7766-4DA2-B51C-6C2227B20289}"/>
              </a:ext>
            </a:extLst>
          </p:cNvPr>
          <p:cNvSpPr>
            <a:spLocks noGrp="1"/>
          </p:cNvSpPr>
          <p:nvPr>
            <p:ph type="title"/>
          </p:nvPr>
        </p:nvSpPr>
        <p:spPr/>
        <p:txBody>
          <a:bodyPr>
            <a:normAutofit fontScale="90000"/>
          </a:bodyPr>
          <a:lstStyle/>
          <a:p>
            <a:pPr algn="just"/>
            <a:r>
              <a:rPr lang="cs-CZ" sz="2000" i="1" dirty="0"/>
              <a:t>Místní měšťané, všechna ta </a:t>
            </a:r>
            <a:r>
              <a:rPr lang="cs-CZ" sz="2000" i="1" dirty="0" err="1"/>
              <a:t>grifonská</a:t>
            </a:r>
            <a:r>
              <a:rPr lang="cs-CZ" sz="2000" i="1" dirty="0"/>
              <a:t> holota, zevlouni, ti potomci Saracénů, zle spílali našim poutníkům. Mířili nám prsty do očí a nadávali nám do smrdutých psů. Nebylo dne, aby nám neučinili nějaké příkoří, ba dokonce neváhali zabíjet naše poutníky a jejich mrtvoly házet do latrín, jak se později ukázalo. |…|Jakmile se objevili králové, </a:t>
            </a:r>
            <a:r>
              <a:rPr lang="cs-CZ" sz="2000" i="1" dirty="0" err="1"/>
              <a:t>Grifoni</a:t>
            </a:r>
            <a:r>
              <a:rPr lang="cs-CZ" sz="2000" i="1" dirty="0"/>
              <a:t> rázem zkrotli, ale Langobardi si nedali pokoj a vyvolávali sváry, hrozili našim poutníkům, že jim rozřežou stany a zmocní se jejich majetku. A to vše jen kvůli tomu, že se báli o své ženy, s nimiž se poutníci dávali do řeči. |…| Langobardi a měšťané měli vůči nám trvalou zášť, jelikož jim jejich otcové vyprávěli, že je naši předkové porazili a podrobili si je.</a:t>
            </a:r>
            <a:endParaRPr lang="en-GB" sz="2000" dirty="0"/>
          </a:p>
        </p:txBody>
      </p:sp>
      <p:sp>
        <p:nvSpPr>
          <p:cNvPr id="3" name="Zástupný symbol pro text 2">
            <a:extLst>
              <a:ext uri="{FF2B5EF4-FFF2-40B4-BE49-F238E27FC236}">
                <a16:creationId xmlns:a16="http://schemas.microsoft.com/office/drawing/2014/main" id="{B040D44F-FDA3-4130-AD2E-A5450CF49000}"/>
              </a:ext>
            </a:extLst>
          </p:cNvPr>
          <p:cNvSpPr>
            <a:spLocks noGrp="1"/>
          </p:cNvSpPr>
          <p:nvPr>
            <p:ph type="body" sz="quarter" idx="13"/>
          </p:nvPr>
        </p:nvSpPr>
        <p:spPr/>
        <p:txBody>
          <a:bodyPr/>
          <a:lstStyle/>
          <a:p>
            <a:r>
              <a:rPr lang="cs-CZ" dirty="0" err="1"/>
              <a:t>Ambroise</a:t>
            </a:r>
            <a:r>
              <a:rPr lang="cs-CZ" dirty="0"/>
              <a:t>, </a:t>
            </a:r>
            <a:r>
              <a:rPr lang="cs-CZ" i="1" dirty="0" err="1"/>
              <a:t>Estoire</a:t>
            </a:r>
            <a:r>
              <a:rPr lang="cs-CZ" i="1" dirty="0"/>
              <a:t> de </a:t>
            </a:r>
            <a:r>
              <a:rPr lang="cs-CZ" i="1" dirty="0" err="1"/>
              <a:t>Guerre</a:t>
            </a:r>
            <a:r>
              <a:rPr lang="cs-CZ" i="1" dirty="0"/>
              <a:t> </a:t>
            </a:r>
            <a:r>
              <a:rPr lang="cs-CZ" i="1" dirty="0" err="1"/>
              <a:t>Sainte</a:t>
            </a:r>
            <a:r>
              <a:rPr lang="cs-CZ" i="1" dirty="0"/>
              <a:t> </a:t>
            </a:r>
            <a:endParaRPr lang="en-GB" dirty="0"/>
          </a:p>
        </p:txBody>
      </p:sp>
      <p:sp>
        <p:nvSpPr>
          <p:cNvPr id="4" name="Zástupný symbol pro text 3">
            <a:extLst>
              <a:ext uri="{FF2B5EF4-FFF2-40B4-BE49-F238E27FC236}">
                <a16:creationId xmlns:a16="http://schemas.microsoft.com/office/drawing/2014/main" id="{83FAD53B-52C5-4E20-8A31-DC51DBDEB9D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3139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5ED437-00CC-4E9B-AD11-4C55B0EE1539}"/>
              </a:ext>
            </a:extLst>
          </p:cNvPr>
          <p:cNvSpPr>
            <a:spLocks noGrp="1"/>
          </p:cNvSpPr>
          <p:nvPr>
            <p:ph type="title"/>
          </p:nvPr>
        </p:nvSpPr>
        <p:spPr/>
        <p:txBody>
          <a:bodyPr>
            <a:normAutofit/>
          </a:bodyPr>
          <a:lstStyle/>
          <a:p>
            <a:pPr algn="just"/>
            <a:r>
              <a:rPr lang="cs-CZ" sz="2000" i="1" dirty="0"/>
              <a:t>Mí vojáci! Sílo mého království a jeho koruno (</a:t>
            </a:r>
            <a:r>
              <a:rPr lang="cs-CZ" sz="2000" i="1" dirty="0" err="1"/>
              <a:t>regni</a:t>
            </a:r>
            <a:r>
              <a:rPr lang="cs-CZ" sz="2000" i="1" dirty="0"/>
              <a:t> </a:t>
            </a:r>
            <a:r>
              <a:rPr lang="cs-CZ" sz="2000" i="1" dirty="0" err="1"/>
              <a:t>mei</a:t>
            </a:r>
            <a:r>
              <a:rPr lang="cs-CZ" sz="2000" i="1" dirty="0"/>
              <a:t> robur et </a:t>
            </a:r>
            <a:r>
              <a:rPr lang="cs-CZ" sz="2000" i="1" dirty="0" err="1"/>
              <a:t>corona</a:t>
            </a:r>
            <a:r>
              <a:rPr lang="cs-CZ" sz="2000" i="1" dirty="0"/>
              <a:t>)! Společníci v tisícerých nebezpečích! Vy, kteří jste společně pro mě porazili tolik tyranů a měst, vidíte, že jsme nyní urážení zbabělým davem? Máme porazit Turky a Araby, máme být hrozbou pro národy tak neporazitelné, naše pravá ruka nám má proklestit cestu až na samý konec světa pro Kristův kříž? Máme osvobodit království </a:t>
            </a:r>
            <a:r>
              <a:rPr lang="cs-CZ" sz="2000" i="1" dirty="0" err="1"/>
              <a:t>Israele</a:t>
            </a:r>
            <a:r>
              <a:rPr lang="cs-CZ" sz="2000" i="1" dirty="0"/>
              <a:t>, když se otáčíme zády před hanebnými a slabošskými Griffony?</a:t>
            </a:r>
            <a:endParaRPr lang="en-GB" sz="2000" dirty="0"/>
          </a:p>
        </p:txBody>
      </p:sp>
      <p:sp>
        <p:nvSpPr>
          <p:cNvPr id="3" name="Zástupný symbol pro text 2">
            <a:extLst>
              <a:ext uri="{FF2B5EF4-FFF2-40B4-BE49-F238E27FC236}">
                <a16:creationId xmlns:a16="http://schemas.microsoft.com/office/drawing/2014/main" id="{D24DABAD-4636-4754-BD60-0567B26E54EC}"/>
              </a:ext>
            </a:extLst>
          </p:cNvPr>
          <p:cNvSpPr>
            <a:spLocks noGrp="1"/>
          </p:cNvSpPr>
          <p:nvPr>
            <p:ph type="body" sz="quarter" idx="13"/>
          </p:nvPr>
        </p:nvSpPr>
        <p:spPr/>
        <p:txBody>
          <a:bodyPr/>
          <a:lstStyle/>
          <a:p>
            <a:r>
              <a:rPr lang="cs-CZ" dirty="0"/>
              <a:t>Richard z </a:t>
            </a:r>
            <a:r>
              <a:rPr lang="cs-CZ" dirty="0" err="1"/>
              <a:t>Devizes</a:t>
            </a:r>
            <a:endParaRPr lang="en-GB" dirty="0"/>
          </a:p>
        </p:txBody>
      </p:sp>
      <p:sp>
        <p:nvSpPr>
          <p:cNvPr id="4" name="Zástupný symbol pro text 3">
            <a:extLst>
              <a:ext uri="{FF2B5EF4-FFF2-40B4-BE49-F238E27FC236}">
                <a16:creationId xmlns:a16="http://schemas.microsoft.com/office/drawing/2014/main" id="{20050685-DC45-4DAE-BBB7-0B70536EE9A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76485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7A6A1A-2DB4-4DD5-8395-EDB310855217}"/>
              </a:ext>
            </a:extLst>
          </p:cNvPr>
          <p:cNvSpPr>
            <a:spLocks noGrp="1"/>
          </p:cNvSpPr>
          <p:nvPr>
            <p:ph type="title"/>
          </p:nvPr>
        </p:nvSpPr>
        <p:spPr/>
        <p:txBody>
          <a:bodyPr/>
          <a:lstStyle/>
          <a:p>
            <a:r>
              <a:rPr lang="cs-CZ" dirty="0"/>
              <a:t>Messinské smlouvy, následníci, zrádci</a:t>
            </a:r>
            <a:endParaRPr lang="en-GB" dirty="0"/>
          </a:p>
        </p:txBody>
      </p:sp>
      <p:sp>
        <p:nvSpPr>
          <p:cNvPr id="3" name="Zástupný symbol pro obsah 2">
            <a:extLst>
              <a:ext uri="{FF2B5EF4-FFF2-40B4-BE49-F238E27FC236}">
                <a16:creationId xmlns:a16="http://schemas.microsoft.com/office/drawing/2014/main" id="{0CBB1D66-680D-4B26-885E-7731DB6237AC}"/>
              </a:ext>
            </a:extLst>
          </p:cNvPr>
          <p:cNvSpPr>
            <a:spLocks noGrp="1"/>
          </p:cNvSpPr>
          <p:nvPr>
            <p:ph idx="1"/>
          </p:nvPr>
        </p:nvSpPr>
        <p:spPr/>
        <p:txBody>
          <a:bodyPr>
            <a:normAutofit lnSpcReduction="10000"/>
          </a:bodyPr>
          <a:lstStyle/>
          <a:p>
            <a:r>
              <a:rPr lang="cs-CZ" dirty="0"/>
              <a:t>6. října 1190 – uzavřena smlouva mezi Richardem a </a:t>
            </a:r>
            <a:r>
              <a:rPr lang="cs-CZ" dirty="0" err="1"/>
              <a:t>Tancredem</a:t>
            </a:r>
            <a:r>
              <a:rPr lang="cs-CZ" dirty="0"/>
              <a:t> Sicilským </a:t>
            </a:r>
          </a:p>
          <a:p>
            <a:pPr lvl="1"/>
            <a:r>
              <a:rPr lang="cs-CZ" dirty="0" err="1"/>
              <a:t>Tancred</a:t>
            </a:r>
            <a:r>
              <a:rPr lang="cs-CZ" dirty="0"/>
              <a:t> souhlasil s vyplacením věna ve výši 20 000 zlatých hřiven a dalších 20 000 hřiven jako věno jedné z jeho dcer </a:t>
            </a:r>
            <a:r>
              <a:rPr lang="cs-CZ" dirty="0">
                <a:sym typeface="Wingdings" panose="05000000000000000000" pitchFamily="2" charset="2"/>
              </a:rPr>
              <a:t> ta se měla provdat za Arthura z Bretaně  jmenován následníkem trůnu v případě, že Richard na výpravě zemře </a:t>
            </a:r>
          </a:p>
          <a:p>
            <a:pPr lvl="1"/>
            <a:r>
              <a:rPr lang="cs-CZ" dirty="0"/>
              <a:t>Richard slíbil udržovat mír a pomoct </a:t>
            </a:r>
            <a:r>
              <a:rPr lang="cs-CZ" dirty="0" err="1"/>
              <a:t>Tancredovi</a:t>
            </a:r>
            <a:r>
              <a:rPr lang="cs-CZ" dirty="0"/>
              <a:t> v případě nepřátelské invaze na Sicílii (výhodné především pro </a:t>
            </a:r>
            <a:r>
              <a:rPr lang="cs-CZ" dirty="0" err="1"/>
              <a:t>Tancreda</a:t>
            </a:r>
            <a:r>
              <a:rPr lang="cs-CZ" dirty="0"/>
              <a:t> – sicilský trůn nárokován římským králem Jindřichem VI.) </a:t>
            </a:r>
          </a:p>
          <a:p>
            <a:r>
              <a:rPr lang="cs-CZ" dirty="0"/>
              <a:t>Richard informoval o uzavření smlouvy papeže a také Williama </a:t>
            </a:r>
            <a:r>
              <a:rPr lang="cs-CZ" dirty="0" err="1"/>
              <a:t>Longchampa</a:t>
            </a:r>
            <a:r>
              <a:rPr lang="cs-CZ" dirty="0"/>
              <a:t> v Anglii (včetně jmenování následníka trůnu) </a:t>
            </a:r>
          </a:p>
          <a:p>
            <a:r>
              <a:rPr lang="cs-CZ" dirty="0"/>
              <a:t>Richard i přes uzavření smlouvy a normalizaci vztahů s </a:t>
            </a:r>
            <a:r>
              <a:rPr lang="cs-CZ" dirty="0" err="1"/>
              <a:t>Tancredem</a:t>
            </a:r>
            <a:r>
              <a:rPr lang="cs-CZ" dirty="0"/>
              <a:t> nedůvěřoval místním </a:t>
            </a:r>
            <a:r>
              <a:rPr lang="cs-CZ" dirty="0">
                <a:sym typeface="Wingdings" panose="05000000000000000000" pitchFamily="2" charset="2"/>
              </a:rPr>
              <a:t> nechal opevnit klášter San Salvadore a nechal postavit dřevěný hrad </a:t>
            </a:r>
            <a:r>
              <a:rPr lang="cs-CZ" dirty="0" err="1">
                <a:sym typeface="Wingdings" panose="05000000000000000000" pitchFamily="2" charset="2"/>
              </a:rPr>
              <a:t>Mategriffon</a:t>
            </a:r>
            <a:r>
              <a:rPr lang="cs-CZ" dirty="0">
                <a:sym typeface="Wingdings" panose="05000000000000000000" pitchFamily="2" charset="2"/>
              </a:rPr>
              <a:t> (bič na Řeky)</a:t>
            </a:r>
          </a:p>
          <a:p>
            <a:r>
              <a:rPr lang="cs-CZ" dirty="0">
                <a:sym typeface="Wingdings" panose="05000000000000000000" pitchFamily="2" charset="2"/>
              </a:rPr>
              <a:t>1191 – uzavřel také smlouvu s Filipem Augustem  </a:t>
            </a:r>
            <a:endParaRPr lang="cs-CZ" dirty="0"/>
          </a:p>
        </p:txBody>
      </p:sp>
    </p:spTree>
    <p:extLst>
      <p:ext uri="{BB962C8B-B14F-4D97-AF65-F5344CB8AC3E}">
        <p14:creationId xmlns:p14="http://schemas.microsoft.com/office/powerpoint/2010/main" val="1316360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3BA94F-FA68-451B-95F8-6496D5C38601}"/>
              </a:ext>
            </a:extLst>
          </p:cNvPr>
          <p:cNvSpPr>
            <a:spLocks noGrp="1"/>
          </p:cNvSpPr>
          <p:nvPr>
            <p:ph type="title"/>
          </p:nvPr>
        </p:nvSpPr>
        <p:spPr/>
        <p:txBody>
          <a:bodyPr>
            <a:normAutofit fontScale="90000"/>
          </a:bodyPr>
          <a:lstStyle/>
          <a:p>
            <a:pPr algn="just"/>
            <a:r>
              <a:rPr lang="cs-CZ" sz="2000" dirty="0"/>
              <a:t>A souhlasili jsme, aby byl uzavřen sňatek, ve jménu Krista, mezi Arthurem, skvělým vévodou bretaňským, naším synovcem a, pro případ, že bychom snad zemřeli bez potomků, naším synovcem, a tvojí dcerou. (…) A kdyby snad, čemuž braňte Nebesa, by se stalo, že by jeden z nich mezitím zemřel, nebo by snad vinou našeho synovce, nebo mě, nebo jeho lidu, ke sňatku nedošlo, my, nebo naši dědicové vám vyplatíme celou výše zmíněnou sumu zpět. (…) A pakliže v případě, že zemřu bez potomků a on nastoupí na trůn podle dědičného práva, pak jí předáme toto věno z našeho království, tj. tradiční a starobylé věno královen Anglie. </a:t>
            </a:r>
            <a:endParaRPr lang="en-GB" sz="2000" dirty="0"/>
          </a:p>
        </p:txBody>
      </p:sp>
      <p:sp>
        <p:nvSpPr>
          <p:cNvPr id="3" name="Zástupný symbol pro text 2">
            <a:extLst>
              <a:ext uri="{FF2B5EF4-FFF2-40B4-BE49-F238E27FC236}">
                <a16:creationId xmlns:a16="http://schemas.microsoft.com/office/drawing/2014/main" id="{51A47DC1-6B42-4B00-8A19-25DB9425C3AD}"/>
              </a:ext>
            </a:extLst>
          </p:cNvPr>
          <p:cNvSpPr>
            <a:spLocks noGrp="1"/>
          </p:cNvSpPr>
          <p:nvPr>
            <p:ph type="body" sz="quarter" idx="13"/>
          </p:nvPr>
        </p:nvSpPr>
        <p:spPr/>
        <p:txBody>
          <a:bodyPr/>
          <a:lstStyle/>
          <a:p>
            <a:r>
              <a:rPr lang="cs-CZ" dirty="0"/>
              <a:t>Ze smlouvy mezi </a:t>
            </a:r>
            <a:r>
              <a:rPr lang="cs-CZ" dirty="0" err="1"/>
              <a:t>Tancredem</a:t>
            </a:r>
            <a:r>
              <a:rPr lang="cs-CZ" dirty="0"/>
              <a:t> a Richardem, Roger z </a:t>
            </a:r>
            <a:r>
              <a:rPr lang="cs-CZ" dirty="0" err="1"/>
              <a:t>Howdenu</a:t>
            </a:r>
            <a:r>
              <a:rPr lang="cs-CZ" dirty="0"/>
              <a:t> </a:t>
            </a:r>
            <a:endParaRPr lang="en-GB" dirty="0"/>
          </a:p>
        </p:txBody>
      </p:sp>
      <p:sp>
        <p:nvSpPr>
          <p:cNvPr id="4" name="Zástupný symbol pro text 3">
            <a:extLst>
              <a:ext uri="{FF2B5EF4-FFF2-40B4-BE49-F238E27FC236}">
                <a16:creationId xmlns:a16="http://schemas.microsoft.com/office/drawing/2014/main" id="{43754EAB-A88D-41DC-99AB-CFFE3544945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98500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4B4B49-C027-48A2-9C8B-F6233796599E}"/>
              </a:ext>
            </a:extLst>
          </p:cNvPr>
          <p:cNvSpPr>
            <a:spLocks noGrp="1"/>
          </p:cNvSpPr>
          <p:nvPr>
            <p:ph type="title"/>
          </p:nvPr>
        </p:nvSpPr>
        <p:spPr/>
        <p:txBody>
          <a:bodyPr/>
          <a:lstStyle/>
          <a:p>
            <a:r>
              <a:rPr lang="cs-CZ" dirty="0" err="1"/>
              <a:t>Messina</a:t>
            </a:r>
            <a:r>
              <a:rPr lang="cs-CZ" dirty="0"/>
              <a:t> – Kypr – </a:t>
            </a:r>
            <a:r>
              <a:rPr lang="cs-CZ" dirty="0" err="1"/>
              <a:t>Akkon</a:t>
            </a:r>
            <a:r>
              <a:rPr lang="cs-CZ" dirty="0"/>
              <a:t> - Jaffa </a:t>
            </a:r>
            <a:endParaRPr lang="en-GB" dirty="0"/>
          </a:p>
        </p:txBody>
      </p:sp>
      <p:sp>
        <p:nvSpPr>
          <p:cNvPr id="3" name="Zástupný symbol pro obsah 2">
            <a:extLst>
              <a:ext uri="{FF2B5EF4-FFF2-40B4-BE49-F238E27FC236}">
                <a16:creationId xmlns:a16="http://schemas.microsoft.com/office/drawing/2014/main" id="{7AFB883E-B15E-41B7-9FD1-5E7DB2FF3A4B}"/>
              </a:ext>
            </a:extLst>
          </p:cNvPr>
          <p:cNvSpPr>
            <a:spLocks noGrp="1"/>
          </p:cNvSpPr>
          <p:nvPr>
            <p:ph idx="1"/>
          </p:nvPr>
        </p:nvSpPr>
        <p:spPr/>
        <p:txBody>
          <a:bodyPr>
            <a:normAutofit fontScale="92500" lnSpcReduction="10000"/>
          </a:bodyPr>
          <a:lstStyle/>
          <a:p>
            <a:r>
              <a:rPr lang="cs-CZ" dirty="0"/>
              <a:t>Filip August odjel z </a:t>
            </a:r>
            <a:r>
              <a:rPr lang="cs-CZ" dirty="0" err="1"/>
              <a:t>Messiny</a:t>
            </a:r>
            <a:r>
              <a:rPr lang="cs-CZ" dirty="0"/>
              <a:t> na konci března 1191 </a:t>
            </a:r>
            <a:r>
              <a:rPr lang="cs-CZ" dirty="0">
                <a:sym typeface="Wingdings" panose="05000000000000000000" pitchFamily="2" charset="2"/>
              </a:rPr>
              <a:t> Richard ho následoval o cca dva týdny později </a:t>
            </a:r>
          </a:p>
          <a:p>
            <a:r>
              <a:rPr lang="cs-CZ" dirty="0">
                <a:sym typeface="Wingdings" panose="05000000000000000000" pitchFamily="2" charset="2"/>
              </a:rPr>
              <a:t>Richard cestou do Svaté země dobyl Kypr (sesadil místního </a:t>
            </a:r>
            <a:r>
              <a:rPr lang="cs-CZ" dirty="0" err="1">
                <a:sym typeface="Wingdings" panose="05000000000000000000" pitchFamily="2" charset="2"/>
              </a:rPr>
              <a:t>komnenovského</a:t>
            </a:r>
            <a:r>
              <a:rPr lang="cs-CZ" dirty="0">
                <a:sym typeface="Wingdings" panose="05000000000000000000" pitchFamily="2" charset="2"/>
              </a:rPr>
              <a:t> vládce </a:t>
            </a:r>
            <a:r>
              <a:rPr lang="cs-CZ" dirty="0" err="1">
                <a:sym typeface="Wingdings" panose="05000000000000000000" pitchFamily="2" charset="2"/>
              </a:rPr>
              <a:t>Isaaka</a:t>
            </a:r>
            <a:r>
              <a:rPr lang="cs-CZ" dirty="0">
                <a:sym typeface="Wingdings" panose="05000000000000000000" pitchFamily="2" charset="2"/>
              </a:rPr>
              <a:t>)  </a:t>
            </a:r>
            <a:r>
              <a:rPr lang="cs-CZ" dirty="0" err="1">
                <a:sym typeface="Wingdings" panose="05000000000000000000" pitchFamily="2" charset="2"/>
              </a:rPr>
              <a:t>Isaak</a:t>
            </a:r>
            <a:r>
              <a:rPr lang="cs-CZ" dirty="0">
                <a:sym typeface="Wingdings" panose="05000000000000000000" pitchFamily="2" charset="2"/>
              </a:rPr>
              <a:t> předtím zajal Richardovu snoubenku </a:t>
            </a:r>
            <a:r>
              <a:rPr lang="cs-CZ" dirty="0" err="1">
                <a:sym typeface="Wingdings" panose="05000000000000000000" pitchFamily="2" charset="2"/>
              </a:rPr>
              <a:t>Berengaru</a:t>
            </a:r>
            <a:r>
              <a:rPr lang="cs-CZ" dirty="0">
                <a:sym typeface="Wingdings" panose="05000000000000000000" pitchFamily="2" charset="2"/>
              </a:rPr>
              <a:t> a sestru Joannu – ztroskotaly u Kypru </a:t>
            </a:r>
          </a:p>
          <a:p>
            <a:r>
              <a:rPr lang="cs-CZ" dirty="0">
                <a:sym typeface="Wingdings" panose="05000000000000000000" pitchFamily="2" charset="2"/>
              </a:rPr>
              <a:t>Richard si v </a:t>
            </a:r>
            <a:r>
              <a:rPr lang="cs-CZ" dirty="0" err="1">
                <a:sym typeface="Wingdings" panose="05000000000000000000" pitchFamily="2" charset="2"/>
              </a:rPr>
              <a:t>Limassolu</a:t>
            </a:r>
            <a:r>
              <a:rPr lang="cs-CZ" dirty="0">
                <a:sym typeface="Wingdings" panose="05000000000000000000" pitchFamily="2" charset="2"/>
              </a:rPr>
              <a:t> vzal </a:t>
            </a:r>
            <a:r>
              <a:rPr lang="cs-CZ" dirty="0" err="1">
                <a:sym typeface="Wingdings" panose="05000000000000000000" pitchFamily="2" charset="2"/>
              </a:rPr>
              <a:t>Berengaru</a:t>
            </a:r>
            <a:r>
              <a:rPr lang="cs-CZ" dirty="0">
                <a:sym typeface="Wingdings" panose="05000000000000000000" pitchFamily="2" charset="2"/>
              </a:rPr>
              <a:t> Navarrskou </a:t>
            </a:r>
          </a:p>
          <a:p>
            <a:r>
              <a:rPr lang="cs-CZ" dirty="0">
                <a:sym typeface="Wingdings" panose="05000000000000000000" pitchFamily="2" charset="2"/>
              </a:rPr>
              <a:t>r. 1192 se pánem Kypru stal Guy z </a:t>
            </a:r>
            <a:r>
              <a:rPr lang="cs-CZ" dirty="0" err="1">
                <a:sym typeface="Wingdings" panose="05000000000000000000" pitchFamily="2" charset="2"/>
              </a:rPr>
              <a:t>Lusignanu</a:t>
            </a:r>
            <a:r>
              <a:rPr lang="cs-CZ" dirty="0">
                <a:sym typeface="Wingdings" panose="05000000000000000000" pitchFamily="2" charset="2"/>
              </a:rPr>
              <a:t> </a:t>
            </a:r>
          </a:p>
          <a:p>
            <a:r>
              <a:rPr lang="cs-CZ" dirty="0">
                <a:sym typeface="Wingdings" panose="05000000000000000000" pitchFamily="2" charset="2"/>
              </a:rPr>
              <a:t>Richard dorazil k </a:t>
            </a:r>
            <a:r>
              <a:rPr lang="cs-CZ" dirty="0" err="1">
                <a:sym typeface="Wingdings" panose="05000000000000000000" pitchFamily="2" charset="2"/>
              </a:rPr>
              <a:t>Akkonu</a:t>
            </a:r>
            <a:r>
              <a:rPr lang="cs-CZ" dirty="0">
                <a:sym typeface="Wingdings" panose="05000000000000000000" pitchFamily="2" charset="2"/>
              </a:rPr>
              <a:t> v červnu 1191  </a:t>
            </a:r>
            <a:r>
              <a:rPr lang="cs-CZ" dirty="0" err="1">
                <a:sym typeface="Wingdings" panose="05000000000000000000" pitchFamily="2" charset="2"/>
              </a:rPr>
              <a:t>Akkon</a:t>
            </a:r>
            <a:r>
              <a:rPr lang="cs-CZ" dirty="0">
                <a:sym typeface="Wingdings" panose="05000000000000000000" pitchFamily="2" charset="2"/>
              </a:rPr>
              <a:t> kapituloval 12. července 1191 </a:t>
            </a:r>
          </a:p>
          <a:p>
            <a:r>
              <a:rPr lang="cs-CZ" dirty="0">
                <a:sym typeface="Wingdings" panose="05000000000000000000" pitchFamily="2" charset="2"/>
              </a:rPr>
              <a:t>Richard porazil </a:t>
            </a:r>
            <a:r>
              <a:rPr lang="cs-CZ" dirty="0" err="1">
                <a:sym typeface="Wingdings" panose="05000000000000000000" pitchFamily="2" charset="2"/>
              </a:rPr>
              <a:t>Saladina</a:t>
            </a:r>
            <a:r>
              <a:rPr lang="cs-CZ" dirty="0">
                <a:sym typeface="Wingdings" panose="05000000000000000000" pitchFamily="2" charset="2"/>
              </a:rPr>
              <a:t> u </a:t>
            </a:r>
            <a:r>
              <a:rPr lang="cs-CZ" dirty="0" err="1">
                <a:sym typeface="Wingdings" panose="05000000000000000000" pitchFamily="2" charset="2"/>
              </a:rPr>
              <a:t>Arsúfu</a:t>
            </a:r>
            <a:r>
              <a:rPr lang="cs-CZ" dirty="0">
                <a:sym typeface="Wingdings" panose="05000000000000000000" pitchFamily="2" charset="2"/>
              </a:rPr>
              <a:t> a dobyl přístav Jaffa  pokusy dobýt Jeruzalém nakonec selhaly  smlouva se </a:t>
            </a:r>
            <a:r>
              <a:rPr lang="cs-CZ" dirty="0" err="1">
                <a:sym typeface="Wingdings" panose="05000000000000000000" pitchFamily="2" charset="2"/>
              </a:rPr>
              <a:t>Saladinem</a:t>
            </a:r>
            <a:r>
              <a:rPr lang="cs-CZ" dirty="0">
                <a:sym typeface="Wingdings" panose="05000000000000000000" pitchFamily="2" charset="2"/>
              </a:rPr>
              <a:t>  Richard na podzim 1192 odjíždí zpět do Anglie </a:t>
            </a:r>
          </a:p>
          <a:p>
            <a:r>
              <a:rPr lang="cs-CZ" dirty="0">
                <a:sym typeface="Wingdings" panose="05000000000000000000" pitchFamily="2" charset="2"/>
              </a:rPr>
              <a:t>Filip odjel do Francie již v srpnu 1191 (oficiálním důvodem byla jeho nemoc) </a:t>
            </a:r>
          </a:p>
          <a:p>
            <a:endParaRPr lang="en-GB" dirty="0"/>
          </a:p>
        </p:txBody>
      </p:sp>
    </p:spTree>
    <p:extLst>
      <p:ext uri="{BB962C8B-B14F-4D97-AF65-F5344CB8AC3E}">
        <p14:creationId xmlns:p14="http://schemas.microsoft.com/office/powerpoint/2010/main" val="2703668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thumb/f/f4/Map_Crusader_states_1190-en.svg/800px-Map_Crusader_states_1190-en.svg.png">
            <a:extLst>
              <a:ext uri="{FF2B5EF4-FFF2-40B4-BE49-F238E27FC236}">
                <a16:creationId xmlns:a16="http://schemas.microsoft.com/office/drawing/2014/main" id="{E5573476-AD51-4822-B9ED-EBD6AB63D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0"/>
            <a:ext cx="5041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74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E3DCBC-30E2-46DC-8527-836E23B3FF92}"/>
              </a:ext>
            </a:extLst>
          </p:cNvPr>
          <p:cNvSpPr>
            <a:spLocks noGrp="1"/>
          </p:cNvSpPr>
          <p:nvPr>
            <p:ph type="title"/>
          </p:nvPr>
        </p:nvSpPr>
        <p:spPr/>
        <p:txBody>
          <a:bodyPr/>
          <a:lstStyle/>
          <a:p>
            <a:r>
              <a:rPr lang="cs-CZ" dirty="0"/>
              <a:t>Anglie v rukou Williama </a:t>
            </a:r>
            <a:r>
              <a:rPr lang="cs-CZ" dirty="0" err="1"/>
              <a:t>Longchampa</a:t>
            </a:r>
            <a:endParaRPr lang="en-GB" dirty="0"/>
          </a:p>
        </p:txBody>
      </p:sp>
      <p:sp>
        <p:nvSpPr>
          <p:cNvPr id="3" name="Zástupný symbol pro obsah 2">
            <a:extLst>
              <a:ext uri="{FF2B5EF4-FFF2-40B4-BE49-F238E27FC236}">
                <a16:creationId xmlns:a16="http://schemas.microsoft.com/office/drawing/2014/main" id="{499E47B1-4D87-401F-870A-2AA68DB6D69A}"/>
              </a:ext>
            </a:extLst>
          </p:cNvPr>
          <p:cNvSpPr>
            <a:spLocks noGrp="1"/>
          </p:cNvSpPr>
          <p:nvPr>
            <p:ph idx="1"/>
          </p:nvPr>
        </p:nvSpPr>
        <p:spPr/>
        <p:txBody>
          <a:bodyPr>
            <a:normAutofit fontScale="92500" lnSpcReduction="20000"/>
          </a:bodyPr>
          <a:lstStyle/>
          <a:p>
            <a:r>
              <a:rPr lang="cs-CZ" dirty="0"/>
              <a:t>William </a:t>
            </a:r>
            <a:r>
              <a:rPr lang="cs-CZ" dirty="0" err="1"/>
              <a:t>Longchamp</a:t>
            </a:r>
            <a:r>
              <a:rPr lang="cs-CZ" dirty="0"/>
              <a:t> byl v letech 1189 – 1197 kancléřem, 1190 – 1191 nejvyšším </a:t>
            </a:r>
            <a:r>
              <a:rPr lang="cs-CZ" dirty="0" err="1"/>
              <a:t>justiciárem</a:t>
            </a:r>
            <a:r>
              <a:rPr lang="cs-CZ" dirty="0"/>
              <a:t> a také papežským legátem a biskupem z Ely (od r. 1189) </a:t>
            </a:r>
          </a:p>
          <a:p>
            <a:r>
              <a:rPr lang="cs-CZ" dirty="0"/>
              <a:t>Pocházel z Normandie </a:t>
            </a:r>
          </a:p>
          <a:p>
            <a:r>
              <a:rPr lang="cs-CZ" dirty="0"/>
              <a:t>Dostal se do konfliktu s Richardovým bratrem Janem (od jara 1191)</a:t>
            </a:r>
          </a:p>
          <a:p>
            <a:r>
              <a:rPr lang="cs-CZ" dirty="0"/>
              <a:t>Richard vyslal v létě 1191 do Anglie </a:t>
            </a:r>
            <a:r>
              <a:rPr lang="cs-CZ" dirty="0" err="1"/>
              <a:t>rouenského</a:t>
            </a:r>
            <a:r>
              <a:rPr lang="cs-CZ" dirty="0"/>
              <a:t> arcibiskupa Waltera z </a:t>
            </a:r>
            <a:r>
              <a:rPr lang="cs-CZ" dirty="0" err="1"/>
              <a:t>Coutances</a:t>
            </a:r>
            <a:r>
              <a:rPr lang="cs-CZ" dirty="0"/>
              <a:t> </a:t>
            </a:r>
            <a:r>
              <a:rPr lang="cs-CZ" dirty="0">
                <a:sym typeface="Wingdings" panose="05000000000000000000" pitchFamily="2" charset="2"/>
              </a:rPr>
              <a:t> měl uklidnit situaci a v případě, že by </a:t>
            </a:r>
            <a:r>
              <a:rPr lang="cs-CZ" dirty="0" err="1">
                <a:sym typeface="Wingdings" panose="05000000000000000000" pitchFamily="2" charset="2"/>
              </a:rPr>
              <a:t>Longchamp</a:t>
            </a:r>
            <a:r>
              <a:rPr lang="cs-CZ" dirty="0">
                <a:sym typeface="Wingdings" panose="05000000000000000000" pitchFamily="2" charset="2"/>
              </a:rPr>
              <a:t> nedbal jeho rad, nahradit ho jako vrchní </a:t>
            </a:r>
            <a:r>
              <a:rPr lang="cs-CZ" dirty="0" err="1">
                <a:sym typeface="Wingdings" panose="05000000000000000000" pitchFamily="2" charset="2"/>
              </a:rPr>
              <a:t>justiciár</a:t>
            </a:r>
            <a:r>
              <a:rPr lang="cs-CZ" dirty="0">
                <a:sym typeface="Wingdings" panose="05000000000000000000" pitchFamily="2" charset="2"/>
              </a:rPr>
              <a:t> </a:t>
            </a:r>
          </a:p>
          <a:p>
            <a:r>
              <a:rPr lang="cs-CZ" dirty="0">
                <a:sym typeface="Wingdings" panose="05000000000000000000" pitchFamily="2" charset="2"/>
              </a:rPr>
              <a:t>Konflikt mezi </a:t>
            </a:r>
            <a:r>
              <a:rPr lang="cs-CZ" dirty="0" err="1">
                <a:sym typeface="Wingdings" panose="05000000000000000000" pitchFamily="2" charset="2"/>
              </a:rPr>
              <a:t>Longchampem</a:t>
            </a:r>
            <a:r>
              <a:rPr lang="cs-CZ" dirty="0">
                <a:sym typeface="Wingdings" panose="05000000000000000000" pitchFamily="2" charset="2"/>
              </a:rPr>
              <a:t> a Janem vyvrcholil po příjezdu </a:t>
            </a:r>
            <a:r>
              <a:rPr lang="cs-CZ" dirty="0" err="1">
                <a:sym typeface="Wingdings" panose="05000000000000000000" pitchFamily="2" charset="2"/>
              </a:rPr>
              <a:t>Geoffreye</a:t>
            </a:r>
            <a:r>
              <a:rPr lang="cs-CZ" dirty="0">
                <a:sym typeface="Wingdings" panose="05000000000000000000" pitchFamily="2" charset="2"/>
              </a:rPr>
              <a:t> z Yorku (Richardův a Janův nevlastní bratr)  zajat </a:t>
            </a:r>
            <a:r>
              <a:rPr lang="cs-CZ" dirty="0" err="1">
                <a:sym typeface="Wingdings" panose="05000000000000000000" pitchFamily="2" charset="2"/>
              </a:rPr>
              <a:t>Longchampem</a:t>
            </a:r>
            <a:r>
              <a:rPr lang="cs-CZ" dirty="0">
                <a:sym typeface="Wingdings" panose="05000000000000000000" pitchFamily="2" charset="2"/>
              </a:rPr>
              <a:t>  po vyjednávání propuštěn </a:t>
            </a:r>
            <a:r>
              <a:rPr lang="en-GB" dirty="0">
                <a:sym typeface="Wingdings" panose="05000000000000000000" pitchFamily="2" charset="2"/>
              </a:rPr>
              <a:t> </a:t>
            </a:r>
            <a:r>
              <a:rPr lang="cs-CZ" dirty="0">
                <a:sym typeface="Wingdings" panose="05000000000000000000" pitchFamily="2" charset="2"/>
              </a:rPr>
              <a:t>Jan se postavil do čela odporu proti </a:t>
            </a:r>
            <a:r>
              <a:rPr lang="cs-CZ" dirty="0" err="1">
                <a:sym typeface="Wingdings" panose="05000000000000000000" pitchFamily="2" charset="2"/>
              </a:rPr>
              <a:t>Longchampovi</a:t>
            </a:r>
            <a:r>
              <a:rPr lang="cs-CZ" dirty="0">
                <a:sym typeface="Wingdings" panose="05000000000000000000" pitchFamily="2" charset="2"/>
              </a:rPr>
              <a:t>  pokus o jednání v </a:t>
            </a:r>
            <a:r>
              <a:rPr lang="cs-CZ" dirty="0" err="1">
                <a:sym typeface="Wingdings" panose="05000000000000000000" pitchFamily="2" charset="2"/>
              </a:rPr>
              <a:t>Readingu</a:t>
            </a:r>
            <a:r>
              <a:rPr lang="cs-CZ" dirty="0">
                <a:sym typeface="Wingdings" panose="05000000000000000000" pitchFamily="2" charset="2"/>
              </a:rPr>
              <a:t>  </a:t>
            </a:r>
            <a:r>
              <a:rPr lang="cs-CZ" dirty="0" err="1">
                <a:sym typeface="Wingdings" panose="05000000000000000000" pitchFamily="2" charset="2"/>
              </a:rPr>
              <a:t>Longchamp</a:t>
            </a:r>
            <a:r>
              <a:rPr lang="cs-CZ" dirty="0">
                <a:sym typeface="Wingdings" panose="05000000000000000000" pitchFamily="2" charset="2"/>
              </a:rPr>
              <a:t> prchl do Londýna (7. října 1191)  8. října setkání v katedrále sv. Pavla a 10. října setkání u Toweru – </a:t>
            </a:r>
            <a:r>
              <a:rPr lang="cs-CZ" dirty="0" err="1">
                <a:sym typeface="Wingdings" panose="05000000000000000000" pitchFamily="2" charset="2"/>
              </a:rPr>
              <a:t>Longchamp</a:t>
            </a:r>
            <a:r>
              <a:rPr lang="cs-CZ" dirty="0">
                <a:sym typeface="Wingdings" panose="05000000000000000000" pitchFamily="2" charset="2"/>
              </a:rPr>
              <a:t> sesazen – na jeho místo Walter z </a:t>
            </a:r>
            <a:r>
              <a:rPr lang="cs-CZ" dirty="0" err="1">
                <a:sym typeface="Wingdings" panose="05000000000000000000" pitchFamily="2" charset="2"/>
              </a:rPr>
              <a:t>Coutances</a:t>
            </a:r>
            <a:endParaRPr lang="cs-CZ" dirty="0">
              <a:sym typeface="Wingdings" panose="05000000000000000000" pitchFamily="2" charset="2"/>
            </a:endParaRPr>
          </a:p>
          <a:p>
            <a:r>
              <a:rPr lang="cs-CZ" dirty="0">
                <a:sym typeface="Wingdings" panose="05000000000000000000" pitchFamily="2" charset="2"/>
              </a:rPr>
              <a:t>V průběhu jednání ustavena tzv. londýnská komuna  </a:t>
            </a:r>
            <a:endParaRPr lang="cs-CZ" dirty="0"/>
          </a:p>
          <a:p>
            <a:endParaRPr lang="en-GB" dirty="0"/>
          </a:p>
        </p:txBody>
      </p:sp>
    </p:spTree>
    <p:extLst>
      <p:ext uri="{BB962C8B-B14F-4D97-AF65-F5344CB8AC3E}">
        <p14:creationId xmlns:p14="http://schemas.microsoft.com/office/powerpoint/2010/main" val="241055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B16384-99E3-418D-AB0C-A8B4DFEE5F3A}"/>
              </a:ext>
            </a:extLst>
          </p:cNvPr>
          <p:cNvSpPr>
            <a:spLocks noGrp="1"/>
          </p:cNvSpPr>
          <p:nvPr>
            <p:ph type="title"/>
          </p:nvPr>
        </p:nvSpPr>
        <p:spPr/>
        <p:txBody>
          <a:bodyPr/>
          <a:lstStyle/>
          <a:p>
            <a:r>
              <a:rPr lang="cs-CZ" dirty="0"/>
              <a:t>Prameny</a:t>
            </a:r>
            <a:endParaRPr lang="en-GB" dirty="0"/>
          </a:p>
        </p:txBody>
      </p:sp>
      <p:sp>
        <p:nvSpPr>
          <p:cNvPr id="3" name="Zástupný symbol pro obsah 2">
            <a:extLst>
              <a:ext uri="{FF2B5EF4-FFF2-40B4-BE49-F238E27FC236}">
                <a16:creationId xmlns:a16="http://schemas.microsoft.com/office/drawing/2014/main" id="{99813790-BD23-4330-8868-F8F356E8B8CF}"/>
              </a:ext>
            </a:extLst>
          </p:cNvPr>
          <p:cNvSpPr>
            <a:spLocks noGrp="1"/>
          </p:cNvSpPr>
          <p:nvPr>
            <p:ph idx="1"/>
          </p:nvPr>
        </p:nvSpPr>
        <p:spPr/>
        <p:txBody>
          <a:bodyPr/>
          <a:lstStyle/>
          <a:p>
            <a:r>
              <a:rPr lang="cs-CZ" dirty="0"/>
              <a:t>Roger z </a:t>
            </a:r>
            <a:r>
              <a:rPr lang="cs-CZ" dirty="0" err="1"/>
              <a:t>Howdenu</a:t>
            </a:r>
            <a:r>
              <a:rPr lang="cs-CZ" dirty="0"/>
              <a:t> </a:t>
            </a:r>
          </a:p>
          <a:p>
            <a:pPr lvl="1"/>
            <a:r>
              <a:rPr lang="cs-CZ" i="1" dirty="0"/>
              <a:t>Gesta </a:t>
            </a:r>
            <a:r>
              <a:rPr lang="cs-CZ" i="1" dirty="0" err="1"/>
              <a:t>Regis</a:t>
            </a:r>
            <a:r>
              <a:rPr lang="cs-CZ" i="1" dirty="0"/>
              <a:t> Henrici </a:t>
            </a:r>
            <a:r>
              <a:rPr lang="cs-CZ" i="1" dirty="0" err="1"/>
              <a:t>Secundi</a:t>
            </a:r>
            <a:r>
              <a:rPr lang="cs-CZ" i="1" dirty="0"/>
              <a:t> et </a:t>
            </a:r>
            <a:r>
              <a:rPr lang="cs-CZ" i="1" dirty="0" err="1"/>
              <a:t>Ricardi</a:t>
            </a:r>
            <a:endParaRPr lang="cs-CZ" i="1" dirty="0"/>
          </a:p>
          <a:p>
            <a:pPr lvl="1"/>
            <a:r>
              <a:rPr lang="cs-CZ" i="1" dirty="0" err="1"/>
              <a:t>Chronica</a:t>
            </a:r>
            <a:endParaRPr lang="cs-CZ" i="1" dirty="0"/>
          </a:p>
          <a:p>
            <a:r>
              <a:rPr lang="cs-CZ" dirty="0"/>
              <a:t>Ralph z </a:t>
            </a:r>
            <a:r>
              <a:rPr lang="cs-CZ" dirty="0" err="1"/>
              <a:t>Diceta</a:t>
            </a:r>
            <a:r>
              <a:rPr lang="cs-CZ" dirty="0"/>
              <a:t> – </a:t>
            </a:r>
            <a:r>
              <a:rPr lang="cs-CZ" i="1" dirty="0" err="1"/>
              <a:t>Ymagines</a:t>
            </a:r>
            <a:r>
              <a:rPr lang="cs-CZ" i="1" dirty="0"/>
              <a:t> </a:t>
            </a:r>
            <a:r>
              <a:rPr lang="cs-CZ" i="1" dirty="0" err="1"/>
              <a:t>Historiarum</a:t>
            </a:r>
            <a:endParaRPr lang="cs-CZ" i="1" dirty="0"/>
          </a:p>
          <a:p>
            <a:r>
              <a:rPr lang="cs-CZ" dirty="0"/>
              <a:t>Richard z </a:t>
            </a:r>
            <a:r>
              <a:rPr lang="cs-CZ" dirty="0" err="1"/>
              <a:t>Devizes</a:t>
            </a:r>
            <a:r>
              <a:rPr lang="cs-CZ" dirty="0"/>
              <a:t> – </a:t>
            </a:r>
            <a:r>
              <a:rPr lang="cs-CZ" dirty="0" err="1"/>
              <a:t>Chronicon</a:t>
            </a:r>
            <a:r>
              <a:rPr lang="cs-CZ" dirty="0"/>
              <a:t> de </a:t>
            </a:r>
            <a:r>
              <a:rPr lang="cs-CZ" dirty="0" err="1"/>
              <a:t>rebus</a:t>
            </a:r>
            <a:r>
              <a:rPr lang="cs-CZ" dirty="0"/>
              <a:t> </a:t>
            </a:r>
            <a:r>
              <a:rPr lang="cs-CZ" dirty="0" err="1"/>
              <a:t>gestis</a:t>
            </a:r>
            <a:r>
              <a:rPr lang="cs-CZ" dirty="0"/>
              <a:t> </a:t>
            </a:r>
            <a:r>
              <a:rPr lang="cs-CZ" dirty="0" err="1"/>
              <a:t>Ricardi</a:t>
            </a:r>
            <a:r>
              <a:rPr lang="cs-CZ" dirty="0"/>
              <a:t> </a:t>
            </a:r>
            <a:r>
              <a:rPr lang="cs-CZ" dirty="0" err="1"/>
              <a:t>Primi</a:t>
            </a:r>
            <a:r>
              <a:rPr lang="cs-CZ" dirty="0"/>
              <a:t> </a:t>
            </a:r>
          </a:p>
          <a:p>
            <a:r>
              <a:rPr lang="cs-CZ" dirty="0" err="1"/>
              <a:t>Ambroise</a:t>
            </a:r>
            <a:r>
              <a:rPr lang="cs-CZ" dirty="0"/>
              <a:t> – </a:t>
            </a:r>
            <a:r>
              <a:rPr lang="cs-CZ" i="1" dirty="0" err="1"/>
              <a:t>Histoire</a:t>
            </a:r>
            <a:r>
              <a:rPr lang="cs-CZ" i="1" dirty="0"/>
              <a:t> de </a:t>
            </a:r>
            <a:r>
              <a:rPr lang="cs-CZ" i="1" dirty="0" err="1"/>
              <a:t>Guerre</a:t>
            </a:r>
            <a:r>
              <a:rPr lang="cs-CZ" i="1" dirty="0"/>
              <a:t> </a:t>
            </a:r>
            <a:r>
              <a:rPr lang="cs-CZ" i="1" dirty="0" err="1"/>
              <a:t>Sainte</a:t>
            </a:r>
            <a:r>
              <a:rPr lang="cs-CZ" i="1" dirty="0"/>
              <a:t> </a:t>
            </a:r>
          </a:p>
          <a:p>
            <a:r>
              <a:rPr lang="cs-CZ" dirty="0"/>
              <a:t>William z </a:t>
            </a:r>
            <a:r>
              <a:rPr lang="cs-CZ" dirty="0" err="1"/>
              <a:t>Newburghu</a:t>
            </a:r>
            <a:r>
              <a:rPr lang="cs-CZ" dirty="0"/>
              <a:t> – </a:t>
            </a:r>
            <a:r>
              <a:rPr lang="cs-CZ" i="1" dirty="0" err="1"/>
              <a:t>Historia</a:t>
            </a:r>
            <a:r>
              <a:rPr lang="cs-CZ" i="1" dirty="0"/>
              <a:t> </a:t>
            </a:r>
            <a:r>
              <a:rPr lang="cs-CZ" i="1" dirty="0" err="1"/>
              <a:t>Rerum</a:t>
            </a:r>
            <a:r>
              <a:rPr lang="cs-CZ" i="1" dirty="0"/>
              <a:t> </a:t>
            </a:r>
            <a:r>
              <a:rPr lang="cs-CZ" i="1" dirty="0" err="1"/>
              <a:t>Anglicarum</a:t>
            </a:r>
            <a:r>
              <a:rPr lang="cs-CZ" i="1" dirty="0"/>
              <a:t> </a:t>
            </a:r>
          </a:p>
          <a:p>
            <a:pPr marL="0" indent="0">
              <a:buNone/>
            </a:pPr>
            <a:endParaRPr lang="cs-CZ" dirty="0"/>
          </a:p>
        </p:txBody>
      </p:sp>
    </p:spTree>
    <p:extLst>
      <p:ext uri="{BB962C8B-B14F-4D97-AF65-F5344CB8AC3E}">
        <p14:creationId xmlns:p14="http://schemas.microsoft.com/office/powerpoint/2010/main" val="3529768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thumb/2/2c/Tower_of_London_viewed_from_the_River_Thames.jpg/1024px-Tower_of_London_viewed_from_the_River_Thames.jpg">
            <a:extLst>
              <a:ext uri="{FF2B5EF4-FFF2-40B4-BE49-F238E27FC236}">
                <a16:creationId xmlns:a16="http://schemas.microsoft.com/office/drawing/2014/main" id="{78DE3CD3-7208-4255-B9BD-51514FA58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332656"/>
            <a:ext cx="9753600"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335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edart.pitt.edu/image/england/london/old-saint-pauls/London-SSPaul-BondECA-004-b.jpg">
            <a:extLst>
              <a:ext uri="{FF2B5EF4-FFF2-40B4-BE49-F238E27FC236}">
                <a16:creationId xmlns:a16="http://schemas.microsoft.com/office/drawing/2014/main" id="{95E2EF26-D09C-468E-9309-1E05D7524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620688"/>
            <a:ext cx="9144000" cy="531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78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DB59AB-5082-48B6-88E6-52340CC0EC6A}"/>
              </a:ext>
            </a:extLst>
          </p:cNvPr>
          <p:cNvSpPr>
            <a:spLocks noGrp="1"/>
          </p:cNvSpPr>
          <p:nvPr>
            <p:ph type="title"/>
          </p:nvPr>
        </p:nvSpPr>
        <p:spPr/>
        <p:txBody>
          <a:bodyPr>
            <a:normAutofit/>
          </a:bodyPr>
          <a:lstStyle/>
          <a:p>
            <a:pPr algn="just"/>
            <a:r>
              <a:rPr lang="cs-CZ" sz="2000" dirty="0"/>
              <a:t>Laikové ho v té době viděli jako krále, a dokonce víc než krále v Anglii, a klérus zase jako papeže, ba víc než papeže, ale oba dva stavy jako neúnosného tyrana. </a:t>
            </a:r>
            <a:endParaRPr lang="en-GB" sz="2000" dirty="0"/>
          </a:p>
        </p:txBody>
      </p:sp>
      <p:sp>
        <p:nvSpPr>
          <p:cNvPr id="3" name="Zástupný symbol pro text 2">
            <a:extLst>
              <a:ext uri="{FF2B5EF4-FFF2-40B4-BE49-F238E27FC236}">
                <a16:creationId xmlns:a16="http://schemas.microsoft.com/office/drawing/2014/main" id="{F903C32F-BF89-4AD4-AC13-88F4E9895AF2}"/>
              </a:ext>
            </a:extLst>
          </p:cNvPr>
          <p:cNvSpPr>
            <a:spLocks noGrp="1"/>
          </p:cNvSpPr>
          <p:nvPr>
            <p:ph type="body" sz="quarter" idx="13"/>
          </p:nvPr>
        </p:nvSpPr>
        <p:spPr/>
        <p:txBody>
          <a:bodyPr/>
          <a:lstStyle/>
          <a:p>
            <a:r>
              <a:rPr lang="cs-CZ" dirty="0"/>
              <a:t>William z </a:t>
            </a:r>
            <a:r>
              <a:rPr lang="cs-CZ" dirty="0" err="1"/>
              <a:t>Newburghu</a:t>
            </a:r>
            <a:r>
              <a:rPr lang="cs-CZ" dirty="0"/>
              <a:t>, </a:t>
            </a:r>
            <a:r>
              <a:rPr lang="cs-CZ" i="1" dirty="0" err="1"/>
              <a:t>Historia</a:t>
            </a:r>
            <a:r>
              <a:rPr lang="cs-CZ" i="1" dirty="0"/>
              <a:t> </a:t>
            </a:r>
            <a:r>
              <a:rPr lang="cs-CZ" i="1" dirty="0" err="1"/>
              <a:t>rerum</a:t>
            </a:r>
            <a:r>
              <a:rPr lang="cs-CZ" i="1" dirty="0"/>
              <a:t> </a:t>
            </a:r>
            <a:r>
              <a:rPr lang="cs-CZ" i="1" dirty="0" err="1"/>
              <a:t>Anglicarum</a:t>
            </a:r>
            <a:endParaRPr lang="en-GB" dirty="0"/>
          </a:p>
        </p:txBody>
      </p:sp>
      <p:sp>
        <p:nvSpPr>
          <p:cNvPr id="4" name="Zástupný symbol pro text 3">
            <a:extLst>
              <a:ext uri="{FF2B5EF4-FFF2-40B4-BE49-F238E27FC236}">
                <a16:creationId xmlns:a16="http://schemas.microsoft.com/office/drawing/2014/main" id="{43840694-4FB8-43A8-9015-DDE7894CE53D}"/>
              </a:ext>
            </a:extLst>
          </p:cNvPr>
          <p:cNvSpPr>
            <a:spLocks noGrp="1"/>
          </p:cNvSpPr>
          <p:nvPr>
            <p:ph type="body" idx="1"/>
          </p:nvPr>
        </p:nvSpPr>
        <p:spPr/>
        <p:txBody>
          <a:bodyPr/>
          <a:lstStyle/>
          <a:p>
            <a:r>
              <a:rPr lang="cs-CZ" dirty="0"/>
              <a:t>Charakteristika Williama </a:t>
            </a:r>
            <a:r>
              <a:rPr lang="cs-CZ" dirty="0" err="1"/>
              <a:t>Longchampa</a:t>
            </a:r>
            <a:r>
              <a:rPr lang="cs-CZ" dirty="0"/>
              <a:t> podle Williama z </a:t>
            </a:r>
            <a:r>
              <a:rPr lang="cs-CZ" dirty="0" err="1"/>
              <a:t>Newburghu</a:t>
            </a:r>
            <a:r>
              <a:rPr lang="cs-CZ" dirty="0"/>
              <a:t> </a:t>
            </a:r>
            <a:endParaRPr lang="en-GB" dirty="0"/>
          </a:p>
        </p:txBody>
      </p:sp>
    </p:spTree>
    <p:extLst>
      <p:ext uri="{BB962C8B-B14F-4D97-AF65-F5344CB8AC3E}">
        <p14:creationId xmlns:p14="http://schemas.microsoft.com/office/powerpoint/2010/main" val="1660188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765201-EF9D-4A84-86E8-B188341B595E}"/>
              </a:ext>
            </a:extLst>
          </p:cNvPr>
          <p:cNvSpPr>
            <a:spLocks noGrp="1"/>
          </p:cNvSpPr>
          <p:nvPr>
            <p:ph type="title"/>
          </p:nvPr>
        </p:nvSpPr>
        <p:spPr/>
        <p:txBody>
          <a:bodyPr/>
          <a:lstStyle/>
          <a:p>
            <a:endParaRPr lang="en-GB" dirty="0"/>
          </a:p>
        </p:txBody>
      </p:sp>
      <p:sp>
        <p:nvSpPr>
          <p:cNvPr id="3" name="Zástupný symbol pro text 2">
            <a:extLst>
              <a:ext uri="{FF2B5EF4-FFF2-40B4-BE49-F238E27FC236}">
                <a16:creationId xmlns:a16="http://schemas.microsoft.com/office/drawing/2014/main" id="{F769DBAC-161A-405E-BECE-FECB4FFCFDF9}"/>
              </a:ext>
            </a:extLst>
          </p:cNvPr>
          <p:cNvSpPr>
            <a:spLocks noGrp="1"/>
          </p:cNvSpPr>
          <p:nvPr>
            <p:ph type="body" idx="1"/>
          </p:nvPr>
        </p:nvSpPr>
        <p:spPr/>
        <p:txBody>
          <a:bodyPr/>
          <a:lstStyle/>
          <a:p>
            <a:r>
              <a:rPr lang="cs-CZ" i="1" dirty="0"/>
              <a:t>Gesta </a:t>
            </a:r>
            <a:r>
              <a:rPr lang="cs-CZ" i="1" dirty="0" err="1"/>
              <a:t>Regis</a:t>
            </a:r>
            <a:endParaRPr lang="en-GB" i="1" dirty="0"/>
          </a:p>
        </p:txBody>
      </p:sp>
      <p:sp>
        <p:nvSpPr>
          <p:cNvPr id="4" name="Zástupný symbol pro obsah 3">
            <a:extLst>
              <a:ext uri="{FF2B5EF4-FFF2-40B4-BE49-F238E27FC236}">
                <a16:creationId xmlns:a16="http://schemas.microsoft.com/office/drawing/2014/main" id="{8C3A994C-1DC7-4A7A-8C75-B8E724E070B6}"/>
              </a:ext>
            </a:extLst>
          </p:cNvPr>
          <p:cNvSpPr>
            <a:spLocks noGrp="1"/>
          </p:cNvSpPr>
          <p:nvPr>
            <p:ph sz="half" idx="2"/>
          </p:nvPr>
        </p:nvSpPr>
        <p:spPr/>
        <p:txBody>
          <a:bodyPr>
            <a:normAutofit/>
          </a:bodyPr>
          <a:lstStyle/>
          <a:p>
            <a:pPr marL="0" indent="0" algn="just">
              <a:buNone/>
            </a:pPr>
            <a:r>
              <a:rPr lang="cs-CZ" sz="1600" dirty="0"/>
              <a:t>Hrabě Jan, králův bratr, arcibiskup z Rouenu a všichni biskupové, </a:t>
            </a:r>
            <a:r>
              <a:rPr lang="cs-CZ" sz="1600" dirty="0" err="1"/>
              <a:t>hrabata</a:t>
            </a:r>
            <a:r>
              <a:rPr lang="cs-CZ" sz="1600" dirty="0"/>
              <a:t> a baroni z království, kteří byli přítomni, přiznali pak Londýňanům jejich komunu a přísahali, že budou zachovávat výsady měšťanů Londýna dokud to bude králova vůle. A londýnští měšťané, biskupové, </a:t>
            </a:r>
            <a:r>
              <a:rPr lang="cs-CZ" sz="1600" dirty="0" err="1"/>
              <a:t>hrabata</a:t>
            </a:r>
            <a:r>
              <a:rPr lang="cs-CZ" sz="1600" dirty="0"/>
              <a:t> a baroni přísahali pak věrnost (</a:t>
            </a:r>
            <a:r>
              <a:rPr lang="cs-CZ" sz="1600" dirty="0" err="1"/>
              <a:t>fidelitates</a:t>
            </a:r>
            <a:r>
              <a:rPr lang="cs-CZ" sz="1600" dirty="0"/>
              <a:t>) králi Richardovi, a Janovi, </a:t>
            </a:r>
            <a:r>
              <a:rPr lang="cs-CZ" sz="1600" dirty="0" err="1"/>
              <a:t>hraběti</a:t>
            </a:r>
            <a:r>
              <a:rPr lang="cs-CZ" sz="1600" dirty="0"/>
              <a:t> z </a:t>
            </a:r>
            <a:r>
              <a:rPr lang="cs-CZ" sz="1600" dirty="0" err="1"/>
              <a:t>Mortain</a:t>
            </a:r>
            <a:r>
              <a:rPr lang="cs-CZ" sz="1600" dirty="0"/>
              <a:t>, jeho bratrovi že zachovají věrnost (salva </a:t>
            </a:r>
            <a:r>
              <a:rPr lang="cs-CZ" sz="1600" dirty="0" err="1"/>
              <a:t>fidelitate</a:t>
            </a:r>
            <a:r>
              <a:rPr lang="cs-CZ" sz="1600" dirty="0"/>
              <a:t>) a že ho přijmou jako svého pána a krále, kdyby král zemřel bez potomků.</a:t>
            </a:r>
            <a:endParaRPr lang="en-GB" sz="1600" dirty="0"/>
          </a:p>
        </p:txBody>
      </p:sp>
      <p:sp>
        <p:nvSpPr>
          <p:cNvPr id="5" name="Zástupný symbol pro text 4">
            <a:extLst>
              <a:ext uri="{FF2B5EF4-FFF2-40B4-BE49-F238E27FC236}">
                <a16:creationId xmlns:a16="http://schemas.microsoft.com/office/drawing/2014/main" id="{D49B72E7-1ACC-4B98-B17B-562B2DCF41CC}"/>
              </a:ext>
            </a:extLst>
          </p:cNvPr>
          <p:cNvSpPr>
            <a:spLocks noGrp="1"/>
          </p:cNvSpPr>
          <p:nvPr>
            <p:ph type="body" sz="quarter" idx="3"/>
          </p:nvPr>
        </p:nvSpPr>
        <p:spPr/>
        <p:txBody>
          <a:bodyPr/>
          <a:lstStyle/>
          <a:p>
            <a:r>
              <a:rPr lang="cs-CZ" i="1" dirty="0"/>
              <a:t>Kronika</a:t>
            </a:r>
            <a:endParaRPr lang="en-GB" i="1" dirty="0"/>
          </a:p>
        </p:txBody>
      </p:sp>
      <p:sp>
        <p:nvSpPr>
          <p:cNvPr id="6" name="Zástupný symbol pro obsah 5">
            <a:extLst>
              <a:ext uri="{FF2B5EF4-FFF2-40B4-BE49-F238E27FC236}">
                <a16:creationId xmlns:a16="http://schemas.microsoft.com/office/drawing/2014/main" id="{32E4843F-AB1F-4106-9358-599330E2FE9F}"/>
              </a:ext>
            </a:extLst>
          </p:cNvPr>
          <p:cNvSpPr>
            <a:spLocks noGrp="1"/>
          </p:cNvSpPr>
          <p:nvPr>
            <p:ph sz="quarter" idx="4"/>
          </p:nvPr>
        </p:nvSpPr>
        <p:spPr/>
        <p:txBody>
          <a:bodyPr>
            <a:normAutofit fontScale="85000" lnSpcReduction="20000"/>
          </a:bodyPr>
          <a:lstStyle/>
          <a:p>
            <a:pPr marL="0" indent="0" algn="just">
              <a:buNone/>
            </a:pPr>
            <a:r>
              <a:rPr lang="cs-CZ" i="1" dirty="0"/>
              <a:t>V ten stejný den také </a:t>
            </a:r>
            <a:r>
              <a:rPr lang="cs-CZ" i="1" dirty="0" err="1"/>
              <a:t>hrabě</a:t>
            </a:r>
            <a:r>
              <a:rPr lang="cs-CZ" i="1" dirty="0"/>
              <a:t> z </a:t>
            </a:r>
            <a:r>
              <a:rPr lang="cs-CZ" i="1" dirty="0" err="1"/>
              <a:t>Mortain</a:t>
            </a:r>
            <a:r>
              <a:rPr lang="cs-CZ" i="1" dirty="0"/>
              <a:t>, arcibiskup z Rouenu a všichni ostatní královští </a:t>
            </a:r>
            <a:r>
              <a:rPr lang="cs-CZ" i="1" dirty="0" err="1"/>
              <a:t>justiciáři</a:t>
            </a:r>
            <a:r>
              <a:rPr lang="cs-CZ" i="1" dirty="0"/>
              <a:t> přiznali londýnským měšťanům jejich komunu. A </a:t>
            </a:r>
            <a:r>
              <a:rPr lang="cs-CZ" i="1" dirty="0" err="1"/>
              <a:t>hrabě</a:t>
            </a:r>
            <a:r>
              <a:rPr lang="cs-CZ" i="1" dirty="0"/>
              <a:t> z </a:t>
            </a:r>
            <a:r>
              <a:rPr lang="cs-CZ" i="1" dirty="0" err="1"/>
              <a:t>Mortain</a:t>
            </a:r>
            <a:r>
              <a:rPr lang="cs-CZ" i="1" dirty="0"/>
              <a:t>, arcibiskup z Rouenu a ostatní královští </a:t>
            </a:r>
            <a:r>
              <a:rPr lang="cs-CZ" i="1" dirty="0" err="1"/>
              <a:t>justiciáři</a:t>
            </a:r>
            <a:r>
              <a:rPr lang="cs-CZ" i="1" dirty="0"/>
              <a:t> přísahali, že budou slavně a neporušitelně dodržovat toto privilegium tak dlouho, dokud to bude králova vůle. Londýnští měšťané pak přísahali, že budou věrně sloužit králi Richardovi a jeho dědicům (</a:t>
            </a:r>
            <a:r>
              <a:rPr lang="cs-CZ" i="1" dirty="0" err="1"/>
              <a:t>fidele</a:t>
            </a:r>
            <a:r>
              <a:rPr lang="cs-CZ" i="1" dirty="0"/>
              <a:t> </a:t>
            </a:r>
            <a:r>
              <a:rPr lang="cs-CZ" i="1" dirty="0" err="1"/>
              <a:t>servitium</a:t>
            </a:r>
            <a:r>
              <a:rPr lang="cs-CZ" i="1" dirty="0"/>
              <a:t> </a:t>
            </a:r>
            <a:r>
              <a:rPr lang="cs-CZ" i="1" dirty="0" err="1"/>
              <a:t>juraverunt</a:t>
            </a:r>
            <a:r>
              <a:rPr lang="cs-CZ" i="1" dirty="0"/>
              <a:t>) a pakliže tento zemře bez potomků, že přijmou </a:t>
            </a:r>
            <a:r>
              <a:rPr lang="cs-CZ" i="1" dirty="0" err="1"/>
              <a:t>hraběte</a:t>
            </a:r>
            <a:r>
              <a:rPr lang="cs-CZ" i="1" dirty="0"/>
              <a:t> Jana, bratra krále Richarda, jako krále a pána. A přísahali mu pak věrnost přede všemi lidmi (</a:t>
            </a:r>
            <a:r>
              <a:rPr lang="cs-CZ" i="1" dirty="0" err="1"/>
              <a:t>juraverunt</a:t>
            </a:r>
            <a:r>
              <a:rPr lang="cs-CZ" i="1" dirty="0"/>
              <a:t> </a:t>
            </a:r>
            <a:r>
              <a:rPr lang="cs-CZ" i="1" dirty="0" err="1"/>
              <a:t>ei</a:t>
            </a:r>
            <a:r>
              <a:rPr lang="cs-CZ" i="1" dirty="0"/>
              <a:t> </a:t>
            </a:r>
            <a:r>
              <a:rPr lang="cs-CZ" i="1" dirty="0" err="1"/>
              <a:t>fidelitatem</a:t>
            </a:r>
            <a:r>
              <a:rPr lang="cs-CZ" i="1" dirty="0"/>
              <a:t> </a:t>
            </a:r>
            <a:r>
              <a:rPr lang="cs-CZ" i="1" dirty="0" err="1"/>
              <a:t>contra</a:t>
            </a:r>
            <a:r>
              <a:rPr lang="cs-CZ" i="1" dirty="0"/>
              <a:t> </a:t>
            </a:r>
            <a:r>
              <a:rPr lang="cs-CZ" i="1" dirty="0" err="1"/>
              <a:t>omnes</a:t>
            </a:r>
            <a:r>
              <a:rPr lang="cs-CZ" i="1" dirty="0"/>
              <a:t> </a:t>
            </a:r>
            <a:r>
              <a:rPr lang="cs-CZ" i="1" dirty="0" err="1"/>
              <a:t>homines</a:t>
            </a:r>
            <a:r>
              <a:rPr lang="cs-CZ" i="1" dirty="0"/>
              <a:t>) a že rovněž zachovají věrnost (salva </a:t>
            </a:r>
            <a:r>
              <a:rPr lang="cs-CZ" i="1" dirty="0" err="1"/>
              <a:t>fidelitate</a:t>
            </a:r>
            <a:r>
              <a:rPr lang="cs-CZ" i="1" dirty="0"/>
              <a:t>) králi Richardovi, jeho bratrovi.</a:t>
            </a:r>
            <a:endParaRPr lang="en-GB" dirty="0"/>
          </a:p>
        </p:txBody>
      </p:sp>
    </p:spTree>
    <p:extLst>
      <p:ext uri="{BB962C8B-B14F-4D97-AF65-F5344CB8AC3E}">
        <p14:creationId xmlns:p14="http://schemas.microsoft.com/office/powerpoint/2010/main" val="3945651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E08E9C-323D-4210-8E70-4CF20423B6F8}"/>
              </a:ext>
            </a:extLst>
          </p:cNvPr>
          <p:cNvSpPr>
            <a:spLocks noGrp="1"/>
          </p:cNvSpPr>
          <p:nvPr>
            <p:ph type="title"/>
          </p:nvPr>
        </p:nvSpPr>
        <p:spPr/>
        <p:txBody>
          <a:bodyPr>
            <a:normAutofit/>
          </a:bodyPr>
          <a:lstStyle/>
          <a:p>
            <a:pPr algn="just"/>
            <a:r>
              <a:rPr lang="cs-CZ" sz="2000" dirty="0"/>
              <a:t>A tak celé shromáždění bez meškání zvolilo </a:t>
            </a:r>
            <a:r>
              <a:rPr lang="cs-CZ" sz="2000" dirty="0" err="1"/>
              <a:t>hraběte</a:t>
            </a:r>
            <a:r>
              <a:rPr lang="cs-CZ" sz="2000" dirty="0"/>
              <a:t> Jana, králova bratra, nejvyšším správcem království (</a:t>
            </a:r>
            <a:r>
              <a:rPr lang="cs-CZ" sz="2000" dirty="0" err="1"/>
              <a:t>summum</a:t>
            </a:r>
            <a:r>
              <a:rPr lang="cs-CZ" sz="2000" dirty="0"/>
              <a:t> </a:t>
            </a:r>
            <a:r>
              <a:rPr lang="cs-CZ" sz="2000" dirty="0" err="1"/>
              <a:t>rectorem</a:t>
            </a:r>
            <a:r>
              <a:rPr lang="cs-CZ" sz="2000" dirty="0"/>
              <a:t> </a:t>
            </a:r>
            <a:r>
              <a:rPr lang="cs-CZ" sz="2000" dirty="0" err="1"/>
              <a:t>totius</a:t>
            </a:r>
            <a:r>
              <a:rPr lang="cs-CZ" sz="2000" dirty="0"/>
              <a:t> </a:t>
            </a:r>
            <a:r>
              <a:rPr lang="cs-CZ" sz="2000" dirty="0" err="1"/>
              <a:t>regni</a:t>
            </a:r>
            <a:r>
              <a:rPr lang="cs-CZ" sz="2000" dirty="0"/>
              <a:t>)(…) byl také ustanoven nejvyšší </a:t>
            </a:r>
            <a:r>
              <a:rPr lang="cs-CZ" sz="2000" dirty="0" err="1"/>
              <a:t>justiciár</a:t>
            </a:r>
            <a:r>
              <a:rPr lang="cs-CZ" sz="2000" dirty="0"/>
              <a:t> hned po </a:t>
            </a:r>
            <a:r>
              <a:rPr lang="cs-CZ" sz="2000" dirty="0" err="1"/>
              <a:t>hraběti</a:t>
            </a:r>
            <a:r>
              <a:rPr lang="cs-CZ" sz="2000" dirty="0"/>
              <a:t>, cestující soudci, strážci pokladnice a velitelé hradů, všichni noví…</a:t>
            </a:r>
            <a:endParaRPr lang="en-GB" sz="2000" dirty="0"/>
          </a:p>
        </p:txBody>
      </p:sp>
      <p:sp>
        <p:nvSpPr>
          <p:cNvPr id="3" name="Zástupný symbol pro text 2">
            <a:extLst>
              <a:ext uri="{FF2B5EF4-FFF2-40B4-BE49-F238E27FC236}">
                <a16:creationId xmlns:a16="http://schemas.microsoft.com/office/drawing/2014/main" id="{A879C72D-36D5-4564-B3DA-2E1ABAC6AEC1}"/>
              </a:ext>
            </a:extLst>
          </p:cNvPr>
          <p:cNvSpPr>
            <a:spLocks noGrp="1"/>
          </p:cNvSpPr>
          <p:nvPr>
            <p:ph type="body" sz="quarter" idx="13"/>
          </p:nvPr>
        </p:nvSpPr>
        <p:spPr/>
        <p:txBody>
          <a:bodyPr/>
          <a:lstStyle/>
          <a:p>
            <a:r>
              <a:rPr lang="cs-CZ" dirty="0"/>
              <a:t>Richard z </a:t>
            </a:r>
            <a:r>
              <a:rPr lang="cs-CZ" dirty="0" err="1"/>
              <a:t>Devizes</a:t>
            </a:r>
            <a:endParaRPr lang="en-GB" dirty="0"/>
          </a:p>
        </p:txBody>
      </p:sp>
      <p:sp>
        <p:nvSpPr>
          <p:cNvPr id="4" name="Zástupný symbol pro text 3">
            <a:extLst>
              <a:ext uri="{FF2B5EF4-FFF2-40B4-BE49-F238E27FC236}">
                <a16:creationId xmlns:a16="http://schemas.microsoft.com/office/drawing/2014/main" id="{3B7907F0-4523-4956-9A15-E88ED28A69E7}"/>
              </a:ext>
            </a:extLst>
          </p:cNvPr>
          <p:cNvSpPr>
            <a:spLocks noGrp="1"/>
          </p:cNvSpPr>
          <p:nvPr>
            <p:ph type="body" idx="1"/>
          </p:nvPr>
        </p:nvSpPr>
        <p:spPr/>
        <p:txBody>
          <a:bodyPr/>
          <a:lstStyle/>
          <a:p>
            <a:r>
              <a:rPr lang="cs-CZ" dirty="0"/>
              <a:t>Richard z </a:t>
            </a:r>
            <a:r>
              <a:rPr lang="cs-CZ" dirty="0" err="1"/>
              <a:t>Devizes</a:t>
            </a:r>
            <a:r>
              <a:rPr lang="cs-CZ" dirty="0"/>
              <a:t> o událostech v říjnu roku 1191 v Londýně. </a:t>
            </a:r>
            <a:endParaRPr lang="en-GB" dirty="0"/>
          </a:p>
        </p:txBody>
      </p:sp>
    </p:spTree>
    <p:extLst>
      <p:ext uri="{BB962C8B-B14F-4D97-AF65-F5344CB8AC3E}">
        <p14:creationId xmlns:p14="http://schemas.microsoft.com/office/powerpoint/2010/main" val="1968977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7E8CA1-CA93-4BCF-9366-AC7FEED5502B}"/>
              </a:ext>
            </a:extLst>
          </p:cNvPr>
          <p:cNvSpPr>
            <a:spLocks noGrp="1"/>
          </p:cNvSpPr>
          <p:nvPr>
            <p:ph type="title"/>
          </p:nvPr>
        </p:nvSpPr>
        <p:spPr/>
        <p:txBody>
          <a:bodyPr/>
          <a:lstStyle/>
          <a:p>
            <a:r>
              <a:rPr lang="cs-CZ" dirty="0"/>
              <a:t>Lev na řetězu</a:t>
            </a:r>
            <a:endParaRPr lang="en-GB" dirty="0"/>
          </a:p>
        </p:txBody>
      </p:sp>
      <p:sp>
        <p:nvSpPr>
          <p:cNvPr id="3" name="Zástupný symbol pro obsah 2">
            <a:extLst>
              <a:ext uri="{FF2B5EF4-FFF2-40B4-BE49-F238E27FC236}">
                <a16:creationId xmlns:a16="http://schemas.microsoft.com/office/drawing/2014/main" id="{077C07AA-E2AF-453E-8B28-8BF57AE2AEAF}"/>
              </a:ext>
            </a:extLst>
          </p:cNvPr>
          <p:cNvSpPr>
            <a:spLocks noGrp="1"/>
          </p:cNvSpPr>
          <p:nvPr>
            <p:ph idx="1"/>
          </p:nvPr>
        </p:nvSpPr>
        <p:spPr/>
        <p:txBody>
          <a:bodyPr>
            <a:normAutofit lnSpcReduction="10000"/>
          </a:bodyPr>
          <a:lstStyle/>
          <a:p>
            <a:r>
              <a:rPr lang="cs-CZ" dirty="0"/>
              <a:t>Při obléhání </a:t>
            </a:r>
            <a:r>
              <a:rPr lang="cs-CZ" dirty="0" err="1"/>
              <a:t>Akkonu</a:t>
            </a:r>
            <a:r>
              <a:rPr lang="cs-CZ" dirty="0"/>
              <a:t> došlo ke konfliktu mezi Richardem a Leopoldem Babenberským (Richard měl poničit babenberskou zástavu)</a:t>
            </a:r>
          </a:p>
          <a:p>
            <a:r>
              <a:rPr lang="cs-CZ" dirty="0"/>
              <a:t>říjen 1192 – Richard se rozhodl vrátit se do Anglie </a:t>
            </a:r>
            <a:r>
              <a:rPr lang="cs-CZ" dirty="0">
                <a:sym typeface="Wingdings" panose="05000000000000000000" pitchFamily="2" charset="2"/>
              </a:rPr>
              <a:t></a:t>
            </a:r>
            <a:r>
              <a:rPr lang="en-GB" dirty="0">
                <a:sym typeface="Wingdings" panose="05000000000000000000" pitchFamily="2" charset="2"/>
              </a:rPr>
              <a:t> </a:t>
            </a:r>
            <a:r>
              <a:rPr lang="cs-CZ" dirty="0">
                <a:sym typeface="Wingdings" panose="05000000000000000000" pitchFamily="2" charset="2"/>
              </a:rPr>
              <a:t>cestuje po moři, od Istrie pak po souši směrem k Vídni  v Rakousích poznán a zajat  převezen na hrad </a:t>
            </a:r>
            <a:r>
              <a:rPr lang="cs-CZ" dirty="0" err="1">
                <a:sym typeface="Wingdings" panose="05000000000000000000" pitchFamily="2" charset="2"/>
              </a:rPr>
              <a:t>Dürnstein</a:t>
            </a:r>
            <a:r>
              <a:rPr lang="cs-CZ" dirty="0">
                <a:sym typeface="Wingdings" panose="05000000000000000000" pitchFamily="2" charset="2"/>
              </a:rPr>
              <a:t>  po několika týdnech předán Jindřichovi VI. (ten Richardovi nemohl zapomenout smlouvu s </a:t>
            </a:r>
            <a:r>
              <a:rPr lang="cs-CZ" dirty="0" err="1">
                <a:sym typeface="Wingdings" panose="05000000000000000000" pitchFamily="2" charset="2"/>
              </a:rPr>
              <a:t>Tancredem</a:t>
            </a:r>
            <a:r>
              <a:rPr lang="cs-CZ" dirty="0">
                <a:sym typeface="Wingdings" panose="05000000000000000000" pitchFamily="2" charset="2"/>
              </a:rPr>
              <a:t> na Sicílii)  převezen do Porýní (</a:t>
            </a:r>
            <a:r>
              <a:rPr lang="cs-CZ" dirty="0" err="1">
                <a:sym typeface="Wingdings" panose="05000000000000000000" pitchFamily="2" charset="2"/>
              </a:rPr>
              <a:t>Špýr</a:t>
            </a:r>
            <a:r>
              <a:rPr lang="cs-CZ" dirty="0">
                <a:sym typeface="Wingdings" panose="05000000000000000000" pitchFamily="2" charset="2"/>
              </a:rPr>
              <a:t>, Mohuč, </a:t>
            </a:r>
            <a:r>
              <a:rPr lang="cs-CZ" dirty="0" err="1">
                <a:sym typeface="Wingdings" panose="05000000000000000000" pitchFamily="2" charset="2"/>
              </a:rPr>
              <a:t>Trifels</a:t>
            </a:r>
            <a:r>
              <a:rPr lang="cs-CZ" dirty="0">
                <a:sym typeface="Wingdings" panose="05000000000000000000" pitchFamily="2" charset="2"/>
              </a:rPr>
              <a:t>)  </a:t>
            </a:r>
          </a:p>
          <a:p>
            <a:r>
              <a:rPr lang="cs-CZ" dirty="0">
                <a:sym typeface="Wingdings" panose="05000000000000000000" pitchFamily="2" charset="2"/>
              </a:rPr>
              <a:t>V letech 1193 – 1194 jednání o Richardově propuštění (William </a:t>
            </a:r>
            <a:r>
              <a:rPr lang="cs-CZ" dirty="0" err="1">
                <a:sym typeface="Wingdings" panose="05000000000000000000" pitchFamily="2" charset="2"/>
              </a:rPr>
              <a:t>Longchamp</a:t>
            </a:r>
            <a:r>
              <a:rPr lang="cs-CZ" dirty="0">
                <a:sym typeface="Wingdings" panose="05000000000000000000" pitchFamily="2" charset="2"/>
              </a:rPr>
              <a:t>, Walter z </a:t>
            </a:r>
            <a:r>
              <a:rPr lang="cs-CZ" dirty="0" err="1">
                <a:sym typeface="Wingdings" panose="05000000000000000000" pitchFamily="2" charset="2"/>
              </a:rPr>
              <a:t>Coutances</a:t>
            </a:r>
            <a:r>
              <a:rPr lang="cs-CZ" dirty="0">
                <a:sym typeface="Wingdings" panose="05000000000000000000" pitchFamily="2" charset="2"/>
              </a:rPr>
              <a:t>…)  stanoveno výkupné (150 000 marek)  Richard po zaplacení 2/3 v únoru 1194 propuštěn </a:t>
            </a:r>
          </a:p>
          <a:p>
            <a:r>
              <a:rPr lang="cs-CZ" dirty="0">
                <a:sym typeface="Wingdings" panose="05000000000000000000" pitchFamily="2" charset="2"/>
              </a:rPr>
              <a:t>V době Richardova zajetí se Jan pokoušel zmocnit se trůnu a paktoval se s Filipem Augustem (když byl Richard propuštěn, Filip měl Janovi říct, že lev se urval ze řetězu) </a:t>
            </a:r>
            <a:endParaRPr lang="en-GB" dirty="0"/>
          </a:p>
        </p:txBody>
      </p:sp>
    </p:spTree>
    <p:extLst>
      <p:ext uri="{BB962C8B-B14F-4D97-AF65-F5344CB8AC3E}">
        <p14:creationId xmlns:p14="http://schemas.microsoft.com/office/powerpoint/2010/main" val="425446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4D481A7-6FFA-4DE1-AF0A-4AEE9BF319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544" y="0"/>
            <a:ext cx="9144000" cy="6858000"/>
          </a:xfrm>
          <a:prstGeom prst="rect">
            <a:avLst/>
          </a:prstGeom>
        </p:spPr>
      </p:pic>
    </p:spTree>
    <p:extLst>
      <p:ext uri="{BB962C8B-B14F-4D97-AF65-F5344CB8AC3E}">
        <p14:creationId xmlns:p14="http://schemas.microsoft.com/office/powerpoint/2010/main" val="414964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4B0E99A-457D-4674-A5CA-8F870B514D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536" y="0"/>
            <a:ext cx="9144000" cy="6858000"/>
          </a:xfrm>
          <a:prstGeom prst="rect">
            <a:avLst/>
          </a:prstGeom>
        </p:spPr>
      </p:pic>
    </p:spTree>
    <p:extLst>
      <p:ext uri="{BB962C8B-B14F-4D97-AF65-F5344CB8AC3E}">
        <p14:creationId xmlns:p14="http://schemas.microsoft.com/office/powerpoint/2010/main" val="532063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upload.wikimedia.org/wikipedia/commons/thumb/c/ce/Altp%C3%B6rtel-05-Ausblick.jpg/800px-Altp%C3%B6rtel-05-Ausblick.jpg">
            <a:extLst>
              <a:ext uri="{FF2B5EF4-FFF2-40B4-BE49-F238E27FC236}">
                <a16:creationId xmlns:a16="http://schemas.microsoft.com/office/drawing/2014/main" id="{091BA04E-D769-48A8-B460-7D2DAEC79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54868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54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commons/thumb/7/7e/Trifels_-_aus_der_Hubschrauberperspektive.JPG/800px-Trifels_-_aus_der_Hubschrauberperspektive.JPG">
            <a:extLst>
              <a:ext uri="{FF2B5EF4-FFF2-40B4-BE49-F238E27FC236}">
                <a16:creationId xmlns:a16="http://schemas.microsoft.com/office/drawing/2014/main" id="{31F0FC47-7BD5-4596-A4AC-7DDEDA1A2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54868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37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urch of Fontevraud Abbey Richard I effigy.jpg">
            <a:extLst>
              <a:ext uri="{FF2B5EF4-FFF2-40B4-BE49-F238E27FC236}">
                <a16:creationId xmlns:a16="http://schemas.microsoft.com/office/drawing/2014/main" id="{56F7A66A-21A1-41F0-B758-84CE01B5E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692696"/>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912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dex Manesse Heinrich VI. (HRR).jpg">
            <a:extLst>
              <a:ext uri="{FF2B5EF4-FFF2-40B4-BE49-F238E27FC236}">
                <a16:creationId xmlns:a16="http://schemas.microsoft.com/office/drawing/2014/main" id="{EF8BAC05-6B72-493E-A69B-2DDFD17EB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2" y="0"/>
            <a:ext cx="4829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246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30D1275-F452-4794-9D07-BB731F54308D}"/>
              </a:ext>
            </a:extLst>
          </p:cNvPr>
          <p:cNvPicPr>
            <a:picLocks noChangeAspect="1"/>
          </p:cNvPicPr>
          <p:nvPr/>
        </p:nvPicPr>
        <p:blipFill rotWithShape="1">
          <a:blip r:embed="rId2"/>
          <a:srcRect l="5704" t="20586" r="6885" b="42646"/>
          <a:stretch/>
        </p:blipFill>
        <p:spPr>
          <a:xfrm>
            <a:off x="911424" y="2348880"/>
            <a:ext cx="10657184" cy="2520280"/>
          </a:xfrm>
          <a:prstGeom prst="rect">
            <a:avLst/>
          </a:prstGeom>
        </p:spPr>
      </p:pic>
    </p:spTree>
    <p:extLst>
      <p:ext uri="{BB962C8B-B14F-4D97-AF65-F5344CB8AC3E}">
        <p14:creationId xmlns:p14="http://schemas.microsoft.com/office/powerpoint/2010/main" val="2887832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34D61D-B752-4F53-9E08-02ADAEBA7FD7}"/>
              </a:ext>
            </a:extLst>
          </p:cNvPr>
          <p:cNvSpPr>
            <a:spLocks noGrp="1"/>
          </p:cNvSpPr>
          <p:nvPr>
            <p:ph type="title"/>
          </p:nvPr>
        </p:nvSpPr>
        <p:spPr/>
        <p:txBody>
          <a:bodyPr/>
          <a:lstStyle/>
          <a:p>
            <a:r>
              <a:rPr lang="cs-CZ" dirty="0"/>
              <a:t>Děkuji za pozornost! </a:t>
            </a:r>
            <a:endParaRPr lang="en-GB" dirty="0"/>
          </a:p>
        </p:txBody>
      </p:sp>
      <p:sp>
        <p:nvSpPr>
          <p:cNvPr id="3" name="Zástupný symbol pro text 2">
            <a:extLst>
              <a:ext uri="{FF2B5EF4-FFF2-40B4-BE49-F238E27FC236}">
                <a16:creationId xmlns:a16="http://schemas.microsoft.com/office/drawing/2014/main" id="{36527DB1-D36A-4245-ADBF-36E5368EA83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65424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E7070-3750-4BF5-BAF7-935EDD6480CE}"/>
              </a:ext>
            </a:extLst>
          </p:cNvPr>
          <p:cNvSpPr>
            <a:spLocks noGrp="1"/>
          </p:cNvSpPr>
          <p:nvPr>
            <p:ph type="title"/>
          </p:nvPr>
        </p:nvSpPr>
        <p:spPr/>
        <p:txBody>
          <a:bodyPr/>
          <a:lstStyle/>
          <a:p>
            <a:r>
              <a:rPr lang="cs-CZ" dirty="0"/>
              <a:t>Mládí Richarda Lví Srdce</a:t>
            </a:r>
            <a:endParaRPr lang="en-GB" dirty="0"/>
          </a:p>
        </p:txBody>
      </p:sp>
      <p:sp>
        <p:nvSpPr>
          <p:cNvPr id="3" name="Zástupný symbol pro obsah 2">
            <a:extLst>
              <a:ext uri="{FF2B5EF4-FFF2-40B4-BE49-F238E27FC236}">
                <a16:creationId xmlns:a16="http://schemas.microsoft.com/office/drawing/2014/main" id="{4E527618-FF30-4941-9D5C-22887176D505}"/>
              </a:ext>
            </a:extLst>
          </p:cNvPr>
          <p:cNvSpPr>
            <a:spLocks noGrp="1"/>
          </p:cNvSpPr>
          <p:nvPr>
            <p:ph idx="1"/>
          </p:nvPr>
        </p:nvSpPr>
        <p:spPr/>
        <p:txBody>
          <a:bodyPr/>
          <a:lstStyle/>
          <a:p>
            <a:r>
              <a:rPr lang="cs-CZ" dirty="0"/>
              <a:t>Narodil se v roce 1157 v Oxfordu </a:t>
            </a:r>
          </a:p>
          <a:p>
            <a:r>
              <a:rPr lang="cs-CZ" dirty="0"/>
              <a:t>1169 – zasnouben s dcerou Ludvíka VII. Alicí (v rámci jednání v </a:t>
            </a:r>
            <a:r>
              <a:rPr lang="cs-CZ" dirty="0" err="1"/>
              <a:t>Montmirail</a:t>
            </a:r>
            <a:r>
              <a:rPr lang="cs-CZ" dirty="0"/>
              <a:t>) </a:t>
            </a:r>
          </a:p>
          <a:p>
            <a:r>
              <a:rPr lang="cs-CZ" dirty="0"/>
              <a:t>1172 – </a:t>
            </a:r>
            <a:r>
              <a:rPr lang="cs-CZ" dirty="0" err="1"/>
              <a:t>hrabě</a:t>
            </a:r>
            <a:r>
              <a:rPr lang="cs-CZ" dirty="0"/>
              <a:t> z Poitou </a:t>
            </a:r>
          </a:p>
          <a:p>
            <a:r>
              <a:rPr lang="cs-CZ" dirty="0"/>
              <a:t>Účast na velké vzpouře proti otci 1173 – 1174 </a:t>
            </a:r>
          </a:p>
          <a:p>
            <a:pPr algn="just"/>
            <a:r>
              <a:rPr lang="cs-CZ" dirty="0"/>
              <a:t>1183 – boje proti </a:t>
            </a:r>
            <a:r>
              <a:rPr lang="cs-CZ" dirty="0" err="1"/>
              <a:t>akvitánským</a:t>
            </a:r>
            <a:r>
              <a:rPr lang="cs-CZ" dirty="0"/>
              <a:t> povstalcům a bratrům (Jindřichovi a </a:t>
            </a:r>
            <a:r>
              <a:rPr lang="cs-CZ" dirty="0" err="1"/>
              <a:t>Geoffreyovi</a:t>
            </a:r>
            <a:r>
              <a:rPr lang="cs-CZ" dirty="0"/>
              <a:t>)</a:t>
            </a:r>
          </a:p>
          <a:p>
            <a:pPr algn="just"/>
            <a:r>
              <a:rPr lang="cs-CZ" dirty="0"/>
              <a:t>Po smrti Jindřicha Mladíka (červen 1183) </a:t>
            </a:r>
            <a:r>
              <a:rPr lang="cs-CZ" dirty="0">
                <a:sym typeface="Wingdings" panose="05000000000000000000" pitchFamily="2" charset="2"/>
              </a:rPr>
              <a:t> následníkem trůnu  spor o předání </a:t>
            </a:r>
            <a:r>
              <a:rPr lang="cs-CZ" dirty="0" err="1">
                <a:sym typeface="Wingdings" panose="05000000000000000000" pitchFamily="2" charset="2"/>
              </a:rPr>
              <a:t>Akvitánie</a:t>
            </a:r>
            <a:r>
              <a:rPr lang="cs-CZ" dirty="0">
                <a:sym typeface="Wingdings" panose="05000000000000000000" pitchFamily="2" charset="2"/>
              </a:rPr>
              <a:t> Janovi </a:t>
            </a:r>
          </a:p>
          <a:p>
            <a:pPr algn="just"/>
            <a:r>
              <a:rPr lang="cs-CZ" dirty="0">
                <a:sym typeface="Wingdings" panose="05000000000000000000" pitchFamily="2" charset="2"/>
              </a:rPr>
              <a:t>1188 – setkání v </a:t>
            </a:r>
            <a:r>
              <a:rPr lang="cs-CZ" dirty="0" err="1">
                <a:sym typeface="Wingdings" panose="05000000000000000000" pitchFamily="2" charset="2"/>
              </a:rPr>
              <a:t>Bonmoulins</a:t>
            </a:r>
            <a:r>
              <a:rPr lang="cs-CZ" dirty="0">
                <a:sym typeface="Wingdings" panose="05000000000000000000" pitchFamily="2" charset="2"/>
              </a:rPr>
              <a:t> – Jindřich odmítl jmenovat Richarda svým následníkem  Richard složil hold Filipu II. Augustovi </a:t>
            </a:r>
            <a:endParaRPr lang="en-GB" dirty="0"/>
          </a:p>
        </p:txBody>
      </p:sp>
    </p:spTree>
    <p:extLst>
      <p:ext uri="{BB962C8B-B14F-4D97-AF65-F5344CB8AC3E}">
        <p14:creationId xmlns:p14="http://schemas.microsoft.com/office/powerpoint/2010/main" val="203560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commons/c/c1/Jindra_Eleonora.jpg">
            <a:extLst>
              <a:ext uri="{FF2B5EF4-FFF2-40B4-BE49-F238E27FC236}">
                <a16:creationId xmlns:a16="http://schemas.microsoft.com/office/drawing/2014/main" id="{67FF2A88-9F71-45F3-8F4F-FFD91E96F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880" y="18898"/>
            <a:ext cx="3312368" cy="679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2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 illuminated diagram showing Henry II and the heads of his children; coloured lines connect the two to show the lineal descent">
            <a:extLst>
              <a:ext uri="{FF2B5EF4-FFF2-40B4-BE49-F238E27FC236}">
                <a16:creationId xmlns:a16="http://schemas.microsoft.com/office/drawing/2014/main" id="{23E6D768-E0B7-4005-A1F6-FD31BE33D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1412776"/>
            <a:ext cx="9144000" cy="417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6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FA6C39-CDEA-4858-A68D-C921C41A120C}"/>
              </a:ext>
            </a:extLst>
          </p:cNvPr>
          <p:cNvSpPr>
            <a:spLocks noGrp="1"/>
          </p:cNvSpPr>
          <p:nvPr>
            <p:ph type="title"/>
          </p:nvPr>
        </p:nvSpPr>
        <p:spPr/>
        <p:txBody>
          <a:bodyPr/>
          <a:lstStyle/>
          <a:p>
            <a:endParaRPr lang="en-GB"/>
          </a:p>
        </p:txBody>
      </p:sp>
      <p:sp>
        <p:nvSpPr>
          <p:cNvPr id="3" name="Zástupný symbol pro obsah 2">
            <a:extLst>
              <a:ext uri="{FF2B5EF4-FFF2-40B4-BE49-F238E27FC236}">
                <a16:creationId xmlns:a16="http://schemas.microsoft.com/office/drawing/2014/main" id="{82998227-1079-41B1-8170-72C91BFDB152}"/>
              </a:ext>
            </a:extLst>
          </p:cNvPr>
          <p:cNvSpPr>
            <a:spLocks noGrp="1"/>
          </p:cNvSpPr>
          <p:nvPr>
            <p:ph idx="1"/>
          </p:nvPr>
        </p:nvSpPr>
        <p:spPr/>
        <p:txBody>
          <a:bodyPr/>
          <a:lstStyle/>
          <a:p>
            <a:endParaRPr lang="en-GB"/>
          </a:p>
        </p:txBody>
      </p:sp>
      <p:pic>
        <p:nvPicPr>
          <p:cNvPr id="4" name="Obrázek 3">
            <a:extLst>
              <a:ext uri="{FF2B5EF4-FFF2-40B4-BE49-F238E27FC236}">
                <a16:creationId xmlns:a16="http://schemas.microsoft.com/office/drawing/2014/main" id="{669EDCFC-756C-4359-ABFF-7510139FABCA}"/>
              </a:ext>
            </a:extLst>
          </p:cNvPr>
          <p:cNvPicPr>
            <a:picLocks noChangeAspect="1"/>
          </p:cNvPicPr>
          <p:nvPr/>
        </p:nvPicPr>
        <p:blipFill>
          <a:blip r:embed="rId2"/>
          <a:stretch>
            <a:fillRect/>
          </a:stretch>
        </p:blipFill>
        <p:spPr>
          <a:xfrm>
            <a:off x="3791744" y="0"/>
            <a:ext cx="5384786" cy="6858000"/>
          </a:xfrm>
          <a:prstGeom prst="rect">
            <a:avLst/>
          </a:prstGeom>
        </p:spPr>
      </p:pic>
    </p:spTree>
    <p:extLst>
      <p:ext uri="{BB962C8B-B14F-4D97-AF65-F5344CB8AC3E}">
        <p14:creationId xmlns:p14="http://schemas.microsoft.com/office/powerpoint/2010/main" val="288455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3/3e/The_coronation_of_Philippe_II_Auguste_in_the_presence_of_Henry_II_of_England.jpg">
            <a:extLst>
              <a:ext uri="{FF2B5EF4-FFF2-40B4-BE49-F238E27FC236}">
                <a16:creationId xmlns:a16="http://schemas.microsoft.com/office/drawing/2014/main" id="{644B0631-A95D-4BF1-9F75-9D4DB8123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548680"/>
            <a:ext cx="5832648" cy="545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930424"/>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189</TotalTime>
  <Words>1955</Words>
  <Application>Microsoft Office PowerPoint</Application>
  <PresentationFormat>Širokoúhlá obrazovka</PresentationFormat>
  <Paragraphs>97</Paragraphs>
  <Slides>42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42</vt:i4>
      </vt:variant>
    </vt:vector>
  </HeadingPairs>
  <TitlesOfParts>
    <vt:vector size="47" baseType="lpstr">
      <vt:lpstr>Arial</vt:lpstr>
      <vt:lpstr>Century Gothic</vt:lpstr>
      <vt:lpstr>Wingdings</vt:lpstr>
      <vt:lpstr>Wingdings 3</vt:lpstr>
      <vt:lpstr>Stébla</vt:lpstr>
      <vt:lpstr>Křížová výprava Richarda I.</vt:lpstr>
      <vt:lpstr>Literatura</vt:lpstr>
      <vt:lpstr>Prameny</vt:lpstr>
      <vt:lpstr>Prezentace aplikace PowerPoint</vt:lpstr>
      <vt:lpstr>Mládí Richarda Lví Srdce</vt:lpstr>
      <vt:lpstr>Prezentace aplikace PowerPoint</vt:lpstr>
      <vt:lpstr>Prezentace aplikace PowerPoint</vt:lpstr>
      <vt:lpstr>Prezentace aplikace PowerPoint</vt:lpstr>
      <vt:lpstr>Prezentace aplikace PowerPoint</vt:lpstr>
      <vt:lpstr>Richard králem Anglie </vt:lpstr>
      <vt:lpstr>První šli biskupové, opati a množství kléru, měli na sobě hedvábné kapuce, před nimi byl nesen Kříž, kadidelnice a svěcená voda a to až ke dveřím královské komnaty, kde přijali řečeného vévodu (Richarda) a doprovodili ho do chrámu ve Westminsteru až před hlavní oltář, ve slavnostním průvodu, doprovázeném pochvalnými zpěvy, a celá cesta od královské komnaty až před hlavní oltář byla pokryta vlněnou tkaninou. Řád průvodu byl následující: první šel klérus ve svých róbách, nesl svěcenou vodu a kříž, svíce a kadidelnice. Pak šli převoři, pak opati a pak biskupové, mezi kterými šli čtyři baroni, nesoucí čtyři zlaté svícny. |…| Vilém z Mandevillu, hrabě z Aumarle nesl mohutnou a masivní zlatou korunu, ozdobenou na každé straně drahými kameny. Pak šel Richard, vévoda z Normandie, po jeho pravici Hugo, biskup z Durhamu a po jeho levici Reginald, biskup z Bathu a čytři baroni, nesoucí nad nimi hedvíbný baldachýn na vznosných násadách. |…| Poté on sám vzal korunu z oltáře a předal ji arcibiskupovi. Následně mu ji pak arcibiskup nasadil na hlavu za asistence dvou earlů, jelikož byla velmi těžká. Pak mu arcibiskup podal do pravé ruky žezlo a v levé držel královskou hůl.</vt:lpstr>
      <vt:lpstr>A kdybych našel kupce, tak bych prodal i Londýn! </vt:lpstr>
      <vt:lpstr>Prezentace aplikace PowerPoint</vt:lpstr>
      <vt:lpstr>Prezentace aplikace PowerPoint</vt:lpstr>
      <vt:lpstr>Prezentace aplikace PowerPoint</vt:lpstr>
      <vt:lpstr>Prezentace aplikace PowerPoint</vt:lpstr>
      <vt:lpstr>Počátky výpravy</vt:lpstr>
      <vt:lpstr>Dne 23. září dorazil král Richard do Messiny na Sicílii se všemi svými velkými galérami a loděmi, s takovou slávou a za takového hluku trumpet, že každý, kdo byl ve městě byl tím probuzen. Král Francie se svými lidmi a také všichni důležití muži z Messiny a také klérus a lid stáli na břehu a obdivovali co viděli a slyšeli o králi Anglie a jeho moci.</vt:lpstr>
      <vt:lpstr>Prezentace aplikace PowerPoint</vt:lpstr>
      <vt:lpstr>Messinské intermezzo </vt:lpstr>
      <vt:lpstr>Prezentace aplikace PowerPoint</vt:lpstr>
      <vt:lpstr>Prezentace aplikace PowerPoint</vt:lpstr>
      <vt:lpstr>Místní měšťané, všechna ta grifonská holota, zevlouni, ti potomci Saracénů, zle spílali našim poutníkům. Mířili nám prsty do očí a nadávali nám do smrdutých psů. Nebylo dne, aby nám neučinili nějaké příkoří, ba dokonce neváhali zabíjet naše poutníky a jejich mrtvoly házet do latrín, jak se později ukázalo. |…|Jakmile se objevili králové, Grifoni rázem zkrotli, ale Langobardi si nedali pokoj a vyvolávali sváry, hrozili našim poutníkům, že jim rozřežou stany a zmocní se jejich majetku. A to vše jen kvůli tomu, že se báli o své ženy, s nimiž se poutníci dávali do řeči. |…| Langobardi a měšťané měli vůči nám trvalou zášť, jelikož jim jejich otcové vyprávěli, že je naši předkové porazili a podrobili si je.</vt:lpstr>
      <vt:lpstr>Mí vojáci! Sílo mého království a jeho koruno (regni mei robur et corona)! Společníci v tisícerých nebezpečích! Vy, kteří jste společně pro mě porazili tolik tyranů a měst, vidíte, že jsme nyní urážení zbabělým davem? Máme porazit Turky a Araby, máme být hrozbou pro národy tak neporazitelné, naše pravá ruka nám má proklestit cestu až na samý konec světa pro Kristův kříž? Máme osvobodit království Israele, když se otáčíme zády před hanebnými a slabošskými Griffony?</vt:lpstr>
      <vt:lpstr>Messinské smlouvy, následníci, zrádci</vt:lpstr>
      <vt:lpstr>A souhlasili jsme, aby byl uzavřen sňatek, ve jménu Krista, mezi Arthurem, skvělým vévodou bretaňským, naším synovcem a, pro případ, že bychom snad zemřeli bez potomků, naším synovcem, a tvojí dcerou. (…) A kdyby snad, čemuž braňte Nebesa, by se stalo, že by jeden z nich mezitím zemřel, nebo by snad vinou našeho synovce, nebo mě, nebo jeho lidu, ke sňatku nedošlo, my, nebo naši dědicové vám vyplatíme celou výše zmíněnou sumu zpět. (…) A pakliže v případě, že zemřu bez potomků a on nastoupí na trůn podle dědičného práva, pak jí předáme toto věno z našeho království, tj. tradiční a starobylé věno královen Anglie. </vt:lpstr>
      <vt:lpstr>Messina – Kypr – Akkon - Jaffa </vt:lpstr>
      <vt:lpstr>Prezentace aplikace PowerPoint</vt:lpstr>
      <vt:lpstr>Anglie v rukou Williama Longchampa</vt:lpstr>
      <vt:lpstr>Prezentace aplikace PowerPoint</vt:lpstr>
      <vt:lpstr>Prezentace aplikace PowerPoint</vt:lpstr>
      <vt:lpstr>Laikové ho v té době viděli jako krále, a dokonce víc než krále v Anglii, a klérus zase jako papeže, ba víc než papeže, ale oba dva stavy jako neúnosného tyrana. </vt:lpstr>
      <vt:lpstr>Prezentace aplikace PowerPoint</vt:lpstr>
      <vt:lpstr>A tak celé shromáždění bez meškání zvolilo hraběte Jana, králova bratra, nejvyšším správcem království (summum rectorem totius regni)(…) byl také ustanoven nejvyšší justiciár hned po hraběti, cestující soudci, strážci pokladnice a velitelé hradů, všichni noví…</vt:lpstr>
      <vt:lpstr>Lev na řetězu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Křížová výprava Richarda I.</dc:title>
  <dc:creator>Jan Malý</dc:creator>
  <cp:lastModifiedBy>Jan Malý</cp:lastModifiedBy>
  <cp:revision>46</cp:revision>
  <dcterms:created xsi:type="dcterms:W3CDTF">2017-11-13T07:57:43Z</dcterms:created>
  <dcterms:modified xsi:type="dcterms:W3CDTF">2017-11-15T22:12:12Z</dcterms:modified>
</cp:coreProperties>
</file>