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64" r:id="rId7"/>
    <p:sldId id="269" r:id="rId8"/>
    <p:sldId id="259" r:id="rId9"/>
    <p:sldId id="260" r:id="rId10"/>
    <p:sldId id="263" r:id="rId11"/>
    <p:sldId id="265" r:id="rId12"/>
    <p:sldId id="266" r:id="rId13"/>
    <p:sldId id="267" r:id="rId14"/>
    <p:sldId id="271" r:id="rId15"/>
    <p:sldId id="272" r:id="rId16"/>
    <p:sldId id="261" r:id="rId17"/>
    <p:sldId id="262" r:id="rId18"/>
    <p:sldId id="268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0"/>
    <p:restoredTop sz="94682"/>
  </p:normalViewPr>
  <p:slideViewPr>
    <p:cSldViewPr snapToGrid="0" snapToObjects="1">
      <p:cViewPr varScale="1">
        <p:scale>
          <a:sx n="111" d="100"/>
          <a:sy n="111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0065BE-0657-4A47-90AD-C21C55E16B19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7D2193-4505-4A75-99BB-880C6989A757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10,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10,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o9qrFyZOM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y6xjgkgwj47us5ca.on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JJM230, </a:t>
            </a:r>
            <a:r>
              <a:rPr lang="en-US" dirty="0" err="1"/>
              <a:t>Jaromír</a:t>
            </a:r>
            <a:r>
              <a:rPr lang="en-US" dirty="0"/>
              <a:t> </a:t>
            </a:r>
            <a:r>
              <a:rPr lang="en-US" dirty="0" err="1"/>
              <a:t>Hanzal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Represivní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svoboda</a:t>
            </a:r>
            <a:r>
              <a:rPr lang="en-US" dirty="0"/>
              <a:t> </a:t>
            </a:r>
            <a:r>
              <a:rPr lang="en-US" dirty="0" err="1"/>
              <a:t>slova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Vnitřní</a:t>
            </a:r>
            <a:r>
              <a:rPr lang="en-US" dirty="0"/>
              <a:t> a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kybernetická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Vnější</a:t>
            </a:r>
            <a:r>
              <a:rPr lang="en-US" dirty="0"/>
              <a:t> = </a:t>
            </a:r>
            <a:r>
              <a:rPr lang="en-US" dirty="0" err="1"/>
              <a:t>asymetrická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, </a:t>
            </a:r>
            <a:r>
              <a:rPr lang="en-US" dirty="0" err="1"/>
              <a:t>cyberwarfare</a:t>
            </a:r>
            <a:r>
              <a:rPr lang="en-US" dirty="0"/>
              <a:t>, </a:t>
            </a:r>
            <a:r>
              <a:rPr lang="en-US" dirty="0" err="1"/>
              <a:t>auditování</a:t>
            </a:r>
            <a:r>
              <a:rPr lang="en-US" dirty="0"/>
              <a:t> </a:t>
            </a:r>
            <a:r>
              <a:rPr lang="en-US" dirty="0" err="1"/>
              <a:t>kódu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err="1"/>
              <a:t>Vnitřní</a:t>
            </a:r>
            <a:r>
              <a:rPr lang="en-US" dirty="0"/>
              <a:t> = </a:t>
            </a:r>
            <a:r>
              <a:rPr lang="en-US" dirty="0" err="1"/>
              <a:t>robustní</a:t>
            </a:r>
            <a:r>
              <a:rPr lang="en-US" dirty="0"/>
              <a:t> </a:t>
            </a:r>
            <a:r>
              <a:rPr lang="en-US" dirty="0" err="1"/>
              <a:t>ochrana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cenzury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internetu</a:t>
            </a:r>
            <a:r>
              <a:rPr lang="en-US" dirty="0"/>
              <a:t>  (Lawrence, 2009)</a:t>
            </a:r>
          </a:p>
          <a:p>
            <a:pPr lvl="1"/>
            <a:r>
              <a:rPr lang="en-US" dirty="0"/>
              <a:t>Firewall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hranicích</a:t>
            </a:r>
            <a:endParaRPr lang="en-US" dirty="0"/>
          </a:p>
          <a:p>
            <a:pPr lvl="1"/>
            <a:r>
              <a:rPr lang="en-US" dirty="0" err="1"/>
              <a:t>Cenzura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ISP a </a:t>
            </a:r>
            <a:r>
              <a:rPr lang="en-US" dirty="0" err="1"/>
              <a:t>poskytovatelů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Autocenzura</a:t>
            </a:r>
            <a:r>
              <a:rPr lang="en-US" dirty="0"/>
              <a:t> </a:t>
            </a:r>
            <a:r>
              <a:rPr lang="en-US" dirty="0" err="1"/>
              <a:t>samotných</a:t>
            </a:r>
            <a:r>
              <a:rPr lang="en-US" dirty="0"/>
              <a:t> </a:t>
            </a:r>
            <a:r>
              <a:rPr lang="en-US" dirty="0" err="1"/>
              <a:t>uživatelů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Čína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3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6-04-13 v 0.25.07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32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firewall of china</a:t>
            </a:r>
          </a:p>
        </p:txBody>
      </p:sp>
    </p:spTree>
    <p:extLst>
      <p:ext uri="{BB962C8B-B14F-4D97-AF65-F5344CB8AC3E}">
        <p14:creationId xmlns:p14="http://schemas.microsoft.com/office/powerpoint/2010/main" val="326325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….problém při “ohrožení národní bezpečnosti, provalení státních tajemství, poškození zájmů Státu nebo společnosti nebo její skupiny, účast na kriminálních aktivitách” </a:t>
            </a:r>
          </a:p>
          <a:p>
            <a:endParaRPr lang="is-IS" dirty="0"/>
          </a:p>
          <a:p>
            <a:r>
              <a:rPr lang="is-IS" dirty="0"/>
              <a:t>Poskytované údaje: vešekeré IP adresy, navštívené stránky etc. (Yahoo, 2002)</a:t>
            </a:r>
          </a:p>
          <a:p>
            <a:endParaRPr lang="is-IS" dirty="0"/>
          </a:p>
          <a:p>
            <a:r>
              <a:rPr lang="is-IS" dirty="0"/>
              <a:t>Požadavek na používání vlastních jmen</a:t>
            </a:r>
          </a:p>
          <a:p>
            <a:pPr marL="45720" indent="0">
              <a:buNone/>
            </a:pPr>
            <a:endParaRPr lang="is-IS" dirty="0"/>
          </a:p>
          <a:p>
            <a:r>
              <a:rPr lang="is-IS" dirty="0"/>
              <a:t>Tajné služby - sledování trendů (WeChat)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autoCenzura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isp</a:t>
            </a:r>
            <a:r>
              <a:rPr lang="en-US" dirty="0"/>
              <a:t> a </a:t>
            </a:r>
            <a:r>
              <a:rPr lang="en-US" dirty="0" err="1"/>
              <a:t>obsahu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1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Jing </a:t>
            </a:r>
            <a:r>
              <a:rPr lang="en-US" dirty="0" err="1"/>
              <a:t>jing</a:t>
            </a:r>
            <a:r>
              <a:rPr lang="en-US" dirty="0"/>
              <a:t> cha cha</a:t>
            </a:r>
          </a:p>
        </p:txBody>
      </p:sp>
      <p:pic>
        <p:nvPicPr>
          <p:cNvPr id="4" name="Content Placeholder 3" descr="584320-arton97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915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8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EGYPT: </a:t>
            </a:r>
            <a:r>
              <a:rPr lang="en-US" dirty="0" err="1"/>
              <a:t>Případová</a:t>
            </a:r>
            <a:r>
              <a:rPr lang="en-US" dirty="0"/>
              <a:t> </a:t>
            </a:r>
            <a:r>
              <a:rPr lang="en-US" dirty="0" err="1"/>
              <a:t>studie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8946" y="2617507"/>
            <a:ext cx="67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 #Jan25 </a:t>
            </a:r>
          </a:p>
          <a:p>
            <a:r>
              <a:rPr lang="en-US" dirty="0" err="1"/>
              <a:t>Pád</a:t>
            </a:r>
            <a:r>
              <a:rPr lang="en-US" dirty="0"/>
              <a:t> </a:t>
            </a:r>
            <a:r>
              <a:rPr lang="en-US" dirty="0" err="1"/>
              <a:t>Mubarakova</a:t>
            </a:r>
            <a:r>
              <a:rPr lang="en-US" dirty="0"/>
              <a:t> </a:t>
            </a:r>
            <a:r>
              <a:rPr lang="en-US" dirty="0" err="1"/>
              <a:t>režimu</a:t>
            </a:r>
            <a:endParaRPr lang="en-US" dirty="0"/>
          </a:p>
          <a:p>
            <a:r>
              <a:rPr lang="en-US" dirty="0"/>
              <a:t>SCAF</a:t>
            </a:r>
          </a:p>
          <a:p>
            <a:r>
              <a:rPr lang="en-US" dirty="0"/>
              <a:t>2012 </a:t>
            </a:r>
            <a:r>
              <a:rPr lang="en-US" dirty="0" err="1"/>
              <a:t>Demokratické</a:t>
            </a:r>
            <a:r>
              <a:rPr lang="en-US" dirty="0"/>
              <a:t> </a:t>
            </a:r>
            <a:r>
              <a:rPr lang="en-US" dirty="0" err="1"/>
              <a:t>volby</a:t>
            </a:r>
            <a:r>
              <a:rPr lang="en-US" dirty="0"/>
              <a:t> (2. </a:t>
            </a:r>
            <a:r>
              <a:rPr lang="en-US" dirty="0" err="1"/>
              <a:t>kolo</a:t>
            </a:r>
            <a:r>
              <a:rPr lang="en-US" dirty="0"/>
              <a:t> </a:t>
            </a:r>
            <a:r>
              <a:rPr lang="en-US" dirty="0" err="1"/>
              <a:t>Šafík</a:t>
            </a:r>
            <a:r>
              <a:rPr lang="en-US" dirty="0"/>
              <a:t> vs. </a:t>
            </a:r>
            <a:r>
              <a:rPr lang="en-US" dirty="0" err="1"/>
              <a:t>Múrsí</a:t>
            </a:r>
            <a:r>
              <a:rPr lang="en-US" dirty="0"/>
              <a:t>)</a:t>
            </a:r>
          </a:p>
          <a:p>
            <a:r>
              <a:rPr lang="en-US" dirty="0"/>
              <a:t>2013 </a:t>
            </a:r>
            <a:r>
              <a:rPr lang="en-US" dirty="0" err="1"/>
              <a:t>Múrsí</a:t>
            </a:r>
            <a:r>
              <a:rPr lang="en-US" dirty="0"/>
              <a:t> </a:t>
            </a:r>
            <a:r>
              <a:rPr lang="en-US" dirty="0" err="1"/>
              <a:t>svržen</a:t>
            </a:r>
            <a:r>
              <a:rPr lang="en-US" dirty="0"/>
              <a:t>, gen. </a:t>
            </a:r>
            <a:r>
              <a:rPr lang="en-US" dirty="0" err="1"/>
              <a:t>Sisí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Wael</a:t>
            </a:r>
            <a:r>
              <a:rPr lang="en-US" dirty="0"/>
              <a:t> </a:t>
            </a:r>
            <a:r>
              <a:rPr lang="en-US" dirty="0" err="1"/>
              <a:t>Ghonim</a:t>
            </a:r>
            <a:endParaRPr lang="en-US" dirty="0"/>
          </a:p>
          <a:p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Masr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49" y="4218907"/>
            <a:ext cx="2659711" cy="1763504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29" y="3836309"/>
            <a:ext cx="2305660" cy="27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masr</a:t>
            </a:r>
            <a:endParaRPr lang="en-US" dirty="0"/>
          </a:p>
        </p:txBody>
      </p:sp>
      <p:pic>
        <p:nvPicPr>
          <p:cNvPr id="6" name="Content Placeholder 5" descr="wall-map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8" b="10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20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VPN = </a:t>
            </a:r>
            <a:r>
              <a:rPr lang="en-US" dirty="0" err="1"/>
              <a:t>virutal</a:t>
            </a:r>
            <a:r>
              <a:rPr lang="en-US" dirty="0"/>
              <a:t> private network</a:t>
            </a:r>
          </a:p>
          <a:p>
            <a:endParaRPr lang="en-US" dirty="0"/>
          </a:p>
          <a:p>
            <a:r>
              <a:rPr lang="en-US" dirty="0"/>
              <a:t>TOR = The Onion Router</a:t>
            </a:r>
          </a:p>
          <a:p>
            <a:endParaRPr lang="en-US" dirty="0"/>
          </a:p>
          <a:p>
            <a:r>
              <a:rPr lang="en-US" dirty="0"/>
              <a:t>TAILS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http://y6xjgkgwj47us5ca.onion/</a:t>
            </a:r>
            <a:endParaRPr lang="en-US" dirty="0"/>
          </a:p>
          <a:p>
            <a:endParaRPr lang="en-US" dirty="0"/>
          </a:p>
          <a:p>
            <a:r>
              <a:rPr lang="en-US" dirty="0"/>
              <a:t>PGP</a:t>
            </a:r>
          </a:p>
          <a:p>
            <a:endParaRPr lang="en-US" dirty="0"/>
          </a:p>
          <a:p>
            <a:r>
              <a:rPr lang="en-US" dirty="0"/>
              <a:t>END-TO-END ENCRYPTION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předejít</a:t>
            </a:r>
            <a:endParaRPr lang="en-US" dirty="0"/>
          </a:p>
        </p:txBody>
      </p:sp>
      <p:pic>
        <p:nvPicPr>
          <p:cNvPr id="4" name="Picture 3" descr="Tor-onion-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11" y="1719071"/>
            <a:ext cx="4026444" cy="2573767"/>
          </a:xfrm>
          <a:prstGeom prst="rect">
            <a:avLst/>
          </a:prstGeom>
        </p:spPr>
      </p:pic>
      <p:pic>
        <p:nvPicPr>
          <p:cNvPr id="5" name="Picture 4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75" y="4558876"/>
            <a:ext cx="2936642" cy="176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Glen Greenwald, The Intercept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EDWARD SNOWDEN LEAK</a:t>
            </a:r>
          </a:p>
        </p:txBody>
      </p:sp>
      <p:pic>
        <p:nvPicPr>
          <p:cNvPr id="4" name="Picture 3" descr="palant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95" y="4172166"/>
            <a:ext cx="4494254" cy="2247127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34" y="2371306"/>
            <a:ext cx="3426615" cy="1593532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88" y="2843409"/>
            <a:ext cx="2461685" cy="29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3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Howard et. al</a:t>
            </a:r>
          </a:p>
          <a:p>
            <a:r>
              <a:rPr lang="en-US" dirty="0"/>
              <a:t>1995 – 2011, 605 </a:t>
            </a:r>
            <a:r>
              <a:rPr lang="en-US" dirty="0" err="1"/>
              <a:t>případů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Kvantitativní</a:t>
            </a:r>
            <a:r>
              <a:rPr lang="en-US" dirty="0"/>
              <a:t> </a:t>
            </a:r>
            <a:r>
              <a:rPr lang="en-US" dirty="0" err="1"/>
              <a:t>analýza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28" y="2480128"/>
            <a:ext cx="6362701" cy="38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7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případ</a:t>
            </a:r>
            <a:r>
              <a:rPr lang="en-US" dirty="0"/>
              <a:t> (</a:t>
            </a:r>
            <a:r>
              <a:rPr lang="en-US" dirty="0" err="1"/>
              <a:t>Bavorsko</a:t>
            </a:r>
            <a:r>
              <a:rPr lang="en-US" dirty="0"/>
              <a:t> 1995)</a:t>
            </a:r>
          </a:p>
          <a:p>
            <a:r>
              <a:rPr lang="en-US" dirty="0" err="1"/>
              <a:t>Čína</a:t>
            </a:r>
            <a:r>
              <a:rPr lang="en-US" dirty="0"/>
              <a:t>, </a:t>
            </a:r>
            <a:r>
              <a:rPr lang="en-US" dirty="0" err="1"/>
              <a:t>Tunisko</a:t>
            </a:r>
            <a:r>
              <a:rPr lang="en-US" dirty="0"/>
              <a:t>, </a:t>
            </a:r>
            <a:r>
              <a:rPr lang="en-US" dirty="0" err="1"/>
              <a:t>Turecko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blokování</a:t>
            </a:r>
            <a:endParaRPr lang="en-US" dirty="0"/>
          </a:p>
        </p:txBody>
      </p:sp>
      <p:pic>
        <p:nvPicPr>
          <p:cNvPr id="4" name="Picture 3" descr="Snímek obrazovky 2016-04-13 v 16.1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0" y="2703214"/>
            <a:ext cx="7986218" cy="35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200" dirty="0"/>
              <a:t>Svoboda </a:t>
            </a:r>
            <a:r>
              <a:rPr lang="en-US" sz="2200" dirty="0" err="1"/>
              <a:t>projevu</a:t>
            </a:r>
            <a:r>
              <a:rPr lang="en-US" sz="2200" dirty="0"/>
              <a:t> </a:t>
            </a:r>
            <a:r>
              <a:rPr lang="en-US" sz="2200" dirty="0" err="1"/>
              <a:t>či</a:t>
            </a:r>
            <a:r>
              <a:rPr lang="en-US" sz="2200" dirty="0"/>
              <a:t> </a:t>
            </a:r>
            <a:r>
              <a:rPr lang="en-US" sz="2200" dirty="0" err="1"/>
              <a:t>svoboda</a:t>
            </a:r>
            <a:r>
              <a:rPr lang="en-US" sz="2200" dirty="0"/>
              <a:t> </a:t>
            </a:r>
            <a:r>
              <a:rPr lang="en-US" sz="2200" dirty="0" err="1"/>
              <a:t>vyjadřování</a:t>
            </a:r>
            <a:r>
              <a:rPr lang="en-US" sz="2200" dirty="0"/>
              <a:t> </a:t>
            </a:r>
            <a:r>
              <a:rPr lang="en-US" sz="2200" dirty="0" err="1"/>
              <a:t>jsou</a:t>
            </a:r>
            <a:r>
              <a:rPr lang="en-US" sz="2200" dirty="0"/>
              <a:t> </a:t>
            </a:r>
            <a:r>
              <a:rPr lang="en-US" sz="2200" dirty="0" err="1"/>
              <a:t>zakotveny</a:t>
            </a:r>
            <a:r>
              <a:rPr lang="en-US" sz="2200" dirty="0"/>
              <a:t>	</a:t>
            </a:r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/>
              <a:t> V </a:t>
            </a:r>
            <a:r>
              <a:rPr lang="en-US" sz="2200" dirty="0" err="1"/>
              <a:t>mezinárodních</a:t>
            </a:r>
            <a:r>
              <a:rPr lang="en-US" sz="2200" dirty="0"/>
              <a:t> a </a:t>
            </a:r>
            <a:r>
              <a:rPr lang="en-US" sz="2200" dirty="0" err="1"/>
              <a:t>regionálních</a:t>
            </a:r>
            <a:r>
              <a:rPr lang="en-US" sz="2200" dirty="0"/>
              <a:t> </a:t>
            </a:r>
            <a:r>
              <a:rPr lang="en-US" sz="2200" dirty="0" err="1"/>
              <a:t>úmluvách</a:t>
            </a:r>
            <a:r>
              <a:rPr lang="en-US" sz="2200" dirty="0"/>
              <a:t> o </a:t>
            </a:r>
            <a:r>
              <a:rPr lang="en-US" sz="2200" dirty="0" err="1"/>
              <a:t>lidských</a:t>
            </a:r>
            <a:r>
              <a:rPr lang="en-US" sz="2200" dirty="0"/>
              <a:t> </a:t>
            </a:r>
            <a:r>
              <a:rPr lang="en-US" sz="2200" dirty="0" err="1"/>
              <a:t>práv</a:t>
            </a:r>
            <a:endParaRPr lang="en-US" sz="2200" dirty="0"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Článek</a:t>
            </a:r>
            <a:r>
              <a:rPr lang="en-US" sz="2200" dirty="0"/>
              <a:t> 19 </a:t>
            </a:r>
            <a:r>
              <a:rPr lang="en-US" sz="2200" dirty="0" err="1"/>
              <a:t>Všeobecné</a:t>
            </a:r>
            <a:r>
              <a:rPr lang="en-US" sz="2200" dirty="0"/>
              <a:t> </a:t>
            </a:r>
            <a:r>
              <a:rPr lang="en-US" sz="2200" dirty="0" err="1"/>
              <a:t>deklarace</a:t>
            </a:r>
            <a:r>
              <a:rPr lang="en-US" sz="2200" dirty="0"/>
              <a:t> </a:t>
            </a:r>
            <a:r>
              <a:rPr lang="en-US" sz="2200" dirty="0" err="1"/>
              <a:t>lidských</a:t>
            </a:r>
            <a:r>
              <a:rPr lang="en-US" sz="2200" dirty="0"/>
              <a:t> </a:t>
            </a:r>
            <a:r>
              <a:rPr lang="en-US" sz="2200" dirty="0" err="1"/>
              <a:t>práv</a:t>
            </a:r>
            <a:endParaRPr lang="en-US" sz="2200" dirty="0"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 err="1"/>
              <a:t>Mezinárodní</a:t>
            </a:r>
            <a:r>
              <a:rPr lang="en-US" sz="2200" dirty="0"/>
              <a:t> </a:t>
            </a:r>
            <a:r>
              <a:rPr lang="en-US" sz="2200" dirty="0" err="1"/>
              <a:t>pakt</a:t>
            </a:r>
            <a:r>
              <a:rPr lang="en-US" sz="2200" dirty="0"/>
              <a:t> o </a:t>
            </a:r>
            <a:r>
              <a:rPr lang="en-US" sz="2200" dirty="0" err="1"/>
              <a:t>občanských</a:t>
            </a:r>
            <a:r>
              <a:rPr lang="en-US" sz="2200" dirty="0"/>
              <a:t> a </a:t>
            </a:r>
            <a:r>
              <a:rPr lang="en-US" sz="2200" dirty="0" err="1"/>
              <a:t>politických</a:t>
            </a:r>
            <a:r>
              <a:rPr lang="en-US" sz="2200" dirty="0"/>
              <a:t> </a:t>
            </a:r>
            <a:r>
              <a:rPr lang="en-US" sz="2200" dirty="0" err="1"/>
              <a:t>právech</a:t>
            </a:r>
            <a:endParaRPr lang="en-US" sz="2200" dirty="0"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 err="1"/>
              <a:t>Článek</a:t>
            </a:r>
            <a:r>
              <a:rPr lang="en-US" sz="2200" dirty="0"/>
              <a:t> 10 </a:t>
            </a:r>
            <a:r>
              <a:rPr lang="en-US" sz="2200" dirty="0" err="1"/>
              <a:t>evropské</a:t>
            </a:r>
            <a:r>
              <a:rPr lang="en-US" sz="2200" dirty="0"/>
              <a:t> </a:t>
            </a:r>
            <a:r>
              <a:rPr lang="en-US" sz="2200" dirty="0" err="1"/>
              <a:t>Úmluvy</a:t>
            </a:r>
            <a:r>
              <a:rPr lang="en-US" sz="2200" dirty="0"/>
              <a:t> o </a:t>
            </a:r>
            <a:r>
              <a:rPr lang="en-US" sz="2200" dirty="0" err="1"/>
              <a:t>ochraně</a:t>
            </a:r>
            <a:r>
              <a:rPr lang="en-US" sz="2200" dirty="0"/>
              <a:t> </a:t>
            </a:r>
            <a:r>
              <a:rPr lang="en-US" sz="2200" dirty="0" err="1"/>
              <a:t>lidských</a:t>
            </a:r>
            <a:r>
              <a:rPr lang="en-US" sz="2200" dirty="0"/>
              <a:t> </a:t>
            </a:r>
            <a:r>
              <a:rPr lang="en-US" sz="2200" dirty="0" err="1"/>
              <a:t>práv</a:t>
            </a:r>
            <a:r>
              <a:rPr lang="en-US" sz="2200" dirty="0"/>
              <a:t> a </a:t>
            </a:r>
            <a:r>
              <a:rPr lang="en-US" sz="2200" dirty="0" err="1"/>
              <a:t>základních</a:t>
            </a:r>
            <a:r>
              <a:rPr lang="en-US" sz="2200" dirty="0"/>
              <a:t> </a:t>
            </a:r>
            <a:r>
              <a:rPr lang="en-US" sz="2200" dirty="0" err="1"/>
              <a:t>svobod</a:t>
            </a:r>
            <a:r>
              <a:rPr lang="en-US" sz="2200" dirty="0"/>
              <a:t> (Rada </a:t>
            </a:r>
            <a:r>
              <a:rPr lang="en-US" sz="2200" dirty="0" err="1"/>
              <a:t>Evropy</a:t>
            </a:r>
            <a:r>
              <a:rPr lang="en-US" sz="2200" dirty="0"/>
              <a:t>)</a:t>
            </a:r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Článku</a:t>
            </a:r>
            <a:r>
              <a:rPr lang="en-US" sz="2200" dirty="0"/>
              <a:t> 10 </a:t>
            </a:r>
            <a:r>
              <a:rPr lang="en-US" sz="2200" dirty="0" err="1"/>
              <a:t>Americké</a:t>
            </a:r>
            <a:r>
              <a:rPr lang="en-US" sz="2200" dirty="0"/>
              <a:t> </a:t>
            </a:r>
            <a:r>
              <a:rPr lang="en-US" sz="2200" dirty="0" err="1"/>
              <a:t>úmluvy</a:t>
            </a:r>
            <a:r>
              <a:rPr lang="en-US" sz="2200" dirty="0"/>
              <a:t> o </a:t>
            </a:r>
            <a:r>
              <a:rPr lang="en-US" sz="2200" dirty="0" err="1"/>
              <a:t>lidských</a:t>
            </a:r>
            <a:r>
              <a:rPr lang="en-US" sz="2200" dirty="0"/>
              <a:t> </a:t>
            </a:r>
            <a:r>
              <a:rPr lang="en-US" sz="2200" dirty="0" err="1"/>
              <a:t>právech</a:t>
            </a:r>
            <a:endParaRPr lang="en-US" sz="2200" dirty="0"/>
          </a:p>
          <a:p>
            <a:pPr lvl="2">
              <a:lnSpc>
                <a:spcPct val="150000"/>
              </a:lnSpc>
              <a:buFont typeface="Arial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Článku</a:t>
            </a:r>
            <a:r>
              <a:rPr lang="en-US" sz="2200" dirty="0"/>
              <a:t> 9 </a:t>
            </a:r>
            <a:r>
              <a:rPr lang="en-US" sz="2200" dirty="0" err="1"/>
              <a:t>Africké</a:t>
            </a:r>
            <a:r>
              <a:rPr lang="en-US" sz="2200" dirty="0"/>
              <a:t> </a:t>
            </a:r>
            <a:r>
              <a:rPr lang="en-US" sz="2200" dirty="0" err="1"/>
              <a:t>charty</a:t>
            </a:r>
            <a:r>
              <a:rPr lang="en-US" sz="2200" dirty="0"/>
              <a:t> </a:t>
            </a:r>
            <a:r>
              <a:rPr lang="en-US" sz="2200" dirty="0" err="1"/>
              <a:t>lidských</a:t>
            </a:r>
            <a:r>
              <a:rPr lang="en-US" sz="2200" dirty="0"/>
              <a:t> </a:t>
            </a:r>
            <a:r>
              <a:rPr lang="en-US" sz="2200" dirty="0" err="1"/>
              <a:t>práv</a:t>
            </a:r>
            <a:r>
              <a:rPr lang="en-US" sz="2200" dirty="0"/>
              <a:t> a </a:t>
            </a:r>
            <a:r>
              <a:rPr lang="en-US" sz="2200" dirty="0" err="1"/>
              <a:t>práv</a:t>
            </a:r>
            <a:r>
              <a:rPr lang="en-US" sz="2200" dirty="0"/>
              <a:t> </a:t>
            </a:r>
            <a:r>
              <a:rPr lang="en-US" sz="2200" dirty="0" err="1"/>
              <a:t>národů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Svoboda </a:t>
            </a:r>
            <a:r>
              <a:rPr lang="en-US" dirty="0" err="1"/>
              <a:t>slova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82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6-04-13 v 17.12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172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"</a:t>
            </a:r>
            <a:r>
              <a:rPr lang="en-US" sz="1800" dirty="0" err="1"/>
              <a:t>Zdůrazňujeme</a:t>
            </a:r>
            <a:r>
              <a:rPr lang="en-US" sz="1800" dirty="0"/>
              <a:t>,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základ</a:t>
            </a:r>
            <a:r>
              <a:rPr lang="en-US" sz="1800" dirty="0"/>
              <a:t> </a:t>
            </a:r>
            <a:r>
              <a:rPr lang="en-US" sz="1800" dirty="0" err="1"/>
              <a:t>informační</a:t>
            </a:r>
            <a:r>
              <a:rPr lang="en-US" sz="1800" dirty="0"/>
              <a:t> </a:t>
            </a:r>
            <a:r>
              <a:rPr lang="en-US" sz="1800" dirty="0" err="1"/>
              <a:t>společnosti</a:t>
            </a:r>
            <a:r>
              <a:rPr lang="en-US" sz="1800" dirty="0"/>
              <a:t> a </a:t>
            </a:r>
            <a:r>
              <a:rPr lang="en-US" sz="1800" dirty="0" err="1"/>
              <a:t>jak</a:t>
            </a:r>
            <a:r>
              <a:rPr lang="en-US" sz="1800" dirty="0"/>
              <a:t> je </a:t>
            </a:r>
            <a:r>
              <a:rPr lang="en-US" sz="1800" dirty="0" err="1"/>
              <a:t>řečeno</a:t>
            </a:r>
            <a:r>
              <a:rPr lang="en-US" sz="1800" dirty="0"/>
              <a:t> v </a:t>
            </a:r>
            <a:r>
              <a:rPr lang="en-US" sz="1800" dirty="0" err="1"/>
              <a:t>Článku</a:t>
            </a:r>
            <a:r>
              <a:rPr lang="en-US" sz="1800" dirty="0"/>
              <a:t> 19 </a:t>
            </a:r>
            <a:r>
              <a:rPr lang="en-US" sz="1800" dirty="0" err="1"/>
              <a:t>Všeobecné</a:t>
            </a:r>
            <a:r>
              <a:rPr lang="en-US" sz="1800" dirty="0"/>
              <a:t> </a:t>
            </a:r>
            <a:r>
              <a:rPr lang="en-US" sz="1800" dirty="0" err="1"/>
              <a:t>deklarace</a:t>
            </a:r>
            <a:r>
              <a:rPr lang="en-US" sz="1800" dirty="0"/>
              <a:t> </a:t>
            </a:r>
            <a:r>
              <a:rPr lang="en-US" sz="1800" dirty="0" err="1"/>
              <a:t>lidských</a:t>
            </a:r>
            <a:r>
              <a:rPr lang="en-US" sz="1800" dirty="0"/>
              <a:t> </a:t>
            </a:r>
            <a:r>
              <a:rPr lang="en-US" sz="1800" dirty="0" err="1"/>
              <a:t>práv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každý</a:t>
            </a:r>
            <a:r>
              <a:rPr lang="en-US" sz="1800" dirty="0"/>
              <a:t> </a:t>
            </a:r>
            <a:r>
              <a:rPr lang="en-US" sz="1800" dirty="0" err="1"/>
              <a:t>má</a:t>
            </a:r>
            <a:r>
              <a:rPr lang="en-US" sz="1800" dirty="0"/>
              <a:t> </a:t>
            </a:r>
            <a:r>
              <a:rPr lang="en-US" sz="1800" dirty="0" err="1"/>
              <a:t>právo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svobodu</a:t>
            </a:r>
            <a:r>
              <a:rPr lang="en-US" sz="1800" dirty="0"/>
              <a:t> </a:t>
            </a:r>
            <a:r>
              <a:rPr lang="en-US" sz="1800" dirty="0" err="1"/>
              <a:t>názoru</a:t>
            </a:r>
            <a:r>
              <a:rPr lang="en-US" sz="1800" dirty="0"/>
              <a:t> a </a:t>
            </a:r>
            <a:r>
              <a:rPr lang="en-US" sz="1800" dirty="0" err="1"/>
              <a:t>vyjadřování</a:t>
            </a:r>
            <a:r>
              <a:rPr lang="en-US" sz="1800" dirty="0"/>
              <a:t>, a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toto</a:t>
            </a:r>
            <a:r>
              <a:rPr lang="en-US" sz="1800" dirty="0"/>
              <a:t> </a:t>
            </a:r>
            <a:r>
              <a:rPr lang="en-US" sz="1800" dirty="0" err="1"/>
              <a:t>právo</a:t>
            </a:r>
            <a:r>
              <a:rPr lang="en-US" sz="1800" dirty="0"/>
              <a:t> </a:t>
            </a:r>
            <a:r>
              <a:rPr lang="en-US" sz="1800" dirty="0" err="1"/>
              <a:t>zahrnuje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svobodu</a:t>
            </a:r>
            <a:r>
              <a:rPr lang="en-US" sz="1800" dirty="0"/>
              <a:t> </a:t>
            </a:r>
            <a:r>
              <a:rPr lang="en-US" sz="1800" dirty="0" err="1"/>
              <a:t>bez</a:t>
            </a:r>
            <a:r>
              <a:rPr lang="en-US" sz="1800" dirty="0"/>
              <a:t> </a:t>
            </a:r>
            <a:r>
              <a:rPr lang="en-US" sz="1800" dirty="0" err="1"/>
              <a:t>překážet</a:t>
            </a:r>
            <a:r>
              <a:rPr lang="en-US" sz="1800" dirty="0"/>
              <a:t> </a:t>
            </a:r>
            <a:r>
              <a:rPr lang="en-US" sz="1800" dirty="0" err="1"/>
              <a:t>setrvávat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svých</a:t>
            </a:r>
            <a:r>
              <a:rPr lang="en-US" sz="1800" dirty="0"/>
              <a:t> </a:t>
            </a:r>
            <a:r>
              <a:rPr lang="en-US" sz="1800" dirty="0" err="1"/>
              <a:t>názorech</a:t>
            </a:r>
            <a:r>
              <a:rPr lang="en-US" sz="1800" dirty="0"/>
              <a:t> a </a:t>
            </a:r>
            <a:r>
              <a:rPr lang="en-US" sz="1800" dirty="0" err="1"/>
              <a:t>vyhledávat</a:t>
            </a:r>
            <a:r>
              <a:rPr lang="en-US" sz="1800" dirty="0"/>
              <a:t>, </a:t>
            </a:r>
            <a:r>
              <a:rPr lang="en-US" sz="1800" dirty="0" err="1"/>
              <a:t>přijímat</a:t>
            </a:r>
            <a:r>
              <a:rPr lang="en-US" sz="1800" dirty="0"/>
              <a:t> a </a:t>
            </a:r>
            <a:r>
              <a:rPr lang="en-US" sz="1800" dirty="0" err="1"/>
              <a:t>rozšiřovat</a:t>
            </a:r>
            <a:r>
              <a:rPr lang="en-US" sz="1800" dirty="0"/>
              <a:t> </a:t>
            </a:r>
            <a:r>
              <a:rPr lang="en-US" sz="1800" dirty="0" err="1"/>
              <a:t>informace</a:t>
            </a:r>
            <a:r>
              <a:rPr lang="en-US" sz="1800" dirty="0"/>
              <a:t> a </a:t>
            </a:r>
            <a:r>
              <a:rPr lang="en-US" sz="1800" dirty="0" err="1"/>
              <a:t>myšlenky</a:t>
            </a:r>
            <a:r>
              <a:rPr lang="en-US" sz="1800" dirty="0"/>
              <a:t> </a:t>
            </a:r>
            <a:r>
              <a:rPr lang="en-US" sz="1800" dirty="0" err="1"/>
              <a:t>jakýmikoli</a:t>
            </a:r>
            <a:r>
              <a:rPr lang="en-US" sz="1800" dirty="0"/>
              <a:t> </a:t>
            </a:r>
            <a:r>
              <a:rPr lang="en-US" sz="1800" dirty="0" err="1"/>
              <a:t>prostředky</a:t>
            </a:r>
            <a:r>
              <a:rPr lang="en-US" sz="1800" dirty="0"/>
              <a:t> a </a:t>
            </a:r>
            <a:r>
              <a:rPr lang="en-US" sz="1800" dirty="0" err="1"/>
              <a:t>bez</a:t>
            </a:r>
            <a:r>
              <a:rPr lang="en-US" sz="1800" dirty="0"/>
              <a:t> </a:t>
            </a:r>
            <a:r>
              <a:rPr lang="en-US" sz="1800" dirty="0" err="1"/>
              <a:t>ohledu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hranice</a:t>
            </a:r>
            <a:r>
              <a:rPr lang="en-US" sz="1800" dirty="0"/>
              <a:t> </a:t>
            </a:r>
            <a:r>
              <a:rPr lang="en-US" sz="1800" dirty="0" err="1"/>
              <a:t>států</a:t>
            </a:r>
            <a:r>
              <a:rPr lang="en-US" sz="1800" dirty="0"/>
              <a:t>. </a:t>
            </a:r>
            <a:r>
              <a:rPr lang="en-US" sz="1800" b="1" dirty="0" err="1"/>
              <a:t>Komunikace</a:t>
            </a:r>
            <a:r>
              <a:rPr lang="en-US" sz="1800" b="1" dirty="0"/>
              <a:t> je </a:t>
            </a:r>
            <a:r>
              <a:rPr lang="en-US" sz="1800" b="1" dirty="0" err="1"/>
              <a:t>základním</a:t>
            </a:r>
            <a:r>
              <a:rPr lang="en-US" sz="1800" b="1" dirty="0"/>
              <a:t> </a:t>
            </a:r>
            <a:r>
              <a:rPr lang="en-US" sz="1800" b="1" dirty="0" err="1"/>
              <a:t>společenským</a:t>
            </a:r>
            <a:r>
              <a:rPr lang="en-US" sz="1800" b="1" dirty="0"/>
              <a:t> </a:t>
            </a:r>
            <a:r>
              <a:rPr lang="en-US" sz="1800" b="1" dirty="0" err="1"/>
              <a:t>procesem</a:t>
            </a:r>
            <a:r>
              <a:rPr lang="en-US" sz="1800" b="1" dirty="0"/>
              <a:t>, </a:t>
            </a:r>
            <a:r>
              <a:rPr lang="en-US" sz="1800" b="1" dirty="0" err="1"/>
              <a:t>základní</a:t>
            </a:r>
            <a:r>
              <a:rPr lang="en-US" sz="1800" b="1" dirty="0"/>
              <a:t> </a:t>
            </a:r>
            <a:r>
              <a:rPr lang="en-US" sz="1800" b="1" dirty="0" err="1"/>
              <a:t>lidskou</a:t>
            </a:r>
            <a:r>
              <a:rPr lang="en-US" sz="1800" b="1" dirty="0"/>
              <a:t> </a:t>
            </a:r>
            <a:r>
              <a:rPr lang="en-US" sz="1800" b="1" dirty="0" err="1"/>
              <a:t>potřebou</a:t>
            </a:r>
            <a:r>
              <a:rPr lang="en-US" sz="1800" b="1" dirty="0"/>
              <a:t> a </a:t>
            </a:r>
            <a:r>
              <a:rPr lang="en-US" sz="1800" b="1" dirty="0" err="1"/>
              <a:t>základem</a:t>
            </a:r>
            <a:r>
              <a:rPr lang="en-US" sz="1800" b="1" dirty="0"/>
              <a:t> </a:t>
            </a:r>
            <a:r>
              <a:rPr lang="en-US" sz="1800" b="1" dirty="0" err="1"/>
              <a:t>veškeré</a:t>
            </a:r>
            <a:r>
              <a:rPr lang="en-US" sz="1800" b="1" dirty="0"/>
              <a:t> </a:t>
            </a:r>
            <a:r>
              <a:rPr lang="en-US" sz="1800" b="1" dirty="0" err="1"/>
              <a:t>společenské</a:t>
            </a:r>
            <a:r>
              <a:rPr lang="en-US" sz="1800" b="1" dirty="0"/>
              <a:t> </a:t>
            </a:r>
            <a:r>
              <a:rPr lang="en-US" sz="1800" b="1" dirty="0" err="1"/>
              <a:t>organizace</a:t>
            </a:r>
            <a:r>
              <a:rPr lang="en-US" sz="1800" b="1" dirty="0"/>
              <a:t>. Je </a:t>
            </a:r>
            <a:r>
              <a:rPr lang="en-US" sz="1800" b="1" dirty="0" err="1"/>
              <a:t>středobodem</a:t>
            </a:r>
            <a:r>
              <a:rPr lang="en-US" sz="1800" b="1" dirty="0"/>
              <a:t> </a:t>
            </a:r>
            <a:r>
              <a:rPr lang="en-US" sz="1800" b="1" dirty="0" err="1"/>
              <a:t>informační</a:t>
            </a:r>
            <a:r>
              <a:rPr lang="en-US" sz="1800" b="1" dirty="0"/>
              <a:t> </a:t>
            </a:r>
            <a:r>
              <a:rPr lang="en-US" sz="1800" b="1" dirty="0" err="1"/>
              <a:t>společnosti</a:t>
            </a:r>
            <a:r>
              <a:rPr lang="en-US" sz="1800" b="1" dirty="0"/>
              <a:t>. </a:t>
            </a:r>
            <a:r>
              <a:rPr lang="en-US" sz="1800" dirty="0" err="1"/>
              <a:t>Každý</a:t>
            </a:r>
            <a:r>
              <a:rPr lang="en-US" sz="1800" dirty="0"/>
              <a:t> by </a:t>
            </a:r>
            <a:r>
              <a:rPr lang="en-US" sz="1800" dirty="0" err="1"/>
              <a:t>měl</a:t>
            </a:r>
            <a:r>
              <a:rPr lang="en-US" sz="1800" dirty="0"/>
              <a:t> </a:t>
            </a:r>
            <a:r>
              <a:rPr lang="en-US" sz="1800" dirty="0" err="1"/>
              <a:t>mít</a:t>
            </a:r>
            <a:r>
              <a:rPr lang="en-US" sz="1800" dirty="0"/>
              <a:t> </a:t>
            </a:r>
            <a:r>
              <a:rPr lang="en-US" sz="1800" dirty="0" err="1"/>
              <a:t>kdekoli</a:t>
            </a:r>
            <a:r>
              <a:rPr lang="en-US" sz="1800" dirty="0"/>
              <a:t> </a:t>
            </a:r>
            <a:r>
              <a:rPr lang="en-US" sz="1800" dirty="0" err="1"/>
              <a:t>možnost</a:t>
            </a:r>
            <a:r>
              <a:rPr lang="en-US" sz="1800" dirty="0"/>
              <a:t> se </a:t>
            </a:r>
            <a:r>
              <a:rPr lang="en-US" sz="1800" dirty="0" err="1"/>
              <a:t>informační</a:t>
            </a:r>
            <a:r>
              <a:rPr lang="en-US" sz="1800" dirty="0"/>
              <a:t> </a:t>
            </a:r>
            <a:r>
              <a:rPr lang="en-US" sz="1800" dirty="0" err="1"/>
              <a:t>společnosti</a:t>
            </a:r>
            <a:r>
              <a:rPr lang="en-US" sz="1800" dirty="0"/>
              <a:t> </a:t>
            </a:r>
            <a:r>
              <a:rPr lang="en-US" sz="1800" dirty="0" err="1"/>
              <a:t>účastnit</a:t>
            </a:r>
            <a:r>
              <a:rPr lang="en-US" sz="1800" dirty="0"/>
              <a:t> a </a:t>
            </a:r>
            <a:r>
              <a:rPr lang="en-US" sz="1800" dirty="0" err="1"/>
              <a:t>nikdo</a:t>
            </a:r>
            <a:r>
              <a:rPr lang="en-US" sz="1800" dirty="0"/>
              <a:t> by </a:t>
            </a:r>
            <a:r>
              <a:rPr lang="en-US" sz="1800" dirty="0" err="1"/>
              <a:t>neměl</a:t>
            </a:r>
            <a:r>
              <a:rPr lang="en-US" sz="1800" dirty="0"/>
              <a:t> </a:t>
            </a:r>
            <a:r>
              <a:rPr lang="en-US" sz="1800" dirty="0" err="1"/>
              <a:t>být</a:t>
            </a:r>
            <a:r>
              <a:rPr lang="en-US" sz="1800" dirty="0"/>
              <a:t> </a:t>
            </a:r>
            <a:r>
              <a:rPr lang="en-US" sz="1800" dirty="0" err="1"/>
              <a:t>vyloučen</a:t>
            </a:r>
            <a:r>
              <a:rPr lang="en-US" sz="1800" dirty="0"/>
              <a:t> z </a:t>
            </a:r>
            <a:r>
              <a:rPr lang="en-US" sz="1800" dirty="0" err="1"/>
              <a:t>přínosů</a:t>
            </a:r>
            <a:r>
              <a:rPr lang="en-US" sz="1800" dirty="0"/>
              <a:t>, </a:t>
            </a:r>
            <a:r>
              <a:rPr lang="en-US" sz="1800" dirty="0" err="1"/>
              <a:t>které</a:t>
            </a:r>
            <a:r>
              <a:rPr lang="en-US" sz="1800" dirty="0"/>
              <a:t> </a:t>
            </a:r>
            <a:r>
              <a:rPr lang="en-US" sz="1800" dirty="0" err="1"/>
              <a:t>informační</a:t>
            </a:r>
            <a:r>
              <a:rPr lang="en-US" sz="1800" dirty="0"/>
              <a:t> </a:t>
            </a:r>
            <a:r>
              <a:rPr lang="en-US" sz="1800" dirty="0" err="1"/>
              <a:t>společnost</a:t>
            </a:r>
            <a:r>
              <a:rPr lang="en-US" sz="1800" dirty="0"/>
              <a:t> </a:t>
            </a:r>
            <a:r>
              <a:rPr lang="en-US" sz="1800" dirty="0" err="1"/>
              <a:t>nabízí</a:t>
            </a:r>
            <a:r>
              <a:rPr lang="en-US" sz="1800" dirty="0"/>
              <a:t>.” (</a:t>
            </a:r>
            <a:r>
              <a:rPr lang="en-US" sz="1800" i="1" dirty="0"/>
              <a:t>Human Rights in the Digital Age)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Svoboda </a:t>
            </a:r>
            <a:r>
              <a:rPr lang="en-US" dirty="0" err="1"/>
              <a:t>slova</a:t>
            </a:r>
            <a:r>
              <a:rPr lang="en-US" dirty="0"/>
              <a:t> v </a:t>
            </a:r>
            <a:r>
              <a:rPr lang="en-US" dirty="0" err="1"/>
              <a:t>prostředí</a:t>
            </a:r>
            <a:r>
              <a:rPr lang="en-US" dirty="0"/>
              <a:t> </a:t>
            </a:r>
            <a:r>
              <a:rPr lang="en-US" dirty="0" err="1"/>
              <a:t>informační</a:t>
            </a:r>
            <a:r>
              <a:rPr lang="en-US" dirty="0"/>
              <a:t> </a:t>
            </a:r>
            <a:r>
              <a:rPr lang="en-US" dirty="0" err="1"/>
              <a:t>společnosti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0" y="1671537"/>
            <a:ext cx="6522720" cy="46951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Internetová populace globálně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8260" y="6366729"/>
            <a:ext cx="3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internetlivestats.com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5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5639184-3C6F-9745-8CF4-753277EF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3FC29E-243A-F845-9174-154FFF95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92309D-9B61-274C-85A0-7F33A312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46" y="1701145"/>
            <a:ext cx="6626185" cy="48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nímek obrazovky 2016-04-12 v 23.58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 b="122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Internetová</a:t>
            </a:r>
            <a:r>
              <a:rPr lang="en-US" dirty="0"/>
              <a:t> populace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zem</a:t>
            </a:r>
            <a:r>
              <a:rPr lang="cs-CZ" dirty="0" err="1"/>
              <a:t>Í</a:t>
            </a:r>
            <a:r>
              <a:rPr lang="cs-CZ" dirty="0"/>
              <a:t> </a:t>
            </a:r>
            <a:r>
              <a:rPr lang="en-US" dirty="0"/>
              <a:t>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8260" y="6250643"/>
            <a:ext cx="316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</a:t>
            </a:r>
            <a:r>
              <a:rPr lang="cs-CZ" dirty="0" err="1"/>
              <a:t>internetlivestats.com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22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FIRST</a:t>
            </a:r>
          </a:p>
          <a:p>
            <a:r>
              <a:rPr lang="en-US" dirty="0"/>
              <a:t>DIGITAL DIVIDE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 descr="graf_smartph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11" r="-43311"/>
          <a:stretch>
            <a:fillRect/>
          </a:stretch>
        </p:blipFill>
        <p:spPr>
          <a:xfrm>
            <a:off x="1871579" y="1856020"/>
            <a:ext cx="8708189" cy="45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tneutral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5952"/>
          <a:stretch>
            <a:fillRect/>
          </a:stretch>
        </p:blipFill>
        <p:spPr>
          <a:xfrm>
            <a:off x="303248" y="1835693"/>
            <a:ext cx="8561239" cy="44877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SíŤová</a:t>
            </a:r>
            <a:r>
              <a:rPr lang="en-US" dirty="0"/>
              <a:t> </a:t>
            </a:r>
            <a:r>
              <a:rPr lang="en-US" dirty="0" err="1"/>
              <a:t>neutralita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8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ISP = </a:t>
            </a:r>
            <a:r>
              <a:rPr lang="en-US" dirty="0" err="1"/>
              <a:t>Poskytovatel</a:t>
            </a:r>
            <a:r>
              <a:rPr lang="en-US" dirty="0"/>
              <a:t> </a:t>
            </a:r>
            <a:r>
              <a:rPr lang="en-US" dirty="0" err="1"/>
              <a:t>internetového</a:t>
            </a:r>
            <a:r>
              <a:rPr lang="en-US" dirty="0"/>
              <a:t> </a:t>
            </a:r>
            <a:r>
              <a:rPr lang="en-US" dirty="0" err="1"/>
              <a:t>připojení</a:t>
            </a:r>
            <a:endParaRPr lang="en-US" dirty="0"/>
          </a:p>
          <a:p>
            <a:endParaRPr lang="en-US" dirty="0"/>
          </a:p>
          <a:p>
            <a:r>
              <a:rPr lang="en-US" dirty="0"/>
              <a:t>DPI = </a:t>
            </a:r>
            <a:r>
              <a:rPr lang="en-US" dirty="0" err="1"/>
              <a:t>kontrola</a:t>
            </a:r>
            <a:r>
              <a:rPr lang="en-US" dirty="0"/>
              <a:t>, </a:t>
            </a:r>
            <a:r>
              <a:rPr lang="en-US" dirty="0" err="1"/>
              <a:t>skladování</a:t>
            </a:r>
            <a:r>
              <a:rPr lang="en-US" dirty="0"/>
              <a:t> a </a:t>
            </a:r>
            <a:r>
              <a:rPr lang="en-US" dirty="0" err="1"/>
              <a:t>třídění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uživatelů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Blokování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(CZ </a:t>
            </a:r>
            <a:r>
              <a:rPr lang="en-US" dirty="0" err="1"/>
              <a:t>diskuse</a:t>
            </a:r>
            <a:r>
              <a:rPr lang="en-US" dirty="0"/>
              <a:t> o </a:t>
            </a:r>
            <a:r>
              <a:rPr lang="en-US" dirty="0" err="1"/>
              <a:t>hazardu</a:t>
            </a:r>
            <a:r>
              <a:rPr lang="en-US" dirty="0"/>
              <a:t>!)</a:t>
            </a:r>
          </a:p>
          <a:p>
            <a:endParaRPr lang="en-US" dirty="0"/>
          </a:p>
          <a:p>
            <a:r>
              <a:rPr lang="en-US" dirty="0" err="1"/>
              <a:t>Přiřazení</a:t>
            </a:r>
            <a:r>
              <a:rPr lang="en-US" dirty="0"/>
              <a:t> </a:t>
            </a:r>
            <a:r>
              <a:rPr lang="en-US" dirty="0" err="1"/>
              <a:t>obsahu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konkrétním</a:t>
            </a:r>
            <a:r>
              <a:rPr lang="en-US" dirty="0"/>
              <a:t> </a:t>
            </a:r>
            <a:r>
              <a:rPr lang="en-US" dirty="0" err="1"/>
              <a:t>osobám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Technická</a:t>
            </a:r>
            <a:r>
              <a:rPr lang="en-US" dirty="0"/>
              <a:t> x </a:t>
            </a:r>
            <a:r>
              <a:rPr lang="en-US" dirty="0" err="1"/>
              <a:t>netechnická</a:t>
            </a:r>
            <a:r>
              <a:rPr lang="en-US" dirty="0"/>
              <a:t> </a:t>
            </a:r>
            <a:r>
              <a:rPr lang="en-US" dirty="0" err="1"/>
              <a:t>opatření</a:t>
            </a:r>
            <a:r>
              <a:rPr lang="en-US" dirty="0"/>
              <a:t> (</a:t>
            </a:r>
            <a:r>
              <a:rPr lang="en-US" dirty="0" err="1"/>
              <a:t>registrace</a:t>
            </a:r>
            <a:r>
              <a:rPr lang="en-US" dirty="0"/>
              <a:t> </a:t>
            </a:r>
            <a:r>
              <a:rPr lang="en-US" dirty="0" err="1"/>
              <a:t>návštěvníků</a:t>
            </a:r>
            <a:r>
              <a:rPr lang="en-US" dirty="0"/>
              <a:t> </a:t>
            </a:r>
            <a:r>
              <a:rPr lang="en-US" dirty="0" err="1"/>
              <a:t>internetových</a:t>
            </a:r>
            <a:r>
              <a:rPr lang="en-US" dirty="0"/>
              <a:t> </a:t>
            </a:r>
            <a:r>
              <a:rPr lang="en-US" dirty="0" err="1"/>
              <a:t>kaváren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Packet inspection</a:t>
            </a:r>
          </a:p>
        </p:txBody>
      </p:sp>
    </p:spTree>
    <p:extLst>
      <p:ext uri="{BB962C8B-B14F-4D97-AF65-F5344CB8AC3E}">
        <p14:creationId xmlns:p14="http://schemas.microsoft.com/office/powerpoint/2010/main" val="1429519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1272</TotalTime>
  <Words>406</Words>
  <Application>Microsoft Macintosh PowerPoint</Application>
  <PresentationFormat>Předvádění na obrazovce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Franklin Gothic Medium</vt:lpstr>
      <vt:lpstr>Wingdings</vt:lpstr>
      <vt:lpstr>Wingdings 2</vt:lpstr>
      <vt:lpstr>Grid</vt:lpstr>
      <vt:lpstr>Represivní režimy  a svoboda slova</vt:lpstr>
      <vt:lpstr>Svoboda slova</vt:lpstr>
      <vt:lpstr>Svoboda slova v prostředí informační společnosti</vt:lpstr>
      <vt:lpstr>Internetová populace globálně 2016</vt:lpstr>
      <vt:lpstr>Prezentace aplikace PowerPoint</vt:lpstr>
      <vt:lpstr>Internetová populace Podle zemÍ 2016</vt:lpstr>
      <vt:lpstr>smartphones</vt:lpstr>
      <vt:lpstr>SíŤová neutralita</vt:lpstr>
      <vt:lpstr>DEEP Packet inspection</vt:lpstr>
      <vt:lpstr>Čína</vt:lpstr>
      <vt:lpstr>Great firewall of china</vt:lpstr>
      <vt:lpstr>autoCenzura na úrovni isp a obsahu</vt:lpstr>
      <vt:lpstr>Jing jing cha cha</vt:lpstr>
      <vt:lpstr>EGYPT: Případová studie</vt:lpstr>
      <vt:lpstr>Mada masr</vt:lpstr>
      <vt:lpstr>Jak tomu předejít</vt:lpstr>
      <vt:lpstr>EDWARD SNOWDEN LEAK</vt:lpstr>
      <vt:lpstr>Kvantitativní analýza</vt:lpstr>
      <vt:lpstr>blokování</vt:lpstr>
      <vt:lpstr>represe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Represivní režimy  a svoboda slova</dc:title>
  <dc:creator>Jan Novák</dc:creator>
  <cp:lastModifiedBy>Microsoft Office User</cp:lastModifiedBy>
  <cp:revision>25</cp:revision>
  <dcterms:created xsi:type="dcterms:W3CDTF">2016-04-11T21:54:01Z</dcterms:created>
  <dcterms:modified xsi:type="dcterms:W3CDTF">2019-04-10T14:31:52Z</dcterms:modified>
</cp:coreProperties>
</file>