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1"/>
  </p:notesMasterIdLst>
  <p:sldIdLst>
    <p:sldId id="256" r:id="rId5"/>
    <p:sldId id="268" r:id="rId6"/>
    <p:sldId id="298" r:id="rId7"/>
    <p:sldId id="301" r:id="rId8"/>
    <p:sldId id="291" r:id="rId9"/>
    <p:sldId id="297" r:id="rId10"/>
    <p:sldId id="296" r:id="rId11"/>
    <p:sldId id="302" r:id="rId12"/>
    <p:sldId id="294" r:id="rId13"/>
    <p:sldId id="289" r:id="rId14"/>
    <p:sldId id="299" r:id="rId15"/>
    <p:sldId id="303" r:id="rId16"/>
    <p:sldId id="295" r:id="rId17"/>
    <p:sldId id="286" r:id="rId18"/>
    <p:sldId id="290" r:id="rId19"/>
    <p:sldId id="304" r:id="rId20"/>
    <p:sldId id="292" r:id="rId21"/>
    <p:sldId id="269" r:id="rId22"/>
    <p:sldId id="283" r:id="rId23"/>
    <p:sldId id="284" r:id="rId24"/>
    <p:sldId id="287" r:id="rId25"/>
    <p:sldId id="293" r:id="rId26"/>
    <p:sldId id="300" r:id="rId27"/>
    <p:sldId id="276" r:id="rId28"/>
    <p:sldId id="275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C298C2F-C86B-4C39-B94F-EB30740A4DD8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9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739F44-1B0F-444D-8298-6B4FA23FA5CB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5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739F44-1B0F-444D-8298-6B4FA23FA5CB}" type="slidenum">
              <a:rPr lang="cs-CZ" sz="1200" strike="noStrike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5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6" name="Obrázek 5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7" name="Obrázek 5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4" name="Obrázek 10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5" name="Obrázek 10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" name="Obrázek 15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9" name="Obrázek 15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4" name="Obrázek 19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5" name="Obrázek 19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7ED3-396E-4DE7-B057-AE630B15B6F5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0E95-51F7-40BE-8CAB-B5C8A4D5D44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</p:sp>
      <p:sp>
        <p:nvSpPr>
          <p:cNvPr id="65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300" strike="noStrike">
                <a:solidFill>
                  <a:srgbClr val="7B9899"/>
                </a:solidFill>
                <a:latin typeface="Georgia"/>
              </a:rPr>
              <a:t>Kliknutím lze upravit styl.</a:t>
            </a:r>
            <a:endParaRPr/>
          </a:p>
        </p:txBody>
      </p:sp>
      <p:sp>
        <p:nvSpPr>
          <p:cNvPr id="68" name="PlaceHolder 11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400" strike="noStrike">
                <a:solidFill>
                  <a:srgbClr val="FFFFFF"/>
                </a:solidFill>
                <a:latin typeface="Georgia"/>
              </a:rPr>
              <a:t>10. 2. 2016</a:t>
            </a:r>
            <a:endParaRPr/>
          </a:p>
        </p:txBody>
      </p:sp>
      <p:sp>
        <p:nvSpPr>
          <p:cNvPr id="69" name="PlaceHolder 12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0" name="PlaceHolder 13"/>
          <p:cNvSpPr>
            <a:spLocks noGrp="1"/>
          </p:cNvSpPr>
          <p:nvPr>
            <p:ph type="sldNum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06911CED-9276-4FA1-BCDB-D4A1B9D69F56}" type="slidenum">
              <a:rPr lang="cs-CZ" sz="1600" strike="noStrike">
                <a:solidFill>
                  <a:srgbClr val="7B9899"/>
                </a:solidFill>
                <a:latin typeface="Georgia"/>
              </a:rPr>
              <a:t>‹#›</a:t>
            </a:fld>
            <a:endParaRPr/>
          </a:p>
        </p:txBody>
      </p:sp>
      <p:sp>
        <p:nvSpPr>
          <p:cNvPr id="71" name="PlaceHolder 14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cs-CZ" sz="2700" strike="noStrike">
                <a:solidFill>
                  <a:srgbClr val="000000"/>
                </a:solidFill>
                <a:latin typeface="Georgia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" charset="2"/>
              <a:buChar char=""/>
            </a:pPr>
            <a:r>
              <a:rPr lang="cs-CZ" sz="2200" strike="noStrike">
                <a:solidFill>
                  <a:srgbClr val="646B86"/>
                </a:solidFill>
                <a:latin typeface="Georgia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SzPct val="75000"/>
              <a:buFont typeface="Wingdings 2" charset="2"/>
              <a:buChar char=""/>
            </a:pPr>
            <a:r>
              <a:rPr lang="cs-CZ" sz="2000" strike="noStrike">
                <a:solidFill>
                  <a:srgbClr val="000000"/>
                </a:solidFill>
                <a:latin typeface="Georgia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cs-CZ" sz="2000" strike="noStrike">
                <a:solidFill>
                  <a:srgbClr val="646B86"/>
                </a:solidFill>
                <a:latin typeface="Georgia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cs-CZ" strike="noStrike">
                <a:solidFill>
                  <a:srgbClr val="000000"/>
                </a:solidFill>
                <a:latin typeface="Georgia"/>
              </a:rPr>
              <a:t>Pátá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chemeClr val="accent3">
                <a:shade val="75000"/>
              </a:schemeClr>
            </a:solidFill>
            <a:custDash>
              <a:ds d="400000" sp="100000"/>
            </a:custDash>
            <a:round/>
          </a:ln>
        </p:spPr>
      </p:sp>
      <p:sp>
        <p:nvSpPr>
          <p:cNvPr id="113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chemeClr val="accent3">
                <a:shade val="75000"/>
              </a:schemeClr>
            </a:solidFill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1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chemeClr val="accent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1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noFill/>
          <a:ln w="9360">
            <a:solidFill>
              <a:schemeClr val="accent3">
                <a:shade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PlaceHolder 16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400" strike="noStrike">
                <a:solidFill>
                  <a:srgbClr val="FFFFFF"/>
                </a:solidFill>
                <a:latin typeface="Georgia"/>
              </a:rPr>
              <a:t>10. 2. 2016</a:t>
            </a:r>
            <a:endParaRPr/>
          </a:p>
        </p:txBody>
      </p:sp>
      <p:sp>
        <p:nvSpPr>
          <p:cNvPr id="122" name="PlaceHolder 17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23" name="PlaceHolder 18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BB2DCB2F-1B8F-4D60-826E-A1B0D43DF456}" type="slidenum">
              <a:rPr lang="cs-CZ" sz="1600" strike="noStrike">
                <a:solidFill>
                  <a:srgbClr val="E1E1E1"/>
                </a:solidFill>
                <a:latin typeface="Georgia"/>
              </a:rPr>
              <a:t>‹#›</a:t>
            </a:fld>
            <a:endParaRPr/>
          </a:p>
        </p:txBody>
      </p:sp>
      <p:sp>
        <p:nvSpPr>
          <p:cNvPr id="124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Georgia"/>
              </a:rPr>
              <a:t>Klikněte pro úpravu formátu textu nadpisu</a:t>
            </a:r>
            <a:endParaRPr/>
          </a:p>
        </p:txBody>
      </p:sp>
      <p:sp>
        <p:nvSpPr>
          <p:cNvPr id="125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2700">
                <a:latin typeface="Georgia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>
                <a:latin typeface="Georgi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Georgia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Georgia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Georgia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Georgia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Georgia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Times New Roman"/>
              <a:buChar char="•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Font typeface="Times New Roman"/>
              <a:buChar char="–"/>
            </a:pPr>
            <a:r>
              <a:rPr lang="cs-CZ" sz="2800">
                <a:latin typeface="Times New Roman"/>
              </a:rPr>
              <a:t>Druhá úroveň</a:t>
            </a:r>
            <a:endParaRPr/>
          </a:p>
          <a:p>
            <a:pPr lvl="2">
              <a:buFont typeface="Times New Roman"/>
              <a:buChar char="•"/>
            </a:pPr>
            <a:r>
              <a:rPr lang="cs-CZ" sz="2400">
                <a:latin typeface="Times New Roman"/>
              </a:rPr>
              <a:t>Třetí úroveň</a:t>
            </a:r>
            <a:endParaRPr/>
          </a:p>
          <a:p>
            <a:pPr lvl="3">
              <a:buFont typeface="Times New Roman"/>
              <a:buChar char="–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Font typeface="Times New Roman"/>
              <a:buChar char="»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Font typeface="Times New Roman"/>
              <a:buChar char="»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Font typeface="Times New Roman"/>
              <a:buChar char="»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.upol.cz/images/JesinaKudlacek-Aplikovana_telesna_vychova.pdf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Kmn9FmH6So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a.upol.cz/images/BartonovaJesina-IVP.pdf" TargetMode="External"/><Relationship Id="rId2" Type="http://schemas.openxmlformats.org/officeDocument/2006/relationships/hyperlink" Target="https://apa.upol.cz/images/APAosobSt&#283;lesn&#253;mPosti&#382;en&#237;mKudlacek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esearchgate.net/publication/318100278_Metody_integrace_zaka_s_telesnym_postizenim_do_telesne_vychov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adova@ftvs.c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kluze.net/inkluzivni-vzdelavan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1131996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403640" y="3168000"/>
            <a:ext cx="6400440" cy="27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600" b="1" strike="noStrike" cap="all" dirty="0">
                <a:solidFill>
                  <a:srgbClr val="000000"/>
                </a:solidFill>
                <a:latin typeface="Georgia"/>
              </a:rPr>
              <a:t>PhDr. Klára Daďová, Ph.D.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600" b="1" strike="noStrike" cap="all" dirty="0">
                <a:solidFill>
                  <a:srgbClr val="000000"/>
                </a:solidFill>
                <a:latin typeface="Georgia"/>
              </a:rPr>
              <a:t>Katedra ZTV a TVL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600" b="1" strike="noStrike" cap="all" dirty="0">
                <a:solidFill>
                  <a:srgbClr val="000000"/>
                </a:solidFill>
                <a:latin typeface="Georgia"/>
              </a:rPr>
              <a:t>FTVS UK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strike="noStrike" cap="all" dirty="0">
                <a:solidFill>
                  <a:srgbClr val="000000"/>
                </a:solidFill>
                <a:latin typeface="Georgia"/>
              </a:rPr>
              <a:t>dadova@ftvs.cuni.cz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strike="noStrike" cap="all" dirty="0">
                <a:solidFill>
                  <a:srgbClr val="000000"/>
                </a:solidFill>
                <a:latin typeface="Georgia"/>
              </a:rPr>
              <a:t>Dadova.klara@gmail.com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strike="noStrike" cap="all" dirty="0">
                <a:solidFill>
                  <a:srgbClr val="000000"/>
                </a:solidFill>
                <a:latin typeface="Georgia"/>
              </a:rPr>
              <a:t>2 2017 2386 </a:t>
            </a:r>
            <a:endParaRPr dirty="0"/>
          </a:p>
        </p:txBody>
      </p:sp>
      <p:sp>
        <p:nvSpPr>
          <p:cNvPr id="202" name="TextShape 2"/>
          <p:cNvSpPr txBox="1"/>
          <p:nvPr/>
        </p:nvSpPr>
        <p:spPr>
          <a:xfrm>
            <a:off x="432000" y="546480"/>
            <a:ext cx="835020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5400" strike="noStrike" dirty="0" err="1">
                <a:solidFill>
                  <a:srgbClr val="D16349"/>
                </a:solidFill>
                <a:latin typeface="Georgia"/>
              </a:rPr>
              <a:t>Somatopedie</a:t>
            </a:r>
            <a:endParaRPr lang="cs-CZ" sz="5400" strike="noStrike" dirty="0">
              <a:solidFill>
                <a:srgbClr val="D16349"/>
              </a:solidFill>
              <a:latin typeface="Georgia"/>
            </a:endParaRPr>
          </a:p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D16349"/>
                </a:solidFill>
                <a:latin typeface="Georgia"/>
              </a:rPr>
              <a:t>Metody integrace v TV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Faktory integrace / inkluze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16980" y="1700808"/>
            <a:ext cx="8503560" cy="46859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>
                <a:latin typeface="Comic Sans MS" panose="030F0702030302020204" pitchFamily="66" charset="0"/>
              </a:rPr>
              <a:t>Rodina</a:t>
            </a:r>
            <a:r>
              <a:rPr lang="cs-CZ" sz="2400" dirty="0">
                <a:latin typeface="Comic Sans MS" panose="030F0702030302020204" pitchFamily="66" charset="0"/>
              </a:rPr>
              <a:t> – skladba rodiny, hodnotová orientace, přijetí dítěte, výchovný styl, vzdělání rodičů, </a:t>
            </a:r>
            <a:r>
              <a:rPr lang="cs-CZ" sz="2400" dirty="0" err="1">
                <a:latin typeface="Comic Sans MS" panose="030F0702030302020204" pitchFamily="66" charset="0"/>
              </a:rPr>
              <a:t>socio</a:t>
            </a:r>
            <a:r>
              <a:rPr lang="cs-CZ" sz="2400" dirty="0">
                <a:latin typeface="Comic Sans MS" panose="030F0702030302020204" pitchFamily="66" charset="0"/>
              </a:rPr>
              <a:t>-kulturní a ekonomická úroveň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omic Sans MS" panose="030F0702030302020204" pitchFamily="66" charset="0"/>
              </a:rPr>
              <a:t>Stát a </a:t>
            </a:r>
            <a:r>
              <a:rPr lang="cs-CZ" sz="2400" u="sng" dirty="0">
                <a:latin typeface="Comic Sans MS" panose="030F0702030302020204" pitchFamily="66" charset="0"/>
              </a:rPr>
              <a:t>sociální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>
                <a:latin typeface="Comic Sans MS" panose="030F0702030302020204" pitchFamily="66" charset="0"/>
              </a:rPr>
              <a:t>Škola</a:t>
            </a:r>
            <a:r>
              <a:rPr lang="cs-CZ" sz="2400" dirty="0">
                <a:latin typeface="Comic Sans MS" panose="030F0702030302020204" pitchFamily="66" charset="0"/>
              </a:rPr>
              <a:t> – vybavení, doprava, atmosféra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>
                <a:latin typeface="Comic Sans MS" panose="030F0702030302020204" pitchFamily="66" charset="0"/>
              </a:rPr>
              <a:t>Možnosti podpory</a:t>
            </a:r>
            <a:r>
              <a:rPr lang="cs-CZ" sz="2400" dirty="0">
                <a:latin typeface="Comic Sans MS" panose="030F0702030302020204" pitchFamily="66" charset="0"/>
              </a:rPr>
              <a:t> – asistent pedagoga vs. osobní asistent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>
                <a:latin typeface="Comic Sans MS" panose="030F0702030302020204" pitchFamily="66" charset="0"/>
              </a:rPr>
              <a:t>Kvalita diagnostické a metodické pomoci odborných zařízení </a:t>
            </a:r>
            <a:r>
              <a:rPr lang="cs-CZ" sz="2400" dirty="0">
                <a:latin typeface="Comic Sans MS" panose="030F0702030302020204" pitchFamily="66" charset="0"/>
              </a:rPr>
              <a:t>– SPC, PPP, neziskové organizace</a:t>
            </a:r>
            <a:br>
              <a:rPr lang="cs-CZ" sz="2400" dirty="0">
                <a:latin typeface="Comic Sans MS" panose="030F0702030302020204" pitchFamily="66" charset="0"/>
              </a:rPr>
            </a:br>
            <a:endParaRPr lang="cs-CZ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omic Sans MS" panose="030F0702030302020204" pitchFamily="66" charset="0"/>
              </a:rPr>
              <a:t>Široká škála možností a postupů (není to buď a nebo)</a:t>
            </a:r>
          </a:p>
          <a:p>
            <a:br>
              <a:rPr lang="cs-CZ" sz="2800" dirty="0"/>
            </a:b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97624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7169CE0-105D-4248-BB02-71E23209B7E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363272" cy="47525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sz="2400" dirty="0">
                <a:latin typeface="Comic Sans MS" panose="030F0702030302020204" pitchFamily="66" charset="0"/>
              </a:rPr>
              <a:t>osobnost žáka (výchozí schopnosti, dovednosti a osobnostní rysy)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omic Sans MS" panose="030F0702030302020204" pitchFamily="66" charset="0"/>
              </a:rPr>
              <a:t>poskytnout mu takové edukační prostředí, ve kterém tento žák najde optimální podněty pro svůj rozvoj, ale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omic Sans MS" panose="030F0702030302020204" pitchFamily="66" charset="0"/>
              </a:rPr>
              <a:t>třída - každý je jiný s jiným spektrem schopností a potřeb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omic Sans MS" panose="030F0702030302020204" pitchFamily="66" charset="0"/>
              </a:rPr>
              <a:t>inkluze pak znamená </a:t>
            </a:r>
            <a:r>
              <a:rPr lang="cs-CZ" sz="2400" b="1" dirty="0">
                <a:latin typeface="Comic Sans MS" panose="030F0702030302020204" pitchFamily="66" charset="0"/>
              </a:rPr>
              <a:t>vytvoření diferencovaných podmínek různým dětem</a:t>
            </a:r>
            <a:r>
              <a:rPr lang="cs-CZ" sz="2400" dirty="0">
                <a:latin typeface="Comic Sans MS" panose="030F0702030302020204" pitchFamily="66" charset="0"/>
              </a:rPr>
              <a:t> tak, že všechny – ač se svými schopnostmi mohou značně lišit – </a:t>
            </a:r>
            <a:r>
              <a:rPr lang="cs-CZ" sz="2400" b="1" dirty="0">
                <a:latin typeface="Comic Sans MS" panose="030F0702030302020204" pitchFamily="66" charset="0"/>
              </a:rPr>
              <a:t>získají prostředí, které je optimálně rozvíjí</a:t>
            </a:r>
            <a:r>
              <a:rPr lang="cs-CZ" sz="2400" dirty="0">
                <a:latin typeface="Comic Sans MS" panose="030F0702030302020204" pitchFamily="66" charset="0"/>
              </a:rPr>
              <a:t> a přitom mohou pracovat ve společné, výkonově heterogenní sociální skupině.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omic Sans MS" panose="030F0702030302020204" pitchFamily="66" charset="0"/>
              </a:rPr>
              <a:t>program s vysokou mírou vnější a vnitřní diferenciace a individualizace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36E2B6-B0B4-498E-999B-394DF0A6FD9A}"/>
              </a:ext>
            </a:extLst>
          </p:cNvPr>
          <p:cNvSpPr txBox="1"/>
          <p:nvPr/>
        </p:nvSpPr>
        <p:spPr>
          <a:xfrm>
            <a:off x="1403648" y="332656"/>
            <a:ext cx="6689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Faktory integrace a inkluze II</a:t>
            </a:r>
          </a:p>
        </p:txBody>
      </p:sp>
    </p:spTree>
    <p:extLst>
      <p:ext uri="{BB962C8B-B14F-4D97-AF65-F5344CB8AC3E}">
        <p14:creationId xmlns:p14="http://schemas.microsoft.com/office/powerpoint/2010/main" val="113083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AC879-3692-4C5C-AC5F-BB540EE2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4" y="116632"/>
            <a:ext cx="8229240" cy="851144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ATV vs. ITV vs. ZTV vs. RTV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8AC0ED-2A85-46F1-A4D5-AD23F126CD4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9512" y="1604520"/>
            <a:ext cx="8506928" cy="51368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aplikovaná tělesná výchova (ATV) </a:t>
            </a:r>
            <a:r>
              <a:rPr lang="cs-CZ" sz="2400" dirty="0">
                <a:latin typeface="Comic Sans MS" panose="030F0702030302020204" pitchFamily="66" charset="0"/>
              </a:rPr>
              <a:t>představuje tělesnou výchovu s participací jednoho nebo více žáků se SVP s modifikací podmínek a obsahu ve vztahu k pohybovým aktivitám integrovaného, paralelního i segregovaného charakteru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v integrované tělesné výchově (ITV) </a:t>
            </a:r>
            <a:r>
              <a:rPr lang="cs-CZ" sz="2400" dirty="0">
                <a:latin typeface="Comic Sans MS" panose="030F0702030302020204" pitchFamily="66" charset="0"/>
              </a:rPr>
              <a:t>dochází k participaci jednoho či více žáků se SVP společně s intaktními žáky 	/= ATV na běžných školách v rámci integrace/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rehabilitační tělesná výchova (RTV) </a:t>
            </a:r>
            <a:r>
              <a:rPr lang="cs-CZ" sz="2400" dirty="0">
                <a:latin typeface="Comic Sans MS" panose="030F0702030302020204" pitchFamily="66" charset="0"/>
              </a:rPr>
              <a:t>na základních školách speciálních, zaměřena na žáky se středně těžkým (těžkým) mentálním postižením, obvykle v kombinaci s 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zdravotní tělesná výchova (ZTV) </a:t>
            </a:r>
            <a:r>
              <a:rPr lang="cs-CZ" sz="2400" dirty="0">
                <a:latin typeface="Comic Sans MS" panose="030F0702030302020204" pitchFamily="66" charset="0"/>
              </a:rPr>
              <a:t>na běžných základních školách i školách zřízených pro žáky se SVP, zaměřena primárně na žáky se zdravotním znevýhodněním s cílem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prevence zdravotních rizik</a:t>
            </a:r>
            <a:endParaRPr lang="pl-PL" sz="2400" dirty="0">
              <a:latin typeface="Comic Sans MS" panose="030F0702030302020204" pitchFamily="66" charset="0"/>
            </a:endParaRPr>
          </a:p>
          <a:p>
            <a:r>
              <a:rPr lang="pl-PL" sz="1200" dirty="0">
                <a:latin typeface="Comic Sans MS" panose="030F0702030302020204" pitchFamily="66" charset="0"/>
              </a:rPr>
              <a:t>	Ješina a Kudláček (</a:t>
            </a:r>
            <a:r>
              <a:rPr lang="cs-CZ" sz="1200" dirty="0">
                <a:hlinkClick r:id="rId2"/>
              </a:rPr>
              <a:t>https://www.apa.upol.cz/images/JesinaKudlacek-Aplikovana_telesna_vychova.pdf</a:t>
            </a:r>
            <a:r>
              <a:rPr lang="pl-PL" sz="1200" dirty="0">
                <a:latin typeface="Comic Sans MS" panose="030F0702030302020204" pitchFamily="66" charset="0"/>
              </a:rPr>
              <a:t>)</a:t>
            </a:r>
            <a:endParaRPr lang="cs-CZ" sz="1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latin typeface="Comic Sans MS" panose="030F0702030302020204" pitchFamily="66" charset="0"/>
            </a:endParaRPr>
          </a:p>
          <a:p>
            <a:endParaRPr lang="cs-CZ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6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380" y="319862"/>
            <a:ext cx="8229240" cy="648072"/>
          </a:xfrm>
          <a:noFill/>
        </p:spPr>
        <p:txBody>
          <a:bodyPr/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Stupně podpory v TV dle </a:t>
            </a:r>
            <a:r>
              <a:rPr lang="cs-CZ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Blocka</a:t>
            </a:r>
            <a:r>
              <a:rPr lang="cs-CZ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(2000) upravené pro ČR 		</a:t>
            </a:r>
            <a:r>
              <a:rPr lang="cs-CZ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cs-CZ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Ješina</a:t>
            </a:r>
            <a:r>
              <a:rPr lang="cs-CZ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&amp; Kudláček, 2009b)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287524" y="1700808"/>
            <a:ext cx="8229240" cy="4968552"/>
          </a:xfrm>
        </p:spPr>
        <p:txBody>
          <a:bodyPr/>
          <a:lstStyle/>
          <a:p>
            <a:pPr marL="342900" indent="-342900">
              <a:lnSpc>
                <a:spcPts val="2500"/>
              </a:lnSpc>
              <a:buAutoNum type="arabicPeriod"/>
            </a:pPr>
            <a:r>
              <a:rPr lang="cs-CZ" sz="2400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Integrace bez podpory a bez modifikace obsahu</a:t>
            </a:r>
            <a:r>
              <a:rPr lang="cs-CZ" sz="2400" dirty="0">
                <a:latin typeface="Comic Sans MS" panose="030F0702030302020204" pitchFamily="66" charset="0"/>
              </a:rPr>
              <a:t> 		(běžná TV i integrovaná 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2.   </a:t>
            </a:r>
            <a:r>
              <a:rPr lang="cs-CZ" sz="2400" b="1" dirty="0">
                <a:latin typeface="Comic Sans MS" panose="030F0702030302020204" pitchFamily="66" charset="0"/>
              </a:rPr>
              <a:t>Integrace s úpravou obsahu a podmínek</a:t>
            </a:r>
            <a:r>
              <a:rPr lang="cs-CZ" sz="2400" dirty="0">
                <a:latin typeface="Comic Sans MS" panose="030F0702030302020204" pitchFamily="66" charset="0"/>
              </a:rPr>
              <a:t>				 (ATV i integrovaná 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3.   </a:t>
            </a:r>
            <a:r>
              <a:rPr lang="cs-CZ" sz="2400" b="1" dirty="0">
                <a:latin typeface="Comic Sans MS" panose="030F0702030302020204" pitchFamily="66" charset="0"/>
              </a:rPr>
              <a:t>Integrace s využitím „peer partnerů/tutorů“ </a:t>
            </a:r>
            <a:r>
              <a:rPr lang="cs-CZ" sz="2400" dirty="0">
                <a:latin typeface="Comic Sans MS" panose="030F0702030302020204" pitchFamily="66" charset="0"/>
              </a:rPr>
              <a:t>			(ATV i integrovaná 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4.   </a:t>
            </a:r>
            <a:r>
              <a:rPr lang="cs-CZ" sz="2400" b="1" dirty="0">
                <a:latin typeface="Comic Sans MS" panose="030F0702030302020204" pitchFamily="66" charset="0"/>
              </a:rPr>
              <a:t>Integrace s využitím asistenta pedagoga </a:t>
            </a:r>
            <a:r>
              <a:rPr lang="cs-CZ" sz="2400" dirty="0">
                <a:latin typeface="Comic Sans MS" panose="030F0702030302020204" pitchFamily="66" charset="0"/>
              </a:rPr>
              <a:t>			(ATV i integrovaná 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5.   </a:t>
            </a:r>
            <a:r>
              <a:rPr lang="cs-CZ" sz="2400" b="1" dirty="0">
                <a:latin typeface="Comic Sans MS" panose="030F0702030302020204" pitchFamily="66" charset="0"/>
              </a:rPr>
              <a:t>Kombinované formy výuky</a:t>
            </a:r>
            <a:r>
              <a:rPr lang="cs-CZ" sz="2400" dirty="0">
                <a:latin typeface="Comic Sans MS" panose="030F0702030302020204" pitchFamily="66" charset="0"/>
              </a:rPr>
              <a:t>						 (Individuální segregovaná, individuální či 		skup. paralelní, běžná integrovaná ATV)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6.   </a:t>
            </a:r>
            <a:r>
              <a:rPr lang="cs-CZ" sz="2400" b="1" dirty="0">
                <a:latin typeface="Comic Sans MS" panose="030F0702030302020204" pitchFamily="66" charset="0"/>
              </a:rPr>
              <a:t>Spolupráce s organizacemi v komunitě</a:t>
            </a:r>
            <a:r>
              <a:rPr lang="cs-CZ" sz="2400" dirty="0">
                <a:latin typeface="Comic Sans MS" panose="030F0702030302020204" pitchFamily="66" charset="0"/>
              </a:rPr>
              <a:t> školy / žáka    		(segregovaná ATV)</a:t>
            </a:r>
          </a:p>
          <a:p>
            <a:pPr>
              <a:lnSpc>
                <a:spcPts val="2500"/>
              </a:lnSpc>
            </a:pPr>
            <a:r>
              <a:rPr lang="cs-CZ" sz="2400" dirty="0">
                <a:latin typeface="Comic Sans MS" panose="030F0702030302020204" pitchFamily="66" charset="0"/>
              </a:rPr>
              <a:t>7.   </a:t>
            </a:r>
            <a:r>
              <a:rPr lang="cs-CZ" sz="2400" b="1" dirty="0">
                <a:latin typeface="Comic Sans MS" panose="030F0702030302020204" pitchFamily="66" charset="0"/>
              </a:rPr>
              <a:t>Další výuka segregovaného charakteru</a:t>
            </a:r>
            <a:r>
              <a:rPr lang="cs-CZ" sz="2400" dirty="0">
                <a:latin typeface="Comic Sans MS" panose="030F0702030302020204" pitchFamily="66" charset="0"/>
              </a:rPr>
              <a:t>				 (segregovaná ATV).                                  </a:t>
            </a:r>
            <a:br>
              <a:rPr 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99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Možnosti začlenění žáka do TV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01680" y="1340768"/>
            <a:ext cx="8503560" cy="47579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base"/>
            <a:br>
              <a:rPr lang="cs-CZ" dirty="0">
                <a:latin typeface="Comic Sans MS" panose="030F0702030302020204" pitchFamily="66" charset="0"/>
              </a:rPr>
            </a:br>
            <a:r>
              <a:rPr lang="cs-CZ" sz="2400" dirty="0">
                <a:latin typeface="Comic Sans MS" panose="030F0702030302020204" pitchFamily="66" charset="0"/>
              </a:rPr>
              <a:t>1. </a:t>
            </a:r>
            <a:r>
              <a:rPr lang="cs-CZ" sz="2400" b="1" dirty="0">
                <a:latin typeface="Comic Sans MS" panose="030F0702030302020204" pitchFamily="66" charset="0"/>
              </a:rPr>
              <a:t>žák se může výuce plně a bez omezení věnovat </a:t>
            </a:r>
            <a:r>
              <a:rPr lang="cs-CZ" sz="2400" dirty="0">
                <a:latin typeface="Comic Sans MS" panose="030F0702030302020204" pitchFamily="66" charset="0"/>
              </a:rPr>
              <a:t>(např. dechová cvičení, relaxační cvičení, cvičení nepostižených částí těla, teoretické části výuky věnující se pravidlům her či principům olympismu aj.)</a:t>
            </a:r>
          </a:p>
          <a:p>
            <a:pPr fontAlgn="base"/>
            <a:endParaRPr lang="cs-CZ" sz="2400" dirty="0">
              <a:latin typeface="Comic Sans MS" panose="030F0702030302020204" pitchFamily="66" charset="0"/>
            </a:endParaRPr>
          </a:p>
          <a:p>
            <a:pPr fontAlgn="base"/>
            <a:r>
              <a:rPr lang="cs-CZ" sz="2400" dirty="0">
                <a:latin typeface="Comic Sans MS" panose="030F0702030302020204" pitchFamily="66" charset="0"/>
              </a:rPr>
              <a:t>2. </a:t>
            </a:r>
            <a:r>
              <a:rPr lang="cs-CZ" sz="2400" b="1" dirty="0">
                <a:latin typeface="Comic Sans MS" panose="030F0702030302020204" pitchFamily="66" charset="0"/>
              </a:rPr>
              <a:t>žák se může aktivitám věnovat s určitými limity a adaptacemi, </a:t>
            </a:r>
            <a:r>
              <a:rPr lang="cs-CZ" sz="2400" dirty="0">
                <a:latin typeface="Comic Sans MS" panose="030F0702030302020204" pitchFamily="66" charset="0"/>
              </a:rPr>
              <a:t>tj. aktivita je realizovatelná při určité modifikaci (uzpůsobení pohybu, změna pravidel aj.)</a:t>
            </a:r>
          </a:p>
          <a:p>
            <a:pPr fontAlgn="base"/>
            <a:endParaRPr lang="cs-CZ" sz="2400" dirty="0">
              <a:latin typeface="Comic Sans MS" panose="030F0702030302020204" pitchFamily="66" charset="0"/>
            </a:endParaRPr>
          </a:p>
          <a:p>
            <a:pPr fontAlgn="base"/>
            <a:r>
              <a:rPr lang="cs-CZ" sz="2400" dirty="0">
                <a:latin typeface="Comic Sans MS" panose="030F0702030302020204" pitchFamily="66" charset="0"/>
              </a:rPr>
              <a:t>3. </a:t>
            </a:r>
            <a:r>
              <a:rPr lang="cs-CZ" sz="2400" b="1" dirty="0">
                <a:latin typeface="Comic Sans MS" panose="030F0702030302020204" pitchFamily="66" charset="0"/>
              </a:rPr>
              <a:t>žák se dané aktivitě věnovat nemůže </a:t>
            </a:r>
            <a:r>
              <a:rPr lang="cs-CZ" sz="2400" dirty="0">
                <a:latin typeface="Comic Sans MS" panose="030F0702030302020204" pitchFamily="66" charset="0"/>
              </a:rPr>
              <a:t>a v čase, kdy se jí třída věnuje, má </a:t>
            </a:r>
            <a:r>
              <a:rPr lang="cs-CZ" sz="2400" b="1" dirty="0">
                <a:latin typeface="Comic Sans MS" panose="030F0702030302020204" pitchFamily="66" charset="0"/>
              </a:rPr>
              <a:t>jiný úkol či funkci </a:t>
            </a:r>
            <a:r>
              <a:rPr lang="cs-CZ" sz="2400" dirty="0">
                <a:latin typeface="Comic Sans MS" panose="030F0702030302020204" pitchFamily="66" charset="0"/>
              </a:rPr>
              <a:t>(zapisování výsledků, individuální cvičení, teoretická práce aj.).</a:t>
            </a:r>
          </a:p>
          <a:p>
            <a:br>
              <a:rPr lang="cs-CZ" sz="2400" dirty="0"/>
            </a:br>
            <a:br>
              <a:rPr lang="cs-CZ" sz="2400" dirty="0"/>
            </a:br>
            <a:endParaRPr lang="cs-CZ" sz="2400" dirty="0"/>
          </a:p>
          <a:p>
            <a:br>
              <a:rPr lang="cs-CZ" dirty="0"/>
            </a:br>
            <a:br>
              <a:rPr lang="cs-CZ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192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N</a:t>
            </a:r>
            <a:r>
              <a:rPr lang="cs-CZ" sz="3600" strike="noStrike" dirty="0">
                <a:solidFill>
                  <a:srgbClr val="CC3300"/>
                </a:solidFill>
                <a:latin typeface="Comic Sans MS" panose="030F0702030302020204" pitchFamily="66" charset="0"/>
              </a:rPr>
              <a:t>ěkterá důležitá témata integrace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01680" y="1340768"/>
            <a:ext cx="8503560" cy="47579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dirty="0">
                <a:latin typeface="Comic Sans MS" panose="030F0702030302020204" pitchFamily="66" charset="0"/>
              </a:rPr>
              <a:t>Integrace vs. osvobození od TV</a:t>
            </a:r>
          </a:p>
          <a:p>
            <a:pPr>
              <a:lnSpc>
                <a:spcPct val="100000"/>
              </a:lnSpc>
            </a:pPr>
            <a:r>
              <a:rPr lang="cs-CZ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cs-CZ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primum non </a:t>
            </a:r>
            <a:r>
              <a:rPr lang="cs-CZ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nocere</a:t>
            </a:r>
            <a:r>
              <a:rPr lang="cs-CZ" i="1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cs-CZ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aneb především neškodit</a:t>
            </a:r>
          </a:p>
          <a:p>
            <a:pPr>
              <a:lnSpc>
                <a:spcPct val="100000"/>
              </a:lnSpc>
            </a:pPr>
            <a:endParaRPr lang="cs-CZ" u="sng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cs-CZ" u="sng" dirty="0">
                <a:latin typeface="Comic Sans MS" panose="030F0702030302020204" pitchFamily="66" charset="0"/>
              </a:rPr>
              <a:t>Benefity: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dirty="0">
                <a:latin typeface="Comic Sans MS" panose="030F0702030302020204" pitchFamily="66" charset="0"/>
              </a:rPr>
              <a:t>možnost vyzkoušet si různé formy pohybu a postupně se v nich zlepšovat,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dirty="0">
                <a:latin typeface="Comic Sans MS" panose="030F0702030302020204" pitchFamily="66" charset="0"/>
              </a:rPr>
              <a:t>zlepšení tělesného uvědomění, fyzické kondice i koordinace,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dirty="0">
                <a:latin typeface="Comic Sans MS" panose="030F0702030302020204" pitchFamily="66" charset="0"/>
              </a:rPr>
              <a:t>budování vztahu k pohybu a aktivnímu životnímu stylu,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dirty="0">
                <a:latin typeface="Comic Sans MS" panose="030F0702030302020204" pitchFamily="66" charset="0"/>
              </a:rPr>
              <a:t>formování myšlení a postojů, změna odolnosti jedince (vztah k překážkám) a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dirty="0">
                <a:latin typeface="Comic Sans MS" panose="030F0702030302020204" pitchFamily="66" charset="0"/>
              </a:rPr>
              <a:t>lepší propojení žáka s kolektivem třídy</a:t>
            </a:r>
          </a:p>
          <a:p>
            <a:pPr fontAlgn="base"/>
            <a:endParaRPr lang="cs-CZ" dirty="0">
              <a:latin typeface="Comic Sans MS" panose="030F0702030302020204" pitchFamily="66" charset="0"/>
            </a:endParaRPr>
          </a:p>
          <a:p>
            <a:pPr fontAlgn="base"/>
            <a:r>
              <a:rPr lang="cs-CZ" u="sng" dirty="0">
                <a:latin typeface="Comic Sans MS" panose="030F0702030302020204" pitchFamily="66" charset="0"/>
              </a:rPr>
              <a:t>Rizika - překážky: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b="1" dirty="0">
                <a:latin typeface="Comic Sans MS" panose="030F0702030302020204" pitchFamily="66" charset="0"/>
              </a:rPr>
              <a:t>organizační</a:t>
            </a:r>
            <a:r>
              <a:rPr lang="cs-CZ" dirty="0">
                <a:latin typeface="Comic Sans MS" panose="030F0702030302020204" pitchFamily="66" charset="0"/>
              </a:rPr>
              <a:t> (</a:t>
            </a:r>
            <a:r>
              <a:rPr lang="cs-CZ" dirty="0" err="1">
                <a:latin typeface="Comic Sans MS" panose="030F0702030302020204" pitchFamily="66" charset="0"/>
              </a:rPr>
              <a:t>bariérovost</a:t>
            </a:r>
            <a:r>
              <a:rPr lang="cs-CZ" dirty="0">
                <a:latin typeface="Comic Sans MS" panose="030F0702030302020204" pitchFamily="66" charset="0"/>
              </a:rPr>
              <a:t> školy znesnadňující např. přesuny do tělocvičny, nedostatečné prostory, příliš mnoho žáků ve skupině), 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b="1" dirty="0">
                <a:latin typeface="Comic Sans MS" panose="030F0702030302020204" pitchFamily="66" charset="0"/>
              </a:rPr>
              <a:t>materiální</a:t>
            </a:r>
            <a:r>
              <a:rPr lang="cs-CZ" dirty="0">
                <a:latin typeface="Comic Sans MS" panose="030F0702030302020204" pitchFamily="66" charset="0"/>
              </a:rPr>
              <a:t> (nedostatek sportovního vybavení, nevhodné kompenzační pomůcky) a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cs-CZ" b="1" dirty="0">
                <a:latin typeface="Comic Sans MS" panose="030F0702030302020204" pitchFamily="66" charset="0"/>
              </a:rPr>
              <a:t>personální</a:t>
            </a:r>
            <a:r>
              <a:rPr lang="cs-CZ" dirty="0">
                <a:latin typeface="Comic Sans MS" panose="030F0702030302020204" pitchFamily="66" charset="0"/>
              </a:rPr>
              <a:t>  (nedostatek asistentů i konzultantů v oblasti aplikované tělesné výchovy, nedostatečné kompetence pedagogů v oblasti APA)</a:t>
            </a:r>
            <a:br>
              <a:rPr lang="cs-CZ" dirty="0">
                <a:latin typeface="Comic Sans MS" panose="030F0702030302020204" pitchFamily="66" charset="0"/>
              </a:rPr>
            </a:br>
            <a:endParaRPr lang="cs-CZ" dirty="0">
              <a:latin typeface="Comic Sans MS" panose="030F0702030302020204" pitchFamily="66" charset="0"/>
            </a:endParaRPr>
          </a:p>
          <a:p>
            <a:br>
              <a:rPr lang="cs-CZ" dirty="0"/>
            </a:br>
            <a:br>
              <a:rPr lang="cs-CZ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624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8F3C3-BFCE-469A-907D-15D3FAE2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Důvody znesnadňující začlenění žáka do hodin TV (Rybová, Kudláček, 2010)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26E226-B5ED-4E77-B73A-3D96AAD1F6D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1520" y="2060848"/>
            <a:ext cx="8441816" cy="3977280"/>
          </a:xfrm>
        </p:spPr>
        <p:txBody>
          <a:bodyPr/>
          <a:lstStyle/>
          <a:p>
            <a:r>
              <a:rPr lang="cs-CZ" sz="2400" u="sng" dirty="0">
                <a:latin typeface="Comic Sans MS" panose="030F0702030302020204" pitchFamily="66" charset="0"/>
              </a:rPr>
              <a:t>Důvody 					Četnost odpovědí 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1. Vysoká míra postižení 					  110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2. Nedostatek asistentů 					  95 	</a:t>
            </a:r>
          </a:p>
          <a:p>
            <a:r>
              <a:rPr lang="pl-PL" sz="2400" dirty="0">
                <a:latin typeface="Comic Sans MS" panose="030F0702030302020204" pitchFamily="66" charset="0"/>
              </a:rPr>
              <a:t>3. Nedostatečná spolupráce ze strany rodičů 	  52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4. Nedostatek speciálního materiálního vybavení a kompenzačních pomůcek 					  39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5. Nedostatečná bezbariérová úprava 		    	  24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6. Chybí odborné znalosti pedagogů 			  23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7. Přidružené zdravotní komplikace 			  17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8. Vzdálenost tělocvičny od budovy školy 		  9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9. Příliš velký počet žáků v hodinách TV 		  7 	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10. Žák individuálně rehabilituje a navštěvuje ZTV 	  7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67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Základní pravidla ATV (aplikované TV)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67544" y="1772816"/>
            <a:ext cx="8229240" cy="37370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latin typeface="Comic Sans MS" panose="030F0702030302020204" pitchFamily="66" charset="0"/>
              </a:rPr>
              <a:t>aktivity musejí být pro všechny žáků bezpečné;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latin typeface="Comic Sans MS" panose="030F0702030302020204" pitchFamily="66" charset="0"/>
              </a:rPr>
              <a:t>aktivity musí být smysluplné;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latin typeface="Comic Sans MS" panose="030F0702030302020204" pitchFamily="66" charset="0"/>
              </a:rPr>
              <a:t>ne každá aktivita je vhodná pro všechny;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latin typeface="Comic Sans MS" panose="030F0702030302020204" pitchFamily="66" charset="0"/>
              </a:rPr>
              <a:t>žáci nesmí trpět pocitem ochuzení z důvodu integrace žáka se SVP.</a:t>
            </a:r>
            <a:endParaRPr lang="cs-CZ" sz="2400" dirty="0">
              <a:latin typeface="Comic Sans MS" panose="030F0702030302020204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74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STEP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-756592" y="1268760"/>
            <a:ext cx="10153128" cy="5207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29091"/>
              </p:ext>
            </p:extLst>
          </p:nvPr>
        </p:nvGraphicFramePr>
        <p:xfrm>
          <a:off x="467544" y="1340768"/>
          <a:ext cx="8208911" cy="4896545"/>
        </p:xfrm>
        <a:graphic>
          <a:graphicData uri="http://schemas.openxmlformats.org/drawingml/2006/table">
            <a:tbl>
              <a:tblPr/>
              <a:tblGrid>
                <a:gridCol w="156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145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Akronym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Způsob modifikace hry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</a:t>
                      </a:r>
                      <a:endParaRPr lang="cs-CZ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ČJ</a:t>
                      </a:r>
                      <a:endParaRPr lang="cs-CZ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– change the space in which the activity is taking place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Místo, prostor – úprava prostoru pro hru</a:t>
                      </a:r>
                      <a:endParaRPr lang="it-IT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 – change the nature of the activity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Úkol – změna charakteru činnosti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 – change the type, size or </a:t>
                      </a:r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colour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Vybavení – změna typu, velikosti nebo barvy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7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 – change the people – the numbers and/or ways in which they are involved, and how they interact with each other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Lidé, hráči – změna počtu hráčů a/nebo způsobu hry a způsobu kontaktu mezi hráči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01680" y="228600"/>
            <a:ext cx="8534160" cy="60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TREE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-1009128" y="1018926"/>
            <a:ext cx="10153128" cy="513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55356"/>
              </p:ext>
            </p:extLst>
          </p:nvPr>
        </p:nvGraphicFramePr>
        <p:xfrm>
          <a:off x="179512" y="947170"/>
          <a:ext cx="8496943" cy="5212575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5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Akronym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Způsob modifikace hry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</a:t>
                      </a:r>
                      <a:endParaRPr lang="cs-CZ" sz="12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ČJ</a:t>
                      </a:r>
                      <a:endParaRPr lang="cs-CZ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21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Teaching/coaching style - how the teacher or coach </a:t>
                      </a:r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organises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leads and communicates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Styl učitele / trenéra – jak trenér či učitel organizuje, řídí a komunikuje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5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Rules and regulations - changes to the rules governing games and activities to promote inclusion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Pravidla a úpravy - změny pravidel, jimiž se řídí hry a aktivity k podpoře začleňování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5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Environment - changes to the space, for the whole group or individuals within the group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Prostředí – úprava prostoru pro celou skupinu (družsto) nebo pro jednotlivce v rámci skupiny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21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 - as in STEP, change the size, weight, </a:t>
                      </a:r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colour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etc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Vybavení – stejně jako při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STEPu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změna typu, velikosti, barvy atd.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52600" y="1569349"/>
            <a:ext cx="18473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46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600" strike="noStrike" dirty="0">
                <a:solidFill>
                  <a:srgbClr val="CC3300"/>
                </a:solidFill>
                <a:latin typeface="Comic Sans MS" panose="030F0702030302020204" pitchFamily="66" charset="0"/>
              </a:rPr>
              <a:t>Integrace a inkluze – otázky na úvod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01680" y="1916832"/>
            <a:ext cx="8503560" cy="41819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omic Sans MS" panose="030F0702030302020204" pitchFamily="66" charset="0"/>
              </a:rPr>
              <a:t>Jak souvisí speciální pedagogika (a její část zvaná </a:t>
            </a:r>
            <a:r>
              <a:rPr lang="cs-CZ" sz="2800" dirty="0" err="1">
                <a:latin typeface="Comic Sans MS" panose="030F0702030302020204" pitchFamily="66" charset="0"/>
              </a:rPr>
              <a:t>somatopedie</a:t>
            </a:r>
            <a:r>
              <a:rPr lang="cs-CZ" sz="2800" dirty="0">
                <a:latin typeface="Comic Sans MS" panose="030F0702030302020204" pitchFamily="66" charset="0"/>
              </a:rPr>
              <a:t>) s integrací?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omic Sans MS" panose="030F0702030302020204" pitchFamily="66" charset="0"/>
              </a:rPr>
              <a:t>Integrace versus inkluze a co je jejich opakem?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omic Sans MS" panose="030F0702030302020204" pitchFamily="66" charset="0"/>
              </a:rPr>
              <a:t>Stav nebo proces?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omic Sans MS" panose="030F0702030302020204" pitchFamily="66" charset="0"/>
              </a:rPr>
              <a:t>Existuje opravdu rovnoprávnost?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Comic Sans MS" panose="030F0702030302020204" pitchFamily="66" charset="0"/>
              </a:rPr>
              <a:t>Jaký je nejčastější postoj (přístup, hodnota, přesvědčení) všech zúčastněných – učitelů, rodičů, dětí…?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hlinkClick r:id="rId2"/>
              </a:rPr>
              <a:t>https://www.youtube.com/watch?v=HKmn9FmH6So</a:t>
            </a:r>
            <a:br>
              <a:rPr lang="cs-CZ" dirty="0"/>
            </a:br>
            <a:endParaRPr lang="cs-CZ" dirty="0"/>
          </a:p>
          <a:p>
            <a:br>
              <a:rPr lang="cs-CZ" dirty="0"/>
            </a:br>
            <a:br>
              <a:rPr lang="cs-CZ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01680" y="228600"/>
            <a:ext cx="8534160" cy="60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CHANGE IT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-1009128" y="1018926"/>
            <a:ext cx="10153128" cy="513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52600" y="1569349"/>
            <a:ext cx="18473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84252"/>
              </p:ext>
            </p:extLst>
          </p:nvPr>
        </p:nvGraphicFramePr>
        <p:xfrm>
          <a:off x="539551" y="908720"/>
          <a:ext cx="8136905" cy="5579381"/>
        </p:xfrm>
        <a:graphic>
          <a:graphicData uri="http://schemas.openxmlformats.org/drawingml/2006/table">
            <a:tbl>
              <a:tblPr/>
              <a:tblGrid>
                <a:gridCol w="155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559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Akronym</a:t>
                      </a:r>
                      <a:endParaRPr lang="cs-CZ" sz="1800" b="1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Způsob modifikace hry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</a:t>
                      </a:r>
                      <a:endParaRPr lang="cs-CZ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ČJ</a:t>
                      </a:r>
                      <a:endParaRPr lang="cs-CZ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oaching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style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vedení hry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3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score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způsob skórování (dosažení bodu)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playing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hrací pole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umber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players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počet hráčů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cs-CZ" sz="1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 rules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pravidla hry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  <a:r>
                        <a:rPr lang="cs-CZ" sz="1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quipment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vybavení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cs-CZ" sz="1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ntensity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zatížení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5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cs-CZ" sz="1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ime</a:t>
                      </a:r>
                      <a:endParaRPr lang="cs-CZ" sz="1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čas</a:t>
                      </a:r>
                      <a:endParaRPr lang="cs-CZ" sz="1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211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8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Peer </a:t>
            </a:r>
            <a:r>
              <a:rPr lang="cs-CZ" sz="3600" dirty="0" err="1">
                <a:solidFill>
                  <a:srgbClr val="CC3300"/>
                </a:solidFill>
                <a:latin typeface="Comic Sans MS" panose="030F0702030302020204" pitchFamily="66" charset="0"/>
              </a:rPr>
              <a:t>tutoring</a:t>
            </a:r>
            <a:r>
              <a:rPr lang="cs-CZ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(</a:t>
            </a:r>
            <a:r>
              <a:rPr lang="cs-CZ" sz="2400" dirty="0">
                <a:latin typeface="Comic Sans MS" panose="030F0702030302020204" pitchFamily="66" charset="0"/>
              </a:rPr>
              <a:t>vyučování s využitím vrstevníků</a:t>
            </a:r>
            <a:r>
              <a:rPr lang="cs-CZ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01680" y="1340768"/>
            <a:ext cx="8503560" cy="47579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base"/>
            <a:br>
              <a:rPr lang="cs-CZ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  <a:p>
            <a:br>
              <a:rPr lang="cs-CZ" dirty="0"/>
            </a:br>
            <a:br>
              <a:rPr lang="cs-CZ" dirty="0"/>
            </a:br>
            <a:endParaRPr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92409"/>
              </p:ext>
            </p:extLst>
          </p:nvPr>
        </p:nvGraphicFramePr>
        <p:xfrm>
          <a:off x="611558" y="1628800"/>
          <a:ext cx="7992889" cy="4536504"/>
        </p:xfrm>
        <a:graphic>
          <a:graphicData uri="http://schemas.openxmlformats.org/drawingml/2006/table">
            <a:tbl>
              <a:tblPr/>
              <a:tblGrid>
                <a:gridCol w="263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1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 peer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tutoringu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Popis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Využití pro žáka se SVP</a:t>
                      </a:r>
                      <a:endParaRPr lang="it-IT" sz="16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45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tutoring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žákem stejného věku </a:t>
                      </a:r>
                      <a:endParaRPr lang="cs-CZ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stupeň ZŠ a výše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tutor i žák jsou ze stejné či paralelní třídy.</a:t>
                      </a:r>
                      <a:endParaRPr lang="cs-CZ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Může docházet ke střídání rolí peer tutor a žák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Žák s lehkou formou zdravotního postižení</a:t>
                      </a:r>
                      <a:endParaRPr lang="cs-CZ" sz="16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4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tutoring starším žákem</a:t>
                      </a:r>
                      <a:endParaRPr lang="cs-CZ" sz="160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Všechny stupně škol</a:t>
                      </a:r>
                      <a:endParaRPr lang="cs-CZ" sz="16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Peer tutor je z vyššího ročníku a aktivitu realizuje v rámci svého předmětu (např. v rámci průřezových témat, výchovy k občanství, výchovy ke zdraví, tělesné výchovy aj.).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střídáním rolí:</a:t>
                      </a:r>
                      <a:endParaRPr lang="cs-CZ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 žáků s lehkou až středně těžkou formou zdravotního postižení</a:t>
                      </a:r>
                      <a:endParaRPr lang="cs-CZ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 vůdčí rolí peer tutora:</a:t>
                      </a:r>
                      <a:endParaRPr lang="cs-CZ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 těžkých forem zdravotního postižení.</a:t>
                      </a:r>
                      <a:endParaRPr lang="cs-CZ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26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solidFill>
                  <a:srgbClr val="C00000"/>
                </a:solidFill>
              </a:rPr>
              <a:t>Zdroje k tématu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488776"/>
          </a:xfrm>
        </p:spPr>
        <p:txBody>
          <a:bodyPr/>
          <a:lstStyle/>
          <a:p>
            <a:endParaRPr lang="cs-CZ" dirty="0"/>
          </a:p>
          <a:p>
            <a:endParaRPr lang="cs-CZ" u="sng" dirty="0"/>
          </a:p>
          <a:p>
            <a:r>
              <a:rPr lang="cs-CZ" dirty="0">
                <a:solidFill>
                  <a:schemeClr val="tx1"/>
                </a:solidFill>
                <a:hlinkClick r:id="rId2"/>
              </a:rPr>
              <a:t>Kudláček, M., et al. (2013). </a:t>
            </a:r>
            <a:r>
              <a:rPr lang="cs-CZ" i="1" dirty="0">
                <a:solidFill>
                  <a:schemeClr val="tx1"/>
                </a:solidFill>
                <a:hlinkClick r:id="rId2"/>
              </a:rPr>
              <a:t>Aplikované pohybové aktivity osob s tělesným postižením</a:t>
            </a:r>
            <a:r>
              <a:rPr lang="cs-CZ" dirty="0">
                <a:solidFill>
                  <a:schemeClr val="tx1"/>
                </a:solidFill>
                <a:hlinkClick r:id="rId2"/>
              </a:rPr>
              <a:t>. UP v Olomouci.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u="sng" dirty="0">
                <a:hlinkClick r:id="rId2"/>
              </a:rPr>
              <a:t>https://apa.upol.cz/</a:t>
            </a:r>
            <a:r>
              <a:rPr lang="cs-CZ" u="sng" dirty="0" err="1">
                <a:hlinkClick r:id="rId2"/>
              </a:rPr>
              <a:t>images</a:t>
            </a:r>
            <a:r>
              <a:rPr lang="cs-CZ" u="sng" dirty="0">
                <a:hlinkClick r:id="rId2"/>
              </a:rPr>
              <a:t>/APAosobStělesnýmPostiženímKudlacek.pdf</a:t>
            </a:r>
            <a:r>
              <a:rPr lang="cs-CZ" u="sng" dirty="0"/>
              <a:t> </a:t>
            </a:r>
          </a:p>
          <a:p>
            <a:endParaRPr lang="cs-CZ" u="sng" dirty="0"/>
          </a:p>
          <a:p>
            <a:r>
              <a:rPr lang="cs-CZ" u="sng" dirty="0"/>
              <a:t>https://apa.upol.cz/telesna-vychova-aplikovana-telesna-vychova#studium-atv-apa</a:t>
            </a:r>
          </a:p>
          <a:p>
            <a:endParaRPr lang="cs-CZ" u="sng" dirty="0"/>
          </a:p>
          <a:p>
            <a:r>
              <a:rPr lang="cs-CZ" u="sng" dirty="0">
                <a:hlinkClick r:id="rId3"/>
              </a:rPr>
              <a:t>Bartoňová, R., &amp; </a:t>
            </a:r>
            <a:r>
              <a:rPr lang="cs-CZ" u="sng" dirty="0" err="1">
                <a:hlinkClick r:id="rId3"/>
              </a:rPr>
              <a:t>Ješina</a:t>
            </a:r>
            <a:r>
              <a:rPr lang="cs-CZ" u="sng" dirty="0">
                <a:hlinkClick r:id="rId3"/>
              </a:rPr>
              <a:t>, O. (2012). </a:t>
            </a:r>
            <a:r>
              <a:rPr lang="cs-CZ" i="1" u="sng" dirty="0">
                <a:hlinkClick r:id="rId3"/>
              </a:rPr>
              <a:t>Individuální vzdělávací plán ve školní tělesné výchově</a:t>
            </a:r>
            <a:r>
              <a:rPr lang="cs-CZ" u="sng" dirty="0">
                <a:hlinkClick r:id="rId3"/>
              </a:rPr>
              <a:t>. Olomouc: UP v Olomouci. </a:t>
            </a:r>
            <a:endParaRPr lang="cs-CZ" u="sng" dirty="0"/>
          </a:p>
          <a:p>
            <a:r>
              <a:rPr lang="cs-CZ" dirty="0">
                <a:hlinkClick r:id="rId3"/>
              </a:rPr>
              <a:t>https://apa.upol.cz/images/BartonovaJesina-IVP.pdf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https://www.researchgate.net/publication/318100278_Metody_integrace_zaka_s_telesnym_postizenim_do_telesne_vychovy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Kendíková</a:t>
            </a:r>
            <a:r>
              <a:rPr lang="cs-CZ" dirty="0"/>
              <a:t>: Asistent pedagoga, </a:t>
            </a:r>
            <a:r>
              <a:rPr lang="cs-CZ" dirty="0" err="1"/>
              <a:t>Vademecum</a:t>
            </a:r>
            <a:r>
              <a:rPr lang="cs-CZ" dirty="0"/>
              <a:t> asistenta pedagoga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10258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1684D88-9006-4C68-A6E5-6747ED2F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0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2332080"/>
            <a:ext cx="8228520" cy="41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cs-CZ" sz="6000" strike="noStrike">
                <a:solidFill>
                  <a:srgbClr val="FF950E"/>
                </a:solidFill>
                <a:latin typeface="Arial"/>
              </a:rPr>
              <a:t>Děkuji za pozornost!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2900" strike="noStrike">
                <a:solidFill>
                  <a:srgbClr val="FFFF00"/>
                </a:solidFill>
                <a:latin typeface="Arial"/>
              </a:rPr>
              <a:t>dadova@ftvs.cuni.cz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0880" y="303120"/>
            <a:ext cx="8457840" cy="776880"/>
          </a:xfrm>
          <a:prstGeom prst="rect">
            <a:avLst/>
          </a:prstGeom>
          <a:noFill/>
          <a:ln>
            <a:noFill/>
          </a:ln>
        </p:spPr>
        <p:txBody>
          <a:bodyPr lIns="82800" tIns="41400" rIns="82800" bIns="41400" anchor="b"/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rgbClr val="FF0000"/>
                </a:solidFill>
              </a:rPr>
              <a:t>Letní tábory, příměstské tábory, pobyty v přírodě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57200" y="1676520"/>
            <a:ext cx="8305560" cy="480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Pct val="85000"/>
              <a:buFont typeface="Arial" pitchFamily="34" charset="0"/>
              <a:buChar char="•"/>
            </a:pPr>
            <a:r>
              <a:rPr lang="cs-CZ" sz="2400" dirty="0"/>
              <a:t>Co to má společného se </a:t>
            </a:r>
            <a:r>
              <a:rPr lang="cs-CZ" sz="2400" dirty="0" err="1"/>
              <a:t>somatopedií</a:t>
            </a:r>
            <a:r>
              <a:rPr lang="cs-CZ" sz="2400" dirty="0"/>
              <a:t>?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pitchFamily="34" charset="0"/>
              <a:buChar char="•"/>
            </a:pPr>
            <a:r>
              <a:rPr lang="cs-CZ" sz="2400" dirty="0"/>
              <a:t>Co se může člověk na táboře, pobytu v přírodě naučit?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pitchFamily="34" charset="0"/>
              <a:buChar char="•"/>
            </a:pPr>
            <a:r>
              <a:rPr lang="cs-CZ" sz="2400" dirty="0"/>
              <a:t>Lze dělat tyto aktivity pro jedince se SP?</a:t>
            </a:r>
          </a:p>
          <a:p>
            <a:pPr marL="342900" indent="-342900">
              <a:lnSpc>
                <a:spcPct val="100000"/>
              </a:lnSpc>
              <a:buSzPct val="85000"/>
              <a:buFont typeface="Arial" pitchFamily="34" charset="0"/>
              <a:buChar char="•"/>
            </a:pPr>
            <a:r>
              <a:rPr lang="cs-CZ" sz="2400" dirty="0"/>
              <a:t>Má to nějaká úskalí?</a:t>
            </a:r>
          </a:p>
          <a:p>
            <a:pPr>
              <a:lnSpc>
                <a:spcPct val="100000"/>
              </a:lnSpc>
              <a:buSzPct val="85000"/>
            </a:pPr>
            <a:endParaRPr lang="cs-CZ" sz="2400" dirty="0"/>
          </a:p>
          <a:p>
            <a:pPr>
              <a:lnSpc>
                <a:spcPct val="100000"/>
              </a:lnSpc>
              <a:buSzPct val="85000"/>
            </a:pPr>
            <a:r>
              <a:rPr lang="cs-CZ" sz="2800" dirty="0">
                <a:solidFill>
                  <a:srgbClr val="0070C0"/>
                </a:solidFill>
              </a:rPr>
              <a:t>pro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příměstský sportovní tábor pro děti se SVP v rámci Sportovního dětského léta </a:t>
            </a:r>
            <a:r>
              <a:rPr lang="cs-CZ" sz="2800" dirty="0">
                <a:solidFill>
                  <a:srgbClr val="0070C0"/>
                </a:solidFill>
              </a:rPr>
              <a:t>hledáme asistenty a pomocné instruktory</a:t>
            </a:r>
          </a:p>
          <a:p>
            <a:pPr>
              <a:lnSpc>
                <a:spcPct val="100000"/>
              </a:lnSpc>
              <a:buSzPct val="85000"/>
            </a:pPr>
            <a:endParaRPr lang="cs-CZ" sz="11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buSzPct val="85000"/>
            </a:pPr>
            <a:r>
              <a:rPr lang="cs-CZ" sz="2400" dirty="0"/>
              <a:t>2.8.- 6.8. 2021</a:t>
            </a:r>
          </a:p>
          <a:p>
            <a:pPr>
              <a:lnSpc>
                <a:spcPct val="100000"/>
              </a:lnSpc>
              <a:buSzPct val="85000"/>
            </a:pPr>
            <a:r>
              <a:rPr lang="cs-CZ" sz="2400" dirty="0"/>
              <a:t>Zkušenost, praxe, dřina, zábava </a:t>
            </a:r>
            <a:r>
              <a:rPr lang="cs-CZ" sz="2400" dirty="0">
                <a:sym typeface="Wingdings" pitchFamily="2" charset="2"/>
              </a:rPr>
              <a:t></a:t>
            </a:r>
          </a:p>
          <a:p>
            <a:pPr>
              <a:lnSpc>
                <a:spcPct val="100000"/>
              </a:lnSpc>
              <a:buSzPct val="85000"/>
            </a:pPr>
            <a:r>
              <a:rPr lang="cs-CZ" sz="2400" dirty="0">
                <a:sym typeface="Wingdings" pitchFamily="2" charset="2"/>
                <a:hlinkClick r:id="rId3"/>
              </a:rPr>
              <a:t>dadova@ftvs.cuni.cz</a:t>
            </a:r>
            <a:r>
              <a:rPr lang="cs-CZ" sz="2400" dirty="0"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buSzPct val="850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0880" y="303120"/>
            <a:ext cx="8457840" cy="776880"/>
          </a:xfrm>
          <a:prstGeom prst="rect">
            <a:avLst/>
          </a:prstGeom>
          <a:noFill/>
          <a:ln>
            <a:noFill/>
          </a:ln>
        </p:spPr>
        <p:txBody>
          <a:bodyPr lIns="82800" tIns="41400" rIns="82800" bIns="41400" anchor="b"/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rgbClr val="FF0000"/>
                </a:solidFill>
              </a:rPr>
              <a:t>PROJEKTY, GRANTY, BAKALÁŘSKÉ PRÁCE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71" name="TextShape 2"/>
          <p:cNvSpPr txBox="1"/>
          <p:nvPr/>
        </p:nvSpPr>
        <p:spPr>
          <a:xfrm>
            <a:off x="457200" y="1676520"/>
            <a:ext cx="8305560" cy="480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buSzPct val="85000"/>
            </a:pPr>
            <a:r>
              <a:rPr lang="cs-CZ" sz="2800" dirty="0"/>
              <a:t>Hlubší zájem o téma</a:t>
            </a:r>
          </a:p>
          <a:p>
            <a:pPr algn="ctr">
              <a:lnSpc>
                <a:spcPct val="100000"/>
              </a:lnSpc>
              <a:buSzPct val="85000"/>
            </a:pPr>
            <a:endParaRPr lang="cs-CZ" sz="900" dirty="0"/>
          </a:p>
          <a:p>
            <a:pPr algn="ctr">
              <a:lnSpc>
                <a:spcPct val="100000"/>
              </a:lnSpc>
              <a:buSzPct val="85000"/>
            </a:pPr>
            <a:r>
              <a:rPr lang="cs-CZ" sz="2800" dirty="0"/>
              <a:t>Zpracovávání dat</a:t>
            </a:r>
          </a:p>
          <a:p>
            <a:pPr algn="ctr">
              <a:lnSpc>
                <a:spcPct val="100000"/>
              </a:lnSpc>
              <a:buSzPct val="85000"/>
            </a:pPr>
            <a:endParaRPr lang="cs-CZ" sz="900" dirty="0"/>
          </a:p>
          <a:p>
            <a:pPr algn="ctr">
              <a:lnSpc>
                <a:spcPct val="100000"/>
              </a:lnSpc>
              <a:buSzPct val="85000"/>
            </a:pPr>
            <a:r>
              <a:rPr lang="cs-CZ" sz="2800" dirty="0"/>
              <a:t>Psaní odborných textů</a:t>
            </a:r>
          </a:p>
          <a:p>
            <a:pPr algn="ctr">
              <a:lnSpc>
                <a:spcPct val="100000"/>
              </a:lnSpc>
              <a:buSzPct val="85000"/>
            </a:pPr>
            <a:endParaRPr lang="cs-CZ" sz="900" dirty="0"/>
          </a:p>
          <a:p>
            <a:pPr algn="ctr">
              <a:lnSpc>
                <a:spcPct val="100000"/>
              </a:lnSpc>
              <a:buSzPct val="85000"/>
            </a:pPr>
            <a:r>
              <a:rPr lang="cs-CZ" sz="2800" dirty="0"/>
              <a:t>Stipendia – přivýdělek</a:t>
            </a:r>
          </a:p>
          <a:p>
            <a:pPr algn="ctr">
              <a:lnSpc>
                <a:spcPct val="100000"/>
              </a:lnSpc>
              <a:buSzPct val="85000"/>
            </a:pPr>
            <a:endParaRPr lang="cs-CZ" sz="900" dirty="0"/>
          </a:p>
          <a:p>
            <a:pPr algn="ctr">
              <a:lnSpc>
                <a:spcPct val="100000"/>
              </a:lnSpc>
              <a:buSzPct val="85000"/>
            </a:pPr>
            <a:r>
              <a:rPr lang="cs-CZ" sz="2800" dirty="0"/>
              <a:t>Zvyšování kompetencí</a:t>
            </a:r>
          </a:p>
          <a:p>
            <a:pPr algn="ctr">
              <a:lnSpc>
                <a:spcPct val="100000"/>
              </a:lnSpc>
              <a:buSzPct val="85000"/>
            </a:pPr>
            <a:endParaRPr lang="cs-CZ" sz="2800" dirty="0"/>
          </a:p>
          <a:p>
            <a:pPr algn="ctr">
              <a:lnSpc>
                <a:spcPct val="100000"/>
              </a:lnSpc>
              <a:buSzPct val="85000"/>
            </a:pPr>
            <a:r>
              <a:rPr lang="cs-CZ" sz="2800" dirty="0">
                <a:solidFill>
                  <a:srgbClr val="0070C0"/>
                </a:solidFill>
              </a:rPr>
              <a:t>Aktuální poptávka – BP – kvalita života para sportovců, psychologické faktory zapojení do para sportu, …</a:t>
            </a:r>
          </a:p>
          <a:p>
            <a:pPr>
              <a:lnSpc>
                <a:spcPct val="100000"/>
              </a:lnSpc>
              <a:buSzPct val="85000"/>
            </a:pPr>
            <a:endParaRPr lang="cs-CZ" dirty="0"/>
          </a:p>
          <a:p>
            <a:pPr>
              <a:lnSpc>
                <a:spcPct val="100000"/>
              </a:lnSpc>
              <a:buSzPct val="8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0402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66461-1C15-4B06-8C21-FCA7F15B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15096"/>
            <a:ext cx="8229240" cy="63512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Kdo je ve škole?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6B8E21-5967-4923-9DBB-05B08DB2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" y="980728"/>
            <a:ext cx="9070648" cy="554461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5594021-9E2F-4ABA-AC83-FAAD9AFE633B}"/>
              </a:ext>
            </a:extLst>
          </p:cNvPr>
          <p:cNvSpPr/>
          <p:nvPr/>
        </p:nvSpPr>
        <p:spPr>
          <a:xfrm>
            <a:off x="4716016" y="6191359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http://inkluze.net/inkluzivni-vzdelavani/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0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69675CF-1A05-4A9B-99E5-82592B9C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99516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Vysvětlení pojmů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268760"/>
            <a:ext cx="8229240" cy="5400600"/>
          </a:xfrm>
        </p:spPr>
        <p:txBody>
          <a:bodyPr/>
          <a:lstStyle/>
          <a:p>
            <a:r>
              <a:rPr lang="cs-CZ" sz="2000" dirty="0">
                <a:latin typeface="Comic Sans MS" panose="030F0702030302020204" pitchFamily="66" charset="0"/>
              </a:rPr>
              <a:t>Průcha a kol., 2009 (s. 87):</a:t>
            </a:r>
          </a:p>
          <a:p>
            <a:r>
              <a:rPr lang="cs-CZ" sz="2000" b="1" dirty="0">
                <a:latin typeface="Comic Sans MS" panose="030F0702030302020204" pitchFamily="66" charset="0"/>
              </a:rPr>
              <a:t>„</a:t>
            </a:r>
            <a:r>
              <a:rPr lang="cs-CZ" sz="2000" b="1" i="1" dirty="0">
                <a:latin typeface="Comic Sans MS" panose="030F0702030302020204" pitchFamily="66" charset="0"/>
              </a:rPr>
              <a:t>přístupy a způsoby zapojení žáků se zvláštními vzdělávacími potřebami do hlavních proudů vzdělávání a do běžných škol</a:t>
            </a:r>
            <a:r>
              <a:rPr lang="cs-CZ" sz="2000" b="1" dirty="0">
                <a:latin typeface="Comic Sans MS" panose="030F0702030302020204" pitchFamily="66" charset="0"/>
              </a:rPr>
              <a:t>“. </a:t>
            </a:r>
          </a:p>
          <a:p>
            <a:endParaRPr lang="cs-CZ" sz="2000" dirty="0">
              <a:latin typeface="Comic Sans MS" panose="030F0702030302020204" pitchFamily="66" charset="0"/>
            </a:endParaRPr>
          </a:p>
          <a:p>
            <a:r>
              <a:rPr lang="cs-CZ" sz="2000" dirty="0">
                <a:latin typeface="Comic Sans MS" panose="030F0702030302020204" pitchFamily="66" charset="0"/>
              </a:rPr>
              <a:t>Müller (2009): </a:t>
            </a:r>
          </a:p>
          <a:p>
            <a:r>
              <a:rPr lang="cs-CZ" sz="2000" b="1" dirty="0">
                <a:latin typeface="Comic Sans MS" panose="030F0702030302020204" pitchFamily="66" charset="0"/>
              </a:rPr>
              <a:t>Hlavní myšlenkou integrace je společné učení a soužití běžné populace a osob s handicapem </a:t>
            </a:r>
          </a:p>
          <a:p>
            <a:endParaRPr lang="cs-CZ" sz="2000" dirty="0">
              <a:latin typeface="Comic Sans MS" panose="030F0702030302020204" pitchFamily="66" charset="0"/>
            </a:endParaRPr>
          </a:p>
          <a:p>
            <a:r>
              <a:rPr lang="cs-CZ" sz="2000" dirty="0" err="1">
                <a:latin typeface="Comic Sans MS" panose="030F0702030302020204" pitchFamily="66" charset="0"/>
              </a:rPr>
              <a:t>Berberichová</a:t>
            </a:r>
            <a:r>
              <a:rPr lang="cs-CZ" sz="2000" dirty="0">
                <a:latin typeface="Comic Sans MS" panose="030F0702030302020204" pitchFamily="66" charset="0"/>
              </a:rPr>
              <a:t> a Lang (1998, s. 28).</a:t>
            </a:r>
            <a:endParaRPr lang="cs-CZ" sz="2000" i="1" dirty="0">
              <a:latin typeface="Comic Sans MS" panose="030F0702030302020204" pitchFamily="66" charset="0"/>
            </a:endParaRPr>
          </a:p>
          <a:p>
            <a:r>
              <a:rPr lang="cs-CZ" sz="2000" i="1" dirty="0">
                <a:latin typeface="Comic Sans MS" panose="030F0702030302020204" pitchFamily="66" charset="0"/>
              </a:rPr>
              <a:t>„</a:t>
            </a:r>
            <a:r>
              <a:rPr lang="cs-CZ" sz="2000" b="1" i="1" dirty="0">
                <a:latin typeface="Comic Sans MS" panose="030F0702030302020204" pitchFamily="66" charset="0"/>
              </a:rPr>
              <a:t>Inkluze znamená vytvoření takového prostředí ve třídě, které vítá a oceňuje odlišnosti.“ aneb </a:t>
            </a:r>
            <a:r>
              <a:rPr lang="cs-CZ" sz="2000" dirty="0">
                <a:latin typeface="Comic Sans MS" panose="030F0702030302020204" pitchFamily="66" charset="0"/>
              </a:rPr>
              <a:t>každé dítě je určitým způsobem nadané a jeho odlišnost může být výrazným obohacením vyučování</a:t>
            </a:r>
          </a:p>
          <a:p>
            <a:endParaRPr lang="cs-CZ" sz="2000" dirty="0">
              <a:latin typeface="Comic Sans MS" panose="030F0702030302020204" pitchFamily="66" charset="0"/>
            </a:endParaRPr>
          </a:p>
          <a:p>
            <a:r>
              <a:rPr lang="cs-CZ" sz="2000" b="1" dirty="0">
                <a:latin typeface="Comic Sans MS" panose="030F0702030302020204" pitchFamily="66" charset="0"/>
              </a:rPr>
              <a:t>Integrace by měla zaručovat, že všichni žáci budou přijati a vyučováni ve svých spádových školách, kde jim, ale i učitelům, poskytne stát i škola potřebnou podporu. </a:t>
            </a:r>
            <a:endParaRPr lang="cs-CZ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0B4AA-ABD3-4635-A862-FCC1C525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0AAD0A-6A8F-4987-9E67-5F85A38D1DB7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 bwMode="auto">
          <a:xfrm>
            <a:off x="23374" y="-196314"/>
            <a:ext cx="9120626" cy="70505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7916" rIns="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mic Sans MS" panose="030F0702030302020204" pitchFamily="66" charset="0"/>
              </a:rPr>
              <a:t>Exkluze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děti s postižením, nesplňující (ale případně i splňující) kritéria, která vymezí nějaká vyšší instance, se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kompletně vyloučí z edukačního procesu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mic Sans MS" panose="030F0702030302020204" pitchFamily="66" charset="0"/>
              </a:rPr>
              <a:t>Segregace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děti, které se mají vzdělávat, se rozdělují podle předem vymezených kritérií na podskupiny…“žákům je možné poskytnout optimální podmínky edukace pouze v  homogenních skupinách“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cs-CZ" altLang="cs-CZ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ubsystémy: tzv. běžné a speciální školy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FFA500"/>
                </a:solidFill>
                <a:effectLst/>
                <a:latin typeface="Comic Sans MS" panose="030F0702030302020204" pitchFamily="66" charset="0"/>
              </a:rPr>
              <a:t>Integrace</a:t>
            </a:r>
          </a:p>
          <a:p>
            <a:pPr marL="342900" indent="-342900" algn="l" rtl="0">
              <a:buFontTx/>
              <a:buChar char="-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vedle sebe rozdílné podskupiny, ale děti s postižením mohou – s určitou podporou – navštěvovat běžné školy</a:t>
            </a:r>
          </a:p>
          <a:p>
            <a:pPr marL="342900" indent="-342900" algn="l" rtl="0">
              <a:buFontTx/>
              <a:buChar char="-"/>
            </a:pPr>
            <a:r>
              <a:rPr lang="cs-CZ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p</a:t>
            </a:r>
            <a:r>
              <a:rPr lang="cs-CZ" sz="2400" dirty="0">
                <a:latin typeface="Comic Sans MS" panose="030F0702030302020204" pitchFamily="66" charset="0"/>
              </a:rPr>
              <a:t>omáháme dítěti začlenit se do třídy, ale nečekáme, že se nějak přizpůsobí třída a nečekáme, že se přizpůsobí učitel…</a:t>
            </a:r>
          </a:p>
          <a:p>
            <a:pPr marL="342900" indent="-342900" algn="l" rtl="0">
              <a:buFontTx/>
              <a:buChar char="-"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duální systém, ve kterém paralelně funguje integrativní i segregovaná edukace, když integrace selže, dítě se vrací do speciálního zařízení… </a:t>
            </a:r>
          </a:p>
        </p:txBody>
      </p:sp>
    </p:spTree>
    <p:extLst>
      <p:ext uri="{BB962C8B-B14F-4D97-AF65-F5344CB8AC3E}">
        <p14:creationId xmlns:p14="http://schemas.microsoft.com/office/powerpoint/2010/main" val="405704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8D41EE0-03B9-42BF-992C-6654A059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1" y="130323"/>
            <a:ext cx="4650069" cy="659735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78F586C-5CEE-430E-A818-3A2EDFDBC1D5}"/>
              </a:ext>
            </a:extLst>
          </p:cNvPr>
          <p:cNvSpPr/>
          <p:nvPr/>
        </p:nvSpPr>
        <p:spPr>
          <a:xfrm>
            <a:off x="4860032" y="612844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FFA500"/>
                </a:solidFill>
                <a:latin typeface="Comic Sans MS" panose="030F0702030302020204" pitchFamily="66" charset="0"/>
              </a:rPr>
              <a:t>Inkluze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b="1" dirty="0">
              <a:solidFill>
                <a:srgbClr val="FFA5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odlišná, vyšší kvalita, při tomto edukačním přístupu se už heterogenita principiálně chápe jako normalita (humánní aspekty, odpadá potřeba dosáhnout se všemi žáky stejného cíle)</a:t>
            </a:r>
            <a:endParaRPr lang="cs-CZ" altLang="cs-CZ" sz="2400" dirty="0"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 </a:t>
            </a:r>
            <a:endParaRPr lang="cs-CZ" altLang="cs-CZ" sz="2400" dirty="0"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latin typeface="Comic Sans MS" panose="030F0702030302020204" pitchFamily="66" charset="0"/>
              </a:rPr>
              <a:t>Když je různorodost normální, inkluze se stává samozřejmostí</a:t>
            </a:r>
            <a:br>
              <a:rPr lang="cs-CZ" altLang="cs-CZ" sz="2400" dirty="0">
                <a:latin typeface="Comic Sans MS" panose="030F0702030302020204" pitchFamily="66" charset="0"/>
              </a:rPr>
            </a:br>
            <a:endParaRPr lang="cs-CZ" alt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EDF70-F8DD-4ACF-AA19-854ED9F7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D24B04-3B0C-49F0-8E4C-C27B4A79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72"/>
            <a:ext cx="914400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63961A90-EE58-4AE0-9B35-DE2B145CAC8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309480" y="6381328"/>
            <a:ext cx="4834520" cy="203072"/>
          </a:xfrm>
        </p:spPr>
        <p:txBody>
          <a:bodyPr/>
          <a:lstStyle/>
          <a:p>
            <a:r>
              <a:rPr lang="cs-CZ" dirty="0"/>
              <a:t>Zdroj: Rytmus, o.p.s., </a:t>
            </a:r>
            <a:r>
              <a:rPr lang="cs-CZ" dirty="0">
                <a:hlinkClick r:id="rId3"/>
              </a:rPr>
              <a:t>https://slideplayer.cz/slide/11319968/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35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851144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Trocha legislativy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67544" y="1916832"/>
            <a:ext cx="8229240" cy="4176464"/>
          </a:xfrm>
        </p:spPr>
        <p:txBody>
          <a:bodyPr/>
          <a:lstStyle/>
          <a:p>
            <a:r>
              <a:rPr lang="cs-CZ" sz="2400" u="sng" dirty="0">
                <a:latin typeface="Comic Sans MS" panose="030F0702030302020204" pitchFamily="66" charset="0"/>
              </a:rPr>
              <a:t>Školský zákon č. 561/2004 Sb. 16:</a:t>
            </a:r>
          </a:p>
          <a:p>
            <a:r>
              <a:rPr lang="cs-CZ" sz="2400" dirty="0">
                <a:latin typeface="Comic Sans MS" panose="030F0702030302020204" pitchFamily="66" charset="0"/>
              </a:rPr>
              <a:t>Každý žák se speciálními vzdělávacími potřebami (SVP) má právo na bezplatná podpůrná opatření, která by mu měla ulehčit vzdělávání v běžné škole. </a:t>
            </a:r>
          </a:p>
          <a:p>
            <a:endParaRPr lang="cs-CZ" sz="2400" dirty="0">
              <a:latin typeface="Comic Sans MS" panose="030F0702030302020204" pitchFamily="66" charset="0"/>
            </a:endParaRPr>
          </a:p>
          <a:p>
            <a:r>
              <a:rPr lang="cs-CZ" sz="2400" dirty="0">
                <a:latin typeface="Comic Sans MS" panose="030F0702030302020204" pitchFamily="66" charset="0"/>
              </a:rPr>
              <a:t>Podpůrná opatření pro žáka se stanovují podle posouzení školského poradenského zařízení (dále jen ŠPZ), které žák navštěvuje nebo dle uvážení školy. </a:t>
            </a:r>
          </a:p>
          <a:p>
            <a:endParaRPr lang="cs-CZ" sz="2400" dirty="0">
              <a:latin typeface="Comic Sans MS" panose="030F0702030302020204" pitchFamily="66" charset="0"/>
            </a:endParaRPr>
          </a:p>
          <a:p>
            <a:r>
              <a:rPr lang="cs-CZ" sz="2400" dirty="0">
                <a:latin typeface="Comic Sans MS" panose="030F0702030302020204" pitchFamily="66" charset="0"/>
              </a:rPr>
              <a:t>Podle školského zákona a vyhlášky 27/2016 rozlišujeme pět stupňů podpory. Jednotlivé stupně odlišuje organizační, pedagogická a finanční náročnost poskytované podpory (</a:t>
            </a:r>
            <a:r>
              <a:rPr lang="cs-CZ" sz="2400" dirty="0" err="1">
                <a:latin typeface="Comic Sans MS" panose="030F0702030302020204" pitchFamily="66" charset="0"/>
              </a:rPr>
              <a:t>Kendíková</a:t>
            </a:r>
            <a:r>
              <a:rPr lang="cs-CZ" sz="2400" dirty="0">
                <a:latin typeface="Comic Sans MS" panose="030F0702030302020204" pitchFamily="66" charset="0"/>
              </a:rPr>
              <a:t>, 2017).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99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89012677F4C74980F2AD3E142E4C74" ma:contentTypeVersion="2" ma:contentTypeDescription="Vytvoří nový dokument" ma:contentTypeScope="" ma:versionID="028e5ae67ab28636234352c15097f116">
  <xsd:schema xmlns:xsd="http://www.w3.org/2001/XMLSchema" xmlns:xs="http://www.w3.org/2001/XMLSchema" xmlns:p="http://schemas.microsoft.com/office/2006/metadata/properties" xmlns:ns2="1eadf4a2-de42-4840-96b8-8b8b309f0f05" targetNamespace="http://schemas.microsoft.com/office/2006/metadata/properties" ma:root="true" ma:fieldsID="74db6d32c89b0bc4c4a5018bd260a294" ns2:_="">
    <xsd:import namespace="1eadf4a2-de42-4840-96b8-8b8b309f0f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df4a2-de42-4840-96b8-8b8b309f0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5C5FD0-F77B-46E4-9C77-5BD53DCE2B63}"/>
</file>

<file path=customXml/itemProps2.xml><?xml version="1.0" encoding="utf-8"?>
<ds:datastoreItem xmlns:ds="http://schemas.openxmlformats.org/officeDocument/2006/customXml" ds:itemID="{7CA8A22F-027F-4047-AA15-44ED1C8BAA3D}"/>
</file>

<file path=customXml/itemProps3.xml><?xml version="1.0" encoding="utf-8"?>
<ds:datastoreItem xmlns:ds="http://schemas.openxmlformats.org/officeDocument/2006/customXml" ds:itemID="{3739309E-2913-4E3F-996C-498A0F5F112A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942</TotalTime>
  <Words>2097</Words>
  <Application>Microsoft Office PowerPoint</Application>
  <PresentationFormat>Předvádění na obrazovce (4:3)</PresentationFormat>
  <Paragraphs>261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8" baseType="lpstr">
      <vt:lpstr>Arial</vt:lpstr>
      <vt:lpstr>Calibri</vt:lpstr>
      <vt:lpstr>Comic Sans MS</vt:lpstr>
      <vt:lpstr>Georgia</vt:lpstr>
      <vt:lpstr>StarSymbol</vt:lpstr>
      <vt:lpstr>Times New Roman</vt:lpstr>
      <vt:lpstr>Wingdings</vt:lpstr>
      <vt:lpstr>Wingdings 2</vt:lpstr>
      <vt:lpstr>Motiv systému Office</vt:lpstr>
      <vt:lpstr>Office Theme</vt:lpstr>
      <vt:lpstr>Office Theme</vt:lpstr>
      <vt:lpstr>Office Theme</vt:lpstr>
      <vt:lpstr>Prezentace aplikace PowerPoint</vt:lpstr>
      <vt:lpstr>Prezentace aplikace PowerPoint</vt:lpstr>
      <vt:lpstr>Kdo je ve škole?</vt:lpstr>
      <vt:lpstr>Prezentace aplikace PowerPoint</vt:lpstr>
      <vt:lpstr>Vysvětlení pojmů</vt:lpstr>
      <vt:lpstr>Prezentace aplikace PowerPoint</vt:lpstr>
      <vt:lpstr>Prezentace aplikace PowerPoint</vt:lpstr>
      <vt:lpstr>Prezentace aplikace PowerPoint</vt:lpstr>
      <vt:lpstr>Trocha legislativy</vt:lpstr>
      <vt:lpstr>Prezentace aplikace PowerPoint</vt:lpstr>
      <vt:lpstr>Prezentace aplikace PowerPoint</vt:lpstr>
      <vt:lpstr>ATV vs. ITV vs. ZTV vs. RTV</vt:lpstr>
      <vt:lpstr>Stupně podpory v TV dle Blocka (2000) upravené pro ČR   (Ješina &amp; Kudláček, 2009b)</vt:lpstr>
      <vt:lpstr>Prezentace aplikace PowerPoint</vt:lpstr>
      <vt:lpstr>Prezentace aplikace PowerPoint</vt:lpstr>
      <vt:lpstr>Důvody znesnadňující začlenění žáka do hodin TV (Rybová, Kudláček, 2010)</vt:lpstr>
      <vt:lpstr>Základní pravidla ATV (aplikované TV)</vt:lpstr>
      <vt:lpstr>Prezentace aplikace PowerPoint</vt:lpstr>
      <vt:lpstr>Prezentace aplikace PowerPoint</vt:lpstr>
      <vt:lpstr>Prezentace aplikace PowerPoint</vt:lpstr>
      <vt:lpstr>Prezentace aplikace PowerPoint</vt:lpstr>
      <vt:lpstr>Zdroje k tématu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Tělesná výchova a sport OSP v praxi</dc:title>
  <dc:creator>uzivatel</dc:creator>
  <cp:lastModifiedBy>Klára Daďová</cp:lastModifiedBy>
  <cp:revision>52</cp:revision>
  <dcterms:created xsi:type="dcterms:W3CDTF">2016-02-09T14:24:27Z</dcterms:created>
  <dcterms:modified xsi:type="dcterms:W3CDTF">2021-03-10T23:44:08Z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  <property fmtid="{D5CDD505-2E9C-101B-9397-08002B2CF9AE}" pid="12" name="ContentTypeId">
    <vt:lpwstr>0x010100FC89012677F4C74980F2AD3E142E4C74</vt:lpwstr>
  </property>
</Properties>
</file>