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3" r:id="rId2"/>
    <p:sldId id="276" r:id="rId3"/>
    <p:sldId id="277" r:id="rId4"/>
    <p:sldId id="278" r:id="rId5"/>
    <p:sldId id="280" r:id="rId6"/>
    <p:sldId id="275" r:id="rId7"/>
    <p:sldId id="264" r:id="rId8"/>
    <p:sldId id="281" r:id="rId9"/>
    <p:sldId id="282" r:id="rId10"/>
    <p:sldId id="284" r:id="rId11"/>
    <p:sldId id="287" r:id="rId12"/>
    <p:sldId id="283" r:id="rId13"/>
    <p:sldId id="265" r:id="rId14"/>
    <p:sldId id="286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1EFCD80-CB03-4644-AB76-9C08B2EDEB78}">
          <p14:sldIdLst>
            <p14:sldId id="263"/>
            <p14:sldId id="276"/>
            <p14:sldId id="277"/>
            <p14:sldId id="278"/>
            <p14:sldId id="280"/>
            <p14:sldId id="275"/>
            <p14:sldId id="264"/>
            <p14:sldId id="281"/>
            <p14:sldId id="282"/>
            <p14:sldId id="284"/>
            <p14:sldId id="287"/>
            <p14:sldId id="283"/>
            <p14:sldId id="265"/>
            <p14:sldId id="286"/>
            <p14:sldId id="269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A4C9-CD86-490B-B0F5-C33C86F0CDD7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9CF61-23BD-4E53-A1D7-2E4C791D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2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3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8" y="4987431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7" y="2805734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52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185541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058-7B68-4D78-B68D-8F5983534C0F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3907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058-7B68-4D78-B68D-8F5983534C0F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646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3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8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8" y="3906328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208619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32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45105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7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7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7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86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12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5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79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sociologie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„Sociologie sportu“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2627575" y="4581128"/>
            <a:ext cx="6218237" cy="9747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/>
              <a:t>Zdeněk</a:t>
            </a:r>
            <a:r>
              <a:rPr lang="en-US" dirty="0"/>
              <a:t> </a:t>
            </a:r>
            <a:r>
              <a:rPr lang="en-US" dirty="0" err="1"/>
              <a:t>Sloboda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cs-CZ" sz="1400" dirty="0"/>
              <a:t>Zdenek.</a:t>
            </a:r>
            <a:r>
              <a:rPr lang="en-US" sz="1400" dirty="0" err="1"/>
              <a:t>sloboda</a:t>
            </a:r>
            <a:r>
              <a:rPr lang="en-US" sz="1400" dirty="0"/>
              <a:t>@</a:t>
            </a:r>
            <a:r>
              <a:rPr lang="cs-CZ" sz="1400" dirty="0"/>
              <a:t>upmedia.cz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92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0728"/>
            <a:ext cx="10515600" cy="709962"/>
          </a:xfrm>
        </p:spPr>
        <p:txBody>
          <a:bodyPr/>
          <a:lstStyle/>
          <a:p>
            <a:r>
              <a:rPr lang="cs-CZ" dirty="0"/>
              <a:t>Sport a sociální teorie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6805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/>
              <a:t>Nejvíce prací a výzkumů v rámci americké sociologie (diferencovanost USA)</a:t>
            </a:r>
          </a:p>
          <a:p>
            <a:pPr>
              <a:lnSpc>
                <a:spcPct val="100000"/>
              </a:lnSpc>
            </a:pPr>
            <a:r>
              <a:rPr lang="cs-CZ" sz="2400" i="1" dirty="0" err="1"/>
              <a:t>Veblenova</a:t>
            </a:r>
            <a:r>
              <a:rPr lang="cs-CZ" sz="2400" dirty="0"/>
              <a:t> „zahálčivá třída“ – sport je nejvyšší forma každodenní zahálky; láká soutěživostí, je agresivní, klanová příchylnost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Funkcionalismus</a:t>
            </a:r>
            <a:r>
              <a:rPr lang="cs-CZ" sz="2400" dirty="0"/>
              <a:t>: sport je integrální součást, plní funkce (socializační, integrační, regulace sociálního napětí, občanská loajalita a sounáležitost (se školou, regionem, národem), ekonomickou, …)</a:t>
            </a:r>
          </a:p>
          <a:p>
            <a:pPr>
              <a:lnSpc>
                <a:spcPct val="100000"/>
              </a:lnSpc>
            </a:pPr>
            <a:r>
              <a:rPr lang="cs-CZ" sz="2400" i="1" dirty="0" err="1"/>
              <a:t>Interakcionismus</a:t>
            </a:r>
            <a:r>
              <a:rPr lang="cs-CZ" sz="2400" dirty="0"/>
              <a:t>: statusy uvnitř sportu, sociální skupiny, image a identita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Schematická/figurativní sociologie </a:t>
            </a:r>
            <a:r>
              <a:rPr lang="cs-CZ" sz="2400" dirty="0"/>
              <a:t>(N. Elias): reprodukce násilí dynamikou vzájemných vztahů</a:t>
            </a:r>
          </a:p>
        </p:txBody>
      </p:sp>
    </p:spTree>
    <p:extLst>
      <p:ext uri="{BB962C8B-B14F-4D97-AF65-F5344CB8AC3E}">
        <p14:creationId xmlns:p14="http://schemas.microsoft.com/office/powerpoint/2010/main" val="1149505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Sport a sociální teorie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8840"/>
            <a:ext cx="10515600" cy="45365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i="1" dirty="0" err="1"/>
              <a:t>Konfliktualismus</a:t>
            </a:r>
            <a:r>
              <a:rPr lang="cs-CZ" sz="2400" dirty="0"/>
              <a:t>: zrcadlení a prohlubování segregace a diferenciace (třída, rasa, gender, …), odlákání od řešení reálných problémů</a:t>
            </a:r>
          </a:p>
          <a:p>
            <a:pPr>
              <a:lnSpc>
                <a:spcPct val="100000"/>
              </a:lnSpc>
            </a:pPr>
            <a:r>
              <a:rPr lang="cs-CZ" sz="2400" i="1" dirty="0" err="1"/>
              <a:t>Interakcionismus</a:t>
            </a:r>
            <a:r>
              <a:rPr lang="cs-CZ" sz="2400" dirty="0"/>
              <a:t>: statusy uvnitř sportu, sociální skupiny, image a identita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Kritické teorie</a:t>
            </a:r>
            <a:r>
              <a:rPr lang="cs-CZ" sz="2400" dirty="0"/>
              <a:t>: </a:t>
            </a:r>
            <a:r>
              <a:rPr lang="cs-CZ" sz="2400" dirty="0" err="1"/>
              <a:t>sp</a:t>
            </a:r>
            <a:r>
              <a:rPr lang="cs-CZ" sz="2400" dirty="0"/>
              <a:t>. základna reprodukce moci (vč. ekonomické) a ideologie, </a:t>
            </a:r>
            <a:r>
              <a:rPr lang="cs-CZ" sz="2400" dirty="0" err="1"/>
              <a:t>sp</a:t>
            </a:r>
            <a:r>
              <a:rPr lang="cs-CZ" sz="2400" dirty="0"/>
              <a:t>. součástí širšího sociálního mechanismu</a:t>
            </a:r>
          </a:p>
          <a:p>
            <a:pPr>
              <a:lnSpc>
                <a:spcPct val="100000"/>
              </a:lnSpc>
            </a:pPr>
            <a:r>
              <a:rPr lang="cs-CZ" sz="2400" i="1" dirty="0"/>
              <a:t>Feministická teorie</a:t>
            </a:r>
            <a:r>
              <a:rPr lang="cs-CZ" sz="2400" dirty="0"/>
              <a:t>: </a:t>
            </a:r>
            <a:r>
              <a:rPr lang="cs-CZ" sz="2400" dirty="0" err="1"/>
              <a:t>sp</a:t>
            </a:r>
            <a:r>
              <a:rPr lang="cs-CZ" sz="2400" dirty="0"/>
              <a:t>. jako transformace ne reprodukce genderového útlaku, sport je maskulinní (a homofobní)</a:t>
            </a:r>
          </a:p>
        </p:txBody>
      </p:sp>
    </p:spTree>
    <p:extLst>
      <p:ext uri="{BB962C8B-B14F-4D97-AF65-F5344CB8AC3E}">
        <p14:creationId xmlns:p14="http://schemas.microsoft.com/office/powerpoint/2010/main" val="114396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Nejčastější oblasti/témata </a:t>
            </a:r>
            <a:r>
              <a:rPr lang="cs-CZ" dirty="0" err="1"/>
              <a:t>socg</a:t>
            </a:r>
            <a:r>
              <a:rPr lang="cs-CZ" dirty="0"/>
              <a:t>. sportu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7711"/>
          </a:xfrm>
        </p:spPr>
        <p:txBody>
          <a:bodyPr>
            <a:normAutofit/>
          </a:bodyPr>
          <a:lstStyle/>
          <a:p>
            <a:r>
              <a:rPr lang="cs-CZ" sz="2400" dirty="0"/>
              <a:t>Socializace</a:t>
            </a:r>
          </a:p>
          <a:p>
            <a:r>
              <a:rPr lang="cs-CZ" sz="2400" dirty="0"/>
              <a:t>Fanouškovství a identita/identifikace</a:t>
            </a:r>
          </a:p>
          <a:p>
            <a:r>
              <a:rPr lang="cs-CZ" sz="2400" dirty="0"/>
              <a:t>Volný čas</a:t>
            </a:r>
          </a:p>
          <a:p>
            <a:r>
              <a:rPr lang="cs-CZ" sz="2400" dirty="0"/>
              <a:t>Gender</a:t>
            </a:r>
          </a:p>
          <a:p>
            <a:r>
              <a:rPr lang="cs-CZ" sz="2400" dirty="0"/>
              <a:t>Ekonomické aspekty a globalizace</a:t>
            </a:r>
          </a:p>
          <a:p>
            <a:r>
              <a:rPr lang="cs-CZ" sz="2400" dirty="0"/>
              <a:t>Média a medializace </a:t>
            </a:r>
          </a:p>
          <a:p>
            <a:pPr lvl="1"/>
            <a:r>
              <a:rPr lang="cs-CZ" sz="2000" dirty="0"/>
              <a:t>(</a:t>
            </a:r>
            <a:r>
              <a:rPr lang="cs-CZ" sz="2000" dirty="0" err="1"/>
              <a:t>spektáklizace</a:t>
            </a:r>
            <a:r>
              <a:rPr lang="cs-CZ" sz="2000" dirty="0"/>
              <a:t> a </a:t>
            </a:r>
            <a:r>
              <a:rPr lang="cs-CZ" sz="2000" dirty="0" err="1"/>
              <a:t>celebritizace</a:t>
            </a:r>
            <a:r>
              <a:rPr lang="cs-CZ" sz="2000" dirty="0"/>
              <a:t>; </a:t>
            </a:r>
            <a:r>
              <a:rPr lang="cs-CZ" sz="2000" dirty="0" err="1"/>
              <a:t>sexualizace</a:t>
            </a:r>
            <a:r>
              <a:rPr lang="cs-CZ" sz="2000" dirty="0"/>
              <a:t> a mýtus krásy sportovního těla)</a:t>
            </a:r>
          </a:p>
          <a:p>
            <a:r>
              <a:rPr lang="cs-CZ" sz="2400" dirty="0"/>
              <a:t>Sociální deviace </a:t>
            </a:r>
          </a:p>
          <a:p>
            <a:pPr lvl="1"/>
            <a:r>
              <a:rPr lang="cs-CZ" sz="2000" dirty="0"/>
              <a:t>Doping, rasismus, třídní segregace, homofobie, násilí</a:t>
            </a:r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3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Socializace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608512"/>
          </a:xfrm>
        </p:spPr>
        <p:txBody>
          <a:bodyPr>
            <a:normAutofit/>
          </a:bodyPr>
          <a:lstStyle/>
          <a:p>
            <a:r>
              <a:rPr lang="cs-CZ" dirty="0"/>
              <a:t>Začlenění (nebo exkluze) ze sociální skupiny; socializace vrstevníky (součást životního stylu)</a:t>
            </a:r>
          </a:p>
          <a:p>
            <a:r>
              <a:rPr lang="cs-CZ" dirty="0"/>
              <a:t>Prostředek k získání statusu a uznání</a:t>
            </a:r>
          </a:p>
          <a:p>
            <a:r>
              <a:rPr lang="cs-CZ" dirty="0"/>
              <a:t>Učení se pravidlům a hodnotám (mj. výkon, úspěch, ale i spolupráce, rovnost, atp.), později emancipace</a:t>
            </a:r>
          </a:p>
          <a:p>
            <a:r>
              <a:rPr lang="cs-CZ" dirty="0"/>
              <a:t>Obzvláště významný v mužské/chlapecké identitě a zrání (u dívek se nepředpokládá jako konstitutivní prvek)</a:t>
            </a:r>
          </a:p>
          <a:p>
            <a:r>
              <a:rPr lang="cs-CZ" dirty="0"/>
              <a:t>Problematičnost fáze skončení aktivní činnosti (resocializace?)</a:t>
            </a:r>
          </a:p>
          <a:p>
            <a:r>
              <a:rPr lang="cs-CZ" dirty="0"/>
              <a:t>Součást institucionalizované socializace (škola, armáda, …) (X zkušenost NDR a Číny)</a:t>
            </a:r>
          </a:p>
          <a:p>
            <a:r>
              <a:rPr lang="cs-CZ" dirty="0"/>
              <a:t>Vždy součástí </a:t>
            </a:r>
            <a:r>
              <a:rPr lang="cs-CZ" dirty="0" err="1"/>
              <a:t>siršího</a:t>
            </a:r>
            <a:r>
              <a:rPr lang="cs-CZ" dirty="0"/>
              <a:t> socializačního mechanismu (specifickým místem socializace, nikoliv </a:t>
            </a:r>
            <a:r>
              <a:rPr lang="cs-CZ" dirty="0" err="1"/>
              <a:t>specif</a:t>
            </a:r>
            <a:r>
              <a:rPr lang="cs-CZ" dirty="0"/>
              <a:t>. výsledky)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00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Sociální stratifikace, segregace a emancipace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400" dirty="0"/>
              <a:t>Prostředek pro sociální mobilitu</a:t>
            </a:r>
          </a:p>
          <a:p>
            <a:r>
              <a:rPr lang="cs-CZ" sz="2400" dirty="0"/>
              <a:t>Udržování </a:t>
            </a:r>
            <a:r>
              <a:rPr lang="cs-CZ" sz="2400" dirty="0" err="1"/>
              <a:t>statu</a:t>
            </a:r>
            <a:r>
              <a:rPr lang="cs-CZ" sz="2400" dirty="0"/>
              <a:t> quo 	</a:t>
            </a:r>
          </a:p>
          <a:p>
            <a:pPr marL="0" indent="0">
              <a:buNone/>
            </a:pPr>
            <a:r>
              <a:rPr lang="cs-CZ" sz="2400" dirty="0"/>
              <a:t>	X Inkluzivní mechanismus a rovnost ve sportu</a:t>
            </a:r>
          </a:p>
          <a:p>
            <a:pPr lvl="1"/>
            <a:r>
              <a:rPr lang="cs-CZ" sz="2000" dirty="0"/>
              <a:t>gender, rasa, etnicita, třída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1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Sport a politika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Nepolitičnost či apolitičnost X političnost.</a:t>
            </a:r>
          </a:p>
          <a:p>
            <a:pPr lvl="1"/>
            <a:r>
              <a:rPr lang="cs-CZ" sz="2200" dirty="0"/>
              <a:t>Olympismus: rovnost šancí a </a:t>
            </a:r>
            <a:r>
              <a:rPr lang="cs-CZ" sz="2200" dirty="0" err="1"/>
              <a:t>lidskoprávnost</a:t>
            </a:r>
            <a:r>
              <a:rPr lang="cs-CZ" sz="2200" dirty="0"/>
              <a:t>, podpora rozvojových zemí = politické X nevměšovat se do národních politik </a:t>
            </a:r>
            <a:r>
              <a:rPr lang="cs-CZ" sz="2200" dirty="0">
                <a:sym typeface="Wingdings" panose="05000000000000000000" pitchFamily="2" charset="2"/>
              </a:rPr>
              <a:t></a:t>
            </a:r>
            <a:endParaRPr lang="cs-CZ" sz="2200" dirty="0"/>
          </a:p>
          <a:p>
            <a:r>
              <a:rPr lang="cs-CZ" sz="2400" dirty="0"/>
              <a:t>Globální, národní a každodenní politiky</a:t>
            </a:r>
          </a:p>
          <a:p>
            <a:r>
              <a:rPr lang="cs-CZ" sz="2400" dirty="0"/>
              <a:t>Využívání sportu a sportovců pro prosazování nebo prezentaci politických cílů a témat</a:t>
            </a:r>
          </a:p>
          <a:p>
            <a:r>
              <a:rPr lang="cs-CZ" sz="2400" dirty="0"/>
              <a:t>Ekonomické aspekty sportu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94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Globalizace a komercionalizace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Geografická mobilita za sportem</a:t>
            </a:r>
          </a:p>
          <a:p>
            <a:pPr lvl="1"/>
            <a:r>
              <a:rPr lang="cs-CZ" sz="2200" dirty="0"/>
              <a:t>Lidé, lokality</a:t>
            </a:r>
          </a:p>
          <a:p>
            <a:r>
              <a:rPr lang="cs-CZ" sz="2400" dirty="0"/>
              <a:t>Komercionalizace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200" dirty="0"/>
              <a:t>Sportovní průmysl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200" dirty="0"/>
              <a:t>Veřejný sektor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200" dirty="0"/>
              <a:t>Komercionalizace amatérského sportu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200" dirty="0"/>
              <a:t>Sport a televize/média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sz="2200" dirty="0"/>
              <a:t>Sportovní sponzoring</a:t>
            </a:r>
          </a:p>
          <a:p>
            <a:r>
              <a:rPr lang="cs-CZ" sz="2400" dirty="0"/>
              <a:t>Závislost: média – sport. organizace – stát(y)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717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Fanouškovství a subkultury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5703"/>
          </a:xfrm>
        </p:spPr>
        <p:txBody>
          <a:bodyPr>
            <a:normAutofit/>
          </a:bodyPr>
          <a:lstStyle/>
          <a:p>
            <a:r>
              <a:rPr lang="cs-CZ" sz="2200" dirty="0"/>
              <a:t>Potenciál alternativních sportů – jejich demokratičnost a otevřenost, resp. menší sociální kontrola</a:t>
            </a:r>
          </a:p>
          <a:p>
            <a:r>
              <a:rPr lang="cs-CZ" sz="2200" dirty="0"/>
              <a:t>Medializace sportu a </a:t>
            </a:r>
            <a:r>
              <a:rPr lang="cs-CZ" sz="2200" dirty="0" err="1"/>
              <a:t>komodifikace</a:t>
            </a:r>
            <a:r>
              <a:rPr lang="cs-CZ" sz="2200" dirty="0"/>
              <a:t> diváctví</a:t>
            </a:r>
          </a:p>
          <a:p>
            <a:r>
              <a:rPr lang="cs-CZ" sz="2200" dirty="0"/>
              <a:t>Specifické sportovní subkultury – např. surfování, kulturistika</a:t>
            </a:r>
          </a:p>
          <a:p>
            <a:r>
              <a:rPr lang="cs-CZ" sz="2200" dirty="0"/>
              <a:t>Souvislost sportu s emocemi</a:t>
            </a:r>
          </a:p>
          <a:p>
            <a:r>
              <a:rPr lang="cs-CZ" sz="2200" dirty="0"/>
              <a:t>Divácké uspokojení: fetišismus, voyeurismus, narcismus</a:t>
            </a:r>
          </a:p>
          <a:p>
            <a:pPr marL="0" indent="0">
              <a:buNone/>
            </a:pPr>
            <a:r>
              <a:rPr lang="cs-CZ" sz="2200" dirty="0"/>
              <a:t>Fanouškovství</a:t>
            </a:r>
          </a:p>
          <a:p>
            <a:r>
              <a:rPr lang="cs-CZ" sz="2200" dirty="0"/>
              <a:t>Davové chování – zdroj v sociální třídě diváků (ne ve sportu)</a:t>
            </a:r>
          </a:p>
          <a:p>
            <a:r>
              <a:rPr lang="cs-CZ" sz="2200" dirty="0"/>
              <a:t>Potřeba identifikace, přináležení + identifikace se silnými a úspěšnými (</a:t>
            </a:r>
            <a:r>
              <a:rPr lang="cs-CZ" sz="2200" dirty="0" err="1"/>
              <a:t>poztivní</a:t>
            </a:r>
            <a:r>
              <a:rPr lang="cs-CZ" sz="2200" dirty="0"/>
              <a:t> i negativní)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9093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Struktura sociologie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Sociologie …</a:t>
            </a:r>
          </a:p>
          <a:p>
            <a:r>
              <a:rPr lang="cs-CZ" dirty="0"/>
              <a:t>… obecná</a:t>
            </a:r>
          </a:p>
          <a:p>
            <a:r>
              <a:rPr lang="cs-CZ" dirty="0"/>
              <a:t>… úsekové/oborové (tzv. teorie středního dosahu)</a:t>
            </a:r>
          </a:p>
          <a:p>
            <a:r>
              <a:rPr lang="cs-CZ" dirty="0"/>
              <a:t>… </a:t>
            </a:r>
            <a:r>
              <a:rPr lang="cs-CZ" dirty="0" err="1"/>
              <a:t>emiprická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Roviny sociologie na příkladu vzdělávání:</a:t>
            </a:r>
          </a:p>
          <a:p>
            <a:r>
              <a:rPr lang="cs-CZ" dirty="0"/>
              <a:t>Všeobecná: role vzdělávání v rámci reprodukce sociální struktury, vzdělávání jako jedna ze sociálních institucí, …</a:t>
            </a:r>
          </a:p>
          <a:p>
            <a:r>
              <a:rPr lang="cs-CZ" dirty="0"/>
              <a:t>Oborová: teorie společnosti vědění, funkce školy, …</a:t>
            </a:r>
          </a:p>
          <a:p>
            <a:r>
              <a:rPr lang="cs-CZ" dirty="0"/>
              <a:t>Empirická: efektivita vzdělávacího procesu, sociální profil studenta/</a:t>
            </a:r>
            <a:r>
              <a:rPr lang="cs-CZ" dirty="0" err="1"/>
              <a:t>ky</a:t>
            </a:r>
            <a:r>
              <a:rPr lang="cs-CZ" dirty="0"/>
              <a:t> FF UP,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88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Oborové sociologie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608512"/>
          </a:xfrm>
        </p:spPr>
        <p:txBody>
          <a:bodyPr>
            <a:normAutofit/>
          </a:bodyPr>
          <a:lstStyle/>
          <a:p>
            <a:r>
              <a:rPr lang="cs-CZ" dirty="0"/>
              <a:t>Mají vždy dílčí objekt zájmu – dílčí, relativně nezávislý fragment sociálního života, reality, jednání, instituce, atp.</a:t>
            </a:r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Sociologie činností: sociologie práce, sociologie politiky, sociologie umění, sociologie vzdělávání, … a sociologie sportu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Sociologie sociálních skupin: sociologie mládeže, sociologie rodiny, sociologie seniorů, sociologie genderu, sociologie tříd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Sociologie institucí: sociologie zdraví, sociologie náboženství, sociologie (masových) médií, sociologie rodiny, …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Další:</a:t>
            </a:r>
          </a:p>
          <a:p>
            <a:pPr lvl="2"/>
            <a:r>
              <a:rPr lang="cs-CZ" sz="1800" dirty="0"/>
              <a:t>sociologie města (urbánní sociologie), sociologie životního stylu, sociologie volného času, …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4470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Čím se zabývá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4000"/>
              </a:lnSpc>
            </a:pPr>
            <a:r>
              <a:rPr lang="cs-CZ" altLang="en-US" sz="2900" dirty="0"/>
              <a:t>strukturou tohoto předmětu (úseku), obsah činností, které zahrnuje a jejich efekty a kdo a jak se na těchto činnostech podílí</a:t>
            </a:r>
          </a:p>
          <a:p>
            <a:pPr>
              <a:lnSpc>
                <a:spcPct val="124000"/>
              </a:lnSpc>
            </a:pPr>
            <a:r>
              <a:rPr lang="cs-CZ" altLang="en-US" sz="2900" dirty="0"/>
              <a:t>výsledky činností lidí a jejich dopady na společnost </a:t>
            </a:r>
          </a:p>
          <a:p>
            <a:pPr>
              <a:lnSpc>
                <a:spcPct val="124000"/>
              </a:lnSpc>
            </a:pPr>
            <a:r>
              <a:rPr lang="cs-CZ" altLang="en-US" sz="2900" dirty="0"/>
              <a:t>instituce a organizace – uspořádanost úseku svého zájmu – každá činnost směřuje k organizaci</a:t>
            </a:r>
          </a:p>
          <a:p>
            <a:pPr>
              <a:lnSpc>
                <a:spcPct val="124000"/>
              </a:lnSpc>
            </a:pPr>
            <a:r>
              <a:rPr lang="cs-CZ" altLang="en-US" sz="2900" dirty="0"/>
              <a:t>předmět z pohledu sociální struktury- tj. jak se na předmětu podílejí různé sociální skupiny a jak je to ovlivňuje, jaká je sociální diferenciace předmětu</a:t>
            </a:r>
          </a:p>
          <a:p>
            <a:pPr>
              <a:lnSpc>
                <a:spcPct val="124000"/>
              </a:lnSpc>
            </a:pPr>
            <a:r>
              <a:rPr lang="cs-CZ" altLang="en-US" sz="2900" dirty="0"/>
              <a:t>místo a funkci (roli) předmětné činnosti ve společnosti jako celku</a:t>
            </a:r>
          </a:p>
          <a:p>
            <a:pPr>
              <a:lnSpc>
                <a:spcPct val="124000"/>
              </a:lnSpc>
            </a:pPr>
            <a:r>
              <a:rPr lang="cs-CZ" altLang="en-US" sz="2900" dirty="0"/>
              <a:t>nositele, (příslušníky) činností v rámci úseku, jakou specifikou se vyznačují</a:t>
            </a:r>
          </a:p>
        </p:txBody>
      </p:sp>
    </p:spTree>
    <p:extLst>
      <p:ext uri="{BB962C8B-B14F-4D97-AF65-F5344CB8AC3E}">
        <p14:creationId xmlns:p14="http://schemas.microsoft.com/office/powerpoint/2010/main" val="412596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45582"/>
            <a:ext cx="10515600" cy="845108"/>
          </a:xfrm>
        </p:spPr>
        <p:txBody>
          <a:bodyPr>
            <a:normAutofit/>
          </a:bodyPr>
          <a:lstStyle/>
          <a:p>
            <a:r>
              <a:rPr lang="cs-CZ" altLang="en-US" dirty="0"/>
              <a:t>Zařazení sociologie sportu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062285" y="3602513"/>
            <a:ext cx="2388479" cy="84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en-US" dirty="0">
                <a:solidFill>
                  <a:srgbClr val="FF5050"/>
                </a:solidFill>
              </a:rPr>
              <a:t>Sociologie sportu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3992390" y="1844675"/>
            <a:ext cx="2232025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240464" y="1844675"/>
            <a:ext cx="2592387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008438" y="4724401"/>
            <a:ext cx="4824412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4008438" y="3357564"/>
            <a:ext cx="4824412" cy="714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179467" y="2086371"/>
            <a:ext cx="19339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Vědy o společnosti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303837" y="2080102"/>
            <a:ext cx="18934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Obecná sociologie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752624" y="5718698"/>
            <a:ext cx="1192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en-US" dirty="0"/>
              <a:t>Výzkum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061077" y="6337342"/>
            <a:ext cx="23789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Praxe, každodenní život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50571" y="4287657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6240463" y="2492376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967339" y="3831165"/>
            <a:ext cx="27149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Ostatní úsekové sociologie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159382" y="3759003"/>
            <a:ext cx="23679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en-US" dirty="0"/>
              <a:t>Dílčí vědy o společnosti</a:t>
            </a:r>
          </a:p>
        </p:txBody>
      </p:sp>
    </p:spTree>
    <p:extLst>
      <p:ext uri="{BB962C8B-B14F-4D97-AF65-F5344CB8AC3E}">
        <p14:creationId xmlns:p14="http://schemas.microsoft.com/office/powerpoint/2010/main" val="65700622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cap="none" dirty="0"/>
          </a:p>
          <a:p>
            <a:endParaRPr lang="cs-CZ" cap="none" dirty="0"/>
          </a:p>
          <a:p>
            <a:endParaRPr lang="cs-CZ" cap="none" dirty="0"/>
          </a:p>
          <a:p>
            <a:r>
              <a:rPr lang="cs-CZ" b="0" cap="none" dirty="0"/>
              <a:t>zpracováno s přispěním textu:</a:t>
            </a:r>
          </a:p>
          <a:p>
            <a:r>
              <a:rPr lang="cs-CZ" b="0" cap="none" dirty="0" err="1"/>
              <a:t>Sekot</a:t>
            </a:r>
            <a:r>
              <a:rPr lang="cs-CZ" b="0" cap="none" dirty="0"/>
              <a:t>, Aleš 2006. </a:t>
            </a:r>
            <a:r>
              <a:rPr lang="cs-CZ" b="0" i="1" cap="none" dirty="0"/>
              <a:t>Sociologie sportu.</a:t>
            </a:r>
            <a:endParaRPr lang="en-GB" b="0" cap="none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Sociologie sportu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90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Sport jako …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77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… sociální instituce moderní doby</a:t>
            </a:r>
          </a:p>
          <a:p>
            <a:r>
              <a:rPr lang="cs-CZ" dirty="0"/>
              <a:t>… komplexní sociální fenomén</a:t>
            </a:r>
          </a:p>
          <a:p>
            <a:r>
              <a:rPr lang="cs-CZ" dirty="0"/>
              <a:t>… součástí širších sociálních fenoménů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Společenské hodnoty a životní styly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Kolektivismus X individualismus … sociální interakce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Socializace (individuální identita, skupiny)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Nacionalismus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Násilí a blízkost k armádě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Emancipace a segregace (stratifikace)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Reflexe kapitalismu</a:t>
            </a:r>
          </a:p>
          <a:p>
            <a:pPr lvl="2"/>
            <a:r>
              <a:rPr lang="cs-CZ" sz="1900" dirty="0"/>
              <a:t>Byrokratizace, </a:t>
            </a:r>
            <a:r>
              <a:rPr lang="cs-CZ" sz="1900" dirty="0" err="1"/>
              <a:t>komodifikace</a:t>
            </a:r>
            <a:r>
              <a:rPr lang="cs-CZ" sz="1900" dirty="0"/>
              <a:t> (a globalizace), ideologičnost/politizace</a:t>
            </a:r>
          </a:p>
          <a:p>
            <a:pPr lvl="2"/>
            <a:r>
              <a:rPr lang="cs-CZ" sz="1900" dirty="0"/>
              <a:t>Zaměření na výkon a výsledek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 politické a ideologické dimenze a procesy</a:t>
            </a:r>
            <a:endParaRPr lang="cs-CZ" dirty="0"/>
          </a:p>
          <a:p>
            <a:r>
              <a:rPr lang="cs-CZ" dirty="0"/>
              <a:t>… a jeho specifická organizace</a:t>
            </a:r>
          </a:p>
          <a:p>
            <a:r>
              <a:rPr lang="cs-CZ" dirty="0"/>
              <a:t>Sociologie sportu – popsat a vysvětlit postavení sportu ve společnosti (vč. zohlednění historického vývoje)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58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Co lze nazvat sportem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Specifické formy pohybových aktivit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Sociálně-ekonomický fenomén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000" i="1" dirty="0"/>
              <a:t>„Mimopracovní činnosti, organizované a normované, pro technické umožnění nebo zlepšení cest, kterými lidé uspokojují své záliby.“ </a:t>
            </a:r>
            <a:r>
              <a:rPr lang="cs-CZ" sz="2000" dirty="0"/>
              <a:t>(I. A. Bláha, 1968)</a:t>
            </a:r>
          </a:p>
          <a:p>
            <a:endParaRPr lang="cs-CZ" sz="2000" dirty="0"/>
          </a:p>
          <a:p>
            <a:r>
              <a:rPr lang="cs-CZ" sz="2200" dirty="0"/>
              <a:t>Paralela (funkční podobnosti) sportu s náboženstvím (M. </a:t>
            </a:r>
            <a:r>
              <a:rPr lang="cs-CZ" sz="2200" dirty="0" err="1"/>
              <a:t>Novak</a:t>
            </a:r>
            <a:r>
              <a:rPr lang="cs-CZ" sz="2200" dirty="0"/>
              <a:t> 1976)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Obřadnost (př. OH), vyvolávání emocí (nadšení), organizovanost (jako církve), více než jen dramatické umění (performance před publikem)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Mytologizace sportu skrze jazyk (náboženské metafory) (př. ???)</a:t>
            </a:r>
          </a:p>
          <a:p>
            <a:pPr marL="628650" lvl="1" indent="-285750">
              <a:buFont typeface="Wingdings" panose="05000000000000000000" pitchFamily="2" charset="2"/>
              <a:buChar char="§"/>
            </a:pPr>
            <a:r>
              <a:rPr lang="cs-CZ" dirty="0"/>
              <a:t>Sport uchopován církví – sport jako trénink pro vnější svět (Jan Pavel II)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94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08720"/>
            <a:ext cx="10515600" cy="781970"/>
          </a:xfrm>
        </p:spPr>
        <p:txBody>
          <a:bodyPr/>
          <a:lstStyle/>
          <a:p>
            <a:r>
              <a:rPr lang="cs-CZ" dirty="0"/>
              <a:t>Možná dělení sportu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6832"/>
            <a:ext cx="10515600" cy="4320480"/>
          </a:xfrm>
        </p:spPr>
        <p:txBody>
          <a:bodyPr numCol="2">
            <a:normAutofit/>
          </a:bodyPr>
          <a:lstStyle/>
          <a:p>
            <a:r>
              <a:rPr lang="cs-CZ" sz="2200" dirty="0"/>
              <a:t>Rekreační, výkonnostní, vrcholový, elitní</a:t>
            </a:r>
          </a:p>
          <a:p>
            <a:r>
              <a:rPr lang="cs-CZ" sz="2200" dirty="0"/>
              <a:t>Soutěžní, nesoutěžní</a:t>
            </a:r>
          </a:p>
          <a:p>
            <a:r>
              <a:rPr lang="cs-CZ" sz="2200" dirty="0"/>
              <a:t>Neorganizovaný, organizovaný</a:t>
            </a:r>
          </a:p>
          <a:p>
            <a:r>
              <a:rPr lang="cs-CZ" sz="2200" dirty="0"/>
              <a:t>Masový, alternativní</a:t>
            </a:r>
          </a:p>
          <a:p>
            <a:r>
              <a:rPr lang="cs-CZ" sz="2200" dirty="0"/>
              <a:t>Divácky populární, na okraji zájmu</a:t>
            </a:r>
          </a:p>
          <a:p>
            <a:r>
              <a:rPr lang="cs-CZ" sz="2200" dirty="0"/>
              <a:t>Silně či slabě medializovaný</a:t>
            </a:r>
          </a:p>
          <a:p>
            <a:r>
              <a:rPr lang="cs-CZ" sz="2200" dirty="0"/>
              <a:t>Mužský, ženský</a:t>
            </a:r>
          </a:p>
          <a:p>
            <a:r>
              <a:rPr lang="cs-CZ" sz="2200" dirty="0"/>
              <a:t>Prestižní, neprestižní</a:t>
            </a:r>
          </a:p>
          <a:p>
            <a:r>
              <a:rPr lang="cs-CZ" sz="2200" dirty="0"/>
              <a:t>Materiálně výnosný, nevýnosný</a:t>
            </a:r>
          </a:p>
          <a:p>
            <a:r>
              <a:rPr lang="cs-CZ" sz="2200" dirty="0"/>
              <a:t>Profesionální, amatérský, poloprofesionální</a:t>
            </a:r>
          </a:p>
          <a:p>
            <a:r>
              <a:rPr lang="cs-CZ" sz="2200" dirty="0"/>
              <a:t>Individuální, týmový, </a:t>
            </a:r>
          </a:p>
          <a:p>
            <a:r>
              <a:rPr lang="cs-CZ" sz="2200" dirty="0"/>
              <a:t>Olympijský, neolympijský</a:t>
            </a:r>
          </a:p>
          <a:p>
            <a:r>
              <a:rPr lang="cs-CZ" sz="2200" dirty="0"/>
              <a:t>Silový, vytrvalostní; silový, intelektuální</a:t>
            </a:r>
          </a:p>
          <a:p>
            <a:r>
              <a:rPr lang="cs-CZ" sz="2200" dirty="0"/>
              <a:t>Kontaktní, branný, technický</a:t>
            </a:r>
          </a:p>
          <a:p>
            <a:r>
              <a:rPr lang="cs-CZ" sz="2200" dirty="0" err="1"/>
              <a:t>Dlouhodbě</a:t>
            </a:r>
            <a:r>
              <a:rPr lang="cs-CZ" sz="2200" dirty="0"/>
              <a:t> či časově omezeně pěstovaný,</a:t>
            </a:r>
          </a:p>
          <a:p>
            <a:r>
              <a:rPr lang="cs-CZ" sz="2200" dirty="0"/>
              <a:t>atp.</a:t>
            </a:r>
          </a:p>
        </p:txBody>
      </p:sp>
    </p:spTree>
    <p:extLst>
      <p:ext uri="{BB962C8B-B14F-4D97-AF65-F5344CB8AC3E}">
        <p14:creationId xmlns:p14="http://schemas.microsoft.com/office/powerpoint/2010/main" val="1525126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996</TotalTime>
  <Words>1104</Words>
  <Application>Microsoft Office PowerPoint</Application>
  <PresentationFormat>Widescreen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Office</vt:lpstr>
      <vt:lpstr>Základy sociologie  „Sociologie sportu“</vt:lpstr>
      <vt:lpstr>Struktura sociologie</vt:lpstr>
      <vt:lpstr>Oborové sociologie</vt:lpstr>
      <vt:lpstr>Čím se zabývá</vt:lpstr>
      <vt:lpstr>Zařazení sociologie sportu</vt:lpstr>
      <vt:lpstr>Sociologie sportu</vt:lpstr>
      <vt:lpstr>Sport jako …</vt:lpstr>
      <vt:lpstr>Co lze nazvat sportem</vt:lpstr>
      <vt:lpstr>Možná dělení sportu</vt:lpstr>
      <vt:lpstr>Sport a sociální teorie I</vt:lpstr>
      <vt:lpstr>Sport a sociální teorie II</vt:lpstr>
      <vt:lpstr>Nejčastější oblasti/témata socg. sportu</vt:lpstr>
      <vt:lpstr>Socializace</vt:lpstr>
      <vt:lpstr>Sociální stratifikace, segregace a emancipace</vt:lpstr>
      <vt:lpstr>Sport a politika</vt:lpstr>
      <vt:lpstr>Globalizace a komercionalizace</vt:lpstr>
      <vt:lpstr>Fanouškovství a subkultury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  „Sociologie rodiny“</dc:title>
  <dc:creator>Zdenek Sloboda</dc:creator>
  <cp:lastModifiedBy>Sloboda Zdenek</cp:lastModifiedBy>
  <cp:revision>19</cp:revision>
  <dcterms:created xsi:type="dcterms:W3CDTF">2014-12-03T11:40:52Z</dcterms:created>
  <dcterms:modified xsi:type="dcterms:W3CDTF">2024-05-06T07:14:40Z</dcterms:modified>
</cp:coreProperties>
</file>