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04" r:id="rId2"/>
    <p:sldId id="399" r:id="rId3"/>
    <p:sldId id="400" r:id="rId4"/>
    <p:sldId id="401" r:id="rId5"/>
    <p:sldId id="402" r:id="rId6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  <p14:sldId id="415"/>
            <p14:sldId id="416"/>
            <p14:sldId id="417"/>
            <p14:sldId id="418"/>
            <p14:sldId id="420"/>
            <p14:sldId id="421"/>
            <p14:sldId id="403"/>
            <p14:sldId id="404"/>
            <p14:sldId id="399"/>
            <p14:sldId id="400"/>
            <p14:sldId id="401"/>
            <p14:sldId id="402"/>
            <p14:sldId id="405"/>
            <p14:sldId id="406"/>
            <p14:sldId id="407"/>
            <p14:sldId id="409"/>
            <p14:sldId id="410"/>
            <p14:sldId id="411"/>
            <p14:sldId id="412"/>
            <p14:sldId id="413"/>
            <p14:sldId id="414"/>
            <p14:sldId id="41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90" autoAdjust="0"/>
    <p:restoredTop sz="77825" autoAdjust="0"/>
  </p:normalViewPr>
  <p:slideViewPr>
    <p:cSldViewPr snapToGrid="0">
      <p:cViewPr varScale="1">
        <p:scale>
          <a:sx n="99" d="100"/>
          <a:sy n="99" d="100"/>
        </p:scale>
        <p:origin x="-1507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357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0BB7-83B0-417E-9387-0D27B6D7048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2467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60BB7-83B0-417E-9387-0D27B6D7048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7357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15.11.2020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Pozitiva – jaká ?</a:t>
            </a:r>
          </a:p>
          <a:p>
            <a:r>
              <a:rPr lang="cs-CZ" dirty="0" smtClean="0"/>
              <a:t>Vhodné </a:t>
            </a:r>
            <a:r>
              <a:rPr lang="cs-CZ" dirty="0" err="1" smtClean="0"/>
              <a:t>poh</a:t>
            </a:r>
            <a:r>
              <a:rPr lang="cs-CZ" dirty="0" smtClean="0"/>
              <a:t>. aktivity – jaké?</a:t>
            </a:r>
          </a:p>
          <a:p>
            <a:r>
              <a:rPr lang="cs-CZ" dirty="0" smtClean="0"/>
              <a:t>Negativa ?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Zájmová TV a sport, raná specializace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Koncepce sportovního tréninku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Jsou známy dvě koncepce, které mohou vést k určité maximální individuální výkonnosti:</a:t>
            </a:r>
          </a:p>
          <a:p>
            <a:pPr lvl="1"/>
            <a:r>
              <a:rPr lang="cs-CZ" dirty="0" smtClean="0"/>
              <a:t>koncepce </a:t>
            </a:r>
            <a:r>
              <a:rPr lang="cs-CZ" b="1" dirty="0" smtClean="0"/>
              <a:t>brzké specializace</a:t>
            </a:r>
          </a:p>
          <a:p>
            <a:pPr lvl="1"/>
            <a:r>
              <a:rPr lang="cs-CZ" dirty="0" smtClean="0"/>
              <a:t>koncepce </a:t>
            </a:r>
            <a:r>
              <a:rPr lang="cs-CZ" b="1" dirty="0" smtClean="0"/>
              <a:t>tréninku přiměřeného věku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Základní rozdíl mezi oběma koncepcemi spočívá v poměru aplikace specifických a všeobecných podnětů, prostředků a metod, které tréninkový proces obsahuje.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Brzká 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Tímto způsobem může mladý sportovec dosáhnout relativně </a:t>
            </a:r>
            <a:r>
              <a:rPr lang="cs-CZ" b="1" dirty="0" smtClean="0"/>
              <a:t>maximálního výkonu dříve</a:t>
            </a:r>
            <a:r>
              <a:rPr lang="cs-CZ" dirty="0" smtClean="0"/>
              <a:t>.</a:t>
            </a:r>
          </a:p>
          <a:p>
            <a:r>
              <a:rPr lang="cs-CZ" u="sng" dirty="0" smtClean="0"/>
              <a:t>Ale</a:t>
            </a:r>
            <a:r>
              <a:rPr lang="cs-CZ" dirty="0" smtClean="0"/>
              <a:t> specifická zátěž je vždy jednostranný pohyb, zapojují se stále stejné svaly a existuje </a:t>
            </a:r>
            <a:r>
              <a:rPr lang="cs-CZ" b="1" dirty="0" smtClean="0"/>
              <a:t>nebezpečí</a:t>
            </a:r>
            <a:r>
              <a:rPr lang="cs-CZ" dirty="0" smtClean="0"/>
              <a:t> svalové nerovnováhy a různých poškození či zranění.</a:t>
            </a:r>
          </a:p>
          <a:p>
            <a:r>
              <a:rPr lang="cs-CZ" dirty="0" smtClean="0"/>
              <a:t>Nedokončené biologické zrání představuje větší pravděpodobnost zdravotních problémů. </a:t>
            </a:r>
          </a:p>
          <a:p>
            <a:r>
              <a:rPr lang="cs-CZ" dirty="0" smtClean="0"/>
              <a:t>Tréninková specializace se vždy vyznačuje vysokým podílem typických (specializovaných) tréninkových prostředků, metod a forem pro daný sport.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3" y="260648"/>
            <a:ext cx="109728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Brzká 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sz="3400" u="sng" dirty="0" smtClean="0"/>
              <a:t>Z několika výzkumů vyplývá následující:</a:t>
            </a:r>
          </a:p>
          <a:p>
            <a:pPr lvl="0"/>
            <a:r>
              <a:rPr lang="cs-CZ" sz="3400" dirty="0" smtClean="0"/>
              <a:t>prudký nárůst výkonu, maximální výkonnost je dosažena rychleji</a:t>
            </a:r>
          </a:p>
          <a:p>
            <a:pPr lvl="0"/>
            <a:r>
              <a:rPr lang="cs-CZ" sz="3400" dirty="0" smtClean="0"/>
              <a:t>vysoká výkonnost během dětství a mládí je spojena s menší výkonností po 18., 19. roku života</a:t>
            </a:r>
          </a:p>
          <a:p>
            <a:pPr lvl="0"/>
            <a:r>
              <a:rPr lang="cs-CZ" sz="3400" dirty="0" smtClean="0"/>
              <a:t>kratší období vrcholové výkonnosti</a:t>
            </a:r>
          </a:p>
          <a:p>
            <a:pPr lvl="0"/>
            <a:r>
              <a:rPr lang="cs-CZ" sz="3400" dirty="0" smtClean="0"/>
              <a:t>absolutní hodnoty výkonu (světového rekordu) dosahují s menší převahou sportovci, kteří mají za sebou trénink odpovídající věku</a:t>
            </a:r>
          </a:p>
          <a:p>
            <a:r>
              <a:rPr lang="cs-CZ" sz="3400" dirty="0" smtClean="0"/>
              <a:t>některé druhy sportů (např. technicko-estetické atd.) dřívější specializaci vyžadují --- u těchto sportů je dosahováno vrcholné výkonnosti před 20. rokem života. </a:t>
            </a:r>
          </a:p>
          <a:p>
            <a:pPr>
              <a:buNone/>
            </a:pPr>
            <a:r>
              <a:rPr lang="cs-CZ" dirty="0" smtClean="0"/>
              <a:t>(sportovní gymnastika - zejména v ženské kategorii jsou dosahovány vrcholné výkony mnohdy v dětském věku 14. - 16. let.).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Koncepce tréninku odpovídající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nejvhodnější pro většinu sportů</a:t>
            </a:r>
          </a:p>
          <a:p>
            <a:r>
              <a:rPr lang="cs-CZ" dirty="0" smtClean="0"/>
              <a:t>prevence poškození mladého organismu a přirozený sportovní vývoj</a:t>
            </a:r>
          </a:p>
          <a:p>
            <a:r>
              <a:rPr lang="cs-CZ" dirty="0" smtClean="0"/>
              <a:t>umožňuje zachovat vrcholový výkon po mnoho let během dospělosti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6567</TotalTime>
  <Words>98</Words>
  <Application>Microsoft Office PowerPoint</Application>
  <PresentationFormat>Vlastní</PresentationFormat>
  <Paragraphs>30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Technický</vt:lpstr>
      <vt:lpstr>Zájmová TV a sport, raná specializace</vt:lpstr>
      <vt:lpstr>Koncepce sportovního tréninku dětí</vt:lpstr>
      <vt:lpstr>Brzká specializace</vt:lpstr>
      <vt:lpstr>Brzká specializace</vt:lpstr>
      <vt:lpstr>Koncepce tréninku odpovídající věku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171</cp:revision>
  <dcterms:created xsi:type="dcterms:W3CDTF">2018-09-25T10:09:13Z</dcterms:created>
  <dcterms:modified xsi:type="dcterms:W3CDTF">2020-11-15T18:26:36Z</dcterms:modified>
</cp:coreProperties>
</file>