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84" r:id="rId1"/>
  </p:sldMasterIdLst>
  <p:notesMasterIdLst>
    <p:notesMasterId r:id="rId16"/>
  </p:notesMasterIdLst>
  <p:sldIdLst>
    <p:sldId id="617" r:id="rId2"/>
    <p:sldId id="618" r:id="rId3"/>
    <p:sldId id="619" r:id="rId4"/>
    <p:sldId id="620" r:id="rId5"/>
    <p:sldId id="623" r:id="rId6"/>
    <p:sldId id="626" r:id="rId7"/>
    <p:sldId id="628" r:id="rId8"/>
    <p:sldId id="631" r:id="rId9"/>
    <p:sldId id="622" r:id="rId10"/>
    <p:sldId id="625" r:id="rId11"/>
    <p:sldId id="629" r:id="rId12"/>
    <p:sldId id="634" r:id="rId13"/>
    <p:sldId id="364" r:id="rId14"/>
    <p:sldId id="61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Hudáková" initials="AH" lastIdx="41" clrIdx="0">
    <p:extLst>
      <p:ext uri="{19B8F6BF-5375-455C-9EA6-DF929625EA0E}">
        <p15:presenceInfo xmlns:p15="http://schemas.microsoft.com/office/powerpoint/2012/main" userId="741b2a806fc06f49" providerId="Windows Live"/>
      </p:ext>
    </p:extLst>
  </p:cmAuthor>
  <p:cmAuthor id="2" name="Hudáková, Andrea" initials="HA" lastIdx="20" clrIdx="1"/>
  <p:cmAuthor id="3" name="Slánská Bímová, Petra" initials="SBP" lastIdx="11" clrIdx="2">
    <p:extLst>
      <p:ext uri="{19B8F6BF-5375-455C-9EA6-DF929625EA0E}">
        <p15:presenceInfo xmlns:p15="http://schemas.microsoft.com/office/powerpoint/2012/main" userId="Slánská Bímová, Pet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95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93899" autoAdjust="0"/>
  </p:normalViewPr>
  <p:slideViewPr>
    <p:cSldViewPr snapToGrid="0">
      <p:cViewPr varScale="1">
        <p:scale>
          <a:sx n="72" d="100"/>
          <a:sy n="72" d="100"/>
        </p:scale>
        <p:origin x="414" y="28"/>
      </p:cViewPr>
      <p:guideLst/>
    </p:cSldViewPr>
  </p:slideViewPr>
  <p:outlineViewPr>
    <p:cViewPr>
      <p:scale>
        <a:sx n="33" d="100"/>
        <a:sy n="33" d="100"/>
      </p:scale>
      <p:origin x="0" y="-40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C23B3-BB05-47EC-B080-AFF06F8E158D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0FD5B-F75B-4D58-9301-8D0ACD4FA7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61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1B805F-FF0F-4BAA-A3A3-E4F945D687F8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792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02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73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46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F927C-B73E-4F9D-ADFE-F6E23BD7CEE8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722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8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49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62A-2D5B-48AF-A3D4-EF8A90A50A80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46042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04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49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E45F-652B-4E89-8925-000B0AB8FD98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96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4A3462A-2D5B-48AF-A3D4-EF8A90A50A80}" type="datetimeFigureOut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62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neslysicinauk.ff.cuni.c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Koronavirová</a:t>
            </a:r>
            <a:r>
              <a:rPr lang="cs-CZ" dirty="0" smtClean="0"/>
              <a:t> výuka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78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err="1" smtClean="0"/>
              <a:t>Koronavirová</a:t>
            </a:r>
            <a:r>
              <a:rPr lang="cs-CZ" dirty="0" smtClean="0"/>
              <a:t> výuka</a:t>
            </a:r>
            <a:endParaRPr lang="en-GB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8817" y="2713885"/>
            <a:ext cx="9720262" cy="274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64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err="1" smtClean="0"/>
              <a:t>Koronavirová</a:t>
            </a:r>
            <a:r>
              <a:rPr lang="cs-CZ" dirty="0" smtClean="0"/>
              <a:t> výuka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 Nové podmínky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 Nová organizace práce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 Nové postupy (včetně tlumočení, přepisu…)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3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err="1" smtClean="0"/>
              <a:t>Koronavirová</a:t>
            </a:r>
            <a:r>
              <a:rPr lang="cs-CZ" dirty="0" smtClean="0"/>
              <a:t> výuka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 err="1" smtClean="0"/>
              <a:t>NaNUK</a:t>
            </a:r>
            <a:r>
              <a:rPr lang="cs-CZ" sz="2400" dirty="0"/>
              <a:t>: </a:t>
            </a:r>
            <a:r>
              <a:rPr lang="cs-CZ" sz="2400" i="1" dirty="0"/>
              <a:t>Neslyšící a nedoslýchaví studenti na UK. Tipy a doporučení pro vyučující a studenty Univerzity Karlovy</a:t>
            </a:r>
            <a:r>
              <a:rPr lang="cs-CZ" sz="2400" dirty="0"/>
              <a:t>: </a:t>
            </a:r>
            <a:r>
              <a:rPr lang="cs-CZ" sz="2400" dirty="0">
                <a:hlinkClick r:id="rId2"/>
              </a:rPr>
              <a:t>https://neslysicinauk.ff.cuni.cz/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850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600" b="0" dirty="0" smtClean="0"/>
              <a:t>Děkuji </a:t>
            </a:r>
            <a:r>
              <a:rPr lang="cs-CZ" sz="6600" b="0" dirty="0"/>
              <a:t>za </a:t>
            </a:r>
            <a:r>
              <a:rPr lang="cs-CZ" sz="6600" b="0" dirty="0" smtClean="0"/>
              <a:t>pozornost</a:t>
            </a:r>
            <a:endParaRPr lang="en-GB" sz="6600" b="0" dirty="0"/>
          </a:p>
        </p:txBody>
      </p:sp>
    </p:spTree>
    <p:extLst>
      <p:ext uri="{BB962C8B-B14F-4D97-AF65-F5344CB8AC3E}">
        <p14:creationId xmlns:p14="http://schemas.microsoft.com/office/powerpoint/2010/main" val="378536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Barevné fotografie: Internet (bez souhlasu autorů, výhradně </a:t>
            </a:r>
            <a:r>
              <a:rPr lang="cs-CZ" sz="2400" dirty="0" smtClean="0"/>
              <a:t>účely výuky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76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/>
          </a:p>
          <a:p>
            <a:endParaRPr lang="cs-CZ" sz="2400" dirty="0"/>
          </a:p>
        </p:txBody>
      </p:sp>
      <p:pic>
        <p:nvPicPr>
          <p:cNvPr id="1026" name="Picture 2" descr="Image result for ski slal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44"/>
          <a:stretch/>
        </p:blipFill>
        <p:spPr bwMode="auto">
          <a:xfrm>
            <a:off x="1024128" y="567669"/>
            <a:ext cx="4380453" cy="5513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ski down hi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399" y="542924"/>
            <a:ext cx="3514296" cy="2330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ski down hi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399" y="3368224"/>
            <a:ext cx="4823730" cy="271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76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/>
          </a:p>
          <a:p>
            <a:endParaRPr lang="cs-CZ" sz="2400" dirty="0"/>
          </a:p>
        </p:txBody>
      </p:sp>
      <p:pic>
        <p:nvPicPr>
          <p:cNvPr id="1026" name="Picture 2" descr="Image result for ski slal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44"/>
          <a:stretch/>
        </p:blipFill>
        <p:spPr bwMode="auto">
          <a:xfrm>
            <a:off x="1024128" y="567669"/>
            <a:ext cx="4380453" cy="5513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Image result for cross country skiing běžky"/>
          <p:cNvSpPr>
            <a:spLocks noChangeAspect="1" noChangeArrowheads="1"/>
          </p:cNvSpPr>
          <p:nvPr/>
        </p:nvSpPr>
        <p:spPr bwMode="auto">
          <a:xfrm>
            <a:off x="155575" y="-144463"/>
            <a:ext cx="2344146" cy="2344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8" name="Picture 10" descr="https://encrypted-tbn0.gstatic.com/images?q=tbn:ANd9GcR8nZhCUABnAIBCTxenUP8HBOQsYBZS691nQINFo8jkyY7szhwsh6NnDVJXUIIO3J3i6XywGd8&amp;usqp=CA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488" y="654706"/>
            <a:ext cx="186690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6" descr="Image result for skokanské lyž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057" y="654706"/>
            <a:ext cx="30861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8" descr="Image result for skokanské lyž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165" y="2863002"/>
            <a:ext cx="4325734" cy="3240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441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51181" y="2323874"/>
            <a:ext cx="9720073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/>
          </a:p>
          <a:p>
            <a:endParaRPr lang="cs-CZ" sz="2400" dirty="0"/>
          </a:p>
        </p:txBody>
      </p:sp>
      <p:sp>
        <p:nvSpPr>
          <p:cNvPr id="2" name="AutoShape 2" descr="Image result for cross country skiing běžky"/>
          <p:cNvSpPr>
            <a:spLocks noChangeAspect="1" noChangeArrowheads="1"/>
          </p:cNvSpPr>
          <p:nvPr/>
        </p:nvSpPr>
        <p:spPr bwMode="auto">
          <a:xfrm>
            <a:off x="155575" y="-144463"/>
            <a:ext cx="2344146" cy="2344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4" name="Picture 6" descr="Image result for cross country skiing běžk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329" y="3102850"/>
            <a:ext cx="3821253" cy="34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cross country ski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81" y="533173"/>
            <a:ext cx="3744367" cy="262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Image result for cross country ski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080" name="Picture 8" descr="Image result for cross country ski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81" y="3828307"/>
            <a:ext cx="3753477" cy="249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Image result for cross country ski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223" y="533173"/>
            <a:ext cx="3819781" cy="2193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11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Organizace výuky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4" y="2247900"/>
            <a:ext cx="8825659" cy="4269858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Online výuka</a:t>
            </a:r>
          </a:p>
          <a:p>
            <a:pPr lvl="1"/>
            <a:r>
              <a:rPr lang="cs-CZ" sz="2400" dirty="0" smtClean="0"/>
              <a:t>Synchronní = videokonference (</a:t>
            </a:r>
            <a:r>
              <a:rPr lang="cs-CZ" sz="2400" dirty="0" smtClean="0">
                <a:solidFill>
                  <a:srgbClr val="FF0000"/>
                </a:solidFill>
              </a:rPr>
              <a:t>Zoom</a:t>
            </a:r>
            <a:r>
              <a:rPr lang="cs-CZ" sz="2400" dirty="0" smtClean="0"/>
              <a:t>, MS </a:t>
            </a:r>
            <a:r>
              <a:rPr lang="cs-CZ" sz="2400" dirty="0" err="1" smtClean="0"/>
              <a:t>Teams</a:t>
            </a:r>
            <a:r>
              <a:rPr lang="cs-CZ" sz="2400" dirty="0" smtClean="0"/>
              <a:t>), </a:t>
            </a:r>
            <a:r>
              <a:rPr lang="cs-CZ" sz="2400" dirty="0"/>
              <a:t>chat atd. v reálním čase</a:t>
            </a:r>
            <a:endParaRPr lang="cs-CZ" sz="2400" dirty="0" smtClean="0"/>
          </a:p>
          <a:p>
            <a:pPr lvl="1"/>
            <a:r>
              <a:rPr lang="cs-CZ" sz="2400" dirty="0" smtClean="0"/>
              <a:t>Asynchronní = výukové </a:t>
            </a:r>
            <a:r>
              <a:rPr lang="cs-CZ" sz="2400" dirty="0"/>
              <a:t>materiály v online prostředí, </a:t>
            </a:r>
            <a:r>
              <a:rPr lang="cs-CZ" sz="2400" dirty="0" smtClean="0"/>
              <a:t>studenti </a:t>
            </a:r>
            <a:r>
              <a:rPr lang="cs-CZ" sz="2400" dirty="0"/>
              <a:t>s nimi pracují v čase, který si sami určí, </a:t>
            </a:r>
            <a:r>
              <a:rPr lang="cs-CZ" sz="2400" dirty="0" smtClean="0"/>
              <a:t>většinou bez </a:t>
            </a:r>
            <a:r>
              <a:rPr lang="cs-CZ" sz="2400" dirty="0"/>
              <a:t>interakce s jinými </a:t>
            </a:r>
            <a:r>
              <a:rPr lang="cs-CZ" sz="2400" dirty="0" smtClean="0"/>
              <a:t>studenty (</a:t>
            </a:r>
            <a:r>
              <a:rPr lang="cs-CZ" sz="2400" dirty="0" err="1" smtClean="0">
                <a:solidFill>
                  <a:srgbClr val="FF0000"/>
                </a:solidFill>
              </a:rPr>
              <a:t>Moodle</a:t>
            </a:r>
            <a:r>
              <a:rPr lang="cs-CZ" sz="2400" dirty="0" smtClean="0"/>
              <a:t>)</a:t>
            </a:r>
          </a:p>
          <a:p>
            <a:pPr marL="128016" lvl="1" indent="0">
              <a:buNone/>
            </a:pPr>
            <a:endParaRPr lang="cs-CZ" sz="2400" b="1" dirty="0" smtClean="0"/>
          </a:p>
          <a:p>
            <a:pPr marL="128016" lvl="1" indent="0">
              <a:buNone/>
            </a:pPr>
            <a:r>
              <a:rPr lang="cs-CZ" sz="2400" b="1" dirty="0" err="1" smtClean="0"/>
              <a:t>Offline</a:t>
            </a:r>
            <a:r>
              <a:rPr lang="cs-CZ" sz="2400" b="1" dirty="0" smtClean="0"/>
              <a:t> výuka</a:t>
            </a:r>
          </a:p>
          <a:p>
            <a:pPr lvl="1"/>
            <a:r>
              <a:rPr lang="cs-CZ" altLang="cs-CZ" sz="2400" dirty="0">
                <a:solidFill>
                  <a:srgbClr val="303545"/>
                </a:solidFill>
              </a:rPr>
              <a:t>V</a:t>
            </a:r>
            <a:r>
              <a:rPr lang="cs-CZ" altLang="cs-CZ" sz="2400" dirty="0" smtClean="0">
                <a:solidFill>
                  <a:srgbClr val="303545"/>
                </a:solidFill>
              </a:rPr>
              <a:t>ýuka </a:t>
            </a:r>
            <a:r>
              <a:rPr lang="cs-CZ" altLang="cs-CZ" sz="2400" dirty="0">
                <a:solidFill>
                  <a:srgbClr val="303545"/>
                </a:solidFill>
              </a:rPr>
              <a:t>neprobíhá přes internet a k realizaci nepotřebuje ve větší míře digitální </a:t>
            </a:r>
            <a:r>
              <a:rPr lang="cs-CZ" altLang="cs-CZ" sz="2400" dirty="0" smtClean="0">
                <a:solidFill>
                  <a:srgbClr val="303545"/>
                </a:solidFill>
              </a:rPr>
              <a:t>technologie</a:t>
            </a:r>
            <a:endParaRPr lang="cs-CZ" altLang="cs-CZ" sz="2400" dirty="0">
              <a:solidFill>
                <a:srgbClr val="303545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6F7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4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Organizace výuky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4" y="2247900"/>
            <a:ext cx="8825659" cy="4269858"/>
          </a:xfrm>
        </p:spPr>
        <p:txBody>
          <a:bodyPr>
            <a:normAutofit/>
          </a:bodyPr>
          <a:lstStyle/>
          <a:p>
            <a:r>
              <a:rPr lang="cs-CZ" sz="2400" b="1" dirty="0"/>
              <a:t>Komunikační platformy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Z</a:t>
            </a:r>
            <a:r>
              <a:rPr lang="cs-CZ" sz="2400" dirty="0" err="1" smtClean="0">
                <a:solidFill>
                  <a:srgbClr val="FF0000"/>
                </a:solidFill>
              </a:rPr>
              <a:t>oom</a:t>
            </a:r>
            <a:r>
              <a:rPr lang="en-US" sz="2400" dirty="0" smtClean="0"/>
              <a:t>, </a:t>
            </a:r>
            <a:r>
              <a:rPr lang="en-US" sz="2400" dirty="0"/>
              <a:t>Hangouts, MS Teams, Skype, WhatsApp, Whereby, Google </a:t>
            </a:r>
            <a:r>
              <a:rPr lang="cs-CZ" sz="2400" dirty="0" smtClean="0"/>
              <a:t>M</a:t>
            </a:r>
            <a:r>
              <a:rPr lang="en-US" sz="2400" dirty="0" err="1" smtClean="0"/>
              <a:t>eet</a:t>
            </a:r>
            <a:r>
              <a:rPr lang="cs-CZ" sz="2400" dirty="0"/>
              <a:t>, </a:t>
            </a:r>
            <a:r>
              <a:rPr lang="cs-CZ" sz="2400" dirty="0" err="1"/>
              <a:t>Jitsi</a:t>
            </a:r>
            <a:r>
              <a:rPr lang="cs-CZ" sz="2400" dirty="0"/>
              <a:t> </a:t>
            </a:r>
            <a:r>
              <a:rPr lang="cs-CZ" sz="2400" dirty="0" err="1"/>
              <a:t>Meet</a:t>
            </a:r>
            <a:r>
              <a:rPr lang="cs-CZ" sz="2400" dirty="0"/>
              <a:t>..</a:t>
            </a:r>
            <a:r>
              <a:rPr lang="en-US" sz="2400" dirty="0" smtClean="0"/>
              <a:t>.</a:t>
            </a:r>
            <a:endParaRPr lang="cs-CZ" sz="2400" dirty="0"/>
          </a:p>
          <a:p>
            <a:endParaRPr lang="cs-CZ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306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2.bp.blogspot.com/-fHoZlCJ9-0U/TfutkejjuQI/AAAAAAAAAAw/Q1i_-fKZzog/s400/cm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687" y="1506867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Image result for centrální mozek lidst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9224" name="Picture 8" descr="Image result for centrální mozek lidstv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99" y="1506867"/>
            <a:ext cx="550333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59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Organizace výuky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4" y="2247900"/>
            <a:ext cx="8825659" cy="4269858"/>
          </a:xfrm>
        </p:spPr>
        <p:txBody>
          <a:bodyPr>
            <a:normAutofit/>
          </a:bodyPr>
          <a:lstStyle/>
          <a:p>
            <a:r>
              <a:rPr lang="cs-CZ" sz="2400" b="1" dirty="0"/>
              <a:t>Komunikační platformy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Z</a:t>
            </a:r>
            <a:r>
              <a:rPr lang="cs-CZ" sz="2400" dirty="0" err="1" smtClean="0">
                <a:solidFill>
                  <a:srgbClr val="FF0000"/>
                </a:solidFill>
              </a:rPr>
              <a:t>oom</a:t>
            </a:r>
            <a:r>
              <a:rPr lang="en-US" sz="2400" dirty="0" smtClean="0"/>
              <a:t>, </a:t>
            </a:r>
            <a:r>
              <a:rPr lang="en-US" sz="2400" dirty="0"/>
              <a:t>Hangouts, MS Teams, Skype, WhatsApp, Whereby, Google </a:t>
            </a:r>
            <a:r>
              <a:rPr lang="cs-CZ" sz="2400" dirty="0" smtClean="0"/>
              <a:t>M</a:t>
            </a:r>
            <a:r>
              <a:rPr lang="en-US" sz="2400" dirty="0" err="1" smtClean="0"/>
              <a:t>eet</a:t>
            </a:r>
            <a:r>
              <a:rPr lang="cs-CZ" sz="2400" dirty="0"/>
              <a:t>, </a:t>
            </a:r>
            <a:r>
              <a:rPr lang="cs-CZ" sz="2400" dirty="0" err="1"/>
              <a:t>Jitsi</a:t>
            </a:r>
            <a:r>
              <a:rPr lang="cs-CZ" sz="2400" dirty="0"/>
              <a:t> </a:t>
            </a:r>
            <a:r>
              <a:rPr lang="cs-CZ" sz="2400" dirty="0" err="1"/>
              <a:t>Meet</a:t>
            </a:r>
            <a:r>
              <a:rPr lang="cs-CZ" sz="2400" dirty="0"/>
              <a:t>..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lvl="1"/>
            <a:endParaRPr lang="cs-CZ" sz="2400" dirty="0" smtClean="0"/>
          </a:p>
          <a:p>
            <a:pPr marL="0" indent="0">
              <a:buNone/>
            </a:pPr>
            <a:r>
              <a:rPr lang="cs-CZ" sz="2600" b="1" dirty="0"/>
              <a:t> </a:t>
            </a:r>
            <a:r>
              <a:rPr lang="cs-CZ" sz="2400" b="1" dirty="0" err="1"/>
              <a:t>Learning</a:t>
            </a:r>
            <a:r>
              <a:rPr lang="cs-CZ" sz="2400" b="1" dirty="0"/>
              <a:t> management </a:t>
            </a:r>
            <a:r>
              <a:rPr lang="cs-CZ" sz="2400" b="1" dirty="0" err="1"/>
              <a:t>systems</a:t>
            </a:r>
            <a:r>
              <a:rPr lang="cs-CZ" sz="2400" b="1" dirty="0"/>
              <a:t> (LMS)</a:t>
            </a:r>
            <a:endParaRPr lang="cs-CZ" sz="2400" dirty="0"/>
          </a:p>
          <a:p>
            <a:pPr lvl="1"/>
            <a:r>
              <a:rPr lang="en-US" sz="2400" dirty="0"/>
              <a:t>MS Teams, Google Classroom, </a:t>
            </a:r>
            <a:r>
              <a:rPr lang="en-US" sz="2400" dirty="0">
                <a:solidFill>
                  <a:srgbClr val="FF0000"/>
                </a:solidFill>
              </a:rPr>
              <a:t>Moodle</a:t>
            </a:r>
            <a:r>
              <a:rPr lang="en-US" sz="2400" dirty="0"/>
              <a:t>, Edmodo, Paddle</a:t>
            </a:r>
            <a:r>
              <a:rPr lang="cs-CZ" sz="2400" dirty="0"/>
              <a:t>…</a:t>
            </a:r>
          </a:p>
          <a:p>
            <a:pPr lvl="1"/>
            <a:r>
              <a:rPr lang="cs-CZ" sz="2400" dirty="0"/>
              <a:t>(některé umožňují i online synchronní výuku)</a:t>
            </a:r>
          </a:p>
          <a:p>
            <a:pPr marL="128016" lvl="1" indent="0">
              <a:buNone/>
            </a:pPr>
            <a:endParaRPr lang="cs-CZ" sz="2400" dirty="0"/>
          </a:p>
          <a:p>
            <a:endParaRPr lang="cs-CZ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912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err="1" smtClean="0"/>
              <a:t>Koronavirová</a:t>
            </a:r>
            <a:r>
              <a:rPr lang="cs-CZ" dirty="0" smtClean="0"/>
              <a:t> výuka</a:t>
            </a:r>
            <a:endParaRPr lang="en-GB" dirty="0"/>
          </a:p>
        </p:txBody>
      </p:sp>
      <p:pic>
        <p:nvPicPr>
          <p:cNvPr id="5130" name="Picture 10" descr="Image result for distanční výuk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61" y="1799042"/>
            <a:ext cx="8585561" cy="483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12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1893</TotalTime>
  <Words>208</Words>
  <Application>Microsoft Office PowerPoint</Application>
  <PresentationFormat>Širokoúhlá obrazovka</PresentationFormat>
  <Paragraphs>29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Tw Cen MT</vt:lpstr>
      <vt:lpstr>Tw Cen MT Condensed</vt:lpstr>
      <vt:lpstr>Wingdings</vt:lpstr>
      <vt:lpstr>Wingdings 3</vt:lpstr>
      <vt:lpstr>Integrál</vt:lpstr>
      <vt:lpstr>Koronavirová výuka</vt:lpstr>
      <vt:lpstr>Prezentace aplikace PowerPoint</vt:lpstr>
      <vt:lpstr>Prezentace aplikace PowerPoint</vt:lpstr>
      <vt:lpstr>Prezentace aplikace PowerPoint</vt:lpstr>
      <vt:lpstr>Organizace výuky</vt:lpstr>
      <vt:lpstr>Organizace výuky</vt:lpstr>
      <vt:lpstr>Prezentace aplikace PowerPoint</vt:lpstr>
      <vt:lpstr>Organizace výuky</vt:lpstr>
      <vt:lpstr>Koronavirová výuka</vt:lpstr>
      <vt:lpstr>Koronavirová výuka</vt:lpstr>
      <vt:lpstr>Koronavirová výuka</vt:lpstr>
      <vt:lpstr>Koronavirová výuka</vt:lpstr>
      <vt:lpstr>Děkuji za pozornost</vt:lpstr>
      <vt:lpstr>Obrázky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 neslyšícího dítěte vyroste neslyšící dospělý</dc:title>
  <dc:creator>Andrea Hudáková</dc:creator>
  <cp:lastModifiedBy> </cp:lastModifiedBy>
  <cp:revision>194</cp:revision>
  <dcterms:created xsi:type="dcterms:W3CDTF">2016-02-19T04:36:05Z</dcterms:created>
  <dcterms:modified xsi:type="dcterms:W3CDTF">2021-03-04T07:28:02Z</dcterms:modified>
</cp:coreProperties>
</file>