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3" r:id="rId1"/>
  </p:sldMasterIdLst>
  <p:sldIdLst>
    <p:sldId id="256" r:id="rId2"/>
    <p:sldId id="257" r:id="rId3"/>
    <p:sldId id="258" r:id="rId4"/>
    <p:sldId id="263" r:id="rId5"/>
    <p:sldId id="266" r:id="rId6"/>
    <p:sldId id="259" r:id="rId7"/>
    <p:sldId id="264" r:id="rId8"/>
    <p:sldId id="261" r:id="rId9"/>
    <p:sldId id="262" r:id="rId10"/>
    <p:sldId id="267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bora Jonášová" initials="BJ" lastIdx="1" clrIdx="0">
    <p:extLst>
      <p:ext uri="{19B8F6BF-5375-455C-9EA6-DF929625EA0E}">
        <p15:presenceInfo xmlns:p15="http://schemas.microsoft.com/office/powerpoint/2012/main" userId="S::45159982@cuni.cz::3d7255e1-256e-4921-ac5c-7f7b27781c1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Styl s motivem 2 – zvýraznění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00"/>
    <p:restoredTop sz="95934"/>
  </p:normalViewPr>
  <p:slideViewPr>
    <p:cSldViewPr snapToGrid="0" snapToObjects="1">
      <p:cViewPr varScale="1">
        <p:scale>
          <a:sx n="87" d="100"/>
          <a:sy n="87" d="100"/>
        </p:scale>
        <p:origin x="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29T17:00:55.245" idx="1">
    <p:pos x="7680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5/6/2021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41459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5/6/2021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91678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5/6/2021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41876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5/6/2021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3411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5/6/2021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06469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5/6/2021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92970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5/6/2021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89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5/6/2021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7454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5/6/2021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0236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5/6/2021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87787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5/6/2021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86162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5/6/2021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8141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5/6/2021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46402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57E0CF6C-748E-4B7A-BC8B-3011EF78ED13}" type="datetime1">
              <a:rPr lang="en-US" smtClean="0"/>
              <a:pPr/>
              <a:t>5/6/2021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49637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7E0CF6C-748E-4B7A-BC8B-3011EF78ED13}" type="datetime1">
              <a:rPr lang="en-US" smtClean="0"/>
              <a:pPr/>
              <a:t>5/6/2021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2362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  <p:sldLayoutId id="2147483837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espekt.cz/tydenik/2013/40/1440-minut" TargetMode="External"/><Relationship Id="rId3" Type="http://schemas.openxmlformats.org/officeDocument/2006/relationships/hyperlink" Target="https://www.antikoncepce.cz/antikoncepce/historie-antikoncepce" TargetMode="External"/><Relationship Id="rId7" Type="http://schemas.openxmlformats.org/officeDocument/2006/relationships/hyperlink" Target="https://antikoncepce.cz/poradna/prehledne-clanky/prinosy-a-rizika-hormonalni-antikoncepce" TargetMode="External"/><Relationship Id="rId2" Type="http://schemas.openxmlformats.org/officeDocument/2006/relationships/hyperlink" Target="https://www.forumantikoncepce.cz/files/uploads/materialy/Brozura_210x210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kem.cz/UserFiles/Image/1611750807Postkoit%C3%A1ln%C3%AD_antikoncepce.pdf" TargetMode="External"/><Relationship Id="rId5" Type="http://schemas.openxmlformats.org/officeDocument/2006/relationships/hyperlink" Target="https://www.internimedicina.cz/pdfs/int/2009/12/09.pdf" TargetMode="External"/><Relationship Id="rId4" Type="http://schemas.openxmlformats.org/officeDocument/2006/relationships/hyperlink" Target="https://ambulance.levret.cz/historie-antikoncepce" TargetMode="External"/><Relationship Id="rId9" Type="http://schemas.openxmlformats.org/officeDocument/2006/relationships/hyperlink" Target="https://www.prolekare.cz/casopisy/casopis-lekaru-ceskych/2014-3/downloa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comments" Target="../comments/comment1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5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7.m4a"/><Relationship Id="rId7" Type="http://schemas.openxmlformats.org/officeDocument/2006/relationships/slideLayout" Target="../slideLayouts/slideLayout6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audio" Target="../media/media8.m4a"/><Relationship Id="rId5" Type="http://schemas.microsoft.com/office/2007/relationships/media" Target="../media/media8.m4a"/><Relationship Id="rId4" Type="http://schemas.openxmlformats.org/officeDocument/2006/relationships/audio" Target="../media/media7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2.m4a"/><Relationship Id="rId7" Type="http://schemas.openxmlformats.org/officeDocument/2006/relationships/slideLayout" Target="../slideLayouts/slideLayout6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audio" Target="../media/media13.m4a"/><Relationship Id="rId5" Type="http://schemas.microsoft.com/office/2007/relationships/media" Target="../media/media13.m4a"/><Relationship Id="rId4" Type="http://schemas.openxmlformats.org/officeDocument/2006/relationships/audio" Target="../media/media12.m4a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 descr="Vymazat Petriho misky a jednu oranžovou Petriho misku">
            <a:extLst>
              <a:ext uri="{FF2B5EF4-FFF2-40B4-BE49-F238E27FC236}">
                <a16:creationId xmlns:a16="http://schemas.microsoft.com/office/drawing/2014/main" id="{8C0D9884-C57A-4C50-8428-47BBDB3767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60000"/>
          </a:blip>
          <a:srcRect t="13830" b="1917"/>
          <a:stretch/>
        </p:blipFill>
        <p:spPr>
          <a:xfrm>
            <a:off x="20" y="10"/>
            <a:ext cx="12191980" cy="68566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8B44E73-2460-A349-8275-81C75E4A86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740211"/>
            <a:ext cx="7530685" cy="3163864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cs-CZ" sz="5200" dirty="0">
                <a:solidFill>
                  <a:srgbClr val="FFFFFF"/>
                </a:solidFill>
              </a:rPr>
              <a:t>HORMONÁLNÍ ANTIKONCEPCE A JEJÍ VLIV NA LIDSKÉ TĚLO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049AE95-5AB3-EB41-81D9-6CE3550827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74515"/>
            <a:ext cx="7583133" cy="1279124"/>
          </a:xfrm>
        </p:spPr>
        <p:txBody>
          <a:bodyPr>
            <a:normAutofit/>
          </a:bodyPr>
          <a:lstStyle/>
          <a:p>
            <a:pPr algn="l"/>
            <a:r>
              <a:rPr lang="cs-CZ" sz="2200" dirty="0">
                <a:solidFill>
                  <a:srgbClr val="FFFFFF"/>
                </a:solidFill>
              </a:rPr>
              <a:t>Historie hormonální antikoncepce, druhy hormonální antikoncepce, přínosy hormonální antikoncepce, rizika hormonální antikoncepce </a:t>
            </a:r>
          </a:p>
        </p:txBody>
      </p:sp>
      <p:pic>
        <p:nvPicPr>
          <p:cNvPr id="6" name="Audio Recording 4. 5. 2021 14:49:19" descr="Audio Recording 4. 5. 2021 14:49:19">
            <a:hlinkClick r:id="" action="ppaction://media"/>
            <a:extLst>
              <a:ext uri="{FF2B5EF4-FFF2-40B4-BE49-F238E27FC236}">
                <a16:creationId xmlns:a16="http://schemas.microsoft.com/office/drawing/2014/main" id="{9F06ADDF-E886-094E-AED8-0BF0C41AA9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47400" y="33381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80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53CB445-652C-9F47-9D09-21007C4BAE8D}"/>
              </a:ext>
            </a:extLst>
          </p:cNvPr>
          <p:cNvSpPr txBox="1"/>
          <p:nvPr/>
        </p:nvSpPr>
        <p:spPr>
          <a:xfrm>
            <a:off x="263471" y="117693"/>
            <a:ext cx="987242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 </a:t>
            </a:r>
          </a:p>
          <a:p>
            <a:r>
              <a:rPr lang="cs-CZ" b="1" dirty="0"/>
              <a:t>WEBOVÉ STRÁNKY: </a:t>
            </a:r>
            <a:br>
              <a:rPr lang="cs-CZ" dirty="0"/>
            </a:br>
            <a:r>
              <a:rPr lang="cs-CZ" dirty="0"/>
              <a:t>Antikoncepce v kostce. </a:t>
            </a:r>
            <a:r>
              <a:rPr lang="cs-CZ" i="1" dirty="0" err="1"/>
              <a:t>Forumantikoncepce.cz</a:t>
            </a:r>
            <a:r>
              <a:rPr lang="cs-CZ" dirty="0"/>
              <a:t> [online]. [cit. 2021-04-10]. Dostupné z: </a:t>
            </a:r>
            <a:r>
              <a:rPr lang="cs-CZ" u="sng" dirty="0">
                <a:hlinkClick r:id="rId2"/>
              </a:rPr>
              <a:t>https://www.forumantikoncepce.cz/files/uploads/materialy/Brozura_210x210.pdf</a:t>
            </a:r>
            <a:br>
              <a:rPr lang="cs-CZ" dirty="0"/>
            </a:br>
            <a:r>
              <a:rPr lang="cs-CZ" dirty="0"/>
              <a:t>Historie antikoncepce. </a:t>
            </a:r>
            <a:r>
              <a:rPr lang="cs-CZ" i="1" dirty="0" err="1"/>
              <a:t>Www.antikoncepce.cz</a:t>
            </a:r>
            <a:r>
              <a:rPr lang="cs-CZ" dirty="0"/>
              <a:t> [online]. [cit. 2021-04-16]. Dostupné z: </a:t>
            </a:r>
            <a:r>
              <a:rPr lang="cs-CZ" u="sng" dirty="0">
                <a:hlinkClick r:id="rId3"/>
              </a:rPr>
              <a:t>https://www.antikoncepce.cz/antikoncepce/historie-antikoncepce</a:t>
            </a:r>
            <a:br>
              <a:rPr lang="cs-CZ" dirty="0"/>
            </a:br>
            <a:r>
              <a:rPr lang="cs-CZ" dirty="0"/>
              <a:t>Historie antikoncepce. </a:t>
            </a:r>
            <a:r>
              <a:rPr lang="cs-CZ" i="1" dirty="0" err="1"/>
              <a:t>Ambulance.levret.cz</a:t>
            </a:r>
            <a:r>
              <a:rPr lang="cs-CZ" dirty="0"/>
              <a:t> [online]. [cit. 2021-04-16]. Dostupné z: </a:t>
            </a:r>
            <a:r>
              <a:rPr lang="cs-CZ" u="sng" dirty="0">
                <a:hlinkClick r:id="rId4"/>
              </a:rPr>
              <a:t>https://ambulance.levret.cz/historie-antikoncepce</a:t>
            </a:r>
            <a:endParaRPr lang="cs-CZ" dirty="0"/>
          </a:p>
          <a:p>
            <a:r>
              <a:rPr lang="cs-CZ" dirty="0"/>
              <a:t>HRUŠKOVÁ, MUDr. Hana. Hormonální antikoncepce – novinky, přínosy, rizika, nové preparáty. In: </a:t>
            </a:r>
            <a:r>
              <a:rPr lang="cs-CZ" i="1" dirty="0" err="1"/>
              <a:t>Www.internimedicina.cz</a:t>
            </a:r>
            <a:r>
              <a:rPr lang="cs-CZ" dirty="0"/>
              <a:t> [online]. [cit. 2021-04-11]. Dostupné z: </a:t>
            </a:r>
            <a:r>
              <a:rPr lang="cs-CZ" u="sng" dirty="0">
                <a:hlinkClick r:id="rId5"/>
              </a:rPr>
              <a:t>https://www.internimedicina.cz/pdfs/int/2009/12/09.pdf</a:t>
            </a:r>
            <a:r>
              <a:rPr lang="cs-CZ" dirty="0"/>
              <a:t>)</a:t>
            </a:r>
          </a:p>
          <a:p>
            <a:r>
              <a:rPr lang="cs-CZ" dirty="0"/>
              <a:t>Postkoitální antikoncepce (pohotovostní, „pilulka po“). In: </a:t>
            </a:r>
            <a:r>
              <a:rPr lang="cs-CZ" i="1" dirty="0" err="1"/>
              <a:t>Www.ikem.cz</a:t>
            </a:r>
            <a:r>
              <a:rPr lang="cs-CZ" dirty="0"/>
              <a:t> [online]. [cit. 2021-04-11]. Dostupné z: </a:t>
            </a:r>
            <a:r>
              <a:rPr lang="cs-CZ" u="sng" dirty="0">
                <a:hlinkClick r:id="rId6"/>
              </a:rPr>
              <a:t>https://www.ikem.cz/UserFiles/Image/1611750807Postkoit%C3%A1ln%C3%AD_antikoncepce.pdf</a:t>
            </a:r>
            <a:endParaRPr lang="cs-CZ" dirty="0"/>
          </a:p>
          <a:p>
            <a:r>
              <a:rPr lang="cs-CZ" dirty="0"/>
              <a:t>Přínosy a rizika hormonální antikoncepce. </a:t>
            </a:r>
            <a:r>
              <a:rPr lang="cs-CZ" dirty="0" err="1"/>
              <a:t>Antikoncepce.cz</a:t>
            </a:r>
            <a:r>
              <a:rPr lang="cs-CZ" dirty="0"/>
              <a:t>. Dostupné 16 duben 2021, z </a:t>
            </a:r>
            <a:r>
              <a:rPr lang="cs-CZ" u="sng" dirty="0">
                <a:hlinkClick r:id="rId7"/>
              </a:rPr>
              <a:t>https://antikoncepce.cz/poradna/prehledne-clanky/prinosy-a-rizika-hormonalni-antikoncepce</a:t>
            </a:r>
            <a:endParaRPr lang="cs-CZ" dirty="0"/>
          </a:p>
          <a:p>
            <a:r>
              <a:rPr lang="cs-CZ" dirty="0"/>
              <a:t>SLÁDKOVÁ, Hana. Jeden den v životě. In: </a:t>
            </a:r>
            <a:r>
              <a:rPr lang="cs-CZ" i="1" dirty="0" err="1"/>
              <a:t>Respekt.cz</a:t>
            </a:r>
            <a:r>
              <a:rPr lang="cs-CZ" dirty="0"/>
              <a:t> [online]. [cit. 2021-04-11]. Dostupné z: </a:t>
            </a:r>
            <a:r>
              <a:rPr lang="cs-CZ" u="sng" dirty="0">
                <a:hlinkClick r:id="rId8"/>
              </a:rPr>
              <a:t>www.respekt.cz/tydenik/2013/40/1440-minut</a:t>
            </a:r>
            <a:endParaRPr lang="cs-CZ" dirty="0"/>
          </a:p>
          <a:p>
            <a:r>
              <a:rPr lang="cs-CZ" dirty="0"/>
              <a:t>Současné možnosti non-orální estrogen- -progestinové antikoncepce. </a:t>
            </a:r>
            <a:r>
              <a:rPr lang="cs-CZ" i="1" dirty="0" err="1"/>
              <a:t>Www.prolekare.cz</a:t>
            </a:r>
            <a:r>
              <a:rPr lang="cs-CZ" dirty="0"/>
              <a:t> [online]. [cit. 2021-04-10]. Dostupné z: </a:t>
            </a:r>
            <a:r>
              <a:rPr lang="cs-CZ" u="sng" dirty="0">
                <a:hlinkClick r:id="rId9"/>
              </a:rPr>
              <a:t>https://www.prolekare.cz/casopisy/casopis-lekaru-ceskych/2014-3/download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2355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 descr="Vymazat Petriho misky a jednu oranžovou Petriho misku">
            <a:extLst>
              <a:ext uri="{FF2B5EF4-FFF2-40B4-BE49-F238E27FC236}">
                <a16:creationId xmlns:a16="http://schemas.microsoft.com/office/drawing/2014/main" id="{8C0D9884-C57A-4C50-8428-47BBDB3767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60000"/>
          </a:blip>
          <a:srcRect t="13830" b="1917"/>
          <a:stretch/>
        </p:blipFill>
        <p:spPr>
          <a:xfrm>
            <a:off x="20" y="10"/>
            <a:ext cx="12191980" cy="68566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8B44E73-2460-A349-8275-81C75E4A86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199" y="1508307"/>
            <a:ext cx="7530685" cy="3163864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cs-CZ" sz="5200" dirty="0">
                <a:solidFill>
                  <a:srgbClr val="FFFFFF"/>
                </a:solidFill>
              </a:rPr>
              <a:t>DĚKUJI ZA POZORNOST!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049AE95-5AB3-EB41-81D9-6CE3550827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199" y="5235081"/>
            <a:ext cx="7583133" cy="127912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cs-CZ" sz="2200" dirty="0">
                <a:solidFill>
                  <a:srgbClr val="FFFFFF"/>
                </a:solidFill>
              </a:rPr>
              <a:t>Barbora Jonášová, 4. 5. 2021 </a:t>
            </a:r>
            <a:br>
              <a:rPr lang="cs-CZ" sz="2200" dirty="0">
                <a:solidFill>
                  <a:srgbClr val="FFFFFF"/>
                </a:solidFill>
              </a:rPr>
            </a:br>
            <a:br>
              <a:rPr lang="cs-CZ" sz="2200" dirty="0">
                <a:solidFill>
                  <a:srgbClr val="FFFFFF"/>
                </a:solidFill>
              </a:rPr>
            </a:br>
            <a:r>
              <a:rPr lang="cs-CZ" sz="2200" dirty="0">
                <a:solidFill>
                  <a:srgbClr val="FFFFFF"/>
                </a:solidFill>
              </a:rPr>
              <a:t>Zda máte nějaké otázky, </a:t>
            </a:r>
            <a:br>
              <a:rPr lang="cs-CZ" sz="2200" dirty="0">
                <a:solidFill>
                  <a:srgbClr val="FFFFFF"/>
                </a:solidFill>
              </a:rPr>
            </a:br>
            <a:r>
              <a:rPr lang="cs-CZ" sz="2200" dirty="0">
                <a:solidFill>
                  <a:srgbClr val="FFFFFF"/>
                </a:solidFill>
              </a:rPr>
              <a:t>kontaktujte mě na e – mail: </a:t>
            </a:r>
            <a:r>
              <a:rPr lang="cs-CZ" sz="2200" dirty="0" err="1">
                <a:solidFill>
                  <a:srgbClr val="FFFFFF"/>
                </a:solidFill>
              </a:rPr>
              <a:t>barbora.jon@gmail.com</a:t>
            </a:r>
            <a:r>
              <a:rPr lang="cs-CZ" sz="22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4" name="Audio Recording 4. 5. 2021 15:00:55" descr="Audio Recording 4. 5. 2021 15:00:55">
            <a:hlinkClick r:id="" action="ppaction://media"/>
            <a:extLst>
              <a:ext uri="{FF2B5EF4-FFF2-40B4-BE49-F238E27FC236}">
                <a16:creationId xmlns:a16="http://schemas.microsoft.com/office/drawing/2014/main" id="{85B0BD4D-A21F-8C41-A978-F3A7A781F9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09765" y="506184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3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reeform 6">
            <a:extLst>
              <a:ext uri="{FF2B5EF4-FFF2-40B4-BE49-F238E27FC236}">
                <a16:creationId xmlns:a16="http://schemas.microsoft.com/office/drawing/2014/main" id="{E446B7E6-8568-417F-959E-DB3D1E7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E212EFE-150D-894F-BB79-F8010884EF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34858"/>
          <a:stretch/>
        </p:blipFill>
        <p:spPr bwMode="auto">
          <a:xfrm>
            <a:off x="0" y="-3175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Freeform 6">
            <a:extLst>
              <a:ext uri="{FF2B5EF4-FFF2-40B4-BE49-F238E27FC236}">
                <a16:creationId xmlns:a16="http://schemas.microsoft.com/office/drawing/2014/main" id="{9D1A3D83-39F0-4366-BB12-3C5732003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06897" y="29356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4773EAB-72CA-9C4E-8422-76FCDC5E9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9425" y="3074712"/>
            <a:ext cx="5746948" cy="275209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ÚZKOST, DEPRESE, LIBIDO, PSEUDOMENSTRAUCE, ZVRACENÍ, TROMBÓZA, MRTVICE, HYPERTENZE, BOLEST HLAVY 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2E4100A4-2667-5E4E-ACDD-D07B241CE4E6}"/>
              </a:ext>
            </a:extLst>
          </p:cNvPr>
          <p:cNvSpPr/>
          <p:nvPr/>
        </p:nvSpPr>
        <p:spPr>
          <a:xfrm>
            <a:off x="967280" y="714704"/>
            <a:ext cx="3615230" cy="1884034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j-lt"/>
              </a:rPr>
              <a:t>PRAVIDELNOST, OCHRANA, PREVENCE</a:t>
            </a:r>
          </a:p>
          <a:p>
            <a:pPr algn="ctr"/>
            <a:endParaRPr lang="cs-CZ" dirty="0"/>
          </a:p>
        </p:txBody>
      </p:sp>
      <p:pic>
        <p:nvPicPr>
          <p:cNvPr id="11" name="Audio Recording 4. 5. 2021 14:59:29" descr="Audio Recording 4. 5. 2021 14:59:29">
            <a:hlinkClick r:id="" action="ppaction://media"/>
            <a:extLst>
              <a:ext uri="{FF2B5EF4-FFF2-40B4-BE49-F238E27FC236}">
                <a16:creationId xmlns:a16="http://schemas.microsoft.com/office/drawing/2014/main" id="{CF6EA53C-C6EF-9E49-8443-A00D08173D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5144" y="331661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27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8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007C0F-F49E-BE4E-B4AE-5FB35FA0D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260843"/>
            <a:ext cx="10571998" cy="1417638"/>
          </a:xfrm>
        </p:spPr>
        <p:txBody>
          <a:bodyPr/>
          <a:lstStyle/>
          <a:p>
            <a:r>
              <a:rPr lang="cs-CZ" dirty="0"/>
              <a:t>CO VÍME O HORMONÁLNÍ ANTIKONCEPCI?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4E1F13A-D5C2-AE49-B08D-BF520C14992E}"/>
              </a:ext>
            </a:extLst>
          </p:cNvPr>
          <p:cNvSpPr txBox="1"/>
          <p:nvPr/>
        </p:nvSpPr>
        <p:spPr>
          <a:xfrm>
            <a:off x="0" y="1826620"/>
            <a:ext cx="647544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i="1" u="sng" dirty="0"/>
          </a:p>
          <a:p>
            <a:r>
              <a:rPr lang="cs-CZ" sz="2000" b="1" i="1" u="sng" dirty="0"/>
              <a:t>Ludwig </a:t>
            </a:r>
            <a:r>
              <a:rPr lang="cs-CZ" sz="2000" b="1" i="1" u="sng" dirty="0" err="1"/>
              <a:t>Haberland</a:t>
            </a:r>
            <a:r>
              <a:rPr lang="cs-CZ" sz="2000" b="1" i="1" u="sng" dirty="0"/>
              <a:t>:</a:t>
            </a:r>
            <a:br>
              <a:rPr lang="cs-CZ" sz="2000" b="1" dirty="0"/>
            </a:br>
            <a:r>
              <a:rPr lang="cs-CZ" sz="2000" b="1" dirty="0"/>
              <a:t>- počátek 20. století: výtažky z </a:t>
            </a:r>
            <a:r>
              <a:rPr lang="cs-CZ" sz="2000" b="1" dirty="0" err="1"/>
              <a:t>ovária</a:t>
            </a:r>
            <a:r>
              <a:rPr lang="cs-CZ" sz="2000" b="1" dirty="0"/>
              <a:t> podávané myším </a:t>
            </a:r>
            <a:br>
              <a:rPr lang="cs-CZ" sz="2000" b="1" dirty="0"/>
            </a:br>
            <a:r>
              <a:rPr lang="cs-CZ" sz="2000" b="1" dirty="0"/>
              <a:t>- 1931: použit </a:t>
            </a:r>
            <a:r>
              <a:rPr lang="cs-CZ" sz="2000" b="1" dirty="0" err="1"/>
              <a:t>infuecundin</a:t>
            </a:r>
            <a:r>
              <a:rPr lang="cs-CZ" sz="2000" b="1" dirty="0"/>
              <a:t> steroidních hormonů </a:t>
            </a:r>
          </a:p>
          <a:p>
            <a:endParaRPr lang="cs-CZ" sz="2000" b="1" dirty="0"/>
          </a:p>
          <a:p>
            <a:r>
              <a:rPr lang="cs-CZ" sz="2000" b="1" i="1" u="sng" dirty="0" err="1"/>
              <a:t>Russel</a:t>
            </a:r>
            <a:r>
              <a:rPr lang="cs-CZ" sz="2000" b="1" i="1" u="sng" dirty="0"/>
              <a:t> </a:t>
            </a:r>
            <a:r>
              <a:rPr lang="cs-CZ" sz="2000" b="1" i="1" u="sng" dirty="0" err="1"/>
              <a:t>Marker</a:t>
            </a:r>
            <a:r>
              <a:rPr lang="cs-CZ" sz="2000" b="1" i="1" u="sng" dirty="0"/>
              <a:t>:</a:t>
            </a:r>
            <a:br>
              <a:rPr lang="cs-CZ" sz="2000" b="1" dirty="0"/>
            </a:br>
            <a:r>
              <a:rPr lang="cs-CZ" sz="2000" b="1" dirty="0"/>
              <a:t>- 1942: hlízy rostliny Yam </a:t>
            </a:r>
            <a:r>
              <a:rPr lang="cs-CZ" sz="2000" b="1" dirty="0" err="1"/>
              <a:t>maxického</a:t>
            </a:r>
            <a:r>
              <a:rPr lang="cs-CZ" sz="2000" b="1" dirty="0"/>
              <a:t>, </a:t>
            </a:r>
            <a:r>
              <a:rPr lang="cs-CZ" sz="2000" b="1" dirty="0" err="1"/>
              <a:t>diosegenin</a:t>
            </a:r>
            <a:br>
              <a:rPr lang="cs-CZ" sz="2000" b="1" dirty="0"/>
            </a:br>
            <a:r>
              <a:rPr lang="cs-CZ" sz="2000" b="1" dirty="0"/>
              <a:t>- firma </a:t>
            </a:r>
            <a:r>
              <a:rPr lang="cs-CZ" sz="2000" b="1" dirty="0" err="1"/>
              <a:t>Syntex</a:t>
            </a:r>
            <a:r>
              <a:rPr lang="cs-CZ" sz="2000" b="1" dirty="0"/>
              <a:t>: započala výrubu první HA</a:t>
            </a:r>
            <a:br>
              <a:rPr lang="cs-CZ" sz="2000" b="1" dirty="0"/>
            </a:br>
            <a:br>
              <a:rPr lang="cs-CZ" b="1" i="1" u="sng" dirty="0"/>
            </a:br>
            <a:br>
              <a:rPr lang="cs-CZ" b="1" dirty="0"/>
            </a:br>
            <a:endParaRPr lang="cs-CZ" b="1" dirty="0"/>
          </a:p>
          <a:p>
            <a:endParaRPr lang="cs-CZ" b="1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A54D8747-04F6-CF49-BFBB-BFE6E032FB24}"/>
              </a:ext>
            </a:extLst>
          </p:cNvPr>
          <p:cNvSpPr/>
          <p:nvPr/>
        </p:nvSpPr>
        <p:spPr>
          <a:xfrm>
            <a:off x="-57599" y="1779667"/>
            <a:ext cx="26116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Historie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A96B176-37F7-424E-9FA9-9CBD4E755A68}"/>
              </a:ext>
            </a:extLst>
          </p:cNvPr>
          <p:cNvSpPr/>
          <p:nvPr/>
        </p:nvSpPr>
        <p:spPr>
          <a:xfrm>
            <a:off x="6606074" y="2702997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000" b="1" i="1" u="sng" dirty="0" err="1"/>
              <a:t>Djerassi</a:t>
            </a:r>
            <a:r>
              <a:rPr lang="cs-CZ" sz="2000" b="1" i="1" u="sng" dirty="0"/>
              <a:t> a </a:t>
            </a:r>
            <a:r>
              <a:rPr lang="cs-CZ" sz="2000" b="1" i="1" u="sng" dirty="0" err="1"/>
              <a:t>Colton</a:t>
            </a:r>
            <a:r>
              <a:rPr lang="cs-CZ" sz="2000" b="1" i="1" u="sng" dirty="0"/>
              <a:t>:</a:t>
            </a:r>
            <a:br>
              <a:rPr lang="cs-CZ" sz="2000" b="1" dirty="0"/>
            </a:br>
            <a:r>
              <a:rPr lang="cs-CZ" sz="2000" b="1" dirty="0"/>
              <a:t>-1951: </a:t>
            </a:r>
            <a:r>
              <a:rPr lang="cs-CZ" sz="2000" b="1" dirty="0" err="1"/>
              <a:t>Djerassi</a:t>
            </a:r>
            <a:r>
              <a:rPr lang="cs-CZ" sz="2000" b="1" dirty="0"/>
              <a:t> připravil </a:t>
            </a:r>
            <a:r>
              <a:rPr lang="cs-CZ" sz="2000" b="1" dirty="0" err="1"/>
              <a:t>norethindron</a:t>
            </a:r>
            <a:br>
              <a:rPr lang="cs-CZ" sz="2000" b="1" dirty="0"/>
            </a:br>
            <a:r>
              <a:rPr lang="cs-CZ" sz="2000" b="1" dirty="0"/>
              <a:t>-1951: </a:t>
            </a:r>
            <a:r>
              <a:rPr lang="cs-CZ" sz="2000" b="1" dirty="0" err="1"/>
              <a:t>Colton</a:t>
            </a:r>
            <a:r>
              <a:rPr lang="cs-CZ" sz="2000" b="1" dirty="0"/>
              <a:t> syntetizoval </a:t>
            </a:r>
            <a:r>
              <a:rPr lang="cs-CZ" sz="2000" b="1" dirty="0" err="1"/>
              <a:t>norethynodrel</a:t>
            </a:r>
            <a:r>
              <a:rPr lang="cs-CZ" sz="2000" b="1" dirty="0"/>
              <a:t> </a:t>
            </a:r>
          </a:p>
          <a:p>
            <a:br>
              <a:rPr lang="cs-CZ" sz="2000" b="1" i="1" u="sng" dirty="0"/>
            </a:br>
            <a:r>
              <a:rPr lang="cs-CZ" sz="2000" b="1" i="1" u="sng" dirty="0"/>
              <a:t>Gregory </a:t>
            </a:r>
            <a:r>
              <a:rPr lang="cs-CZ" sz="2000" b="1" i="1" u="sng" dirty="0" err="1"/>
              <a:t>Pincus</a:t>
            </a:r>
            <a:r>
              <a:rPr lang="cs-CZ" sz="2000" b="1" i="1" u="sng" dirty="0"/>
              <a:t> a Min </a:t>
            </a:r>
            <a:r>
              <a:rPr lang="cs-CZ" sz="2000" b="1" i="1" u="sng" dirty="0" err="1"/>
              <a:t>Chuen</a:t>
            </a:r>
            <a:r>
              <a:rPr lang="cs-CZ" sz="2000" b="1" i="1" u="sng" dirty="0"/>
              <a:t> </a:t>
            </a:r>
            <a:r>
              <a:rPr lang="cs-CZ" sz="2000" b="1" i="1" u="sng" dirty="0" err="1"/>
              <a:t>Chang</a:t>
            </a:r>
            <a:r>
              <a:rPr lang="cs-CZ" sz="2000" b="1" i="1" u="sng" dirty="0"/>
              <a:t>:</a:t>
            </a:r>
            <a:br>
              <a:rPr lang="cs-CZ" sz="2000" b="1" dirty="0"/>
            </a:br>
            <a:r>
              <a:rPr lang="cs-CZ" sz="2000" b="1" dirty="0"/>
              <a:t>- 1953: 3 látky: </a:t>
            </a:r>
            <a:r>
              <a:rPr lang="cs-CZ" sz="2000" b="1" dirty="0" err="1"/>
              <a:t>norethisteron</a:t>
            </a:r>
            <a:r>
              <a:rPr lang="cs-CZ" sz="2000" b="1" dirty="0"/>
              <a:t>, </a:t>
            </a:r>
            <a:r>
              <a:rPr lang="cs-CZ" sz="2000" b="1" dirty="0" err="1"/>
              <a:t>norethynodrel</a:t>
            </a:r>
            <a:r>
              <a:rPr lang="cs-CZ" sz="2000" b="1" dirty="0"/>
              <a:t>, </a:t>
            </a:r>
            <a:r>
              <a:rPr lang="cs-CZ" sz="2000" b="1" dirty="0" err="1"/>
              <a:t>norethandrolon</a:t>
            </a:r>
            <a:br>
              <a:rPr lang="cs-CZ" sz="2000" b="1" dirty="0"/>
            </a:br>
            <a:r>
              <a:rPr lang="cs-CZ" sz="2000" b="1" dirty="0"/>
              <a:t>- 1960: první přípravek kombinované HA – ENOVID </a:t>
            </a:r>
            <a:endParaRPr lang="cs-CZ" sz="20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5FBAE43-24FF-0C45-9B39-042C8E068665}"/>
              </a:ext>
            </a:extLst>
          </p:cNvPr>
          <p:cNvSpPr txBox="1"/>
          <p:nvPr/>
        </p:nvSpPr>
        <p:spPr>
          <a:xfrm>
            <a:off x="9335492" y="5673827"/>
            <a:ext cx="26885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(Fait, M. T. (2012))</a:t>
            </a:r>
            <a:br>
              <a:rPr lang="cs-CZ" dirty="0"/>
            </a:br>
            <a:r>
              <a:rPr lang="cs-CZ" dirty="0"/>
              <a:t>(Křepelka, M.P. (2013))</a:t>
            </a:r>
          </a:p>
          <a:p>
            <a:r>
              <a:rPr lang="cs-CZ" dirty="0"/>
              <a:t>(</a:t>
            </a:r>
            <a:r>
              <a:rPr lang="cs-CZ" dirty="0" err="1"/>
              <a:t>Haberlandt,E</a:t>
            </a:r>
            <a:r>
              <a:rPr lang="cs-CZ" dirty="0"/>
              <a:t> (2009))</a:t>
            </a:r>
          </a:p>
        </p:txBody>
      </p:sp>
      <p:pic>
        <p:nvPicPr>
          <p:cNvPr id="9" name="Audio Recording 4. 5. 2021 16:05:56" descr="Audio Recording 4. 5. 2021 16:05:56">
            <a:hlinkClick r:id="" action="ppaction://media"/>
            <a:extLst>
              <a:ext uri="{FF2B5EF4-FFF2-40B4-BE49-F238E27FC236}">
                <a16:creationId xmlns:a16="http://schemas.microsoft.com/office/drawing/2014/main" id="{98DFA83B-B98B-4242-92C6-D833322589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79770" y="189019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52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4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09A770-7DBE-F244-993A-873FF5A1F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96" y="468208"/>
            <a:ext cx="10571998" cy="970450"/>
          </a:xfrm>
        </p:spPr>
        <p:txBody>
          <a:bodyPr/>
          <a:lstStyle/>
          <a:p>
            <a:r>
              <a:rPr lang="cs-CZ" dirty="0"/>
              <a:t>CO VÍME O HORMONÁLNÍ ANTIKONCEPCI?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DA589DCC-4285-BA49-9D78-A910F296F8C5}"/>
              </a:ext>
            </a:extLst>
          </p:cNvPr>
          <p:cNvSpPr/>
          <p:nvPr/>
        </p:nvSpPr>
        <p:spPr>
          <a:xfrm>
            <a:off x="-357352" y="1751864"/>
            <a:ext cx="26591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Druhy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6D08907-41B9-7549-BD9B-4F47FCEC82FC}"/>
              </a:ext>
            </a:extLst>
          </p:cNvPr>
          <p:cNvSpPr txBox="1"/>
          <p:nvPr/>
        </p:nvSpPr>
        <p:spPr>
          <a:xfrm>
            <a:off x="95296" y="2675194"/>
            <a:ext cx="58300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1. KOMBINOVANÁ HORMONÁLNÍ ANTIKONCEPCE: </a:t>
            </a:r>
            <a:br>
              <a:rPr lang="cs-CZ" dirty="0"/>
            </a:br>
            <a:r>
              <a:rPr lang="cs-CZ" dirty="0"/>
              <a:t>-   Kombinovaná orální antikoncepce (COC)</a:t>
            </a:r>
            <a:br>
              <a:rPr lang="cs-CZ" dirty="0"/>
            </a:br>
            <a:r>
              <a:rPr lang="cs-CZ" dirty="0"/>
              <a:t>-   Kombinovaná injekční antikoncepce (CIC)</a:t>
            </a:r>
          </a:p>
          <a:p>
            <a:pPr marL="285750" indent="-285750">
              <a:buFontTx/>
              <a:buChar char="-"/>
            </a:pPr>
            <a:r>
              <a:rPr lang="cs-CZ" dirty="0"/>
              <a:t>Kombinovaná antikoncepční náplast (P) </a:t>
            </a:r>
          </a:p>
          <a:p>
            <a:pPr marL="285750" indent="-285750">
              <a:buFontTx/>
              <a:buChar char="-"/>
            </a:pPr>
            <a:r>
              <a:rPr lang="cs-CZ" dirty="0"/>
              <a:t>Kombinovaný vaginální kroužek  ( </a:t>
            </a:r>
            <a:r>
              <a:rPr lang="cs-CZ" dirty="0" err="1"/>
              <a:t>R</a:t>
            </a:r>
            <a:r>
              <a:rPr lang="cs-CZ" dirty="0"/>
              <a:t> ) 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r>
              <a:rPr lang="cs-CZ" dirty="0"/>
              <a:t>2. PROGESTAGENNÍ ORÁLNÍ ANTIKONCEPCE</a:t>
            </a:r>
            <a:br>
              <a:rPr lang="cs-CZ" dirty="0"/>
            </a:br>
            <a:r>
              <a:rPr lang="cs-CZ" dirty="0"/>
              <a:t>-   Progestinová orální antikoncepce (POP)</a:t>
            </a:r>
            <a:br>
              <a:rPr lang="cs-CZ" dirty="0"/>
            </a:br>
            <a:r>
              <a:rPr lang="cs-CZ" dirty="0"/>
              <a:t>-   Depotní </a:t>
            </a:r>
            <a:r>
              <a:rPr lang="cs-CZ" dirty="0" err="1"/>
              <a:t>medroxyprogesteronácetát</a:t>
            </a:r>
            <a:r>
              <a:rPr lang="cs-CZ" dirty="0"/>
              <a:t> ( DMPA) </a:t>
            </a:r>
          </a:p>
          <a:p>
            <a:pPr marL="285750" indent="-285750">
              <a:buFontTx/>
              <a:buChar char="-"/>
            </a:pPr>
            <a:r>
              <a:rPr lang="cs-CZ" dirty="0" err="1"/>
              <a:t>Noresteron</a:t>
            </a:r>
            <a:r>
              <a:rPr lang="cs-CZ" dirty="0"/>
              <a:t> </a:t>
            </a:r>
            <a:r>
              <a:rPr lang="cs-CZ" dirty="0" err="1"/>
              <a:t>enantát</a:t>
            </a:r>
            <a:r>
              <a:rPr lang="cs-CZ" dirty="0"/>
              <a:t> (NET-EN)</a:t>
            </a:r>
          </a:p>
          <a:p>
            <a:pPr marL="285750" indent="-285750">
              <a:buFontTx/>
              <a:buChar char="-"/>
            </a:pPr>
            <a:r>
              <a:rPr lang="cs-CZ" dirty="0" err="1"/>
              <a:t>Levonorgestrelové</a:t>
            </a:r>
            <a:r>
              <a:rPr lang="cs-CZ" dirty="0"/>
              <a:t> implantáty (LNG) </a:t>
            </a:r>
          </a:p>
          <a:p>
            <a:pPr marL="285750" indent="-285750">
              <a:buFontTx/>
              <a:buChar char="-"/>
            </a:pPr>
            <a:r>
              <a:rPr lang="cs-CZ" dirty="0" err="1"/>
              <a:t>Etonogestrelové</a:t>
            </a:r>
            <a:r>
              <a:rPr lang="cs-CZ" dirty="0"/>
              <a:t> implantáty (ETG) </a:t>
            </a:r>
            <a:br>
              <a:rPr lang="cs-CZ" dirty="0"/>
            </a:b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92FFAF8-5FD2-DD42-AAF9-F44128968615}"/>
              </a:ext>
            </a:extLst>
          </p:cNvPr>
          <p:cNvSpPr txBox="1"/>
          <p:nvPr/>
        </p:nvSpPr>
        <p:spPr>
          <a:xfrm>
            <a:off x="6096000" y="2675194"/>
            <a:ext cx="463780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3. NITROĚLOŽNÍ KONTRACEPČNÍ SYSTÉM </a:t>
            </a:r>
          </a:p>
          <a:p>
            <a:r>
              <a:rPr lang="cs-CZ" dirty="0"/>
              <a:t>S LEVONORGESTRELEM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4. POSTKOITÁLNÍ ANTIKONCEPCE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075673D-2AB8-914D-A628-713552AB9864}"/>
              </a:ext>
            </a:extLst>
          </p:cNvPr>
          <p:cNvSpPr txBox="1"/>
          <p:nvPr/>
        </p:nvSpPr>
        <p:spPr>
          <a:xfrm>
            <a:off x="9481891" y="5743461"/>
            <a:ext cx="2710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(Fait, M. T. (2012))</a:t>
            </a:r>
            <a:br>
              <a:rPr lang="cs-CZ" dirty="0"/>
            </a:br>
            <a:r>
              <a:rPr lang="cs-CZ" dirty="0"/>
              <a:t>(Křepelka, M.P. (2013))</a:t>
            </a:r>
          </a:p>
        </p:txBody>
      </p:sp>
      <p:pic>
        <p:nvPicPr>
          <p:cNvPr id="8" name="Audio Recording 4. 5. 2021 16:08:27" descr="Audio Recording 4. 5. 2021 16:08:27">
            <a:hlinkClick r:id="" action="ppaction://media"/>
            <a:extLst>
              <a:ext uri="{FF2B5EF4-FFF2-40B4-BE49-F238E27FC236}">
                <a16:creationId xmlns:a16="http://schemas.microsoft.com/office/drawing/2014/main" id="{784F4456-1436-A141-BAE0-E63FC22AF1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32984" y="953433"/>
            <a:ext cx="406400" cy="406400"/>
          </a:xfrm>
          <a:prstGeom prst="rect">
            <a:avLst/>
          </a:prstGeom>
        </p:spPr>
      </p:pic>
      <p:pic>
        <p:nvPicPr>
          <p:cNvPr id="10" name="Audio Recording 4. 5. 2021 16:10:54" descr="Audio Recording 4. 5. 2021 16:10:54">
            <a:hlinkClick r:id="" action="ppaction://media"/>
            <a:extLst>
              <a:ext uri="{FF2B5EF4-FFF2-40B4-BE49-F238E27FC236}">
                <a16:creationId xmlns:a16="http://schemas.microsoft.com/office/drawing/2014/main" id="{43CDA525-9FA4-F649-ADE8-9CBCF958D12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32984" y="139206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31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88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09A770-7DBE-F244-993A-873FF5A1F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261" y="611780"/>
            <a:ext cx="10571998" cy="970450"/>
          </a:xfrm>
        </p:spPr>
        <p:txBody>
          <a:bodyPr/>
          <a:lstStyle/>
          <a:p>
            <a:r>
              <a:rPr lang="cs-CZ" dirty="0"/>
              <a:t>CO VÍME O HORMONÁLNÍ ANTIKONCEPCI?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51108D2D-90A8-0041-BA02-DE4797538753}"/>
              </a:ext>
            </a:extLst>
          </p:cNvPr>
          <p:cNvSpPr/>
          <p:nvPr/>
        </p:nvSpPr>
        <p:spPr>
          <a:xfrm>
            <a:off x="194261" y="2058733"/>
            <a:ext cx="1181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POZITIVA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308A79A9-7C8C-8248-BCC6-A9082962D590}"/>
              </a:ext>
            </a:extLst>
          </p:cNvPr>
          <p:cNvSpPr/>
          <p:nvPr/>
        </p:nvSpPr>
        <p:spPr>
          <a:xfrm>
            <a:off x="6571281" y="2166728"/>
            <a:ext cx="1335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NEGATIVA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EB241E1-7779-A04D-A4F5-AC949096445D}"/>
              </a:ext>
            </a:extLst>
          </p:cNvPr>
          <p:cNvSpPr txBox="1"/>
          <p:nvPr/>
        </p:nvSpPr>
        <p:spPr>
          <a:xfrm>
            <a:off x="194261" y="2610683"/>
            <a:ext cx="316887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/>
              <a:t>Účinnost</a:t>
            </a:r>
          </a:p>
          <a:p>
            <a:pPr marL="285750" indent="-285750">
              <a:buFontTx/>
              <a:buChar char="-"/>
            </a:pPr>
            <a:r>
              <a:rPr lang="cs-CZ" dirty="0"/>
              <a:t>Pravidelnost menstruačního cyklu</a:t>
            </a:r>
          </a:p>
          <a:p>
            <a:pPr marL="285750" indent="-285750">
              <a:buFontTx/>
              <a:buChar char="-"/>
            </a:pPr>
            <a:r>
              <a:rPr lang="cs-CZ" dirty="0"/>
              <a:t>Prevence před záněty pochvy, vaječníků, vejcovodů, </a:t>
            </a:r>
          </a:p>
          <a:p>
            <a:pPr marL="285750" indent="-285750">
              <a:buFontTx/>
              <a:buChar char="-"/>
            </a:pPr>
            <a:r>
              <a:rPr lang="cs-CZ" dirty="0"/>
              <a:t>Snížení produktivity mléčných žláz </a:t>
            </a:r>
          </a:p>
          <a:p>
            <a:pPr marL="285750" indent="-285750">
              <a:buFontTx/>
              <a:buChar char="-"/>
            </a:pPr>
            <a:r>
              <a:rPr lang="cs-CZ" dirty="0"/>
              <a:t>Kladné účinky na pleť </a:t>
            </a:r>
          </a:p>
          <a:p>
            <a:pPr marL="285750" indent="-285750">
              <a:buFontTx/>
              <a:buChar char="-"/>
            </a:pPr>
            <a:r>
              <a:rPr lang="cs-CZ" dirty="0"/>
              <a:t>Prevence před ovariálními cestami</a:t>
            </a:r>
          </a:p>
          <a:p>
            <a:pPr marL="285750" indent="-285750">
              <a:buFontTx/>
              <a:buChar char="-"/>
            </a:pPr>
            <a:r>
              <a:rPr lang="cs-CZ" dirty="0"/>
              <a:t>Prevence před rakovinami </a:t>
            </a:r>
          </a:p>
          <a:p>
            <a:pPr marL="285750" indent="-285750">
              <a:buFontTx/>
              <a:buChar char="-"/>
            </a:pPr>
            <a:r>
              <a:rPr lang="cs-CZ" dirty="0"/>
              <a:t>Nižší riziko osteoporózy  </a:t>
            </a:r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AB387B8-239E-7B45-A68A-E6C6CE2058D1}"/>
              </a:ext>
            </a:extLst>
          </p:cNvPr>
          <p:cNvSpPr txBox="1"/>
          <p:nvPr/>
        </p:nvSpPr>
        <p:spPr>
          <a:xfrm>
            <a:off x="6571281" y="2621921"/>
            <a:ext cx="404505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cs-CZ" dirty="0"/>
              <a:t>PSYCHICKÉ </a:t>
            </a:r>
            <a:br>
              <a:rPr lang="cs-CZ" dirty="0"/>
            </a:br>
            <a:r>
              <a:rPr lang="cs-CZ" dirty="0"/>
              <a:t>- výkyvy nálad, úzkosti, deprese, ztráta sebe, ztráta libida </a:t>
            </a:r>
          </a:p>
          <a:p>
            <a:pPr marL="342900" indent="-342900">
              <a:buAutoNum type="alphaUcParenR"/>
            </a:pPr>
            <a:endParaRPr lang="cs-CZ" dirty="0"/>
          </a:p>
          <a:p>
            <a:pPr marL="342900" indent="-342900">
              <a:buAutoNum type="alphaUcParenR"/>
            </a:pPr>
            <a:r>
              <a:rPr lang="cs-CZ" dirty="0"/>
              <a:t>FYZICKÉ </a:t>
            </a:r>
            <a:br>
              <a:rPr lang="cs-CZ" dirty="0"/>
            </a:br>
            <a:r>
              <a:rPr lang="cs-CZ" dirty="0"/>
              <a:t>- bolesti hlavy, napětí prsou, zvýšená hmotnost, migrény, kožní změny, zvracení, tromboembolická nemoc, cévní mozková příhoda, infarkt, hypertenze, tumor jater, karcinomy, </a:t>
            </a:r>
            <a:r>
              <a:rPr lang="cs-CZ" dirty="0" err="1"/>
              <a:t>cholestická</a:t>
            </a:r>
            <a:r>
              <a:rPr lang="cs-CZ" dirty="0"/>
              <a:t> žloutenka, </a:t>
            </a:r>
          </a:p>
        </p:txBody>
      </p:sp>
      <p:pic>
        <p:nvPicPr>
          <p:cNvPr id="9" name="Audio Recording 4. 5. 2021 15:47:51" descr="Audio Recording 4. 5. 2021 15:47:51">
            <a:hlinkClick r:id="" action="ppaction://media"/>
            <a:extLst>
              <a:ext uri="{FF2B5EF4-FFF2-40B4-BE49-F238E27FC236}">
                <a16:creationId xmlns:a16="http://schemas.microsoft.com/office/drawing/2014/main" id="{B7B0ADCA-0B6D-634A-85BC-C6D517C53F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75995" y="2058732"/>
            <a:ext cx="460641" cy="460641"/>
          </a:xfrm>
          <a:prstGeom prst="rect">
            <a:avLst/>
          </a:prstGeom>
        </p:spPr>
      </p:pic>
      <p:pic>
        <p:nvPicPr>
          <p:cNvPr id="11" name="Audio Recording 4. 5. 2021 15:51:12" descr="Audio Recording 4. 5. 2021 15:51:12">
            <a:hlinkClick r:id="" action="ppaction://media"/>
            <a:extLst>
              <a:ext uri="{FF2B5EF4-FFF2-40B4-BE49-F238E27FC236}">
                <a16:creationId xmlns:a16="http://schemas.microsoft.com/office/drawing/2014/main" id="{83F9E357-69BA-5445-B4AF-A649D41EC71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040914" y="2166728"/>
            <a:ext cx="406400" cy="406400"/>
          </a:xfrm>
          <a:prstGeom prst="rect">
            <a:avLst/>
          </a:prstGeom>
        </p:spPr>
      </p:pic>
      <p:pic>
        <p:nvPicPr>
          <p:cNvPr id="12" name="Audio Recording 4. 5. 2021 15:52:14" descr="Audio Recording 4. 5. 2021 15:52:14">
            <a:hlinkClick r:id="" action="ppaction://media"/>
            <a:extLst>
              <a:ext uri="{FF2B5EF4-FFF2-40B4-BE49-F238E27FC236}">
                <a16:creationId xmlns:a16="http://schemas.microsoft.com/office/drawing/2014/main" id="{B9F615FE-9CDC-AC4A-BC16-FEDD7F69CEB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040914" y="3895531"/>
            <a:ext cx="406400" cy="406400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86EFC963-6225-4941-921F-F28F23A9022D}"/>
              </a:ext>
            </a:extLst>
          </p:cNvPr>
          <p:cNvSpPr txBox="1"/>
          <p:nvPr/>
        </p:nvSpPr>
        <p:spPr>
          <a:xfrm>
            <a:off x="9823746" y="6211669"/>
            <a:ext cx="2173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(Fait, M.T. (2012))</a:t>
            </a:r>
          </a:p>
          <a:p>
            <a:r>
              <a:rPr lang="cs-CZ" dirty="0"/>
              <a:t>(Hrušková, (2021))</a:t>
            </a:r>
          </a:p>
        </p:txBody>
      </p:sp>
    </p:spTree>
    <p:extLst>
      <p:ext uri="{BB962C8B-B14F-4D97-AF65-F5344CB8AC3E}">
        <p14:creationId xmlns:p14="http://schemas.microsoft.com/office/powerpoint/2010/main" val="119616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40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21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252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CA38DE0-0434-4DDD-89EE-77463F374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A520694-B5C4-4629-92F0-65DEBCE68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481607" y="-491131"/>
            <a:ext cx="6867524" cy="7830738"/>
          </a:xfrm>
          <a:custGeom>
            <a:avLst/>
            <a:gdLst>
              <a:gd name="connsiteX0" fmla="*/ 0 w 6867524"/>
              <a:gd name="connsiteY0" fmla="*/ 7529514 h 7830738"/>
              <a:gd name="connsiteX1" fmla="*/ 0 w 6867524"/>
              <a:gd name="connsiteY1" fmla="*/ 2857374 h 7830738"/>
              <a:gd name="connsiteX2" fmla="*/ 0 w 6867524"/>
              <a:gd name="connsiteY2" fmla="*/ 0 h 7830738"/>
              <a:gd name="connsiteX3" fmla="*/ 6867524 w 6867524"/>
              <a:gd name="connsiteY3" fmla="*/ 0 h 7830738"/>
              <a:gd name="connsiteX4" fmla="*/ 6867524 w 6867524"/>
              <a:gd name="connsiteY4" fmla="*/ 2626914 h 7830738"/>
              <a:gd name="connsiteX5" fmla="*/ 6867524 w 6867524"/>
              <a:gd name="connsiteY5" fmla="*/ 7532288 h 7830738"/>
              <a:gd name="connsiteX6" fmla="*/ 3859631 w 6867524"/>
              <a:gd name="connsiteY6" fmla="*/ 7532288 h 7830738"/>
              <a:gd name="connsiteX7" fmla="*/ 3478631 w 6867524"/>
              <a:gd name="connsiteY7" fmla="*/ 7818038 h 7830738"/>
              <a:gd name="connsiteX8" fmla="*/ 3470164 w 6867524"/>
              <a:gd name="connsiteY8" fmla="*/ 7821213 h 7830738"/>
              <a:gd name="connsiteX9" fmla="*/ 3457464 w 6867524"/>
              <a:gd name="connsiteY9" fmla="*/ 7825976 h 7830738"/>
              <a:gd name="connsiteX10" fmla="*/ 3446881 w 6867524"/>
              <a:gd name="connsiteY10" fmla="*/ 7830738 h 7830738"/>
              <a:gd name="connsiteX11" fmla="*/ 3434181 w 6867524"/>
              <a:gd name="connsiteY11" fmla="*/ 7830738 h 7830738"/>
              <a:gd name="connsiteX12" fmla="*/ 3423598 w 6867524"/>
              <a:gd name="connsiteY12" fmla="*/ 7830738 h 7830738"/>
              <a:gd name="connsiteX13" fmla="*/ 3410897 w 6867524"/>
              <a:gd name="connsiteY13" fmla="*/ 7825976 h 7830738"/>
              <a:gd name="connsiteX14" fmla="*/ 3398198 w 6867524"/>
              <a:gd name="connsiteY14" fmla="*/ 7821213 h 7830738"/>
              <a:gd name="connsiteX15" fmla="*/ 3389731 w 6867524"/>
              <a:gd name="connsiteY15" fmla="*/ 7818038 h 7830738"/>
              <a:gd name="connsiteX16" fmla="*/ 3008731 w 6867524"/>
              <a:gd name="connsiteY16" fmla="*/ 7532288 h 7830738"/>
              <a:gd name="connsiteX17" fmla="*/ 1012714 w 6867524"/>
              <a:gd name="connsiteY17" fmla="*/ 7532288 h 7830738"/>
              <a:gd name="connsiteX18" fmla="*/ 1012714 w 6867524"/>
              <a:gd name="connsiteY18" fmla="*/ 7531893 h 7830738"/>
              <a:gd name="connsiteX19" fmla="*/ 4761 w 6867524"/>
              <a:gd name="connsiteY19" fmla="*/ 7531893 h 7830738"/>
              <a:gd name="connsiteX20" fmla="*/ 4761 w 6867524"/>
              <a:gd name="connsiteY20" fmla="*/ 7529514 h 7830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867524" h="7830738">
                <a:moveTo>
                  <a:pt x="0" y="7529514"/>
                </a:moveTo>
                <a:lnTo>
                  <a:pt x="0" y="2857374"/>
                </a:lnTo>
                <a:lnTo>
                  <a:pt x="0" y="0"/>
                </a:lnTo>
                <a:lnTo>
                  <a:pt x="6867524" y="0"/>
                </a:lnTo>
                <a:lnTo>
                  <a:pt x="6867524" y="2626914"/>
                </a:lnTo>
                <a:lnTo>
                  <a:pt x="6867524" y="7532288"/>
                </a:lnTo>
                <a:lnTo>
                  <a:pt x="3859631" y="7532288"/>
                </a:lnTo>
                <a:lnTo>
                  <a:pt x="3478631" y="7818038"/>
                </a:lnTo>
                <a:lnTo>
                  <a:pt x="3470164" y="7821213"/>
                </a:lnTo>
                <a:lnTo>
                  <a:pt x="3457464" y="7825976"/>
                </a:lnTo>
                <a:lnTo>
                  <a:pt x="3446881" y="7830738"/>
                </a:lnTo>
                <a:lnTo>
                  <a:pt x="3434181" y="7830738"/>
                </a:lnTo>
                <a:lnTo>
                  <a:pt x="3423598" y="7830738"/>
                </a:lnTo>
                <a:lnTo>
                  <a:pt x="3410897" y="7825976"/>
                </a:lnTo>
                <a:lnTo>
                  <a:pt x="3398198" y="7821213"/>
                </a:lnTo>
                <a:lnTo>
                  <a:pt x="3389731" y="7818038"/>
                </a:lnTo>
                <a:lnTo>
                  <a:pt x="3008731" y="7532288"/>
                </a:lnTo>
                <a:lnTo>
                  <a:pt x="1012714" y="7532288"/>
                </a:lnTo>
                <a:lnTo>
                  <a:pt x="1012714" y="7531893"/>
                </a:lnTo>
                <a:lnTo>
                  <a:pt x="4761" y="7531893"/>
                </a:lnTo>
                <a:lnTo>
                  <a:pt x="4761" y="7529514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FD282CF-D0B2-8241-A0B4-1681DB97D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1449147"/>
            <a:ext cx="5717870" cy="395970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6000" dirty="0"/>
              <a:t>Cílem práce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C526431-3B08-A247-B157-43E1F91CC0A6}"/>
              </a:ext>
            </a:extLst>
          </p:cNvPr>
          <p:cNvSpPr txBox="1"/>
          <p:nvPr/>
        </p:nvSpPr>
        <p:spPr>
          <a:xfrm>
            <a:off x="8071944" y="608081"/>
            <a:ext cx="294289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Představit historii hormonální antikoncepce a jejichž tehdejších složení.</a:t>
            </a:r>
          </a:p>
          <a:p>
            <a:endParaRPr lang="cs-CZ" sz="2400" dirty="0"/>
          </a:p>
          <a:p>
            <a:endParaRPr lang="cs-CZ" sz="2400" dirty="0"/>
          </a:p>
          <a:p>
            <a:r>
              <a:rPr lang="cs-CZ" sz="2400" dirty="0"/>
              <a:t>Seznámení s jednotlivými druhy HA. 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r>
              <a:rPr lang="cs-CZ" sz="2400" dirty="0"/>
              <a:t>Přínosy a rizika HA. </a:t>
            </a:r>
          </a:p>
        </p:txBody>
      </p:sp>
      <p:pic>
        <p:nvPicPr>
          <p:cNvPr id="4" name="Audio Recording 4. 5. 2021 15:03:19" descr="Audio Recording 4. 5. 2021 15:03:19">
            <a:hlinkClick r:id="" action="ppaction://media"/>
            <a:extLst>
              <a:ext uri="{FF2B5EF4-FFF2-40B4-BE49-F238E27FC236}">
                <a16:creationId xmlns:a16="http://schemas.microsoft.com/office/drawing/2014/main" id="{B2250EB2-A5FB-AB47-B21C-E94DADA2AE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4359" y="22677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22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13B10E-E404-8E44-B47E-BAA7CACEC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Metoda</a:t>
            </a: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00495D8A-FBE8-B143-AC8C-FE40121361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489739"/>
              </p:ext>
            </p:extLst>
          </p:nvPr>
        </p:nvGraphicFramePr>
        <p:xfrm>
          <a:off x="1811283" y="2375337"/>
          <a:ext cx="8128000" cy="3132084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75176174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687313516"/>
                    </a:ext>
                  </a:extLst>
                </a:gridCol>
              </a:tblGrid>
              <a:tr h="1566042">
                <a:tc>
                  <a:txBody>
                    <a:bodyPr/>
                    <a:lstStyle/>
                    <a:p>
                      <a:pPr algn="ctr"/>
                      <a:br>
                        <a:rPr lang="cs-CZ" sz="2400" dirty="0"/>
                      </a:br>
                      <a:r>
                        <a:rPr lang="cs-CZ" sz="2400" dirty="0"/>
                        <a:t>Typ rešerše: faktografická literatura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>
                        <a:latin typeface="+mj-lt"/>
                      </a:endParaRPr>
                    </a:p>
                    <a:p>
                      <a:pPr algn="ctr"/>
                      <a:r>
                        <a:rPr lang="cs-CZ" sz="2400" dirty="0">
                          <a:latin typeface="+mj-lt"/>
                        </a:rPr>
                        <a:t>Zdroje: Google </a:t>
                      </a:r>
                      <a:r>
                        <a:rPr lang="cs-CZ" sz="2400" dirty="0" err="1">
                          <a:latin typeface="+mj-lt"/>
                        </a:rPr>
                        <a:t>Scholar</a:t>
                      </a:r>
                      <a:endParaRPr lang="cs-CZ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064783"/>
                  </a:ext>
                </a:extLst>
              </a:tr>
              <a:tr h="1566042">
                <a:tc>
                  <a:txBody>
                    <a:bodyPr/>
                    <a:lstStyle/>
                    <a:p>
                      <a:pPr algn="ctr"/>
                      <a:endParaRPr lang="cs-CZ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cs-CZ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Za období: 2009-2021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Struktura literatury: tematická struktura rešerše </a:t>
                      </a:r>
                    </a:p>
                    <a:p>
                      <a:endParaRPr lang="cs-CZ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734196"/>
                  </a:ext>
                </a:extLst>
              </a:tr>
            </a:tbl>
          </a:graphicData>
        </a:graphic>
      </p:graphicFrame>
      <p:pic>
        <p:nvPicPr>
          <p:cNvPr id="5" name="Audio Recording 4. 5. 2021 15:10:39" descr="Audio Recording 4. 5. 2021 15:10:39">
            <a:hlinkClick r:id="" action="ppaction://media"/>
            <a:extLst>
              <a:ext uri="{FF2B5EF4-FFF2-40B4-BE49-F238E27FC236}">
                <a16:creationId xmlns:a16="http://schemas.microsoft.com/office/drawing/2014/main" id="{6DD8BCC0-3C69-FC43-9A26-B4C230C6FA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75598" y="11961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9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0DA855-7328-E347-A927-12EE5600B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Diskuze a závěr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D2E5408-C18C-D84F-AC00-E8BA66AF4602}"/>
              </a:ext>
            </a:extLst>
          </p:cNvPr>
          <p:cNvSpPr txBox="1"/>
          <p:nvPr/>
        </p:nvSpPr>
        <p:spPr>
          <a:xfrm>
            <a:off x="1072863" y="2327461"/>
            <a:ext cx="82141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Na vývoji HA se pracuje řada let. 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Existuje velká škála hormonální antikoncepce. </a:t>
            </a:r>
            <a:br>
              <a:rPr lang="cs-CZ" dirty="0"/>
            </a:br>
            <a:endParaRPr lang="cs-CZ" dirty="0"/>
          </a:p>
          <a:p>
            <a:endParaRPr lang="cs-CZ" dirty="0"/>
          </a:p>
          <a:p>
            <a:r>
              <a:rPr lang="cs-CZ" dirty="0"/>
              <a:t>Z literatury vyplývá, že užívání hormonální antikoncepce má pozitivní i negativní vlivy na lidský organismus.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104599A2-1FDC-844D-9D7A-4DD11289F89C}"/>
              </a:ext>
            </a:extLst>
          </p:cNvPr>
          <p:cNvSpPr/>
          <p:nvPr/>
        </p:nvSpPr>
        <p:spPr>
          <a:xfrm>
            <a:off x="519193" y="2344735"/>
            <a:ext cx="309966" cy="2968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F37789B0-CD72-754A-9869-6AA287D41A23}"/>
              </a:ext>
            </a:extLst>
          </p:cNvPr>
          <p:cNvSpPr/>
          <p:nvPr/>
        </p:nvSpPr>
        <p:spPr>
          <a:xfrm>
            <a:off x="500034" y="3132105"/>
            <a:ext cx="309966" cy="2968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63A1E500-D760-4E45-8E66-497C9704CB06}"/>
              </a:ext>
            </a:extLst>
          </p:cNvPr>
          <p:cNvSpPr/>
          <p:nvPr/>
        </p:nvSpPr>
        <p:spPr>
          <a:xfrm>
            <a:off x="519193" y="3897440"/>
            <a:ext cx="309966" cy="2968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Audio Recording 4. 5. 2021 15:18:32" descr="Audio Recording 4. 5. 2021 15:18:32">
            <a:hlinkClick r:id="" action="ppaction://media"/>
            <a:extLst>
              <a:ext uri="{FF2B5EF4-FFF2-40B4-BE49-F238E27FC236}">
                <a16:creationId xmlns:a16="http://schemas.microsoft.com/office/drawing/2014/main" id="{5EE6EB73-30D1-3E45-ACE0-3D2E7CD429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283199" y="2086782"/>
            <a:ext cx="812800" cy="812800"/>
          </a:xfrm>
          <a:prstGeom prst="rect">
            <a:avLst/>
          </a:prstGeom>
        </p:spPr>
      </p:pic>
      <p:pic>
        <p:nvPicPr>
          <p:cNvPr id="18" name="Audio Recording 4. 5. 2021 15:26:08" descr="Audio Recording 4. 5. 2021 15:26:08">
            <a:hlinkClick r:id="" action="ppaction://media"/>
            <a:extLst>
              <a:ext uri="{FF2B5EF4-FFF2-40B4-BE49-F238E27FC236}">
                <a16:creationId xmlns:a16="http://schemas.microsoft.com/office/drawing/2014/main" id="{32C53D63-45F0-614B-8B32-4EB94A80FD5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947441" y="3022600"/>
            <a:ext cx="812800" cy="812800"/>
          </a:xfrm>
          <a:prstGeom prst="rect">
            <a:avLst/>
          </a:prstGeom>
        </p:spPr>
      </p:pic>
      <p:pic>
        <p:nvPicPr>
          <p:cNvPr id="19" name="Audio Recording 4. 5. 2021 15:28:30" descr="Audio Recording 4. 5. 2021 15:28:30">
            <a:hlinkClick r:id="" action="ppaction://media"/>
            <a:extLst>
              <a:ext uri="{FF2B5EF4-FFF2-40B4-BE49-F238E27FC236}">
                <a16:creationId xmlns:a16="http://schemas.microsoft.com/office/drawing/2014/main" id="{66F1078E-37E8-E34D-A224-89B65D0EE1B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143427" y="388830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34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2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56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97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D7AB9F-2845-2447-A4B1-85BBCF60C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Použitá literatura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E05D59E-778E-0A4E-9AE8-CAADBAC80FBA}"/>
              </a:ext>
            </a:extLst>
          </p:cNvPr>
          <p:cNvSpPr txBox="1"/>
          <p:nvPr/>
        </p:nvSpPr>
        <p:spPr>
          <a:xfrm>
            <a:off x="526942" y="2309247"/>
            <a:ext cx="93299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KNIHY: </a:t>
            </a:r>
            <a:br>
              <a:rPr lang="cs-CZ" dirty="0"/>
            </a:br>
            <a:r>
              <a:rPr lang="cs-CZ" dirty="0"/>
              <a:t>Fait, M.T. (2012). Antikoncepce průvodce ošetřujícího lékaře. </a:t>
            </a:r>
            <a:r>
              <a:rPr lang="cs-CZ" dirty="0" err="1"/>
              <a:t>Maxdorf</a:t>
            </a:r>
            <a:r>
              <a:rPr lang="cs-CZ" dirty="0"/>
              <a:t> Jessenius.</a:t>
            </a:r>
            <a:br>
              <a:rPr lang="cs-CZ" dirty="0"/>
            </a:br>
            <a:r>
              <a:rPr lang="cs-CZ" dirty="0"/>
              <a:t>Křepelka, M. P. (2013). Hormonální antikoncepce: zásady bezpečné práce. Mladá fronta.</a:t>
            </a:r>
          </a:p>
          <a:p>
            <a:r>
              <a:rPr lang="cs-CZ" dirty="0"/>
              <a:t>Nováková, A. a kol. (2017). Život bez hormonální antikoncepce. Nakladatelství kořeny.</a:t>
            </a:r>
          </a:p>
          <a:p>
            <a:br>
              <a:rPr lang="cs-CZ" dirty="0"/>
            </a:br>
            <a:r>
              <a:rPr lang="cs-CZ" b="1" dirty="0"/>
              <a:t>ČLÁNKY: </a:t>
            </a:r>
            <a:br>
              <a:rPr lang="cs-CZ" dirty="0"/>
            </a:br>
            <a:r>
              <a:rPr lang="cs-CZ" dirty="0" err="1"/>
              <a:t>Haberlandt</a:t>
            </a:r>
            <a:r>
              <a:rPr lang="cs-CZ" dirty="0"/>
              <a:t>, E. (2009). Ludwig </a:t>
            </a:r>
            <a:r>
              <a:rPr lang="cs-CZ" dirty="0" err="1"/>
              <a:t>Haberlandt</a:t>
            </a:r>
            <a:r>
              <a:rPr lang="cs-CZ" dirty="0"/>
              <a:t> - průkopník v hormonální antikoncepci. </a:t>
            </a:r>
            <a:r>
              <a:rPr lang="cs-CZ" i="1" dirty="0" err="1"/>
              <a:t>Wiener</a:t>
            </a:r>
            <a:r>
              <a:rPr lang="cs-CZ" i="1" dirty="0"/>
              <a:t> </a:t>
            </a:r>
            <a:r>
              <a:rPr lang="cs-CZ" i="1" dirty="0" err="1"/>
              <a:t>Klinische</a:t>
            </a:r>
            <a:r>
              <a:rPr lang="cs-CZ" i="1" dirty="0"/>
              <a:t> </a:t>
            </a:r>
            <a:r>
              <a:rPr lang="cs-CZ" i="1" dirty="0" err="1"/>
              <a:t>Wochenschrift</a:t>
            </a:r>
            <a:r>
              <a:rPr lang="cs-CZ" dirty="0"/>
              <a:t> , </a:t>
            </a:r>
            <a:r>
              <a:rPr lang="cs-CZ" i="1" dirty="0"/>
              <a:t>121</a:t>
            </a:r>
            <a:r>
              <a:rPr lang="cs-CZ" dirty="0"/>
              <a:t> (23), 746-749</a:t>
            </a:r>
          </a:p>
          <a:p>
            <a:r>
              <a:rPr lang="cs-CZ" dirty="0" err="1"/>
              <a:t>Butler</a:t>
            </a:r>
            <a:r>
              <a:rPr lang="cs-CZ" dirty="0"/>
              <a:t>, A., &amp; </a:t>
            </a:r>
            <a:r>
              <a:rPr lang="cs-CZ" dirty="0" err="1"/>
              <a:t>Sheraden</a:t>
            </a:r>
            <a:r>
              <a:rPr lang="cs-CZ" dirty="0"/>
              <a:t>, S. (2012). Progestin: </a:t>
            </a:r>
            <a:r>
              <a:rPr lang="cs-CZ" dirty="0" err="1"/>
              <a:t>Synthetic</a:t>
            </a:r>
            <a:r>
              <a:rPr lang="cs-CZ" dirty="0"/>
              <a:t> Progesterone. </a:t>
            </a:r>
            <a:r>
              <a:rPr lang="cs-CZ" i="1" dirty="0"/>
              <a:t>Embryo Project </a:t>
            </a:r>
            <a:r>
              <a:rPr lang="cs-CZ" i="1" dirty="0" err="1"/>
              <a:t>Encyclopedia</a:t>
            </a:r>
            <a:r>
              <a:rPr lang="cs-CZ" dirty="0"/>
              <a:t>.)</a:t>
            </a:r>
          </a:p>
          <a:p>
            <a:r>
              <a:rPr lang="cs-CZ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467636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ty">
  <a:themeElements>
    <a:clrScheme name="Citáty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Citáty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át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{6DAA18B5-4B9A-9643-8D9F-267C561DA8EA}tf10001121</Template>
  <TotalTime>0</TotalTime>
  <Words>922</Words>
  <Application>Microsoft Office PowerPoint</Application>
  <PresentationFormat>Širokoúhlá obrazovka</PresentationFormat>
  <Paragraphs>90</Paragraphs>
  <Slides>11</Slides>
  <Notes>0</Notes>
  <HiddenSlides>0</HiddenSlides>
  <MMClips>14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Century Gothic</vt:lpstr>
      <vt:lpstr>Wingdings 2</vt:lpstr>
      <vt:lpstr>Citáty</vt:lpstr>
      <vt:lpstr>HORMONÁLNÍ ANTIKONCEPCE A JEJÍ VLIV NA LIDSKÉ TĚLO </vt:lpstr>
      <vt:lpstr>ÚZKOST, DEPRESE, LIBIDO, PSEUDOMENSTRAUCE, ZVRACENÍ, TROMBÓZA, MRTVICE, HYPERTENZE, BOLEST HLAVY </vt:lpstr>
      <vt:lpstr>CO VÍME O HORMONÁLNÍ ANTIKONCEPCI?</vt:lpstr>
      <vt:lpstr>CO VÍME O HORMONÁLNÍ ANTIKONCEPCI?</vt:lpstr>
      <vt:lpstr>CO VÍME O HORMONÁLNÍ ANTIKONCEPCI?</vt:lpstr>
      <vt:lpstr>Cílem práce</vt:lpstr>
      <vt:lpstr>Metoda</vt:lpstr>
      <vt:lpstr>Diskuze a závěr</vt:lpstr>
      <vt:lpstr>Použitá literatura</vt:lpstr>
      <vt:lpstr>Prezentace aplikace PowerPoint</vt:lpstr>
      <vt:lpstr>DĚKUJI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HORMONÁLNÍ ANTIKONCEPCE A VEDLEJŠÍ ÚČINKY NA LIDSKÉ TĚLO</dc:title>
  <dc:creator>Barbora Jonášová</dc:creator>
  <cp:lastModifiedBy>Čábelková Inna</cp:lastModifiedBy>
  <cp:revision>21</cp:revision>
  <dcterms:created xsi:type="dcterms:W3CDTF">2021-04-29T14:15:07Z</dcterms:created>
  <dcterms:modified xsi:type="dcterms:W3CDTF">2021-05-06T09:46:46Z</dcterms:modified>
</cp:coreProperties>
</file>