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258" r:id="rId3"/>
    <p:sldId id="403" r:id="rId4"/>
    <p:sldId id="404" r:id="rId5"/>
    <p:sldId id="259" r:id="rId6"/>
    <p:sldId id="405" r:id="rId7"/>
    <p:sldId id="406" r:id="rId8"/>
    <p:sldId id="407" r:id="rId9"/>
    <p:sldId id="362" r:id="rId10"/>
    <p:sldId id="408" r:id="rId11"/>
    <p:sldId id="409" r:id="rId12"/>
    <p:sldId id="257" r:id="rId13"/>
    <p:sldId id="410" r:id="rId14"/>
    <p:sldId id="411" r:id="rId15"/>
    <p:sldId id="280" r:id="rId16"/>
    <p:sldId id="281" r:id="rId17"/>
    <p:sldId id="282" r:id="rId18"/>
    <p:sldId id="260" r:id="rId19"/>
    <p:sldId id="261" r:id="rId20"/>
    <p:sldId id="262" r:id="rId21"/>
    <p:sldId id="279" r:id="rId22"/>
    <p:sldId id="264" r:id="rId23"/>
    <p:sldId id="283" r:id="rId24"/>
    <p:sldId id="266" r:id="rId25"/>
    <p:sldId id="267" r:id="rId26"/>
    <p:sldId id="268" r:id="rId27"/>
    <p:sldId id="284" r:id="rId28"/>
    <p:sldId id="269" r:id="rId29"/>
    <p:sldId id="270" r:id="rId30"/>
    <p:sldId id="285" r:id="rId31"/>
    <p:sldId id="271" r:id="rId32"/>
    <p:sldId id="286" r:id="rId33"/>
    <p:sldId id="272" r:id="rId34"/>
    <p:sldId id="413" r:id="rId35"/>
    <p:sldId id="414" r:id="rId36"/>
    <p:sldId id="415" r:id="rId37"/>
    <p:sldId id="416" r:id="rId38"/>
    <p:sldId id="275" r:id="rId39"/>
    <p:sldId id="417" r:id="rId40"/>
    <p:sldId id="276" r:id="rId41"/>
    <p:sldId id="418" r:id="rId42"/>
    <p:sldId id="273" r:id="rId43"/>
    <p:sldId id="274" r:id="rId44"/>
    <p:sldId id="419" r:id="rId45"/>
    <p:sldId id="420" r:id="rId46"/>
    <p:sldId id="421" r:id="rId47"/>
    <p:sldId id="422" r:id="rId48"/>
    <p:sldId id="423" r:id="rId49"/>
    <p:sldId id="424" r:id="rId50"/>
    <p:sldId id="425" r:id="rId51"/>
    <p:sldId id="426" r:id="rId52"/>
    <p:sldId id="263" r:id="rId53"/>
    <p:sldId id="427" r:id="rId54"/>
    <p:sldId id="428" r:id="rId55"/>
    <p:sldId id="277" r:id="rId56"/>
    <p:sldId id="265" r:id="rId57"/>
    <p:sldId id="429" r:id="rId58"/>
    <p:sldId id="430" r:id="rId59"/>
    <p:sldId id="431" r:id="rId60"/>
    <p:sldId id="412" r:id="rId61"/>
    <p:sldId id="432" r:id="rId62"/>
  </p:sldIdLst>
  <p:sldSz cx="12192000" cy="6858000"/>
  <p:notesSz cx="6858000" cy="9144000"/>
  <p:defaultTextStyle>
    <a:defPPr>
      <a:defRPr lang="de-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7"/>
    <p:restoredTop sz="94675"/>
  </p:normalViewPr>
  <p:slideViewPr>
    <p:cSldViewPr snapToGrid="0" snapToObjects="1">
      <p:cViewPr varScale="1">
        <p:scale>
          <a:sx n="111" d="100"/>
          <a:sy n="111" d="100"/>
        </p:scale>
        <p:origin x="3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Z"/>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65432-E79C-C747-82ED-5D65CD6734B5}" type="datetimeFigureOut">
              <a:rPr lang="de-CZ" smtClean="0"/>
              <a:t>31.10.2024</a:t>
            </a:fld>
            <a:endParaRPr lang="de-CZ"/>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Z"/>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Z"/>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36C66-0E79-A54A-9782-7D95F1AEE549}" type="slidenum">
              <a:rPr lang="de-CZ" smtClean="0"/>
              <a:t>‹Nr.›</a:t>
            </a:fld>
            <a:endParaRPr lang="de-CZ"/>
          </a:p>
        </p:txBody>
      </p:sp>
    </p:spTree>
    <p:extLst>
      <p:ext uri="{BB962C8B-B14F-4D97-AF65-F5344CB8AC3E}">
        <p14:creationId xmlns:p14="http://schemas.microsoft.com/office/powerpoint/2010/main" val="2592960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9">
            <a:extLst>
              <a:ext uri="{FF2B5EF4-FFF2-40B4-BE49-F238E27FC236}">
                <a16:creationId xmlns:a16="http://schemas.microsoft.com/office/drawing/2014/main" id="{F327C517-25AE-BD47-9210-DED0AC724BF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4F274719-B0BC-5347-84E0-96C0A09079F7}"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12</a:t>
            </a:fld>
            <a:endParaRPr lang="de-CH" altLang="de-DE" sz="1400">
              <a:ea typeface="Arial Unicode MS" panose="020B0604020202020204" pitchFamily="34" charset="-128"/>
              <a:cs typeface="Arial Unicode MS" panose="020B0604020202020204" pitchFamily="34" charset="-128"/>
            </a:endParaRPr>
          </a:p>
        </p:txBody>
      </p:sp>
      <p:sp>
        <p:nvSpPr>
          <p:cNvPr id="18435" name="Text Box 1">
            <a:extLst>
              <a:ext uri="{FF2B5EF4-FFF2-40B4-BE49-F238E27FC236}">
                <a16:creationId xmlns:a16="http://schemas.microsoft.com/office/drawing/2014/main" id="{EA73A656-11E2-4C47-9789-02B22FC6A1F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1506" name="Text Box 2">
            <a:extLst>
              <a:ext uri="{FF2B5EF4-FFF2-40B4-BE49-F238E27FC236}">
                <a16:creationId xmlns:a16="http://schemas.microsoft.com/office/drawing/2014/main" id="{0574E65F-2EA0-DA45-AADE-BD3DCF860AC0}"/>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9">
            <a:extLst>
              <a:ext uri="{FF2B5EF4-FFF2-40B4-BE49-F238E27FC236}">
                <a16:creationId xmlns:a16="http://schemas.microsoft.com/office/drawing/2014/main" id="{5A160FA2-1A57-E748-9859-EC51BC79339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905142ED-AA75-DF45-BCCF-2C027D10E042}"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21</a:t>
            </a:fld>
            <a:endParaRPr lang="de-CH" altLang="de-DE" sz="1400">
              <a:ea typeface="Arial Unicode MS" panose="020B0604020202020204" pitchFamily="34" charset="-128"/>
              <a:cs typeface="Arial Unicode MS" panose="020B0604020202020204" pitchFamily="34" charset="-128"/>
            </a:endParaRPr>
          </a:p>
        </p:txBody>
      </p:sp>
      <p:sp>
        <p:nvSpPr>
          <p:cNvPr id="38915" name="Text Box 1">
            <a:extLst>
              <a:ext uri="{FF2B5EF4-FFF2-40B4-BE49-F238E27FC236}">
                <a16:creationId xmlns:a16="http://schemas.microsoft.com/office/drawing/2014/main" id="{C9AD242C-7954-0147-8F7D-F65CA5BA94F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7650" name="Text Box 2">
            <a:extLst>
              <a:ext uri="{FF2B5EF4-FFF2-40B4-BE49-F238E27FC236}">
                <a16:creationId xmlns:a16="http://schemas.microsoft.com/office/drawing/2014/main" id="{13D05465-B979-254D-904A-11837050C6C5}"/>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9">
            <a:extLst>
              <a:ext uri="{FF2B5EF4-FFF2-40B4-BE49-F238E27FC236}">
                <a16:creationId xmlns:a16="http://schemas.microsoft.com/office/drawing/2014/main" id="{1D19AF2F-4C4B-A941-A81A-D53EF851BA2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4C9E30F5-66F9-5248-B716-BB6C4D3A98D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22</a:t>
            </a:fld>
            <a:endParaRPr lang="de-CH" altLang="de-DE" sz="1400">
              <a:ea typeface="Arial Unicode MS" panose="020B0604020202020204" pitchFamily="34" charset="-128"/>
              <a:cs typeface="Arial Unicode MS" panose="020B0604020202020204" pitchFamily="34" charset="-128"/>
            </a:endParaRPr>
          </a:p>
        </p:txBody>
      </p:sp>
      <p:sp>
        <p:nvSpPr>
          <p:cNvPr id="40963" name="Text Box 1">
            <a:extLst>
              <a:ext uri="{FF2B5EF4-FFF2-40B4-BE49-F238E27FC236}">
                <a16:creationId xmlns:a16="http://schemas.microsoft.com/office/drawing/2014/main" id="{C6FFFBAC-8B33-0148-B6FC-D4D178EFA469}"/>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8674" name="Text Box 2">
            <a:extLst>
              <a:ext uri="{FF2B5EF4-FFF2-40B4-BE49-F238E27FC236}">
                <a16:creationId xmlns:a16="http://schemas.microsoft.com/office/drawing/2014/main" id="{D308684C-D463-6047-A426-587E3B04B619}"/>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9">
            <a:extLst>
              <a:ext uri="{FF2B5EF4-FFF2-40B4-BE49-F238E27FC236}">
                <a16:creationId xmlns:a16="http://schemas.microsoft.com/office/drawing/2014/main" id="{E96AACAC-5D2A-3847-9AF6-6151EFD8233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256122FA-842C-D044-A7A4-298ECC474E97}"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23</a:t>
            </a:fld>
            <a:endParaRPr lang="de-CH" altLang="de-DE" sz="1400">
              <a:ea typeface="Arial Unicode MS" panose="020B0604020202020204" pitchFamily="34" charset="-128"/>
              <a:cs typeface="Arial Unicode MS" panose="020B0604020202020204" pitchFamily="34" charset="-128"/>
            </a:endParaRPr>
          </a:p>
        </p:txBody>
      </p:sp>
      <p:sp>
        <p:nvSpPr>
          <p:cNvPr id="43011" name="Text Box 1">
            <a:extLst>
              <a:ext uri="{FF2B5EF4-FFF2-40B4-BE49-F238E27FC236}">
                <a16:creationId xmlns:a16="http://schemas.microsoft.com/office/drawing/2014/main" id="{781A8B1D-9561-A441-AE66-668098C5BF6F}"/>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8674" name="Text Box 2">
            <a:extLst>
              <a:ext uri="{FF2B5EF4-FFF2-40B4-BE49-F238E27FC236}">
                <a16:creationId xmlns:a16="http://schemas.microsoft.com/office/drawing/2014/main" id="{873C1117-14B1-E043-AC7D-5D764E10ABEA}"/>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9">
            <a:extLst>
              <a:ext uri="{FF2B5EF4-FFF2-40B4-BE49-F238E27FC236}">
                <a16:creationId xmlns:a16="http://schemas.microsoft.com/office/drawing/2014/main" id="{2DE539A3-EE23-BA4A-A9C2-AAA7D1D420D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9B15BA23-A5E9-FF45-932F-98CB3E42BA81}"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24</a:t>
            </a:fld>
            <a:endParaRPr lang="de-CH" altLang="de-DE" sz="1400">
              <a:ea typeface="Arial Unicode MS" panose="020B0604020202020204" pitchFamily="34" charset="-128"/>
              <a:cs typeface="Arial Unicode MS" panose="020B0604020202020204" pitchFamily="34" charset="-128"/>
            </a:endParaRPr>
          </a:p>
        </p:txBody>
      </p:sp>
      <p:sp>
        <p:nvSpPr>
          <p:cNvPr id="47107" name="Text Box 1">
            <a:extLst>
              <a:ext uri="{FF2B5EF4-FFF2-40B4-BE49-F238E27FC236}">
                <a16:creationId xmlns:a16="http://schemas.microsoft.com/office/drawing/2014/main" id="{B1EB080E-013D-3141-9E20-CD594720B3E5}"/>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0722" name="Text Box 2">
            <a:extLst>
              <a:ext uri="{FF2B5EF4-FFF2-40B4-BE49-F238E27FC236}">
                <a16:creationId xmlns:a16="http://schemas.microsoft.com/office/drawing/2014/main" id="{A472C54C-E490-DE46-AE05-DFD2850CAD6A}"/>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A079588D-C626-A342-9D11-BFDC6E4ACC0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A930D45B-366E-0F43-A0D9-18F626AAD040}"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25</a:t>
            </a:fld>
            <a:endParaRPr lang="de-CH" altLang="de-DE" sz="1400">
              <a:ea typeface="Arial Unicode MS" panose="020B0604020202020204" pitchFamily="34" charset="-128"/>
              <a:cs typeface="Arial Unicode MS" panose="020B0604020202020204" pitchFamily="34" charset="-128"/>
            </a:endParaRPr>
          </a:p>
        </p:txBody>
      </p:sp>
      <p:sp>
        <p:nvSpPr>
          <p:cNvPr id="49155" name="Text Box 1">
            <a:extLst>
              <a:ext uri="{FF2B5EF4-FFF2-40B4-BE49-F238E27FC236}">
                <a16:creationId xmlns:a16="http://schemas.microsoft.com/office/drawing/2014/main" id="{DC0F1C67-A441-1841-9241-4D587B8EB6A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1746" name="Text Box 2">
            <a:extLst>
              <a:ext uri="{FF2B5EF4-FFF2-40B4-BE49-F238E27FC236}">
                <a16:creationId xmlns:a16="http://schemas.microsoft.com/office/drawing/2014/main" id="{12E48363-042F-AE43-B807-921820FBFA9B}"/>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a:extLst>
              <a:ext uri="{FF2B5EF4-FFF2-40B4-BE49-F238E27FC236}">
                <a16:creationId xmlns:a16="http://schemas.microsoft.com/office/drawing/2014/main" id="{C74A23F1-FD3D-0746-8F17-20644348887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BA42FB0A-5CFB-FC45-AACE-EFDEDC0F64E9}"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26</a:t>
            </a:fld>
            <a:endParaRPr lang="de-CH" altLang="de-DE" sz="1400">
              <a:ea typeface="Arial Unicode MS" panose="020B0604020202020204" pitchFamily="34" charset="-128"/>
              <a:cs typeface="Arial Unicode MS" panose="020B0604020202020204" pitchFamily="34" charset="-128"/>
            </a:endParaRPr>
          </a:p>
        </p:txBody>
      </p:sp>
      <p:sp>
        <p:nvSpPr>
          <p:cNvPr id="51203" name="Text Box 1">
            <a:extLst>
              <a:ext uri="{FF2B5EF4-FFF2-40B4-BE49-F238E27FC236}">
                <a16:creationId xmlns:a16="http://schemas.microsoft.com/office/drawing/2014/main" id="{25101C64-7ACC-2645-B6A5-0A5367FC48E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2770" name="Text Box 2">
            <a:extLst>
              <a:ext uri="{FF2B5EF4-FFF2-40B4-BE49-F238E27FC236}">
                <a16:creationId xmlns:a16="http://schemas.microsoft.com/office/drawing/2014/main" id="{009C48AE-B76D-FD48-AA02-4991AE926170}"/>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9">
            <a:extLst>
              <a:ext uri="{FF2B5EF4-FFF2-40B4-BE49-F238E27FC236}">
                <a16:creationId xmlns:a16="http://schemas.microsoft.com/office/drawing/2014/main" id="{7F5909B2-0E4A-5348-801F-E9D9E178083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E00E5ED2-CF9E-8D4A-AC2D-5BE904EC788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27</a:t>
            </a:fld>
            <a:endParaRPr lang="de-CH" altLang="de-DE" sz="1400">
              <a:ea typeface="Arial Unicode MS" panose="020B0604020202020204" pitchFamily="34" charset="-128"/>
              <a:cs typeface="Arial Unicode MS" panose="020B0604020202020204" pitchFamily="34" charset="-128"/>
            </a:endParaRPr>
          </a:p>
        </p:txBody>
      </p:sp>
      <p:sp>
        <p:nvSpPr>
          <p:cNvPr id="53251" name="Text Box 1">
            <a:extLst>
              <a:ext uri="{FF2B5EF4-FFF2-40B4-BE49-F238E27FC236}">
                <a16:creationId xmlns:a16="http://schemas.microsoft.com/office/drawing/2014/main" id="{48C94959-B933-9C45-8D89-469F7560F902}"/>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2770" name="Text Box 2">
            <a:extLst>
              <a:ext uri="{FF2B5EF4-FFF2-40B4-BE49-F238E27FC236}">
                <a16:creationId xmlns:a16="http://schemas.microsoft.com/office/drawing/2014/main" id="{1C86CDDC-8926-4F48-8D88-17D748E3C8A3}"/>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9">
            <a:extLst>
              <a:ext uri="{FF2B5EF4-FFF2-40B4-BE49-F238E27FC236}">
                <a16:creationId xmlns:a16="http://schemas.microsoft.com/office/drawing/2014/main" id="{B307B900-8CA4-A643-AE15-6DFAAE5A3C6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9BC1F4F9-A614-B54A-B189-0CB69202325A}"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28</a:t>
            </a:fld>
            <a:endParaRPr lang="de-CH" altLang="de-DE" sz="1400">
              <a:ea typeface="Arial Unicode MS" panose="020B0604020202020204" pitchFamily="34" charset="-128"/>
              <a:cs typeface="Arial Unicode MS" panose="020B0604020202020204" pitchFamily="34" charset="-128"/>
            </a:endParaRPr>
          </a:p>
        </p:txBody>
      </p:sp>
      <p:sp>
        <p:nvSpPr>
          <p:cNvPr id="55299" name="Text Box 1">
            <a:extLst>
              <a:ext uri="{FF2B5EF4-FFF2-40B4-BE49-F238E27FC236}">
                <a16:creationId xmlns:a16="http://schemas.microsoft.com/office/drawing/2014/main" id="{C73990DB-A6C7-E14B-9D17-F358DFF6423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3794" name="Text Box 2">
            <a:extLst>
              <a:ext uri="{FF2B5EF4-FFF2-40B4-BE49-F238E27FC236}">
                <a16:creationId xmlns:a16="http://schemas.microsoft.com/office/drawing/2014/main" id="{3EE9D22E-03D8-7E49-89A9-65460009BA1D}"/>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9">
            <a:extLst>
              <a:ext uri="{FF2B5EF4-FFF2-40B4-BE49-F238E27FC236}">
                <a16:creationId xmlns:a16="http://schemas.microsoft.com/office/drawing/2014/main" id="{BF7E0244-F211-3B4C-8F6E-52BD90F353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C04B94D-066D-ED4E-B1CF-3438A2C3C1DA}"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29</a:t>
            </a:fld>
            <a:endParaRPr lang="de-CH" altLang="de-DE" sz="1400">
              <a:ea typeface="Arial Unicode MS" panose="020B0604020202020204" pitchFamily="34" charset="-128"/>
              <a:cs typeface="Arial Unicode MS" panose="020B0604020202020204" pitchFamily="34" charset="-128"/>
            </a:endParaRPr>
          </a:p>
        </p:txBody>
      </p:sp>
      <p:sp>
        <p:nvSpPr>
          <p:cNvPr id="57347" name="Text Box 1">
            <a:extLst>
              <a:ext uri="{FF2B5EF4-FFF2-40B4-BE49-F238E27FC236}">
                <a16:creationId xmlns:a16="http://schemas.microsoft.com/office/drawing/2014/main" id="{D078599B-BD8F-1447-A9BC-C6B402CE618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4818" name="Text Box 2">
            <a:extLst>
              <a:ext uri="{FF2B5EF4-FFF2-40B4-BE49-F238E27FC236}">
                <a16:creationId xmlns:a16="http://schemas.microsoft.com/office/drawing/2014/main" id="{B99AEF83-34AD-D140-A6AE-99A41DD9E52C}"/>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9">
            <a:extLst>
              <a:ext uri="{FF2B5EF4-FFF2-40B4-BE49-F238E27FC236}">
                <a16:creationId xmlns:a16="http://schemas.microsoft.com/office/drawing/2014/main" id="{762A9D49-5E83-284D-8279-24D75D7EC7F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B983F220-FB8E-3A49-9327-09B0373F7A9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30</a:t>
            </a:fld>
            <a:endParaRPr lang="de-CH" altLang="de-DE" sz="1400">
              <a:ea typeface="Arial Unicode MS" panose="020B0604020202020204" pitchFamily="34" charset="-128"/>
              <a:cs typeface="Arial Unicode MS" panose="020B0604020202020204" pitchFamily="34" charset="-128"/>
            </a:endParaRPr>
          </a:p>
        </p:txBody>
      </p:sp>
      <p:sp>
        <p:nvSpPr>
          <p:cNvPr id="59395" name="Text Box 1">
            <a:extLst>
              <a:ext uri="{FF2B5EF4-FFF2-40B4-BE49-F238E27FC236}">
                <a16:creationId xmlns:a16="http://schemas.microsoft.com/office/drawing/2014/main" id="{E6B469F5-48FD-9644-B37A-5A73CA7E8F3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4818" name="Text Box 2">
            <a:extLst>
              <a:ext uri="{FF2B5EF4-FFF2-40B4-BE49-F238E27FC236}">
                <a16:creationId xmlns:a16="http://schemas.microsoft.com/office/drawing/2014/main" id="{668758C8-CEBB-214B-93E8-3942E60C96D7}"/>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9">
            <a:extLst>
              <a:ext uri="{FF2B5EF4-FFF2-40B4-BE49-F238E27FC236}">
                <a16:creationId xmlns:a16="http://schemas.microsoft.com/office/drawing/2014/main" id="{E5762548-E1C4-A94F-8F3C-8B94EA57D0E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8DED7CA-AA3C-6F47-A274-D87791595CB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13</a:t>
            </a:fld>
            <a:endParaRPr lang="de-CH" altLang="de-DE" sz="1400">
              <a:ea typeface="Arial Unicode MS" panose="020B0604020202020204" pitchFamily="34" charset="-128"/>
              <a:cs typeface="Arial Unicode MS" panose="020B0604020202020204" pitchFamily="34" charset="-128"/>
            </a:endParaRPr>
          </a:p>
        </p:txBody>
      </p:sp>
      <p:sp>
        <p:nvSpPr>
          <p:cNvPr id="20483" name="Text Box 1">
            <a:extLst>
              <a:ext uri="{FF2B5EF4-FFF2-40B4-BE49-F238E27FC236}">
                <a16:creationId xmlns:a16="http://schemas.microsoft.com/office/drawing/2014/main" id="{2AB4BE7C-8F64-3B4E-8644-A02F6A75859F}"/>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2530" name="Text Box 2">
            <a:extLst>
              <a:ext uri="{FF2B5EF4-FFF2-40B4-BE49-F238E27FC236}">
                <a16:creationId xmlns:a16="http://schemas.microsoft.com/office/drawing/2014/main" id="{8484CF95-CC92-4441-A7A4-9A1EB7236475}"/>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9">
            <a:extLst>
              <a:ext uri="{FF2B5EF4-FFF2-40B4-BE49-F238E27FC236}">
                <a16:creationId xmlns:a16="http://schemas.microsoft.com/office/drawing/2014/main" id="{F7324B79-484F-2743-BD5E-689B0218595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67E19F5-42C7-A54D-97E4-66FE8D8D317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31</a:t>
            </a:fld>
            <a:endParaRPr lang="de-CH" altLang="de-DE" sz="1400">
              <a:ea typeface="Arial Unicode MS" panose="020B0604020202020204" pitchFamily="34" charset="-128"/>
              <a:cs typeface="Arial Unicode MS" panose="020B0604020202020204" pitchFamily="34" charset="-128"/>
            </a:endParaRPr>
          </a:p>
        </p:txBody>
      </p:sp>
      <p:sp>
        <p:nvSpPr>
          <p:cNvPr id="61443" name="Text Box 1">
            <a:extLst>
              <a:ext uri="{FF2B5EF4-FFF2-40B4-BE49-F238E27FC236}">
                <a16:creationId xmlns:a16="http://schemas.microsoft.com/office/drawing/2014/main" id="{98A7929C-DBD5-AE43-A27C-F3A09D4CD92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5842" name="Text Box 2">
            <a:extLst>
              <a:ext uri="{FF2B5EF4-FFF2-40B4-BE49-F238E27FC236}">
                <a16:creationId xmlns:a16="http://schemas.microsoft.com/office/drawing/2014/main" id="{0D7EC033-B342-B947-8604-4E9B22BA1E6E}"/>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9">
            <a:extLst>
              <a:ext uri="{FF2B5EF4-FFF2-40B4-BE49-F238E27FC236}">
                <a16:creationId xmlns:a16="http://schemas.microsoft.com/office/drawing/2014/main" id="{F0EEE359-B848-1448-B031-131063E53F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C51576DD-E573-4A41-9D36-1FD2077D0A2B}"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32</a:t>
            </a:fld>
            <a:endParaRPr lang="de-CH" altLang="de-DE" sz="1400">
              <a:ea typeface="Arial Unicode MS" panose="020B0604020202020204" pitchFamily="34" charset="-128"/>
              <a:cs typeface="Arial Unicode MS" panose="020B0604020202020204" pitchFamily="34" charset="-128"/>
            </a:endParaRPr>
          </a:p>
        </p:txBody>
      </p:sp>
      <p:sp>
        <p:nvSpPr>
          <p:cNvPr id="63491" name="Text Box 1">
            <a:extLst>
              <a:ext uri="{FF2B5EF4-FFF2-40B4-BE49-F238E27FC236}">
                <a16:creationId xmlns:a16="http://schemas.microsoft.com/office/drawing/2014/main" id="{1287F4AA-CB2F-1249-8E91-4EB7820F4AB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5842" name="Text Box 2">
            <a:extLst>
              <a:ext uri="{FF2B5EF4-FFF2-40B4-BE49-F238E27FC236}">
                <a16:creationId xmlns:a16="http://schemas.microsoft.com/office/drawing/2014/main" id="{F7648FA4-C5B2-5D44-AF2E-900CCBB8F1D2}"/>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9">
            <a:extLst>
              <a:ext uri="{FF2B5EF4-FFF2-40B4-BE49-F238E27FC236}">
                <a16:creationId xmlns:a16="http://schemas.microsoft.com/office/drawing/2014/main" id="{B3F53484-6DFD-6A43-A0EF-0B4ADAFDC14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22053C7A-46AF-0643-BB1C-BE3D742757E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33</a:t>
            </a:fld>
            <a:endParaRPr lang="de-CH" altLang="de-DE" sz="1400">
              <a:ea typeface="Arial Unicode MS" panose="020B0604020202020204" pitchFamily="34" charset="-128"/>
              <a:cs typeface="Arial Unicode MS" panose="020B0604020202020204" pitchFamily="34" charset="-128"/>
            </a:endParaRPr>
          </a:p>
        </p:txBody>
      </p:sp>
      <p:sp>
        <p:nvSpPr>
          <p:cNvPr id="65539" name="Text Box 1">
            <a:extLst>
              <a:ext uri="{FF2B5EF4-FFF2-40B4-BE49-F238E27FC236}">
                <a16:creationId xmlns:a16="http://schemas.microsoft.com/office/drawing/2014/main" id="{570CC72D-5A55-1A45-BBA8-1EA25F463BC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6866" name="Text Box 2">
            <a:extLst>
              <a:ext uri="{FF2B5EF4-FFF2-40B4-BE49-F238E27FC236}">
                <a16:creationId xmlns:a16="http://schemas.microsoft.com/office/drawing/2014/main" id="{E762EC00-F693-164B-8578-A1ECB72CD7B8}"/>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4">
            <a:extLst>
              <a:ext uri="{FF2B5EF4-FFF2-40B4-BE49-F238E27FC236}">
                <a16:creationId xmlns:a16="http://schemas.microsoft.com/office/drawing/2014/main" id="{7F500754-B38E-109D-504D-DD57A38B49C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42F0C241-9316-4244-8FF9-CFC9138D3C2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34</a:t>
            </a:fld>
            <a:endParaRPr lang="de-CH" altLang="de-DE" sz="1400">
              <a:ea typeface="Arial Unicode MS" panose="020B0604020202020204" pitchFamily="34" charset="-128"/>
              <a:cs typeface="Arial Unicode MS" panose="020B0604020202020204" pitchFamily="34" charset="-128"/>
            </a:endParaRPr>
          </a:p>
        </p:txBody>
      </p:sp>
      <p:sp>
        <p:nvSpPr>
          <p:cNvPr id="18435" name="Text Box 1">
            <a:extLst>
              <a:ext uri="{FF2B5EF4-FFF2-40B4-BE49-F238E27FC236}">
                <a16:creationId xmlns:a16="http://schemas.microsoft.com/office/drawing/2014/main" id="{8786D820-0BAE-76AA-B0FE-E3E4168DE3E7}"/>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7410" name="Text Box 2">
            <a:extLst>
              <a:ext uri="{FF2B5EF4-FFF2-40B4-BE49-F238E27FC236}">
                <a16:creationId xmlns:a16="http://schemas.microsoft.com/office/drawing/2014/main" id="{9719356E-8CAD-7C59-E08C-6C26C3933084}"/>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4">
            <a:extLst>
              <a:ext uri="{FF2B5EF4-FFF2-40B4-BE49-F238E27FC236}">
                <a16:creationId xmlns:a16="http://schemas.microsoft.com/office/drawing/2014/main" id="{FAB0E092-71CA-9A89-22B6-27DF34CB3A9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5843FE3-DA5B-7342-84B1-7A59FF613FD1}"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35</a:t>
            </a:fld>
            <a:endParaRPr lang="de-CH" altLang="de-DE" sz="1400">
              <a:ea typeface="Arial Unicode MS" panose="020B0604020202020204" pitchFamily="34" charset="-128"/>
              <a:cs typeface="Arial Unicode MS" panose="020B0604020202020204" pitchFamily="34" charset="-128"/>
            </a:endParaRPr>
          </a:p>
        </p:txBody>
      </p:sp>
      <p:sp>
        <p:nvSpPr>
          <p:cNvPr id="20483" name="Text Box 1">
            <a:extLst>
              <a:ext uri="{FF2B5EF4-FFF2-40B4-BE49-F238E27FC236}">
                <a16:creationId xmlns:a16="http://schemas.microsoft.com/office/drawing/2014/main" id="{F6239685-99BD-B15C-F8A1-56A029046966}"/>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8434" name="Text Box 2">
            <a:extLst>
              <a:ext uri="{FF2B5EF4-FFF2-40B4-BE49-F238E27FC236}">
                <a16:creationId xmlns:a16="http://schemas.microsoft.com/office/drawing/2014/main" id="{37972495-8313-9359-30D9-1B0C866F522A}"/>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4">
            <a:extLst>
              <a:ext uri="{FF2B5EF4-FFF2-40B4-BE49-F238E27FC236}">
                <a16:creationId xmlns:a16="http://schemas.microsoft.com/office/drawing/2014/main" id="{1030F953-E10C-7746-FB6E-E0AA5475B85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A74267D1-EC94-E148-9014-678E70838DA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36</a:t>
            </a:fld>
            <a:endParaRPr lang="de-CH" altLang="de-DE" sz="1400">
              <a:ea typeface="Arial Unicode MS" panose="020B0604020202020204" pitchFamily="34" charset="-128"/>
              <a:cs typeface="Arial Unicode MS" panose="020B0604020202020204" pitchFamily="34" charset="-128"/>
            </a:endParaRPr>
          </a:p>
        </p:txBody>
      </p:sp>
      <p:sp>
        <p:nvSpPr>
          <p:cNvPr id="22531" name="Text Box 1">
            <a:extLst>
              <a:ext uri="{FF2B5EF4-FFF2-40B4-BE49-F238E27FC236}">
                <a16:creationId xmlns:a16="http://schemas.microsoft.com/office/drawing/2014/main" id="{5747327B-5A68-3C00-C746-F1F24AEA0D11}"/>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58FC8BC4-EFBA-5A41-FA9E-615F93F778A1}"/>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4">
            <a:extLst>
              <a:ext uri="{FF2B5EF4-FFF2-40B4-BE49-F238E27FC236}">
                <a16:creationId xmlns:a16="http://schemas.microsoft.com/office/drawing/2014/main" id="{CEC899B6-E867-F1CA-A649-6B2E03416FB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4A114C6-F8A4-5146-A51C-EE369ECC932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37</a:t>
            </a:fld>
            <a:endParaRPr lang="de-CH" altLang="de-DE" sz="1400">
              <a:ea typeface="Arial Unicode MS" panose="020B0604020202020204" pitchFamily="34" charset="-128"/>
              <a:cs typeface="Arial Unicode MS" panose="020B0604020202020204" pitchFamily="34" charset="-128"/>
            </a:endParaRPr>
          </a:p>
        </p:txBody>
      </p:sp>
      <p:sp>
        <p:nvSpPr>
          <p:cNvPr id="24579" name="Text Box 1">
            <a:extLst>
              <a:ext uri="{FF2B5EF4-FFF2-40B4-BE49-F238E27FC236}">
                <a16:creationId xmlns:a16="http://schemas.microsoft.com/office/drawing/2014/main" id="{459C0A62-2AE9-CD20-3BCB-61E72EF0CBFB}"/>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71F8C19C-18F2-888C-1E68-B803BBEFE3DB}"/>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4">
            <a:extLst>
              <a:ext uri="{FF2B5EF4-FFF2-40B4-BE49-F238E27FC236}">
                <a16:creationId xmlns:a16="http://schemas.microsoft.com/office/drawing/2014/main" id="{FF5D6D53-0776-0A0F-BF1D-798EB7FA05C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34D9F91E-9381-5542-83C9-5DF1B34017C8}"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38</a:t>
            </a:fld>
            <a:endParaRPr lang="de-CH" altLang="de-DE" sz="1400">
              <a:ea typeface="Arial Unicode MS" panose="020B0604020202020204" pitchFamily="34" charset="-128"/>
              <a:cs typeface="Arial Unicode MS" panose="020B0604020202020204" pitchFamily="34" charset="-128"/>
            </a:endParaRPr>
          </a:p>
        </p:txBody>
      </p:sp>
      <p:sp>
        <p:nvSpPr>
          <p:cNvPr id="26627" name="Text Box 1">
            <a:extLst>
              <a:ext uri="{FF2B5EF4-FFF2-40B4-BE49-F238E27FC236}">
                <a16:creationId xmlns:a16="http://schemas.microsoft.com/office/drawing/2014/main" id="{A912ECBA-2682-C3AD-B9B5-17DB19B8456C}"/>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E67FDC6E-1300-FACD-38DE-477338144938}"/>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4">
            <a:extLst>
              <a:ext uri="{FF2B5EF4-FFF2-40B4-BE49-F238E27FC236}">
                <a16:creationId xmlns:a16="http://schemas.microsoft.com/office/drawing/2014/main" id="{112C2C31-BBFE-5846-BD11-C28D37AF51C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FD8D4542-604B-F64C-911A-BE52E50B153B}"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39</a:t>
            </a:fld>
            <a:endParaRPr lang="de-CH" altLang="de-DE" sz="1400">
              <a:ea typeface="Arial Unicode MS" panose="020B0604020202020204" pitchFamily="34" charset="-128"/>
              <a:cs typeface="Arial Unicode MS" panose="020B0604020202020204" pitchFamily="34" charset="-128"/>
            </a:endParaRPr>
          </a:p>
        </p:txBody>
      </p:sp>
      <p:sp>
        <p:nvSpPr>
          <p:cNvPr id="28675" name="Text Box 1">
            <a:extLst>
              <a:ext uri="{FF2B5EF4-FFF2-40B4-BE49-F238E27FC236}">
                <a16:creationId xmlns:a16="http://schemas.microsoft.com/office/drawing/2014/main" id="{6C4B7107-ABCC-FDC7-572C-DC9BC6BAECB0}"/>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48127E33-EE02-EACA-0E92-FAE56E1129A6}"/>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4">
            <a:extLst>
              <a:ext uri="{FF2B5EF4-FFF2-40B4-BE49-F238E27FC236}">
                <a16:creationId xmlns:a16="http://schemas.microsoft.com/office/drawing/2014/main" id="{68621491-DDE6-686B-C5CB-E64FFAAD751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E79EFD73-F99C-F34A-A159-CCE9546BE31A}"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40</a:t>
            </a:fld>
            <a:endParaRPr lang="de-CH" altLang="de-DE" sz="1400">
              <a:ea typeface="Arial Unicode MS" panose="020B0604020202020204" pitchFamily="34" charset="-128"/>
              <a:cs typeface="Arial Unicode MS" panose="020B0604020202020204" pitchFamily="34" charset="-128"/>
            </a:endParaRPr>
          </a:p>
        </p:txBody>
      </p:sp>
      <p:sp>
        <p:nvSpPr>
          <p:cNvPr id="30723" name="Text Box 1">
            <a:extLst>
              <a:ext uri="{FF2B5EF4-FFF2-40B4-BE49-F238E27FC236}">
                <a16:creationId xmlns:a16="http://schemas.microsoft.com/office/drawing/2014/main" id="{C989B736-B478-35F9-C09C-590CDE824715}"/>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375E7C67-5307-9912-770E-139E0D34465A}"/>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9">
            <a:extLst>
              <a:ext uri="{FF2B5EF4-FFF2-40B4-BE49-F238E27FC236}">
                <a16:creationId xmlns:a16="http://schemas.microsoft.com/office/drawing/2014/main" id="{706285E8-4CE9-BC47-AE1B-0A5698278D1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1F48BDA8-074D-5747-8267-6737A3022587}"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14</a:t>
            </a:fld>
            <a:endParaRPr lang="de-CH" altLang="de-DE" sz="1400">
              <a:ea typeface="Arial Unicode MS" panose="020B0604020202020204" pitchFamily="34" charset="-128"/>
              <a:cs typeface="Arial Unicode MS" panose="020B0604020202020204" pitchFamily="34" charset="-128"/>
            </a:endParaRPr>
          </a:p>
        </p:txBody>
      </p:sp>
      <p:sp>
        <p:nvSpPr>
          <p:cNvPr id="22531" name="Text Box 1">
            <a:extLst>
              <a:ext uri="{FF2B5EF4-FFF2-40B4-BE49-F238E27FC236}">
                <a16:creationId xmlns:a16="http://schemas.microsoft.com/office/drawing/2014/main" id="{523AF42F-2AE4-BC41-820C-31D8974E508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DC26A260-93AF-014B-8E59-BF202192B002}"/>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4">
            <a:extLst>
              <a:ext uri="{FF2B5EF4-FFF2-40B4-BE49-F238E27FC236}">
                <a16:creationId xmlns:a16="http://schemas.microsoft.com/office/drawing/2014/main" id="{4194BE4C-DE71-62BC-D359-393A45F91BB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507290AE-A8D5-DB41-BBC5-9015ACC8C84E}"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41</a:t>
            </a:fld>
            <a:endParaRPr lang="de-CH" altLang="de-DE" sz="1400">
              <a:ea typeface="Arial Unicode MS" panose="020B0604020202020204" pitchFamily="34" charset="-128"/>
              <a:cs typeface="Arial Unicode MS" panose="020B0604020202020204" pitchFamily="34" charset="-128"/>
            </a:endParaRPr>
          </a:p>
        </p:txBody>
      </p:sp>
      <p:sp>
        <p:nvSpPr>
          <p:cNvPr id="32771" name="Text Box 1">
            <a:extLst>
              <a:ext uri="{FF2B5EF4-FFF2-40B4-BE49-F238E27FC236}">
                <a16:creationId xmlns:a16="http://schemas.microsoft.com/office/drawing/2014/main" id="{6816D97A-67C6-3D4C-4175-B5C20530D0FB}"/>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19458" name="Text Box 2">
            <a:extLst>
              <a:ext uri="{FF2B5EF4-FFF2-40B4-BE49-F238E27FC236}">
                <a16:creationId xmlns:a16="http://schemas.microsoft.com/office/drawing/2014/main" id="{BB447E20-E01B-73B5-0ECD-03A86673CE08}"/>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4">
            <a:extLst>
              <a:ext uri="{FF2B5EF4-FFF2-40B4-BE49-F238E27FC236}">
                <a16:creationId xmlns:a16="http://schemas.microsoft.com/office/drawing/2014/main" id="{55484B16-4D36-A34A-651B-2CE6A349C10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B7809592-3394-5245-9F26-3BEA666E4602}"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46</a:t>
            </a:fld>
            <a:endParaRPr lang="de-CH" altLang="de-DE" sz="1400">
              <a:ea typeface="Arial Unicode MS" panose="020B0604020202020204" pitchFamily="34" charset="-128"/>
              <a:cs typeface="Arial Unicode MS" panose="020B0604020202020204" pitchFamily="34" charset="-128"/>
            </a:endParaRPr>
          </a:p>
        </p:txBody>
      </p:sp>
      <p:sp>
        <p:nvSpPr>
          <p:cNvPr id="38915" name="Text Box 1">
            <a:extLst>
              <a:ext uri="{FF2B5EF4-FFF2-40B4-BE49-F238E27FC236}">
                <a16:creationId xmlns:a16="http://schemas.microsoft.com/office/drawing/2014/main" id="{84645DD2-43F2-E7BC-5F93-AEC09B72245F}"/>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20482" name="Text Box 2">
            <a:extLst>
              <a:ext uri="{FF2B5EF4-FFF2-40B4-BE49-F238E27FC236}">
                <a16:creationId xmlns:a16="http://schemas.microsoft.com/office/drawing/2014/main" id="{C0A38290-073C-6CF1-45C9-BE3B5F0A3C6F}"/>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4">
            <a:extLst>
              <a:ext uri="{FF2B5EF4-FFF2-40B4-BE49-F238E27FC236}">
                <a16:creationId xmlns:a16="http://schemas.microsoft.com/office/drawing/2014/main" id="{982CDF8E-29A1-ADD7-79BA-889941E879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BF826EE-BDD0-E246-BB53-EBE067498590}"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50</a:t>
            </a:fld>
            <a:endParaRPr lang="de-CH" altLang="de-DE" sz="1400">
              <a:ea typeface="Arial Unicode MS" panose="020B0604020202020204" pitchFamily="34" charset="-128"/>
              <a:cs typeface="Arial Unicode MS" panose="020B0604020202020204" pitchFamily="34" charset="-128"/>
            </a:endParaRPr>
          </a:p>
        </p:txBody>
      </p:sp>
      <p:sp>
        <p:nvSpPr>
          <p:cNvPr id="44035" name="Text Box 1">
            <a:extLst>
              <a:ext uri="{FF2B5EF4-FFF2-40B4-BE49-F238E27FC236}">
                <a16:creationId xmlns:a16="http://schemas.microsoft.com/office/drawing/2014/main" id="{2FB188C1-B01F-C17E-C914-330B10DEF6F7}"/>
              </a:ext>
            </a:extLst>
          </p:cNvPr>
          <p:cNvSpPr>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21506" name="Text Box 2">
            <a:extLst>
              <a:ext uri="{FF2B5EF4-FFF2-40B4-BE49-F238E27FC236}">
                <a16:creationId xmlns:a16="http://schemas.microsoft.com/office/drawing/2014/main" id="{0A04589F-8C3E-BC6F-77A0-C271E5FACDCB}"/>
              </a:ext>
            </a:extLst>
          </p:cNvPr>
          <p:cNvSpPr>
            <a:spLocks noGrp="1" noChangeArrowheads="1"/>
          </p:cNvSpPr>
          <p:nvPr>
            <p:ph type="body" idx="1"/>
          </p:nvPr>
        </p:nvSpPr>
        <p:spPr>
          <a:xfrm>
            <a:off x="755650" y="5078413"/>
            <a:ext cx="6046788" cy="4810125"/>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4">
            <a:extLst>
              <a:ext uri="{FF2B5EF4-FFF2-40B4-BE49-F238E27FC236}">
                <a16:creationId xmlns:a16="http://schemas.microsoft.com/office/drawing/2014/main" id="{630F0ACD-D47B-F6C1-0190-2571DCCFEA4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D6C52A23-ECA6-4144-8435-7D048EAAD613}"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51</a:t>
            </a:fld>
            <a:endParaRPr lang="de-CH" altLang="de-DE" sz="1400">
              <a:ea typeface="Arial Unicode MS" panose="020B0604020202020204" pitchFamily="34" charset="-128"/>
              <a:cs typeface="Arial Unicode MS" panose="020B0604020202020204" pitchFamily="34" charset="-128"/>
            </a:endParaRPr>
          </a:p>
        </p:txBody>
      </p:sp>
      <p:sp>
        <p:nvSpPr>
          <p:cNvPr id="46083" name="Text Box 1">
            <a:extLst>
              <a:ext uri="{FF2B5EF4-FFF2-40B4-BE49-F238E27FC236}">
                <a16:creationId xmlns:a16="http://schemas.microsoft.com/office/drawing/2014/main" id="{3AA0BBB3-B4CC-C214-8F44-7E1DF0E6DF9C}"/>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2530" name="Text Box 2">
            <a:extLst>
              <a:ext uri="{FF2B5EF4-FFF2-40B4-BE49-F238E27FC236}">
                <a16:creationId xmlns:a16="http://schemas.microsoft.com/office/drawing/2014/main" id="{7B890855-9818-DA19-9043-1E18B38AD3A1}"/>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a:extLst>
              <a:ext uri="{FF2B5EF4-FFF2-40B4-BE49-F238E27FC236}">
                <a16:creationId xmlns:a16="http://schemas.microsoft.com/office/drawing/2014/main" id="{58245560-4F51-25F0-12AA-6489C82C683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14DBFCB5-5C12-FD4C-805B-1D6BABD83783}"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52</a:t>
            </a:fld>
            <a:endParaRPr lang="de-CH" altLang="de-DE" sz="1400">
              <a:ea typeface="Arial Unicode MS" panose="020B0604020202020204" pitchFamily="34" charset="-128"/>
              <a:cs typeface="Arial Unicode MS" panose="020B0604020202020204" pitchFamily="34" charset="-128"/>
            </a:endParaRPr>
          </a:p>
        </p:txBody>
      </p:sp>
      <p:sp>
        <p:nvSpPr>
          <p:cNvPr id="48131" name="Text Box 1">
            <a:extLst>
              <a:ext uri="{FF2B5EF4-FFF2-40B4-BE49-F238E27FC236}">
                <a16:creationId xmlns:a16="http://schemas.microsoft.com/office/drawing/2014/main" id="{7F9B53CD-4FEE-042D-7437-65BF61ED15B2}"/>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268D5614-187B-ADBE-99B3-90EF8FFD7AEB}"/>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4">
            <a:extLst>
              <a:ext uri="{FF2B5EF4-FFF2-40B4-BE49-F238E27FC236}">
                <a16:creationId xmlns:a16="http://schemas.microsoft.com/office/drawing/2014/main" id="{F918FF31-8D3F-FBD1-4513-849D46C15E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08F9A9C3-0B02-AB40-A849-55C686D6A912}"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53</a:t>
            </a:fld>
            <a:endParaRPr lang="de-CH" altLang="de-DE" sz="1400">
              <a:ea typeface="Arial Unicode MS" panose="020B0604020202020204" pitchFamily="34" charset="-128"/>
              <a:cs typeface="Arial Unicode MS" panose="020B0604020202020204" pitchFamily="34" charset="-128"/>
            </a:endParaRPr>
          </a:p>
        </p:txBody>
      </p:sp>
      <p:sp>
        <p:nvSpPr>
          <p:cNvPr id="50179" name="Text Box 1">
            <a:extLst>
              <a:ext uri="{FF2B5EF4-FFF2-40B4-BE49-F238E27FC236}">
                <a16:creationId xmlns:a16="http://schemas.microsoft.com/office/drawing/2014/main" id="{0A89FBBD-69E4-9B91-90AE-B0D349AB5FE5}"/>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917AB229-A9CD-1A2B-CC16-94942D10B683}"/>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4">
            <a:extLst>
              <a:ext uri="{FF2B5EF4-FFF2-40B4-BE49-F238E27FC236}">
                <a16:creationId xmlns:a16="http://schemas.microsoft.com/office/drawing/2014/main" id="{D48B344C-34FB-E134-8E09-5013951CFA7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3DCC2923-F25B-8240-8ABF-3BB199B92B9B}"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54</a:t>
            </a:fld>
            <a:endParaRPr lang="de-CH" altLang="de-DE" sz="1400">
              <a:ea typeface="Arial Unicode MS" panose="020B0604020202020204" pitchFamily="34" charset="-128"/>
              <a:cs typeface="Arial Unicode MS" panose="020B0604020202020204" pitchFamily="34" charset="-128"/>
            </a:endParaRPr>
          </a:p>
        </p:txBody>
      </p:sp>
      <p:sp>
        <p:nvSpPr>
          <p:cNvPr id="52227" name="Text Box 1">
            <a:extLst>
              <a:ext uri="{FF2B5EF4-FFF2-40B4-BE49-F238E27FC236}">
                <a16:creationId xmlns:a16="http://schemas.microsoft.com/office/drawing/2014/main" id="{3A314EBC-9492-74DE-C53C-F93472B29C62}"/>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4578" name="Text Box 2">
            <a:extLst>
              <a:ext uri="{FF2B5EF4-FFF2-40B4-BE49-F238E27FC236}">
                <a16:creationId xmlns:a16="http://schemas.microsoft.com/office/drawing/2014/main" id="{08EF5381-7D17-DC4F-5939-14DC00B66F29}"/>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4">
            <a:extLst>
              <a:ext uri="{FF2B5EF4-FFF2-40B4-BE49-F238E27FC236}">
                <a16:creationId xmlns:a16="http://schemas.microsoft.com/office/drawing/2014/main" id="{9C6B5D98-575A-82BA-0587-57BC59504B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78AF557-DF51-6F43-B96C-D407316E0D8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55</a:t>
            </a:fld>
            <a:endParaRPr lang="de-CH" altLang="de-DE" sz="1400">
              <a:ea typeface="Arial Unicode MS" panose="020B0604020202020204" pitchFamily="34" charset="-128"/>
              <a:cs typeface="Arial Unicode MS" panose="020B0604020202020204" pitchFamily="34" charset="-128"/>
            </a:endParaRPr>
          </a:p>
        </p:txBody>
      </p:sp>
      <p:sp>
        <p:nvSpPr>
          <p:cNvPr id="54275" name="Text Box 1">
            <a:extLst>
              <a:ext uri="{FF2B5EF4-FFF2-40B4-BE49-F238E27FC236}">
                <a16:creationId xmlns:a16="http://schemas.microsoft.com/office/drawing/2014/main" id="{04B53956-C054-949F-39EE-39391AF9FD48}"/>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5602" name="Text Box 2">
            <a:extLst>
              <a:ext uri="{FF2B5EF4-FFF2-40B4-BE49-F238E27FC236}">
                <a16:creationId xmlns:a16="http://schemas.microsoft.com/office/drawing/2014/main" id="{8613A997-465D-527A-91E0-F7F13CBBB536}"/>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4">
            <a:extLst>
              <a:ext uri="{FF2B5EF4-FFF2-40B4-BE49-F238E27FC236}">
                <a16:creationId xmlns:a16="http://schemas.microsoft.com/office/drawing/2014/main" id="{80B54089-3169-0652-AB65-B598DCD1281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20AC58F8-032D-BC42-B354-50103E919E0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56</a:t>
            </a:fld>
            <a:endParaRPr lang="de-CH" altLang="de-DE" sz="1400">
              <a:ea typeface="Arial Unicode MS" panose="020B0604020202020204" pitchFamily="34" charset="-128"/>
              <a:cs typeface="Arial Unicode MS" panose="020B0604020202020204" pitchFamily="34" charset="-128"/>
            </a:endParaRPr>
          </a:p>
        </p:txBody>
      </p:sp>
      <p:sp>
        <p:nvSpPr>
          <p:cNvPr id="56323" name="Text Box 1">
            <a:extLst>
              <a:ext uri="{FF2B5EF4-FFF2-40B4-BE49-F238E27FC236}">
                <a16:creationId xmlns:a16="http://schemas.microsoft.com/office/drawing/2014/main" id="{D6E93848-7869-C9CE-6C5B-18250970D02B}"/>
              </a:ext>
            </a:extLst>
          </p:cNvPr>
          <p:cNvSpPr>
            <a:spLocks noGrp="1" noRot="1" noChangeAspect="1" noChangeArrowheads="1" noTextEdit="1"/>
          </p:cNvSpPr>
          <p:nvPr>
            <p:ph type="sldImg"/>
          </p:nvPr>
        </p:nvSpPr>
        <p:spPr>
          <a:xfrm>
            <a:off x="219075" y="812800"/>
            <a:ext cx="7115175" cy="4003675"/>
          </a:xfrm>
          <a:solidFill>
            <a:srgbClr val="FFFFFF"/>
          </a:solidFill>
          <a:ln>
            <a:solidFill>
              <a:srgbClr val="000000"/>
            </a:solidFill>
            <a:miter lim="800000"/>
            <a:headEnd/>
            <a:tailEnd/>
          </a:ln>
        </p:spPr>
      </p:sp>
      <p:sp>
        <p:nvSpPr>
          <p:cNvPr id="25602" name="Text Box 2">
            <a:extLst>
              <a:ext uri="{FF2B5EF4-FFF2-40B4-BE49-F238E27FC236}">
                <a16:creationId xmlns:a16="http://schemas.microsoft.com/office/drawing/2014/main" id="{A5FDBC2B-9A7A-79A9-2FD5-9C68956C3E4D}"/>
              </a:ext>
            </a:extLst>
          </p:cNvPr>
          <p:cNvSpPr>
            <a:spLocks noGrp="1" noChangeArrowheads="1"/>
          </p:cNvSpPr>
          <p:nvPr>
            <p:ph type="body" idx="1"/>
          </p:nvPr>
        </p:nvSpPr>
        <p:spPr>
          <a:xfrm>
            <a:off x="755650" y="5078413"/>
            <a:ext cx="6043613" cy="4806950"/>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4">
            <a:extLst>
              <a:ext uri="{FF2B5EF4-FFF2-40B4-BE49-F238E27FC236}">
                <a16:creationId xmlns:a16="http://schemas.microsoft.com/office/drawing/2014/main" id="{315456EF-0C3E-0062-B096-9EE29C829DB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67B528F4-8A30-244E-AD97-4C86055F48BD}"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57</a:t>
            </a:fld>
            <a:endParaRPr lang="de-CH" altLang="de-DE" sz="1400">
              <a:ea typeface="Arial Unicode MS" panose="020B0604020202020204" pitchFamily="34" charset="-128"/>
              <a:cs typeface="Arial Unicode MS" panose="020B0604020202020204" pitchFamily="34" charset="-128"/>
            </a:endParaRPr>
          </a:p>
        </p:txBody>
      </p:sp>
      <p:sp>
        <p:nvSpPr>
          <p:cNvPr id="58371" name="Text Box 1">
            <a:extLst>
              <a:ext uri="{FF2B5EF4-FFF2-40B4-BE49-F238E27FC236}">
                <a16:creationId xmlns:a16="http://schemas.microsoft.com/office/drawing/2014/main" id="{0EE15060-8364-43E7-1C6D-441221F277A1}"/>
              </a:ext>
            </a:extLst>
          </p:cNvPr>
          <p:cNvSpPr>
            <a:spLocks noGrp="1" noRot="1" noChangeAspect="1" noChangeArrowheads="1" noTextEdit="1"/>
          </p:cNvSpPr>
          <p:nvPr>
            <p:ph type="sldImg"/>
          </p:nvPr>
        </p:nvSpPr>
        <p:spPr>
          <a:xfrm>
            <a:off x="217488" y="812800"/>
            <a:ext cx="7119937" cy="4005263"/>
          </a:xfrm>
          <a:solidFill>
            <a:srgbClr val="FFFFFF"/>
          </a:solidFill>
          <a:ln>
            <a:solidFill>
              <a:srgbClr val="000000"/>
            </a:solidFill>
            <a:miter lim="800000"/>
            <a:headEnd/>
            <a:tailEnd/>
          </a:ln>
        </p:spPr>
      </p:sp>
      <p:sp>
        <p:nvSpPr>
          <p:cNvPr id="26626" name="Text Box 2">
            <a:extLst>
              <a:ext uri="{FF2B5EF4-FFF2-40B4-BE49-F238E27FC236}">
                <a16:creationId xmlns:a16="http://schemas.microsoft.com/office/drawing/2014/main" id="{F1C32318-7416-74E7-8353-1847F40E0436}"/>
              </a:ext>
            </a:extLst>
          </p:cNvPr>
          <p:cNvSpPr>
            <a:spLocks noGrp="1" noChangeArrowheads="1"/>
          </p:cNvSpPr>
          <p:nvPr>
            <p:ph type="body" idx="1"/>
          </p:nvPr>
        </p:nvSpPr>
        <p:spPr>
          <a:xfrm>
            <a:off x="755650" y="5078413"/>
            <a:ext cx="6045200" cy="4808537"/>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9">
            <a:extLst>
              <a:ext uri="{FF2B5EF4-FFF2-40B4-BE49-F238E27FC236}">
                <a16:creationId xmlns:a16="http://schemas.microsoft.com/office/drawing/2014/main" id="{35782C4F-4516-6341-B2A7-12154FFABE5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CADCB58B-A57B-894B-9930-CD23D7B76205}"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15</a:t>
            </a:fld>
            <a:endParaRPr lang="de-CH" altLang="de-DE" sz="1400">
              <a:ea typeface="Arial Unicode MS" panose="020B0604020202020204" pitchFamily="34" charset="-128"/>
              <a:cs typeface="Arial Unicode MS" panose="020B0604020202020204" pitchFamily="34" charset="-128"/>
            </a:endParaRPr>
          </a:p>
        </p:txBody>
      </p:sp>
      <p:sp>
        <p:nvSpPr>
          <p:cNvPr id="24579" name="Text Box 1">
            <a:extLst>
              <a:ext uri="{FF2B5EF4-FFF2-40B4-BE49-F238E27FC236}">
                <a16:creationId xmlns:a16="http://schemas.microsoft.com/office/drawing/2014/main" id="{93045DEB-8207-3B45-A807-68DD6BA155B4}"/>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F17E08DC-E71F-C142-9212-6DD0A56ADDC6}"/>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4">
            <a:extLst>
              <a:ext uri="{FF2B5EF4-FFF2-40B4-BE49-F238E27FC236}">
                <a16:creationId xmlns:a16="http://schemas.microsoft.com/office/drawing/2014/main" id="{43C25CF6-53CF-CCF8-B91F-A6269565819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ED597AA1-C8B9-7347-AE2B-2B0E489B939E}"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58</a:t>
            </a:fld>
            <a:endParaRPr lang="de-CH" altLang="de-DE" sz="1400">
              <a:ea typeface="Arial Unicode MS" panose="020B0604020202020204" pitchFamily="34" charset="-128"/>
              <a:cs typeface="Arial Unicode MS" panose="020B0604020202020204" pitchFamily="34" charset="-128"/>
            </a:endParaRPr>
          </a:p>
        </p:txBody>
      </p:sp>
      <p:sp>
        <p:nvSpPr>
          <p:cNvPr id="60419" name="Text Box 1">
            <a:extLst>
              <a:ext uri="{FF2B5EF4-FFF2-40B4-BE49-F238E27FC236}">
                <a16:creationId xmlns:a16="http://schemas.microsoft.com/office/drawing/2014/main" id="{53E05BE0-8F64-AC35-4E9F-D548DAFAD1D7}"/>
              </a:ext>
            </a:extLst>
          </p:cNvPr>
          <p:cNvSpPr>
            <a:spLocks noGrp="1" noRot="1" noChangeAspect="1" noChangeArrowheads="1" noTextEdit="1"/>
          </p:cNvSpPr>
          <p:nvPr>
            <p:ph type="sldImg"/>
          </p:nvPr>
        </p:nvSpPr>
        <p:spPr>
          <a:xfrm>
            <a:off x="217488" y="812800"/>
            <a:ext cx="7119937" cy="4005263"/>
          </a:xfrm>
          <a:solidFill>
            <a:srgbClr val="FFFFFF"/>
          </a:solidFill>
          <a:ln>
            <a:solidFill>
              <a:srgbClr val="000000"/>
            </a:solidFill>
            <a:miter lim="800000"/>
            <a:headEnd/>
            <a:tailEnd/>
          </a:ln>
        </p:spPr>
      </p:sp>
      <p:sp>
        <p:nvSpPr>
          <p:cNvPr id="27650" name="Text Box 2">
            <a:extLst>
              <a:ext uri="{FF2B5EF4-FFF2-40B4-BE49-F238E27FC236}">
                <a16:creationId xmlns:a16="http://schemas.microsoft.com/office/drawing/2014/main" id="{D7A3488B-1155-C289-B082-C95CA61FDADF}"/>
              </a:ext>
            </a:extLst>
          </p:cNvPr>
          <p:cNvSpPr>
            <a:spLocks noGrp="1" noChangeArrowheads="1"/>
          </p:cNvSpPr>
          <p:nvPr>
            <p:ph type="body" idx="1"/>
          </p:nvPr>
        </p:nvSpPr>
        <p:spPr>
          <a:xfrm>
            <a:off x="755650" y="5078413"/>
            <a:ext cx="6045200" cy="4808537"/>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4">
            <a:extLst>
              <a:ext uri="{FF2B5EF4-FFF2-40B4-BE49-F238E27FC236}">
                <a16:creationId xmlns:a16="http://schemas.microsoft.com/office/drawing/2014/main" id="{B6B3EE13-EB62-A11D-C2AF-5FB1C26D2CE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5A64D48-1060-ED45-8CBB-2672FD2BFD3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59</a:t>
            </a:fld>
            <a:endParaRPr lang="de-CH" altLang="de-DE" sz="1400">
              <a:ea typeface="Arial Unicode MS" panose="020B0604020202020204" pitchFamily="34" charset="-128"/>
              <a:cs typeface="Arial Unicode MS" panose="020B0604020202020204" pitchFamily="34" charset="-128"/>
            </a:endParaRPr>
          </a:p>
        </p:txBody>
      </p:sp>
      <p:sp>
        <p:nvSpPr>
          <p:cNvPr id="62467" name="Text Box 1">
            <a:extLst>
              <a:ext uri="{FF2B5EF4-FFF2-40B4-BE49-F238E27FC236}">
                <a16:creationId xmlns:a16="http://schemas.microsoft.com/office/drawing/2014/main" id="{D693ACF3-383E-C12B-50FB-5309AB6A7C55}"/>
              </a:ext>
            </a:extLst>
          </p:cNvPr>
          <p:cNvSpPr>
            <a:spLocks noGrp="1" noRot="1" noChangeAspect="1" noChangeArrowheads="1" noTextEdit="1"/>
          </p:cNvSpPr>
          <p:nvPr>
            <p:ph type="sldImg"/>
          </p:nvPr>
        </p:nvSpPr>
        <p:spPr>
          <a:xfrm>
            <a:off x="217488" y="812800"/>
            <a:ext cx="7119937" cy="4005263"/>
          </a:xfrm>
          <a:solidFill>
            <a:srgbClr val="FFFFFF"/>
          </a:solidFill>
          <a:ln>
            <a:solidFill>
              <a:srgbClr val="000000"/>
            </a:solidFill>
            <a:miter lim="800000"/>
            <a:headEnd/>
            <a:tailEnd/>
          </a:ln>
        </p:spPr>
      </p:sp>
      <p:sp>
        <p:nvSpPr>
          <p:cNvPr id="28674" name="Text Box 2">
            <a:extLst>
              <a:ext uri="{FF2B5EF4-FFF2-40B4-BE49-F238E27FC236}">
                <a16:creationId xmlns:a16="http://schemas.microsoft.com/office/drawing/2014/main" id="{509074E0-C58E-3854-6F81-C2B86C76BD72}"/>
              </a:ext>
            </a:extLst>
          </p:cNvPr>
          <p:cNvSpPr>
            <a:spLocks noGrp="1" noChangeArrowheads="1"/>
          </p:cNvSpPr>
          <p:nvPr>
            <p:ph type="body" idx="1"/>
          </p:nvPr>
        </p:nvSpPr>
        <p:spPr>
          <a:xfrm>
            <a:off x="755650" y="5078413"/>
            <a:ext cx="6045200" cy="4808537"/>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9">
            <a:extLst>
              <a:ext uri="{FF2B5EF4-FFF2-40B4-BE49-F238E27FC236}">
                <a16:creationId xmlns:a16="http://schemas.microsoft.com/office/drawing/2014/main" id="{B3F53484-6DFD-6A43-A0EF-0B4ADAFDC14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22053C7A-46AF-0643-BB1C-BE3D742757E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60</a:t>
            </a:fld>
            <a:endParaRPr lang="de-CH" altLang="de-DE" sz="1400">
              <a:ea typeface="Arial Unicode MS" panose="020B0604020202020204" pitchFamily="34" charset="-128"/>
              <a:cs typeface="Arial Unicode MS" panose="020B0604020202020204" pitchFamily="34" charset="-128"/>
            </a:endParaRPr>
          </a:p>
        </p:txBody>
      </p:sp>
      <p:sp>
        <p:nvSpPr>
          <p:cNvPr id="65539" name="Text Box 1">
            <a:extLst>
              <a:ext uri="{FF2B5EF4-FFF2-40B4-BE49-F238E27FC236}">
                <a16:creationId xmlns:a16="http://schemas.microsoft.com/office/drawing/2014/main" id="{570CC72D-5A55-1A45-BBA8-1EA25F463BC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6866" name="Text Box 2">
            <a:extLst>
              <a:ext uri="{FF2B5EF4-FFF2-40B4-BE49-F238E27FC236}">
                <a16:creationId xmlns:a16="http://schemas.microsoft.com/office/drawing/2014/main" id="{E762EC00-F693-164B-8578-A1ECB72CD7B8}"/>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extLst>
      <p:ext uri="{BB962C8B-B14F-4D97-AF65-F5344CB8AC3E}">
        <p14:creationId xmlns:p14="http://schemas.microsoft.com/office/powerpoint/2010/main" val="3412280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9">
            <a:extLst>
              <a:ext uri="{FF2B5EF4-FFF2-40B4-BE49-F238E27FC236}">
                <a16:creationId xmlns:a16="http://schemas.microsoft.com/office/drawing/2014/main" id="{B3F53484-6DFD-6A43-A0EF-0B4ADAFDC14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22053C7A-46AF-0643-BB1C-BE3D742757E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61</a:t>
            </a:fld>
            <a:endParaRPr lang="de-CH" altLang="de-DE" sz="1400">
              <a:ea typeface="Arial Unicode MS" panose="020B0604020202020204" pitchFamily="34" charset="-128"/>
              <a:cs typeface="Arial Unicode MS" panose="020B0604020202020204" pitchFamily="34" charset="-128"/>
            </a:endParaRPr>
          </a:p>
        </p:txBody>
      </p:sp>
      <p:sp>
        <p:nvSpPr>
          <p:cNvPr id="65539" name="Text Box 1">
            <a:extLst>
              <a:ext uri="{FF2B5EF4-FFF2-40B4-BE49-F238E27FC236}">
                <a16:creationId xmlns:a16="http://schemas.microsoft.com/office/drawing/2014/main" id="{570CC72D-5A55-1A45-BBA8-1EA25F463BC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36866" name="Text Box 2">
            <a:extLst>
              <a:ext uri="{FF2B5EF4-FFF2-40B4-BE49-F238E27FC236}">
                <a16:creationId xmlns:a16="http://schemas.microsoft.com/office/drawing/2014/main" id="{E762EC00-F693-164B-8578-A1ECB72CD7B8}"/>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extLst>
      <p:ext uri="{BB962C8B-B14F-4D97-AF65-F5344CB8AC3E}">
        <p14:creationId xmlns:p14="http://schemas.microsoft.com/office/powerpoint/2010/main" val="251049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9">
            <a:extLst>
              <a:ext uri="{FF2B5EF4-FFF2-40B4-BE49-F238E27FC236}">
                <a16:creationId xmlns:a16="http://schemas.microsoft.com/office/drawing/2014/main" id="{5D0BE429-8FD8-4A41-9608-357F9546E81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AB5701EB-585D-9B4B-878C-AD16C2525CBC}"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16</a:t>
            </a:fld>
            <a:endParaRPr lang="de-CH" altLang="de-DE" sz="1400">
              <a:ea typeface="Arial Unicode MS" panose="020B0604020202020204" pitchFamily="34" charset="-128"/>
              <a:cs typeface="Arial Unicode MS" panose="020B0604020202020204" pitchFamily="34" charset="-128"/>
            </a:endParaRPr>
          </a:p>
        </p:txBody>
      </p:sp>
      <p:sp>
        <p:nvSpPr>
          <p:cNvPr id="26627" name="Text Box 1">
            <a:extLst>
              <a:ext uri="{FF2B5EF4-FFF2-40B4-BE49-F238E27FC236}">
                <a16:creationId xmlns:a16="http://schemas.microsoft.com/office/drawing/2014/main" id="{5DDFE297-EDF0-4043-9373-56AE9B82AB5C}"/>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579FD615-B1C2-1E47-B590-F126EB239053}"/>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9">
            <a:extLst>
              <a:ext uri="{FF2B5EF4-FFF2-40B4-BE49-F238E27FC236}">
                <a16:creationId xmlns:a16="http://schemas.microsoft.com/office/drawing/2014/main" id="{F30AC495-2DB7-D84D-BE3C-887BFD3C715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7ABB44AE-CEDF-424B-BC9F-44D86D41044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17</a:t>
            </a:fld>
            <a:endParaRPr lang="de-CH" altLang="de-DE" sz="1400">
              <a:ea typeface="Arial Unicode MS" panose="020B0604020202020204" pitchFamily="34" charset="-128"/>
              <a:cs typeface="Arial Unicode MS" panose="020B0604020202020204" pitchFamily="34" charset="-128"/>
            </a:endParaRPr>
          </a:p>
        </p:txBody>
      </p:sp>
      <p:sp>
        <p:nvSpPr>
          <p:cNvPr id="28675" name="Text Box 1">
            <a:extLst>
              <a:ext uri="{FF2B5EF4-FFF2-40B4-BE49-F238E27FC236}">
                <a16:creationId xmlns:a16="http://schemas.microsoft.com/office/drawing/2014/main" id="{4740FB84-332D-C747-8DB6-78E6EBBA862C}"/>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3554" name="Text Box 2">
            <a:extLst>
              <a:ext uri="{FF2B5EF4-FFF2-40B4-BE49-F238E27FC236}">
                <a16:creationId xmlns:a16="http://schemas.microsoft.com/office/drawing/2014/main" id="{D0CD5323-723F-F344-A149-5CF2745F72E9}"/>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9">
            <a:extLst>
              <a:ext uri="{FF2B5EF4-FFF2-40B4-BE49-F238E27FC236}">
                <a16:creationId xmlns:a16="http://schemas.microsoft.com/office/drawing/2014/main" id="{705A4C7B-7873-F045-ABE4-4C401A935E2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B3D7BD7D-1284-4E4B-A7B2-58536BDB8CE4}"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18</a:t>
            </a:fld>
            <a:endParaRPr lang="de-CH" altLang="de-DE" sz="1400">
              <a:ea typeface="Arial Unicode MS" panose="020B0604020202020204" pitchFamily="34" charset="-128"/>
              <a:cs typeface="Arial Unicode MS" panose="020B0604020202020204" pitchFamily="34" charset="-128"/>
            </a:endParaRPr>
          </a:p>
        </p:txBody>
      </p:sp>
      <p:sp>
        <p:nvSpPr>
          <p:cNvPr id="30723" name="Text Box 1">
            <a:extLst>
              <a:ext uri="{FF2B5EF4-FFF2-40B4-BE49-F238E27FC236}">
                <a16:creationId xmlns:a16="http://schemas.microsoft.com/office/drawing/2014/main" id="{C673FC76-ECE0-8146-8F66-0033F09C255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 name="Text Box 2">
            <a:extLst>
              <a:ext uri="{FF2B5EF4-FFF2-40B4-BE49-F238E27FC236}">
                <a16:creationId xmlns:a16="http://schemas.microsoft.com/office/drawing/2014/main" id="{41063CCA-4087-A341-8745-D2FB484F7B90}"/>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9">
            <a:extLst>
              <a:ext uri="{FF2B5EF4-FFF2-40B4-BE49-F238E27FC236}">
                <a16:creationId xmlns:a16="http://schemas.microsoft.com/office/drawing/2014/main" id="{1D50300B-36B6-3F4D-BF99-2285CFF170E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C08DFD96-3ABC-6841-918C-2B5C7FD3D1AA}"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19</a:t>
            </a:fld>
            <a:endParaRPr lang="de-CH" altLang="de-DE" sz="1400">
              <a:ea typeface="Arial Unicode MS" panose="020B0604020202020204" pitchFamily="34" charset="-128"/>
              <a:cs typeface="Arial Unicode MS" panose="020B0604020202020204" pitchFamily="34" charset="-128"/>
            </a:endParaRPr>
          </a:p>
        </p:txBody>
      </p:sp>
      <p:sp>
        <p:nvSpPr>
          <p:cNvPr id="32771" name="Text Box 1">
            <a:extLst>
              <a:ext uri="{FF2B5EF4-FFF2-40B4-BE49-F238E27FC236}">
                <a16:creationId xmlns:a16="http://schemas.microsoft.com/office/drawing/2014/main" id="{26645B42-639D-FE4B-9188-D3715522BE24}"/>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5602" name="Text Box 2">
            <a:extLst>
              <a:ext uri="{FF2B5EF4-FFF2-40B4-BE49-F238E27FC236}">
                <a16:creationId xmlns:a16="http://schemas.microsoft.com/office/drawing/2014/main" id="{92CF49D9-53CE-A445-8423-1D01BFC7986C}"/>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9">
            <a:extLst>
              <a:ext uri="{FF2B5EF4-FFF2-40B4-BE49-F238E27FC236}">
                <a16:creationId xmlns:a16="http://schemas.microsoft.com/office/drawing/2014/main" id="{1D411BD3-626B-B74F-BCD7-9F7E60AA37F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04015979-71A3-8045-8B38-8E4469E6DFB6}" type="slidenum">
              <a:rPr lang="de-CH" altLang="de-DE" sz="1400" smtClean="0">
                <a:ea typeface="Arial Unicode MS" panose="020B0604020202020204" pitchFamily="34" charset="-128"/>
                <a:cs typeface="Arial Unicode MS" panose="020B0604020202020204" pitchFamily="34" charset="-128"/>
              </a:rPr>
              <a:pPr>
                <a:spcBef>
                  <a:spcPct val="0"/>
                </a:spcBef>
                <a:buClrTx/>
                <a:buFontTx/>
                <a:buNone/>
              </a:pPr>
              <a:t>20</a:t>
            </a:fld>
            <a:endParaRPr lang="de-CH" altLang="de-DE" sz="1400">
              <a:ea typeface="Arial Unicode MS" panose="020B0604020202020204" pitchFamily="34" charset="-128"/>
              <a:cs typeface="Arial Unicode MS" panose="020B0604020202020204" pitchFamily="34" charset="-128"/>
            </a:endParaRPr>
          </a:p>
        </p:txBody>
      </p:sp>
      <p:sp>
        <p:nvSpPr>
          <p:cNvPr id="34819" name="Text Box 1">
            <a:extLst>
              <a:ext uri="{FF2B5EF4-FFF2-40B4-BE49-F238E27FC236}">
                <a16:creationId xmlns:a16="http://schemas.microsoft.com/office/drawing/2014/main" id="{6A3C6A57-2C34-E343-9C05-A4DEB3DA3FD9}"/>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26626" name="Text Box 2">
            <a:extLst>
              <a:ext uri="{FF2B5EF4-FFF2-40B4-BE49-F238E27FC236}">
                <a16:creationId xmlns:a16="http://schemas.microsoft.com/office/drawing/2014/main" id="{42B3CBED-DDDF-7E44-9F72-A2834790CDA7}"/>
              </a:ext>
            </a:extLst>
          </p:cNvPr>
          <p:cNvSpPr>
            <a:spLocks noGrp="1" noChangeArrowheads="1"/>
          </p:cNvSpPr>
          <p:nvPr>
            <p:ph type="body" idx="1"/>
          </p:nvPr>
        </p:nvSpPr>
        <p:spPr>
          <a:xfrm>
            <a:off x="755650" y="5078413"/>
            <a:ext cx="6048375" cy="4811712"/>
          </a:xfrm>
        </p:spPr>
        <p:txBody>
          <a:bodyPr wrap="none" anchor="ctr"/>
          <a:lstStyle/>
          <a:p>
            <a:pPr>
              <a:buFont typeface="Times New Roman" charset="0"/>
              <a:buNone/>
              <a:defRPr/>
            </a:pPr>
            <a:endParaRPr lang="de-DE">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0A98B-58B9-8E42-BC6A-3A9CCF1417F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Z"/>
          </a:p>
        </p:txBody>
      </p:sp>
      <p:sp>
        <p:nvSpPr>
          <p:cNvPr id="3" name="Untertitel 2">
            <a:extLst>
              <a:ext uri="{FF2B5EF4-FFF2-40B4-BE49-F238E27FC236}">
                <a16:creationId xmlns:a16="http://schemas.microsoft.com/office/drawing/2014/main" id="{B41F5B8E-7B95-AB42-AE22-F9C18BA19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Z"/>
          </a:p>
        </p:txBody>
      </p:sp>
      <p:sp>
        <p:nvSpPr>
          <p:cNvPr id="4" name="Datumsplatzhalter 3">
            <a:extLst>
              <a:ext uri="{FF2B5EF4-FFF2-40B4-BE49-F238E27FC236}">
                <a16:creationId xmlns:a16="http://schemas.microsoft.com/office/drawing/2014/main" id="{A595A861-5F70-714F-826A-50397FD4D888}"/>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5" name="Fußzeilenplatzhalter 4">
            <a:extLst>
              <a:ext uri="{FF2B5EF4-FFF2-40B4-BE49-F238E27FC236}">
                <a16:creationId xmlns:a16="http://schemas.microsoft.com/office/drawing/2014/main" id="{B9AB1C42-E821-4F48-9999-E9BFF00CFED6}"/>
              </a:ext>
            </a:extLst>
          </p:cNvPr>
          <p:cNvSpPr>
            <a:spLocks noGrp="1"/>
          </p:cNvSpPr>
          <p:nvPr>
            <p:ph type="ftr" sz="quarter" idx="11"/>
          </p:nvPr>
        </p:nvSpPr>
        <p:spPr/>
        <p:txBody>
          <a:bodyPr/>
          <a:lstStyle/>
          <a:p>
            <a:endParaRPr lang="de-CZ"/>
          </a:p>
        </p:txBody>
      </p:sp>
      <p:sp>
        <p:nvSpPr>
          <p:cNvPr id="6" name="Foliennummernplatzhalter 5">
            <a:extLst>
              <a:ext uri="{FF2B5EF4-FFF2-40B4-BE49-F238E27FC236}">
                <a16:creationId xmlns:a16="http://schemas.microsoft.com/office/drawing/2014/main" id="{4984909C-9A75-AD42-81E4-EBE05837DDD7}"/>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1875130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D5B37-3AC5-7646-838D-B681A35DA2C9}"/>
              </a:ext>
            </a:extLst>
          </p:cNvPr>
          <p:cNvSpPr>
            <a:spLocks noGrp="1"/>
          </p:cNvSpPr>
          <p:nvPr>
            <p:ph type="title"/>
          </p:nvPr>
        </p:nvSpPr>
        <p:spPr/>
        <p:txBody>
          <a:bodyPr/>
          <a:lstStyle/>
          <a:p>
            <a:r>
              <a:rPr lang="de-DE"/>
              <a:t>Mastertitelformat bearbeiten</a:t>
            </a:r>
            <a:endParaRPr lang="de-CZ"/>
          </a:p>
        </p:txBody>
      </p:sp>
      <p:sp>
        <p:nvSpPr>
          <p:cNvPr id="3" name="Vertikaler Textplatzhalter 2">
            <a:extLst>
              <a:ext uri="{FF2B5EF4-FFF2-40B4-BE49-F238E27FC236}">
                <a16:creationId xmlns:a16="http://schemas.microsoft.com/office/drawing/2014/main" id="{DD296545-0DC6-5C48-8D7D-A52BC42456F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Datumsplatzhalter 3">
            <a:extLst>
              <a:ext uri="{FF2B5EF4-FFF2-40B4-BE49-F238E27FC236}">
                <a16:creationId xmlns:a16="http://schemas.microsoft.com/office/drawing/2014/main" id="{E8857CD9-0B2D-334F-BB42-5B6816C9F539}"/>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5" name="Fußzeilenplatzhalter 4">
            <a:extLst>
              <a:ext uri="{FF2B5EF4-FFF2-40B4-BE49-F238E27FC236}">
                <a16:creationId xmlns:a16="http://schemas.microsoft.com/office/drawing/2014/main" id="{47DAD3D7-7AAA-564F-B838-DFB8B6F08835}"/>
              </a:ext>
            </a:extLst>
          </p:cNvPr>
          <p:cNvSpPr>
            <a:spLocks noGrp="1"/>
          </p:cNvSpPr>
          <p:nvPr>
            <p:ph type="ftr" sz="quarter" idx="11"/>
          </p:nvPr>
        </p:nvSpPr>
        <p:spPr/>
        <p:txBody>
          <a:bodyPr/>
          <a:lstStyle/>
          <a:p>
            <a:endParaRPr lang="de-CZ"/>
          </a:p>
        </p:txBody>
      </p:sp>
      <p:sp>
        <p:nvSpPr>
          <p:cNvPr id="6" name="Foliennummernplatzhalter 5">
            <a:extLst>
              <a:ext uri="{FF2B5EF4-FFF2-40B4-BE49-F238E27FC236}">
                <a16:creationId xmlns:a16="http://schemas.microsoft.com/office/drawing/2014/main" id="{EF2720DD-1A9F-4543-B090-257BC6E11353}"/>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84479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916BBBD-6EC9-C842-8383-BF04A99DA61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Z"/>
          </a:p>
        </p:txBody>
      </p:sp>
      <p:sp>
        <p:nvSpPr>
          <p:cNvPr id="3" name="Vertikaler Textplatzhalter 2">
            <a:extLst>
              <a:ext uri="{FF2B5EF4-FFF2-40B4-BE49-F238E27FC236}">
                <a16:creationId xmlns:a16="http://schemas.microsoft.com/office/drawing/2014/main" id="{B8796921-1F64-8A4F-B94E-ECDE60B4F51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Datumsplatzhalter 3">
            <a:extLst>
              <a:ext uri="{FF2B5EF4-FFF2-40B4-BE49-F238E27FC236}">
                <a16:creationId xmlns:a16="http://schemas.microsoft.com/office/drawing/2014/main" id="{3DFE6F32-52B6-C749-A4C8-B2D208FDDE51}"/>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5" name="Fußzeilenplatzhalter 4">
            <a:extLst>
              <a:ext uri="{FF2B5EF4-FFF2-40B4-BE49-F238E27FC236}">
                <a16:creationId xmlns:a16="http://schemas.microsoft.com/office/drawing/2014/main" id="{38DCBC56-414C-7F40-92A2-52F0A4E9673D}"/>
              </a:ext>
            </a:extLst>
          </p:cNvPr>
          <p:cNvSpPr>
            <a:spLocks noGrp="1"/>
          </p:cNvSpPr>
          <p:nvPr>
            <p:ph type="ftr" sz="quarter" idx="11"/>
          </p:nvPr>
        </p:nvSpPr>
        <p:spPr/>
        <p:txBody>
          <a:bodyPr/>
          <a:lstStyle/>
          <a:p>
            <a:endParaRPr lang="de-CZ"/>
          </a:p>
        </p:txBody>
      </p:sp>
      <p:sp>
        <p:nvSpPr>
          <p:cNvPr id="6" name="Foliennummernplatzhalter 5">
            <a:extLst>
              <a:ext uri="{FF2B5EF4-FFF2-40B4-BE49-F238E27FC236}">
                <a16:creationId xmlns:a16="http://schemas.microsoft.com/office/drawing/2014/main" id="{B7BAF14D-5026-1046-BA79-D8B907634FBD}"/>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1539843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00DF0-1A1E-1341-8B8D-EB3A95E2E555}"/>
              </a:ext>
            </a:extLst>
          </p:cNvPr>
          <p:cNvSpPr>
            <a:spLocks noGrp="1"/>
          </p:cNvSpPr>
          <p:nvPr>
            <p:ph type="title"/>
          </p:nvPr>
        </p:nvSpPr>
        <p:spPr/>
        <p:txBody>
          <a:bodyPr/>
          <a:lstStyle/>
          <a:p>
            <a:r>
              <a:rPr lang="de-DE"/>
              <a:t>Mastertitelformat bearbeiten</a:t>
            </a:r>
            <a:endParaRPr lang="de-CZ"/>
          </a:p>
        </p:txBody>
      </p:sp>
      <p:sp>
        <p:nvSpPr>
          <p:cNvPr id="3" name="Inhaltsplatzhalter 2">
            <a:extLst>
              <a:ext uri="{FF2B5EF4-FFF2-40B4-BE49-F238E27FC236}">
                <a16:creationId xmlns:a16="http://schemas.microsoft.com/office/drawing/2014/main" id="{AC4D704E-3D36-E743-84AC-13E843FA5D8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Datumsplatzhalter 3">
            <a:extLst>
              <a:ext uri="{FF2B5EF4-FFF2-40B4-BE49-F238E27FC236}">
                <a16:creationId xmlns:a16="http://schemas.microsoft.com/office/drawing/2014/main" id="{B5B35760-F89E-BF48-A75E-9266FC6225D2}"/>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5" name="Fußzeilenplatzhalter 4">
            <a:extLst>
              <a:ext uri="{FF2B5EF4-FFF2-40B4-BE49-F238E27FC236}">
                <a16:creationId xmlns:a16="http://schemas.microsoft.com/office/drawing/2014/main" id="{EB6DA693-1705-4641-BF10-1F9692AEB74C}"/>
              </a:ext>
            </a:extLst>
          </p:cNvPr>
          <p:cNvSpPr>
            <a:spLocks noGrp="1"/>
          </p:cNvSpPr>
          <p:nvPr>
            <p:ph type="ftr" sz="quarter" idx="11"/>
          </p:nvPr>
        </p:nvSpPr>
        <p:spPr/>
        <p:txBody>
          <a:bodyPr/>
          <a:lstStyle/>
          <a:p>
            <a:endParaRPr lang="de-CZ"/>
          </a:p>
        </p:txBody>
      </p:sp>
      <p:sp>
        <p:nvSpPr>
          <p:cNvPr id="6" name="Foliennummernplatzhalter 5">
            <a:extLst>
              <a:ext uri="{FF2B5EF4-FFF2-40B4-BE49-F238E27FC236}">
                <a16:creationId xmlns:a16="http://schemas.microsoft.com/office/drawing/2014/main" id="{B2661119-D7F9-F44E-8537-AF5779714DEE}"/>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316491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EACB3-D071-BA4B-B7F2-2DF6B27D946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Z"/>
          </a:p>
        </p:txBody>
      </p:sp>
      <p:sp>
        <p:nvSpPr>
          <p:cNvPr id="3" name="Textplatzhalter 2">
            <a:extLst>
              <a:ext uri="{FF2B5EF4-FFF2-40B4-BE49-F238E27FC236}">
                <a16:creationId xmlns:a16="http://schemas.microsoft.com/office/drawing/2014/main" id="{BFD88DE6-0D88-BE49-9345-E372260D7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101B8D1-6D39-EA44-B0B8-9BC44D4A07D1}"/>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5" name="Fußzeilenplatzhalter 4">
            <a:extLst>
              <a:ext uri="{FF2B5EF4-FFF2-40B4-BE49-F238E27FC236}">
                <a16:creationId xmlns:a16="http://schemas.microsoft.com/office/drawing/2014/main" id="{385BDCD3-A1E1-D049-9D5C-85D993BED640}"/>
              </a:ext>
            </a:extLst>
          </p:cNvPr>
          <p:cNvSpPr>
            <a:spLocks noGrp="1"/>
          </p:cNvSpPr>
          <p:nvPr>
            <p:ph type="ftr" sz="quarter" idx="11"/>
          </p:nvPr>
        </p:nvSpPr>
        <p:spPr/>
        <p:txBody>
          <a:bodyPr/>
          <a:lstStyle/>
          <a:p>
            <a:endParaRPr lang="de-CZ"/>
          </a:p>
        </p:txBody>
      </p:sp>
      <p:sp>
        <p:nvSpPr>
          <p:cNvPr id="6" name="Foliennummernplatzhalter 5">
            <a:extLst>
              <a:ext uri="{FF2B5EF4-FFF2-40B4-BE49-F238E27FC236}">
                <a16:creationId xmlns:a16="http://schemas.microsoft.com/office/drawing/2014/main" id="{BD87BFC5-080D-A74B-8152-4E7728EA6FEC}"/>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134470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B6941A-0A6F-824A-861C-3B0186037A18}"/>
              </a:ext>
            </a:extLst>
          </p:cNvPr>
          <p:cNvSpPr>
            <a:spLocks noGrp="1"/>
          </p:cNvSpPr>
          <p:nvPr>
            <p:ph type="title"/>
          </p:nvPr>
        </p:nvSpPr>
        <p:spPr/>
        <p:txBody>
          <a:bodyPr/>
          <a:lstStyle/>
          <a:p>
            <a:r>
              <a:rPr lang="de-DE"/>
              <a:t>Mastertitelformat bearbeiten</a:t>
            </a:r>
            <a:endParaRPr lang="de-CZ"/>
          </a:p>
        </p:txBody>
      </p:sp>
      <p:sp>
        <p:nvSpPr>
          <p:cNvPr id="3" name="Inhaltsplatzhalter 2">
            <a:extLst>
              <a:ext uri="{FF2B5EF4-FFF2-40B4-BE49-F238E27FC236}">
                <a16:creationId xmlns:a16="http://schemas.microsoft.com/office/drawing/2014/main" id="{F8A6D8FF-0300-DE40-BE53-55FF3B8BD7A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Inhaltsplatzhalter 3">
            <a:extLst>
              <a:ext uri="{FF2B5EF4-FFF2-40B4-BE49-F238E27FC236}">
                <a16:creationId xmlns:a16="http://schemas.microsoft.com/office/drawing/2014/main" id="{E52103EF-66F6-F944-98A0-8E779722CF7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5" name="Datumsplatzhalter 4">
            <a:extLst>
              <a:ext uri="{FF2B5EF4-FFF2-40B4-BE49-F238E27FC236}">
                <a16:creationId xmlns:a16="http://schemas.microsoft.com/office/drawing/2014/main" id="{E3F551E8-AD9F-1F47-9F30-812BA4E6DCF0}"/>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6" name="Fußzeilenplatzhalter 5">
            <a:extLst>
              <a:ext uri="{FF2B5EF4-FFF2-40B4-BE49-F238E27FC236}">
                <a16:creationId xmlns:a16="http://schemas.microsoft.com/office/drawing/2014/main" id="{FAB54461-850A-3740-8514-D3147CDABB74}"/>
              </a:ext>
            </a:extLst>
          </p:cNvPr>
          <p:cNvSpPr>
            <a:spLocks noGrp="1"/>
          </p:cNvSpPr>
          <p:nvPr>
            <p:ph type="ftr" sz="quarter" idx="11"/>
          </p:nvPr>
        </p:nvSpPr>
        <p:spPr/>
        <p:txBody>
          <a:bodyPr/>
          <a:lstStyle/>
          <a:p>
            <a:endParaRPr lang="de-CZ"/>
          </a:p>
        </p:txBody>
      </p:sp>
      <p:sp>
        <p:nvSpPr>
          <p:cNvPr id="7" name="Foliennummernplatzhalter 6">
            <a:extLst>
              <a:ext uri="{FF2B5EF4-FFF2-40B4-BE49-F238E27FC236}">
                <a16:creationId xmlns:a16="http://schemas.microsoft.com/office/drawing/2014/main" id="{F1DD3ADC-CD98-6043-8F5D-51FB944C26C6}"/>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24559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69B18-7BEE-CE4B-8D8F-0D4B6C233FAB}"/>
              </a:ext>
            </a:extLst>
          </p:cNvPr>
          <p:cNvSpPr>
            <a:spLocks noGrp="1"/>
          </p:cNvSpPr>
          <p:nvPr>
            <p:ph type="title"/>
          </p:nvPr>
        </p:nvSpPr>
        <p:spPr>
          <a:xfrm>
            <a:off x="839788" y="365125"/>
            <a:ext cx="10515600" cy="1325563"/>
          </a:xfrm>
        </p:spPr>
        <p:txBody>
          <a:bodyPr/>
          <a:lstStyle/>
          <a:p>
            <a:r>
              <a:rPr lang="de-DE"/>
              <a:t>Mastertitelformat bearbeiten</a:t>
            </a:r>
            <a:endParaRPr lang="de-CZ"/>
          </a:p>
        </p:txBody>
      </p:sp>
      <p:sp>
        <p:nvSpPr>
          <p:cNvPr id="3" name="Textplatzhalter 2">
            <a:extLst>
              <a:ext uri="{FF2B5EF4-FFF2-40B4-BE49-F238E27FC236}">
                <a16:creationId xmlns:a16="http://schemas.microsoft.com/office/drawing/2014/main" id="{7F0C22B0-30EB-8241-A6EE-014DAFE53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DB73704-9C44-1B41-B257-4B0063FF1A4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5" name="Textplatzhalter 4">
            <a:extLst>
              <a:ext uri="{FF2B5EF4-FFF2-40B4-BE49-F238E27FC236}">
                <a16:creationId xmlns:a16="http://schemas.microsoft.com/office/drawing/2014/main" id="{FB9B86F5-DBEF-B046-9525-C420F7B58E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B0DDBF8-2800-3E47-A9B2-A62DE99EA38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7" name="Datumsplatzhalter 6">
            <a:extLst>
              <a:ext uri="{FF2B5EF4-FFF2-40B4-BE49-F238E27FC236}">
                <a16:creationId xmlns:a16="http://schemas.microsoft.com/office/drawing/2014/main" id="{1403C669-CB9B-F34E-87F5-BEC119DE7A7E}"/>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8" name="Fußzeilenplatzhalter 7">
            <a:extLst>
              <a:ext uri="{FF2B5EF4-FFF2-40B4-BE49-F238E27FC236}">
                <a16:creationId xmlns:a16="http://schemas.microsoft.com/office/drawing/2014/main" id="{35E66BD1-B4E8-6748-99F1-E825A73A6854}"/>
              </a:ext>
            </a:extLst>
          </p:cNvPr>
          <p:cNvSpPr>
            <a:spLocks noGrp="1"/>
          </p:cNvSpPr>
          <p:nvPr>
            <p:ph type="ftr" sz="quarter" idx="11"/>
          </p:nvPr>
        </p:nvSpPr>
        <p:spPr/>
        <p:txBody>
          <a:bodyPr/>
          <a:lstStyle/>
          <a:p>
            <a:endParaRPr lang="de-CZ"/>
          </a:p>
        </p:txBody>
      </p:sp>
      <p:sp>
        <p:nvSpPr>
          <p:cNvPr id="9" name="Foliennummernplatzhalter 8">
            <a:extLst>
              <a:ext uri="{FF2B5EF4-FFF2-40B4-BE49-F238E27FC236}">
                <a16:creationId xmlns:a16="http://schemas.microsoft.com/office/drawing/2014/main" id="{A35D0550-8037-4B4E-B891-6EEED48030BE}"/>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201188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16DA0-A1E4-764B-B01A-196E0DF5F045}"/>
              </a:ext>
            </a:extLst>
          </p:cNvPr>
          <p:cNvSpPr>
            <a:spLocks noGrp="1"/>
          </p:cNvSpPr>
          <p:nvPr>
            <p:ph type="title"/>
          </p:nvPr>
        </p:nvSpPr>
        <p:spPr/>
        <p:txBody>
          <a:bodyPr/>
          <a:lstStyle/>
          <a:p>
            <a:r>
              <a:rPr lang="de-DE"/>
              <a:t>Mastertitelformat bearbeiten</a:t>
            </a:r>
            <a:endParaRPr lang="de-CZ"/>
          </a:p>
        </p:txBody>
      </p:sp>
      <p:sp>
        <p:nvSpPr>
          <p:cNvPr id="3" name="Datumsplatzhalter 2">
            <a:extLst>
              <a:ext uri="{FF2B5EF4-FFF2-40B4-BE49-F238E27FC236}">
                <a16:creationId xmlns:a16="http://schemas.microsoft.com/office/drawing/2014/main" id="{9EEF19F8-8E13-8F49-BF45-B9978AC9D2E7}"/>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4" name="Fußzeilenplatzhalter 3">
            <a:extLst>
              <a:ext uri="{FF2B5EF4-FFF2-40B4-BE49-F238E27FC236}">
                <a16:creationId xmlns:a16="http://schemas.microsoft.com/office/drawing/2014/main" id="{F433E2DA-6835-6C45-B074-FB7FD24ADC90}"/>
              </a:ext>
            </a:extLst>
          </p:cNvPr>
          <p:cNvSpPr>
            <a:spLocks noGrp="1"/>
          </p:cNvSpPr>
          <p:nvPr>
            <p:ph type="ftr" sz="quarter" idx="11"/>
          </p:nvPr>
        </p:nvSpPr>
        <p:spPr/>
        <p:txBody>
          <a:bodyPr/>
          <a:lstStyle/>
          <a:p>
            <a:endParaRPr lang="de-CZ"/>
          </a:p>
        </p:txBody>
      </p:sp>
      <p:sp>
        <p:nvSpPr>
          <p:cNvPr id="5" name="Foliennummernplatzhalter 4">
            <a:extLst>
              <a:ext uri="{FF2B5EF4-FFF2-40B4-BE49-F238E27FC236}">
                <a16:creationId xmlns:a16="http://schemas.microsoft.com/office/drawing/2014/main" id="{A0769CDC-D403-CD47-8CB1-3CA23E19BEFB}"/>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214044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8AABDC-4D0B-A149-A950-68A4CFC1987F}"/>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3" name="Fußzeilenplatzhalter 2">
            <a:extLst>
              <a:ext uri="{FF2B5EF4-FFF2-40B4-BE49-F238E27FC236}">
                <a16:creationId xmlns:a16="http://schemas.microsoft.com/office/drawing/2014/main" id="{DF7A5CED-469A-EF4C-8617-79D0EFC09805}"/>
              </a:ext>
            </a:extLst>
          </p:cNvPr>
          <p:cNvSpPr>
            <a:spLocks noGrp="1"/>
          </p:cNvSpPr>
          <p:nvPr>
            <p:ph type="ftr" sz="quarter" idx="11"/>
          </p:nvPr>
        </p:nvSpPr>
        <p:spPr/>
        <p:txBody>
          <a:bodyPr/>
          <a:lstStyle/>
          <a:p>
            <a:endParaRPr lang="de-CZ"/>
          </a:p>
        </p:txBody>
      </p:sp>
      <p:sp>
        <p:nvSpPr>
          <p:cNvPr id="4" name="Foliennummernplatzhalter 3">
            <a:extLst>
              <a:ext uri="{FF2B5EF4-FFF2-40B4-BE49-F238E27FC236}">
                <a16:creationId xmlns:a16="http://schemas.microsoft.com/office/drawing/2014/main" id="{D34C9C43-F3F7-C347-BF93-2CE26BE8F949}"/>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161535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7727F-B89A-284B-9684-A642BD39AC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Z"/>
          </a:p>
        </p:txBody>
      </p:sp>
      <p:sp>
        <p:nvSpPr>
          <p:cNvPr id="3" name="Inhaltsplatzhalter 2">
            <a:extLst>
              <a:ext uri="{FF2B5EF4-FFF2-40B4-BE49-F238E27FC236}">
                <a16:creationId xmlns:a16="http://schemas.microsoft.com/office/drawing/2014/main" id="{97471023-F094-624B-AB1C-56AF86714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Textplatzhalter 3">
            <a:extLst>
              <a:ext uri="{FF2B5EF4-FFF2-40B4-BE49-F238E27FC236}">
                <a16:creationId xmlns:a16="http://schemas.microsoft.com/office/drawing/2014/main" id="{BF49BC09-B75A-B64B-A7A5-C63EAFA7A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1D6CAC0-CB8F-684D-8DE1-F30DEA7B06DB}"/>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6" name="Fußzeilenplatzhalter 5">
            <a:extLst>
              <a:ext uri="{FF2B5EF4-FFF2-40B4-BE49-F238E27FC236}">
                <a16:creationId xmlns:a16="http://schemas.microsoft.com/office/drawing/2014/main" id="{26B4D11C-91E5-D840-A34C-A0663C67AC22}"/>
              </a:ext>
            </a:extLst>
          </p:cNvPr>
          <p:cNvSpPr>
            <a:spLocks noGrp="1"/>
          </p:cNvSpPr>
          <p:nvPr>
            <p:ph type="ftr" sz="quarter" idx="11"/>
          </p:nvPr>
        </p:nvSpPr>
        <p:spPr/>
        <p:txBody>
          <a:bodyPr/>
          <a:lstStyle/>
          <a:p>
            <a:endParaRPr lang="de-CZ"/>
          </a:p>
        </p:txBody>
      </p:sp>
      <p:sp>
        <p:nvSpPr>
          <p:cNvPr id="7" name="Foliennummernplatzhalter 6">
            <a:extLst>
              <a:ext uri="{FF2B5EF4-FFF2-40B4-BE49-F238E27FC236}">
                <a16:creationId xmlns:a16="http://schemas.microsoft.com/office/drawing/2014/main" id="{374AC100-5922-514B-B2A8-AB50C94CEB7F}"/>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322919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538BF-5F11-FB44-922A-BC9CBF3905C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Z"/>
          </a:p>
        </p:txBody>
      </p:sp>
      <p:sp>
        <p:nvSpPr>
          <p:cNvPr id="3" name="Bildplatzhalter 2">
            <a:extLst>
              <a:ext uri="{FF2B5EF4-FFF2-40B4-BE49-F238E27FC236}">
                <a16:creationId xmlns:a16="http://schemas.microsoft.com/office/drawing/2014/main" id="{12E26C06-7655-1F4D-9A01-C1FB067F1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Z"/>
          </a:p>
        </p:txBody>
      </p:sp>
      <p:sp>
        <p:nvSpPr>
          <p:cNvPr id="4" name="Textplatzhalter 3">
            <a:extLst>
              <a:ext uri="{FF2B5EF4-FFF2-40B4-BE49-F238E27FC236}">
                <a16:creationId xmlns:a16="http://schemas.microsoft.com/office/drawing/2014/main" id="{2C09BEC2-BC0D-9D4C-A66B-86C25C225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CE52ABA-665E-3B48-92D8-338CEAFEA214}"/>
              </a:ext>
            </a:extLst>
          </p:cNvPr>
          <p:cNvSpPr>
            <a:spLocks noGrp="1"/>
          </p:cNvSpPr>
          <p:nvPr>
            <p:ph type="dt" sz="half" idx="10"/>
          </p:nvPr>
        </p:nvSpPr>
        <p:spPr/>
        <p:txBody>
          <a:bodyPr/>
          <a:lstStyle/>
          <a:p>
            <a:fld id="{5CE44DF4-5D1E-5942-A77F-9BE4AD2B8A72}" type="datetimeFigureOut">
              <a:rPr lang="de-CZ" smtClean="0"/>
              <a:t>31.10.2024</a:t>
            </a:fld>
            <a:endParaRPr lang="de-CZ"/>
          </a:p>
        </p:txBody>
      </p:sp>
      <p:sp>
        <p:nvSpPr>
          <p:cNvPr id="6" name="Fußzeilenplatzhalter 5">
            <a:extLst>
              <a:ext uri="{FF2B5EF4-FFF2-40B4-BE49-F238E27FC236}">
                <a16:creationId xmlns:a16="http://schemas.microsoft.com/office/drawing/2014/main" id="{8975C401-3FE3-F146-8091-36F46F9B61E8}"/>
              </a:ext>
            </a:extLst>
          </p:cNvPr>
          <p:cNvSpPr>
            <a:spLocks noGrp="1"/>
          </p:cNvSpPr>
          <p:nvPr>
            <p:ph type="ftr" sz="quarter" idx="11"/>
          </p:nvPr>
        </p:nvSpPr>
        <p:spPr/>
        <p:txBody>
          <a:bodyPr/>
          <a:lstStyle/>
          <a:p>
            <a:endParaRPr lang="de-CZ"/>
          </a:p>
        </p:txBody>
      </p:sp>
      <p:sp>
        <p:nvSpPr>
          <p:cNvPr id="7" name="Foliennummernplatzhalter 6">
            <a:extLst>
              <a:ext uri="{FF2B5EF4-FFF2-40B4-BE49-F238E27FC236}">
                <a16:creationId xmlns:a16="http://schemas.microsoft.com/office/drawing/2014/main" id="{72E16EEB-2D09-B648-9765-DBE69C080D19}"/>
              </a:ext>
            </a:extLst>
          </p:cNvPr>
          <p:cNvSpPr>
            <a:spLocks noGrp="1"/>
          </p:cNvSpPr>
          <p:nvPr>
            <p:ph type="sldNum" sz="quarter" idx="12"/>
          </p:nvPr>
        </p:nvSpPr>
        <p:spPr/>
        <p:txBody>
          <a:bodyPr/>
          <a:lstStyle/>
          <a:p>
            <a:fld id="{88663E35-1D3E-B448-8581-995BDC669293}" type="slidenum">
              <a:rPr lang="de-CZ" smtClean="0"/>
              <a:t>‹Nr.›</a:t>
            </a:fld>
            <a:endParaRPr lang="de-CZ"/>
          </a:p>
        </p:txBody>
      </p:sp>
    </p:spTree>
    <p:extLst>
      <p:ext uri="{BB962C8B-B14F-4D97-AF65-F5344CB8AC3E}">
        <p14:creationId xmlns:p14="http://schemas.microsoft.com/office/powerpoint/2010/main" val="2928699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8A6AB70-42D0-DD44-95EA-B31F11D6B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Z"/>
          </a:p>
        </p:txBody>
      </p:sp>
      <p:sp>
        <p:nvSpPr>
          <p:cNvPr id="3" name="Textplatzhalter 2">
            <a:extLst>
              <a:ext uri="{FF2B5EF4-FFF2-40B4-BE49-F238E27FC236}">
                <a16:creationId xmlns:a16="http://schemas.microsoft.com/office/drawing/2014/main" id="{8FC6ADBC-B894-B044-B3D2-F771B53E75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Z"/>
          </a:p>
        </p:txBody>
      </p:sp>
      <p:sp>
        <p:nvSpPr>
          <p:cNvPr id="4" name="Datumsplatzhalter 3">
            <a:extLst>
              <a:ext uri="{FF2B5EF4-FFF2-40B4-BE49-F238E27FC236}">
                <a16:creationId xmlns:a16="http://schemas.microsoft.com/office/drawing/2014/main" id="{9F2B6C56-8E84-6840-B568-C9DE2196AF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44DF4-5D1E-5942-A77F-9BE4AD2B8A72}" type="datetimeFigureOut">
              <a:rPr lang="de-CZ" smtClean="0"/>
              <a:t>31.10.2024</a:t>
            </a:fld>
            <a:endParaRPr lang="de-CZ"/>
          </a:p>
        </p:txBody>
      </p:sp>
      <p:sp>
        <p:nvSpPr>
          <p:cNvPr id="5" name="Fußzeilenplatzhalter 4">
            <a:extLst>
              <a:ext uri="{FF2B5EF4-FFF2-40B4-BE49-F238E27FC236}">
                <a16:creationId xmlns:a16="http://schemas.microsoft.com/office/drawing/2014/main" id="{0AB0DD01-9E1B-4247-83C8-834397B050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Z"/>
          </a:p>
        </p:txBody>
      </p:sp>
      <p:sp>
        <p:nvSpPr>
          <p:cNvPr id="6" name="Foliennummernplatzhalter 5">
            <a:extLst>
              <a:ext uri="{FF2B5EF4-FFF2-40B4-BE49-F238E27FC236}">
                <a16:creationId xmlns:a16="http://schemas.microsoft.com/office/drawing/2014/main" id="{055200B0-D699-AA41-8E32-C0648576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63E35-1D3E-B448-8581-995BDC669293}" type="slidenum">
              <a:rPr lang="de-CZ" smtClean="0"/>
              <a:t>‹Nr.›</a:t>
            </a:fld>
            <a:endParaRPr lang="de-CZ"/>
          </a:p>
        </p:txBody>
      </p:sp>
    </p:spTree>
    <p:extLst>
      <p:ext uri="{BB962C8B-B14F-4D97-AF65-F5344CB8AC3E}">
        <p14:creationId xmlns:p14="http://schemas.microsoft.com/office/powerpoint/2010/main" val="3235109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philology.ru/linguistics2/plungyan-02.ht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gramota.ru/forum/veche/97276/"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otvety.google.ru/otvety/thread?tid=259284b1fea4619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rg.ru/2016/07/14/kak-pravilno-govorit-kremy-i-sousy-ili-krema-i-sousa.html" TargetMode="External"/><Relationship Id="rId4" Type="http://schemas.openxmlformats.org/officeDocument/2006/relationships/hyperlink" Target="https://rg.ru/2015/03/19/koroleva.html"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4F77B-6DD2-2C47-ADA1-C7858EFD6CA0}"/>
              </a:ext>
            </a:extLst>
          </p:cNvPr>
          <p:cNvSpPr>
            <a:spLocks noGrp="1"/>
          </p:cNvSpPr>
          <p:nvPr>
            <p:ph type="ctrTitle"/>
          </p:nvPr>
        </p:nvSpPr>
        <p:spPr/>
        <p:txBody>
          <a:bodyPr>
            <a:normAutofit/>
          </a:bodyPr>
          <a:lstStyle/>
          <a:p>
            <a:r>
              <a:rPr lang="ru-RU" sz="4400" dirty="0">
                <a:latin typeface="Times New Roman" panose="02020603050405020304" pitchFamily="18" charset="0"/>
                <a:cs typeface="Times New Roman" panose="02020603050405020304" pitchFamily="18" charset="0"/>
              </a:rPr>
              <a:t>Современный русский язык</a:t>
            </a:r>
            <a:endParaRPr lang="de-CZ" sz="4400"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71C56CED-BFD0-2E44-89F1-BA077E3F71B5}"/>
              </a:ext>
            </a:extLst>
          </p:cNvPr>
          <p:cNvSpPr>
            <a:spLocks noGrp="1"/>
          </p:cNvSpPr>
          <p:nvPr>
            <p:ph type="subTitle" idx="1"/>
          </p:nvPr>
        </p:nvSpPr>
        <p:spPr/>
        <p:txBody>
          <a:bodyPr/>
          <a:lstStyle/>
          <a:p>
            <a:r>
              <a:rPr lang="cs-CZ" dirty="0"/>
              <a:t>Markus </a:t>
            </a:r>
            <a:r>
              <a:rPr lang="cs-CZ" dirty="0" err="1"/>
              <a:t>Giger</a:t>
            </a:r>
            <a:endParaRPr lang="de-CZ" dirty="0"/>
          </a:p>
        </p:txBody>
      </p:sp>
    </p:spTree>
    <p:extLst>
      <p:ext uri="{BB962C8B-B14F-4D97-AF65-F5344CB8AC3E}">
        <p14:creationId xmlns:p14="http://schemas.microsoft.com/office/powerpoint/2010/main" val="2563005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r>
              <a:rPr lang="ru-RU" altLang="de-CZ" dirty="0">
                <a:latin typeface="Times New Roman" panose="02020603050405020304" pitchFamily="18" charset="0"/>
              </a:rPr>
              <a:t>Чередование (альтернация): замена одного звука другим (одной фонемой другой) в одной и той же морфеме при образовании и изменении слов, </a:t>
            </a:r>
            <a:r>
              <a:rPr lang="de-CZ" altLang="de-CZ" dirty="0">
                <a:latin typeface="Times New Roman" panose="02020603050405020304" pitchFamily="18" charset="0"/>
              </a:rPr>
              <a:t>выделяются два</a:t>
            </a:r>
            <a:r>
              <a:rPr lang="ru-RU" altLang="de-CZ" dirty="0">
                <a:latin typeface="Times New Roman" panose="02020603050405020304" pitchFamily="18" charset="0"/>
              </a:rPr>
              <a:t> </a:t>
            </a:r>
            <a:r>
              <a:rPr lang="de-CZ" altLang="de-CZ" dirty="0">
                <a:latin typeface="Times New Roman" panose="02020603050405020304" pitchFamily="18" charset="0"/>
              </a:rPr>
              <a:t>типа: </a:t>
            </a:r>
            <a:r>
              <a:rPr lang="de-CZ" altLang="de-CZ" i="1" dirty="0">
                <a:latin typeface="Times New Roman" panose="02020603050405020304" pitchFamily="18" charset="0"/>
              </a:rPr>
              <a:t>фонетические</a:t>
            </a:r>
            <a:r>
              <a:rPr lang="de-CZ" altLang="de-CZ" dirty="0">
                <a:latin typeface="Times New Roman" panose="02020603050405020304" pitchFamily="18" charset="0"/>
              </a:rPr>
              <a:t> (называемые</a:t>
            </a:r>
            <a:r>
              <a:rPr lang="ru-RU" altLang="de-CZ" dirty="0">
                <a:latin typeface="Times New Roman" panose="02020603050405020304" pitchFamily="18" charset="0"/>
              </a:rPr>
              <a:t> </a:t>
            </a:r>
            <a:r>
              <a:rPr lang="de-CZ" altLang="de-CZ" dirty="0">
                <a:latin typeface="Times New Roman" panose="02020603050405020304" pitchFamily="18" charset="0"/>
              </a:rPr>
              <a:t>также</a:t>
            </a:r>
            <a:r>
              <a:rPr lang="ru-RU" altLang="de-CZ" dirty="0">
                <a:latin typeface="Times New Roman" panose="02020603050405020304" pitchFamily="18" charset="0"/>
              </a:rPr>
              <a:t> </a:t>
            </a:r>
            <a:r>
              <a:rPr lang="de-CZ" altLang="de-CZ" i="1" dirty="0">
                <a:latin typeface="Times New Roman" panose="02020603050405020304" pitchFamily="18" charset="0"/>
              </a:rPr>
              <a:t>автомати</a:t>
            </a:r>
            <a:r>
              <a:rPr lang="ru-RU" altLang="de-CZ" i="1" dirty="0">
                <a:latin typeface="Times New Roman" panose="02020603050405020304" pitchFamily="18" charset="0"/>
              </a:rPr>
              <a:t>-</a:t>
            </a:r>
            <a:r>
              <a:rPr lang="de-CZ" altLang="de-CZ" i="1" dirty="0">
                <a:latin typeface="Times New Roman" panose="02020603050405020304" pitchFamily="18" charset="0"/>
              </a:rPr>
              <a:t>ческими альтернациями</a:t>
            </a:r>
            <a:r>
              <a:rPr lang="de-CZ" altLang="de-CZ" dirty="0">
                <a:latin typeface="Times New Roman" panose="02020603050405020304" pitchFamily="18" charset="0"/>
              </a:rPr>
              <a:t>)</a:t>
            </a:r>
            <a:r>
              <a:rPr lang="ru-RU" altLang="de-CZ" dirty="0">
                <a:latin typeface="Times New Roman" panose="02020603050405020304" pitchFamily="18" charset="0"/>
              </a:rPr>
              <a:t> </a:t>
            </a:r>
            <a:r>
              <a:rPr lang="de-CZ" altLang="de-CZ" dirty="0">
                <a:latin typeface="Times New Roman" panose="02020603050405020304" pitchFamily="18" charset="0"/>
              </a:rPr>
              <a:t>и</a:t>
            </a:r>
            <a:r>
              <a:rPr lang="ru-RU" altLang="de-CZ" dirty="0">
                <a:latin typeface="Times New Roman" panose="02020603050405020304" pitchFamily="18" charset="0"/>
              </a:rPr>
              <a:t> </a:t>
            </a:r>
            <a:r>
              <a:rPr lang="de-CZ" altLang="de-CZ" i="1" dirty="0">
                <a:latin typeface="Times New Roman" panose="02020603050405020304" pitchFamily="18" charset="0"/>
              </a:rPr>
              <a:t>нефонетические</a:t>
            </a:r>
            <a:r>
              <a:rPr lang="ru-RU" altLang="de-CZ" i="1" dirty="0">
                <a:latin typeface="Times New Roman" panose="02020603050405020304" pitchFamily="18" charset="0"/>
              </a:rPr>
              <a:t> </a:t>
            </a:r>
            <a:r>
              <a:rPr lang="de-CZ" altLang="de-CZ" dirty="0">
                <a:latin typeface="Times New Roman" panose="02020603050405020304" pitchFamily="18" charset="0"/>
              </a:rPr>
              <a:t>(традиционные, исторические)</a:t>
            </a:r>
            <a:r>
              <a:rPr lang="ru-RU" altLang="de-CZ" dirty="0">
                <a:latin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Ср. </a:t>
            </a:r>
            <a:r>
              <a:rPr lang="ru-RU" i="1" dirty="0">
                <a:latin typeface="Times New Roman" panose="02020603050405020304" pitchFamily="18" charset="0"/>
                <a:cs typeface="Times New Roman" panose="02020603050405020304" pitchFamily="18" charset="0"/>
              </a:rPr>
              <a:t>вода</a:t>
            </a:r>
            <a:r>
              <a:rPr lang="ru-RU"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a:t>
            </a:r>
            <a:r>
              <a:rPr lang="de-DE" dirty="0" err="1">
                <a:latin typeface="Times New Roman" panose="02020603050405020304" pitchFamily="18" charset="0"/>
                <a:cs typeface="Times New Roman" panose="02020603050405020304" pitchFamily="18" charset="0"/>
              </a:rPr>
              <a:t>ʌ</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da] </a:t>
            </a:r>
            <a:r>
              <a:rPr lang="ru-RU"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вод</a:t>
            </a:r>
            <a:r>
              <a:rPr lang="cs-CZ"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ˈ</a:t>
            </a:r>
            <a:r>
              <a:rPr lang="cs-CZ" dirty="0" err="1">
                <a:latin typeface="Times New Roman" panose="02020603050405020304" pitchFamily="18" charset="0"/>
                <a:cs typeface="Times New Roman" panose="02020603050405020304" pitchFamily="18" charset="0"/>
              </a:rPr>
              <a:t>vot</a:t>
            </a:r>
            <a:r>
              <a:rPr lang="cs-C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вóды</a:t>
            </a:r>
            <a:r>
              <a:rPr lang="ru-RU"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vod</a:t>
            </a:r>
            <a:r>
              <a:rPr lang="de-CZ" strike="sngStrike" dirty="0">
                <a:latin typeface="Times New Roman" panose="02020603050405020304" pitchFamily="18" charset="0"/>
                <a:cs typeface="Times New Roman" panose="02020603050405020304" pitchFamily="18" charset="0"/>
              </a:rPr>
              <a:t>ɪ</a:t>
            </a:r>
            <a:r>
              <a:rPr lang="cs-CZ"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воде</a:t>
            </a:r>
            <a:r>
              <a:rPr lang="cs-CZ" dirty="0">
                <a:latin typeface="Times New Roman" panose="02020603050405020304" pitchFamily="18" charset="0"/>
                <a:cs typeface="Times New Roman" panose="02020603050405020304" pitchFamily="18" charset="0"/>
              </a:rPr>
              <a:t> [v</a:t>
            </a:r>
            <a:r>
              <a:rPr lang="de-DE" dirty="0" err="1">
                <a:latin typeface="Times New Roman" panose="02020603050405020304" pitchFamily="18" charset="0"/>
                <a:cs typeface="Times New Roman" panose="02020603050405020304" pitchFamily="18" charset="0"/>
              </a:rPr>
              <a:t>ʌ</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d</a:t>
            </a:r>
            <a:r>
              <a:rPr lang="de-DE" dirty="0" err="1">
                <a:latin typeface="Times New Roman" panose="02020603050405020304" pitchFamily="18" charset="0"/>
                <a:cs typeface="Times New Roman" panose="02020603050405020304" pitchFamily="18" charset="0"/>
              </a:rPr>
              <a:t>ʲe</a:t>
            </a:r>
            <a:r>
              <a:rPr lang="cs-C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(чередования на основе продуктивных фонетических процессов)</a:t>
            </a:r>
            <a:r>
              <a:rPr lang="cs-CZ"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но </a:t>
            </a:r>
            <a:r>
              <a:rPr lang="ru-RU" i="1" dirty="0">
                <a:latin typeface="Times New Roman" panose="02020603050405020304" pitchFamily="18" charset="0"/>
                <a:cs typeface="Times New Roman" panose="02020603050405020304" pitchFamily="18" charset="0"/>
              </a:rPr>
              <a:t>пи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ать – пи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у – пи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ешь, ви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у – ви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ишь – ви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ит,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у –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ёшь –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ёт </a:t>
            </a:r>
            <a:r>
              <a:rPr lang="ru-RU" dirty="0">
                <a:latin typeface="Times New Roman" panose="02020603050405020304" pitchFamily="18" charset="0"/>
                <a:cs typeface="Times New Roman" panose="02020603050405020304" pitchFamily="18" charset="0"/>
              </a:rPr>
              <a:t>(разное поведение можно понять только исторически, с точки зрения диахронии)</a:t>
            </a:r>
          </a:p>
        </p:txBody>
      </p:sp>
    </p:spTree>
    <p:extLst>
      <p:ext uri="{BB962C8B-B14F-4D97-AF65-F5344CB8AC3E}">
        <p14:creationId xmlns:p14="http://schemas.microsoft.com/office/powerpoint/2010/main" val="3986479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r>
              <a:rPr lang="ru-RU" altLang="de-CZ" dirty="0">
                <a:latin typeface="Times New Roman" panose="02020603050405020304" pitchFamily="18" charset="0"/>
              </a:rPr>
              <a:t>Чередование (альтернация): замена одного звука другим (одной фонемой другой) в одной и той же морфеме при образовании и изменении слов, </a:t>
            </a:r>
            <a:r>
              <a:rPr lang="de-CZ" altLang="de-CZ" dirty="0">
                <a:latin typeface="Times New Roman" panose="02020603050405020304" pitchFamily="18" charset="0"/>
              </a:rPr>
              <a:t>выделяются два</a:t>
            </a:r>
            <a:r>
              <a:rPr lang="ru-RU" altLang="de-CZ" dirty="0">
                <a:latin typeface="Times New Roman" panose="02020603050405020304" pitchFamily="18" charset="0"/>
              </a:rPr>
              <a:t> </a:t>
            </a:r>
            <a:r>
              <a:rPr lang="de-CZ" altLang="de-CZ" dirty="0">
                <a:latin typeface="Times New Roman" panose="02020603050405020304" pitchFamily="18" charset="0"/>
              </a:rPr>
              <a:t>типа: </a:t>
            </a:r>
            <a:r>
              <a:rPr lang="de-CZ" altLang="de-CZ" i="1" dirty="0">
                <a:latin typeface="Times New Roman" panose="02020603050405020304" pitchFamily="18" charset="0"/>
              </a:rPr>
              <a:t>фонетические</a:t>
            </a:r>
            <a:r>
              <a:rPr lang="de-CZ" altLang="de-CZ" dirty="0">
                <a:latin typeface="Times New Roman" panose="02020603050405020304" pitchFamily="18" charset="0"/>
              </a:rPr>
              <a:t> (называемые</a:t>
            </a:r>
            <a:r>
              <a:rPr lang="ru-RU" altLang="de-CZ" dirty="0">
                <a:latin typeface="Times New Roman" panose="02020603050405020304" pitchFamily="18" charset="0"/>
              </a:rPr>
              <a:t> </a:t>
            </a:r>
            <a:r>
              <a:rPr lang="de-CZ" altLang="de-CZ" dirty="0">
                <a:latin typeface="Times New Roman" panose="02020603050405020304" pitchFamily="18" charset="0"/>
              </a:rPr>
              <a:t>также</a:t>
            </a:r>
            <a:r>
              <a:rPr lang="ru-RU" altLang="de-CZ" dirty="0">
                <a:latin typeface="Times New Roman" panose="02020603050405020304" pitchFamily="18" charset="0"/>
              </a:rPr>
              <a:t> </a:t>
            </a:r>
            <a:r>
              <a:rPr lang="de-CZ" altLang="de-CZ" i="1" dirty="0">
                <a:latin typeface="Times New Roman" panose="02020603050405020304" pitchFamily="18" charset="0"/>
              </a:rPr>
              <a:t>автомати</a:t>
            </a:r>
            <a:r>
              <a:rPr lang="ru-RU" altLang="de-CZ" i="1" dirty="0">
                <a:latin typeface="Times New Roman" panose="02020603050405020304" pitchFamily="18" charset="0"/>
              </a:rPr>
              <a:t>-</a:t>
            </a:r>
            <a:r>
              <a:rPr lang="de-CZ" altLang="de-CZ" i="1" dirty="0">
                <a:latin typeface="Times New Roman" panose="02020603050405020304" pitchFamily="18" charset="0"/>
              </a:rPr>
              <a:t>ческими альтернациями</a:t>
            </a:r>
            <a:r>
              <a:rPr lang="de-CZ" altLang="de-CZ" dirty="0">
                <a:latin typeface="Times New Roman" panose="02020603050405020304" pitchFamily="18" charset="0"/>
              </a:rPr>
              <a:t>)</a:t>
            </a:r>
            <a:r>
              <a:rPr lang="ru-RU" altLang="de-CZ" dirty="0">
                <a:latin typeface="Times New Roman" panose="02020603050405020304" pitchFamily="18" charset="0"/>
              </a:rPr>
              <a:t> </a:t>
            </a:r>
            <a:r>
              <a:rPr lang="de-CZ" altLang="de-CZ" dirty="0">
                <a:latin typeface="Times New Roman" panose="02020603050405020304" pitchFamily="18" charset="0"/>
              </a:rPr>
              <a:t>и</a:t>
            </a:r>
            <a:r>
              <a:rPr lang="ru-RU" altLang="de-CZ" dirty="0">
                <a:latin typeface="Times New Roman" panose="02020603050405020304" pitchFamily="18" charset="0"/>
              </a:rPr>
              <a:t> </a:t>
            </a:r>
            <a:r>
              <a:rPr lang="de-CZ" altLang="de-CZ" i="1" dirty="0">
                <a:latin typeface="Times New Roman" panose="02020603050405020304" pitchFamily="18" charset="0"/>
              </a:rPr>
              <a:t>нефонетические</a:t>
            </a:r>
            <a:r>
              <a:rPr lang="ru-RU" altLang="de-CZ" i="1" dirty="0">
                <a:latin typeface="Times New Roman" panose="02020603050405020304" pitchFamily="18" charset="0"/>
              </a:rPr>
              <a:t> </a:t>
            </a:r>
            <a:r>
              <a:rPr lang="de-CZ" altLang="de-CZ" dirty="0">
                <a:latin typeface="Times New Roman" panose="02020603050405020304" pitchFamily="18" charset="0"/>
              </a:rPr>
              <a:t>(традиционные, исторические)</a:t>
            </a:r>
            <a:r>
              <a:rPr lang="ru-RU" altLang="de-CZ" dirty="0">
                <a:latin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Ср. </a:t>
            </a:r>
            <a:r>
              <a:rPr lang="ru-RU" i="1" dirty="0">
                <a:latin typeface="Times New Roman" panose="02020603050405020304" pitchFamily="18" charset="0"/>
                <a:cs typeface="Times New Roman" panose="02020603050405020304" pitchFamily="18" charset="0"/>
              </a:rPr>
              <a:t>вода</a:t>
            </a:r>
            <a:r>
              <a:rPr lang="ru-RU"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a:t>
            </a:r>
            <a:r>
              <a:rPr lang="de-DE" dirty="0" err="1">
                <a:latin typeface="Times New Roman" panose="02020603050405020304" pitchFamily="18" charset="0"/>
                <a:cs typeface="Times New Roman" panose="02020603050405020304" pitchFamily="18" charset="0"/>
              </a:rPr>
              <a:t>ʌ</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da] </a:t>
            </a:r>
            <a:r>
              <a:rPr lang="ru-RU"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вод</a:t>
            </a:r>
            <a:r>
              <a:rPr lang="cs-CZ"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ˈ</a:t>
            </a:r>
            <a:r>
              <a:rPr lang="cs-CZ" dirty="0" err="1">
                <a:latin typeface="Times New Roman" panose="02020603050405020304" pitchFamily="18" charset="0"/>
                <a:cs typeface="Times New Roman" panose="02020603050405020304" pitchFamily="18" charset="0"/>
              </a:rPr>
              <a:t>vot</a:t>
            </a:r>
            <a:r>
              <a:rPr lang="cs-C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вóды</a:t>
            </a:r>
            <a:r>
              <a:rPr lang="ru-RU"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vod</a:t>
            </a:r>
            <a:r>
              <a:rPr lang="de-CZ" strike="sngStrike" dirty="0">
                <a:latin typeface="Times New Roman" panose="02020603050405020304" pitchFamily="18" charset="0"/>
                <a:cs typeface="Times New Roman" panose="02020603050405020304" pitchFamily="18" charset="0"/>
              </a:rPr>
              <a:t>ɪ</a:t>
            </a:r>
            <a:r>
              <a:rPr lang="cs-CZ"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воде</a:t>
            </a:r>
            <a:r>
              <a:rPr lang="cs-CZ" dirty="0">
                <a:latin typeface="Times New Roman" panose="02020603050405020304" pitchFamily="18" charset="0"/>
                <a:cs typeface="Times New Roman" panose="02020603050405020304" pitchFamily="18" charset="0"/>
              </a:rPr>
              <a:t> [v</a:t>
            </a:r>
            <a:r>
              <a:rPr lang="de-DE" dirty="0" err="1">
                <a:latin typeface="Times New Roman" panose="02020603050405020304" pitchFamily="18" charset="0"/>
                <a:cs typeface="Times New Roman" panose="02020603050405020304" pitchFamily="18" charset="0"/>
              </a:rPr>
              <a:t>ʌ</a:t>
            </a:r>
            <a:r>
              <a:rPr lang="de-DE" dirty="0">
                <a:latin typeface="Times New Roman" panose="02020603050405020304" pitchFamily="18" charset="0"/>
                <a:cs typeface="Times New Roman" panose="02020603050405020304" pitchFamily="18" charset="0"/>
              </a:rPr>
              <a:t>ˈ</a:t>
            </a:r>
            <a:r>
              <a:rPr lang="cs-CZ" dirty="0">
                <a:latin typeface="Times New Roman" panose="02020603050405020304" pitchFamily="18" charset="0"/>
                <a:cs typeface="Times New Roman" panose="02020603050405020304" pitchFamily="18" charset="0"/>
              </a:rPr>
              <a:t>d</a:t>
            </a:r>
            <a:r>
              <a:rPr lang="de-DE" dirty="0" err="1">
                <a:latin typeface="Times New Roman" panose="02020603050405020304" pitchFamily="18" charset="0"/>
                <a:cs typeface="Times New Roman" panose="02020603050405020304" pitchFamily="18" charset="0"/>
              </a:rPr>
              <a:t>ʲe</a:t>
            </a:r>
            <a:r>
              <a:rPr lang="cs-C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(чередования на основе продуктивных фонетических процессов)</a:t>
            </a:r>
            <a:r>
              <a:rPr lang="cs-CZ"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но </a:t>
            </a:r>
            <a:r>
              <a:rPr lang="ru-RU" i="1" dirty="0">
                <a:latin typeface="Times New Roman" panose="02020603050405020304" pitchFamily="18" charset="0"/>
                <a:cs typeface="Times New Roman" panose="02020603050405020304" pitchFamily="18" charset="0"/>
              </a:rPr>
              <a:t>пи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ать – пи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у – пи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ешь, ви</a:t>
            </a:r>
            <a:r>
              <a:rPr lang="ru-RU" i="1" u="sng" dirty="0">
                <a:latin typeface="Times New Roman" panose="02020603050405020304" pitchFamily="18" charset="0"/>
                <a:cs typeface="Times New Roman" panose="02020603050405020304" pitchFamily="18" charset="0"/>
              </a:rPr>
              <a:t>ш</a:t>
            </a:r>
            <a:r>
              <a:rPr lang="ru-RU" i="1" dirty="0">
                <a:latin typeface="Times New Roman" panose="02020603050405020304" pitchFamily="18" charset="0"/>
                <a:cs typeface="Times New Roman" panose="02020603050405020304" pitchFamily="18" charset="0"/>
              </a:rPr>
              <a:t>у – ви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ишь – ви</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ит,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у –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ёшь – не</a:t>
            </a:r>
            <a:r>
              <a:rPr lang="ru-RU" i="1" u="sng" dirty="0">
                <a:latin typeface="Times New Roman" panose="02020603050405020304" pitchFamily="18" charset="0"/>
                <a:cs typeface="Times New Roman" panose="02020603050405020304" pitchFamily="18" charset="0"/>
              </a:rPr>
              <a:t>с</a:t>
            </a:r>
            <a:r>
              <a:rPr lang="ru-RU" i="1" dirty="0">
                <a:latin typeface="Times New Roman" panose="02020603050405020304" pitchFamily="18" charset="0"/>
                <a:cs typeface="Times New Roman" panose="02020603050405020304" pitchFamily="18" charset="0"/>
              </a:rPr>
              <a:t>ёт </a:t>
            </a:r>
            <a:r>
              <a:rPr lang="ru-RU" dirty="0">
                <a:latin typeface="Times New Roman" panose="02020603050405020304" pitchFamily="18" charset="0"/>
                <a:cs typeface="Times New Roman" panose="02020603050405020304" pitchFamily="18" charset="0"/>
              </a:rPr>
              <a:t>(разное поведение можно понять только исторически, с точки зрения диахронии)</a:t>
            </a:r>
          </a:p>
          <a:p>
            <a:r>
              <a:rPr lang="ru-RU" dirty="0" err="1">
                <a:latin typeface="Times New Roman" panose="02020603050405020304" pitchFamily="18" charset="0"/>
                <a:cs typeface="Times New Roman" panose="02020603050405020304" pitchFamily="18" charset="0"/>
              </a:rPr>
              <a:t>супплетивизм</a:t>
            </a:r>
            <a:r>
              <a:rPr lang="ru-RU" dirty="0">
                <a:latin typeface="Times New Roman" panose="02020603050405020304" pitchFamily="18" charset="0"/>
                <a:cs typeface="Times New Roman" panose="02020603050405020304" pitchFamily="18" charset="0"/>
              </a:rPr>
              <a:t> (разные корни в одной лексеме): </a:t>
            </a:r>
            <a:r>
              <a:rPr lang="ru-RU" i="1" dirty="0">
                <a:latin typeface="Times New Roman" panose="02020603050405020304" pitchFamily="18" charset="0"/>
                <a:cs typeface="Times New Roman" panose="02020603050405020304" pitchFamily="18" charset="0"/>
              </a:rPr>
              <a:t>человек – люди, хорошо – лучше</a:t>
            </a:r>
            <a:r>
              <a:rPr lang="ru-RU"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30580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8A54B4FE-277D-D046-9A1C-0F21026E9EAE}"/>
              </a:ext>
            </a:extLst>
          </p:cNvPr>
          <p:cNvSpPr>
            <a:spLocks noGrp="1" noChangeArrowheads="1"/>
          </p:cNvSpPr>
          <p:nvPr>
            <p:ph type="title"/>
          </p:nvPr>
        </p:nvSpPr>
        <p:spPr>
          <a:xfrm>
            <a:off x="1980049" y="216024"/>
            <a:ext cx="8229024" cy="1258692"/>
          </a:xfrm>
        </p:spPr>
        <p:txBody>
          <a:bodyPr vert="horz" lIns="91440" tIns="25474" rIns="91440" bIns="45720" rtlCol="0" anchor="ctr">
            <a:normAutofit/>
          </a:bodyPr>
          <a:lstStyle/>
          <a:p>
            <a:pPr>
              <a:spcAft>
                <a:spcPts val="907"/>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ru-RU" altLang="de-DE" sz="2903" dirty="0">
                <a:latin typeface="Times New Roman" panose="02020603050405020304" pitchFamily="18" charset="0"/>
              </a:rPr>
              <a:t>Актуальные процессы морфологии </a:t>
            </a:r>
            <a:r>
              <a:rPr lang="de-CH" altLang="de-DE" sz="2903" dirty="0">
                <a:latin typeface="Times New Roman" panose="02020603050405020304" pitchFamily="18" charset="0"/>
              </a:rPr>
              <a:t>I</a:t>
            </a:r>
            <a:r>
              <a:rPr lang="ru-RU" altLang="de-DE" sz="2903" dirty="0">
                <a:latin typeface="Times New Roman" panose="02020603050405020304" pitchFamily="18" charset="0"/>
              </a:rPr>
              <a:t>: </a:t>
            </a:r>
            <a:r>
              <a:rPr lang="ru-RU" altLang="de-DE" sz="2903" dirty="0" err="1">
                <a:latin typeface="Times New Roman" panose="02020603050405020304" pitchFamily="18" charset="0"/>
              </a:rPr>
              <a:t>сущест-вительное</a:t>
            </a:r>
            <a:r>
              <a:rPr lang="de-CH" altLang="de-DE" sz="2903" dirty="0">
                <a:latin typeface="Times New Roman" panose="02020603050405020304" pitchFamily="18" charset="0"/>
              </a:rPr>
              <a:t> (</a:t>
            </a:r>
            <a:r>
              <a:rPr lang="ru-RU" altLang="de-DE" sz="2903" dirty="0">
                <a:latin typeface="Times New Roman" panose="02020603050405020304" pitchFamily="18" charset="0"/>
              </a:rPr>
              <a:t>род. и пред. на -</a:t>
            </a:r>
            <a:r>
              <a:rPr lang="ru-RU" altLang="de-DE" sz="2903" i="1" dirty="0">
                <a:latin typeface="Times New Roman" panose="02020603050405020304" pitchFamily="18" charset="0"/>
              </a:rPr>
              <a:t>у/ю</a:t>
            </a:r>
            <a:r>
              <a:rPr lang="de-CH" altLang="de-DE" sz="2903" dirty="0">
                <a:latin typeface="Times New Roman" panose="02020603050405020304" pitchFamily="18" charset="0"/>
              </a:rPr>
              <a:t>)</a:t>
            </a:r>
          </a:p>
        </p:txBody>
      </p:sp>
      <p:sp>
        <p:nvSpPr>
          <p:cNvPr id="17411" name="Rectangle 2">
            <a:extLst>
              <a:ext uri="{FF2B5EF4-FFF2-40B4-BE49-F238E27FC236}">
                <a16:creationId xmlns:a16="http://schemas.microsoft.com/office/drawing/2014/main" id="{68730F98-438A-E948-B017-16402807D507}"/>
              </a:ext>
            </a:extLst>
          </p:cNvPr>
          <p:cNvSpPr>
            <a:spLocks noGrp="1" noChangeArrowheads="1"/>
          </p:cNvSpPr>
          <p:nvPr>
            <p:ph type="body" idx="1"/>
          </p:nvPr>
        </p:nvSpPr>
        <p:spPr>
          <a:xfrm>
            <a:off x="1980049" y="1604329"/>
            <a:ext cx="8491131" cy="5122618"/>
          </a:xfrm>
        </p:spPr>
        <p:txBody>
          <a:bodyPr vert="horz" lIns="91440" tIns="22534" rIns="91440" bIns="45720" rtlCol="0">
            <a:normAutofit/>
          </a:bodyPr>
          <a:lstStyle/>
          <a:p>
            <a:pPr marL="387409" indent="-292357">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pPr>
            <a:r>
              <a:rPr lang="ru-RU" altLang="de-DE" sz="2540" dirty="0">
                <a:latin typeface="Times New Roman" panose="02020603050405020304" pitchFamily="18" charset="0"/>
              </a:rPr>
              <a:t>Род. п. ед. ч. м. р. на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типа</a:t>
            </a:r>
            <a:r>
              <a:rPr lang="de-CH" altLang="de-DE" sz="2540" dirty="0">
                <a:latin typeface="Times New Roman" panose="02020603050405020304" pitchFamily="18" charset="0"/>
              </a:rPr>
              <a:t> </a:t>
            </a:r>
            <a:r>
              <a:rPr lang="de-CH" altLang="de-DE" sz="2540" i="1" dirty="0">
                <a:latin typeface="Times New Roman" panose="02020603050405020304" pitchFamily="18" charset="0"/>
              </a:rPr>
              <a:t>(</a:t>
            </a:r>
            <a:r>
              <a:rPr lang="de-CH" altLang="de-DE" sz="2540" i="1" dirty="0" err="1">
                <a:latin typeface="Times New Roman" panose="02020603050405020304" pitchFamily="18" charset="0"/>
              </a:rPr>
              <a:t>много</a:t>
            </a:r>
            <a:r>
              <a:rPr lang="de-CH" altLang="de-DE" sz="2540" i="1" dirty="0">
                <a:latin typeface="Times New Roman" panose="02020603050405020304" pitchFamily="18" charset="0"/>
              </a:rPr>
              <a:t>)</a:t>
            </a:r>
            <a:r>
              <a:rPr lang="de-CH" altLang="de-DE" sz="2540" dirty="0">
                <a:latin typeface="Times New Roman" panose="02020603050405020304" pitchFamily="18" charset="0"/>
              </a:rPr>
              <a:t> </a:t>
            </a:r>
            <a:r>
              <a:rPr lang="de-CH" altLang="de-DE" sz="2540" i="1" dirty="0" err="1">
                <a:latin typeface="Times New Roman" panose="02020603050405020304" pitchFamily="18" charset="0"/>
              </a:rPr>
              <a:t>чаю</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сахару</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народу</a:t>
            </a:r>
            <a:r>
              <a:rPr lang="cs-CZ" altLang="de-DE" sz="2540" i="1" dirty="0">
                <a:latin typeface="Times New Roman" panose="02020603050405020304" pitchFamily="18" charset="0"/>
              </a:rPr>
              <a:t> </a:t>
            </a:r>
            <a:r>
              <a:rPr lang="ru-RU" altLang="de-DE" sz="2540" dirty="0">
                <a:latin typeface="Times New Roman" panose="02020603050405020304" pitchFamily="18" charset="0"/>
              </a:rPr>
              <a:t>–</a:t>
            </a:r>
            <a:r>
              <a:rPr lang="cs-CZ" altLang="de-DE" sz="2540" dirty="0">
                <a:latin typeface="Times New Roman" panose="02020603050405020304" pitchFamily="18" charset="0"/>
              </a:rPr>
              <a:t> </a:t>
            </a:r>
            <a:r>
              <a:rPr lang="ru-RU" altLang="de-DE" sz="2540" dirty="0">
                <a:latin typeface="Times New Roman" panose="02020603050405020304" pitchFamily="18" charset="0"/>
              </a:rPr>
              <a:t>классическая тема лингвистической русистики, писали о нем такие лингвисты как Р. О. Якобсон, И. А. Мельчук или Б. А. Успенский и др.</a:t>
            </a:r>
            <a:endParaRPr lang="de-CH" altLang="de-DE" sz="2540" dirty="0">
              <a:latin typeface="Times New Roman" panose="02020603050405020304" pitchFamily="18" charset="0"/>
            </a:endParaRPr>
          </a:p>
          <a:p>
            <a:pPr marL="387409" indent="-292357">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pPr>
            <a:r>
              <a:rPr lang="ru-RU" altLang="de-DE" sz="2540" dirty="0">
                <a:latin typeface="Times New Roman" panose="02020603050405020304" pitchFamily="18" charset="0"/>
              </a:rPr>
              <a:t>Интересны прежде всего семантические аспекты, позиция в системе (является ли «второй родительный» самостоятельным падежом или вариантом</a:t>
            </a:r>
            <a:r>
              <a:rPr lang="cs-CZ" altLang="de-DE" sz="2540" dirty="0">
                <a:latin typeface="Times New Roman" panose="02020603050405020304" pitchFamily="18" charset="0"/>
              </a:rPr>
              <a:t> </a:t>
            </a:r>
            <a:r>
              <a:rPr lang="ru-RU" altLang="de-DE" sz="2540" dirty="0">
                <a:latin typeface="Times New Roman" panose="02020603050405020304" pitchFamily="18" charset="0"/>
              </a:rPr>
              <a:t>родительного?), но и синтаксические и стилистические вопросы</a:t>
            </a:r>
          </a:p>
          <a:p>
            <a:pPr marL="387409" indent="-292357">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pPr>
            <a:endParaRPr lang="ru-RU"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2D433BB5-3111-B14C-8B93-C02C7F76FF72}"/>
              </a:ext>
            </a:extLst>
          </p:cNvPr>
          <p:cNvSpPr>
            <a:spLocks noGrp="1" noChangeArrowheads="1"/>
          </p:cNvSpPr>
          <p:nvPr>
            <p:ph type="body"/>
          </p:nvPr>
        </p:nvSpPr>
        <p:spPr>
          <a:xfrm>
            <a:off x="1817312" y="162739"/>
            <a:ext cx="8655309" cy="6597332"/>
          </a:xfrm>
        </p:spPr>
        <p:txBody>
          <a:bodyPr vert="horz" lIns="91440" tIns="22534" rIns="91440" bIns="45720" rtlCol="0" anchor="t">
            <a:normAutofit lnSpcReduction="10000"/>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Панов, М. В. и др. 1968. </a:t>
            </a:r>
            <a:r>
              <a:rPr lang="ru-RU" altLang="de-DE" sz="2540" i="1" dirty="0">
                <a:latin typeface="Times New Roman" panose="02020603050405020304" pitchFamily="18" charset="0"/>
              </a:rPr>
              <a:t>Морфология и синтаксис современного русского литературного языка</a:t>
            </a:r>
            <a:r>
              <a:rPr lang="ru-RU" altLang="de-DE" sz="2540" dirty="0">
                <a:latin typeface="Times New Roman" panose="02020603050405020304" pitchFamily="18" charset="0"/>
              </a:rPr>
              <a:t>. Москва. (Русский язык и советское общество </a:t>
            </a:r>
            <a:r>
              <a:rPr lang="de-CH" altLang="de-DE" sz="2540" dirty="0">
                <a:latin typeface="Times New Roman" panose="02020603050405020304" pitchFamily="18" charset="0"/>
              </a:rPr>
              <a:t>[3]) (</a:t>
            </a:r>
            <a:r>
              <a:rPr lang="ru-RU" altLang="de-DE" sz="2540" dirty="0">
                <a:latin typeface="Times New Roman" panose="02020603050405020304" pitchFamily="18" charset="0"/>
              </a:rPr>
              <a:t>с</a:t>
            </a:r>
            <a:r>
              <a:rPr lang="de-CH" altLang="de-DE" sz="2540" dirty="0">
                <a:latin typeface="Times New Roman" panose="02020603050405020304" pitchFamily="18" charset="0"/>
              </a:rPr>
              <a:t>. 175-200)</a:t>
            </a:r>
            <a:endParaRPr lang="ru-RU"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de-CH" altLang="de-DE" sz="2540" dirty="0">
                <a:latin typeface="Times New Roman" panose="02020603050405020304" pitchFamily="18" charset="0"/>
              </a:rPr>
              <a:t>Brehmer, B. 2009. </a:t>
            </a:r>
            <a:r>
              <a:rPr lang="de-CH" altLang="de-DE" sz="2540" dirty="0" err="1">
                <a:latin typeface="Times New Roman" panose="02020603050405020304" pitchFamily="18" charset="0"/>
              </a:rPr>
              <a:t>Changes</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and</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persistencies</a:t>
            </a:r>
            <a:r>
              <a:rPr lang="de-CH" altLang="de-DE" sz="2540" dirty="0">
                <a:latin typeface="Times New Roman" panose="02020603050405020304" pitchFamily="18" charset="0"/>
              </a:rPr>
              <a:t> in </a:t>
            </a:r>
            <a:r>
              <a:rPr lang="de-CH" altLang="de-DE" sz="2540" dirty="0" err="1">
                <a:latin typeface="Times New Roman" panose="02020603050405020304" pitchFamily="18" charset="0"/>
              </a:rPr>
              <a:t>the</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use</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of</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Russian</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masculine</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genitives</a:t>
            </a:r>
            <a:r>
              <a:rPr lang="de-CH" altLang="de-DE" sz="2540" dirty="0">
                <a:latin typeface="Times New Roman" panose="02020603050405020304" pitchFamily="18" charset="0"/>
              </a:rPr>
              <a:t> in -</a:t>
            </a:r>
            <a:r>
              <a:rPr lang="de-CH" altLang="de-DE" sz="2540" i="1" dirty="0">
                <a:latin typeface="Times New Roman" panose="02020603050405020304" pitchFamily="18" charset="0"/>
              </a:rPr>
              <a:t>u</a:t>
            </a:r>
            <a:r>
              <a:rPr lang="de-CH" altLang="de-DE" sz="2540" dirty="0">
                <a:latin typeface="Times New Roman" panose="02020603050405020304" pitchFamily="18" charset="0"/>
              </a:rPr>
              <a:t>. New </a:t>
            </a:r>
            <a:r>
              <a:rPr lang="de-CH" altLang="de-DE" sz="2540" dirty="0" err="1">
                <a:latin typeface="Times New Roman" panose="02020603050405020304" pitchFamily="18" charset="0"/>
              </a:rPr>
              <a:t>evidence</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from</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corpus</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linguistics</a:t>
            </a:r>
            <a:r>
              <a:rPr lang="de-CH" altLang="de-DE" sz="2540" dirty="0">
                <a:latin typeface="Times New Roman" panose="02020603050405020304" pitchFamily="18" charset="0"/>
              </a:rPr>
              <a:t>. In: </a:t>
            </a:r>
            <a:r>
              <a:rPr lang="de-CH" altLang="de-DE" sz="2540" dirty="0" err="1">
                <a:latin typeface="Times New Roman" panose="02020603050405020304" pitchFamily="18" charset="0"/>
              </a:rPr>
              <a:t>Birzer</a:t>
            </a:r>
            <a:r>
              <a:rPr lang="de-CH" altLang="de-DE" sz="2540" dirty="0">
                <a:latin typeface="Times New Roman" panose="02020603050405020304" pitchFamily="18" charset="0"/>
              </a:rPr>
              <a:t>, S. et al. (red.): </a:t>
            </a:r>
            <a:r>
              <a:rPr lang="de-CH" altLang="de-DE" sz="2540" i="1" dirty="0" err="1">
                <a:latin typeface="Times New Roman" panose="02020603050405020304" pitchFamily="18" charset="0"/>
              </a:rPr>
              <a:t>Proceedings</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of</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the</a:t>
            </a:r>
            <a:r>
              <a:rPr lang="de-CH" altLang="de-DE" sz="2540" i="1" dirty="0">
                <a:latin typeface="Times New Roman" panose="02020603050405020304" pitchFamily="18" charset="0"/>
              </a:rPr>
              <a:t> Second International </a:t>
            </a:r>
            <a:r>
              <a:rPr lang="de-CH" altLang="de-DE" sz="2540" dirty="0" err="1">
                <a:latin typeface="Times New Roman" panose="02020603050405020304" pitchFamily="18" charset="0"/>
              </a:rPr>
              <a:t>Perspectives</a:t>
            </a:r>
            <a:r>
              <a:rPr lang="de-CH" altLang="de-DE" sz="2540" dirty="0">
                <a:latin typeface="Times New Roman" panose="02020603050405020304" pitchFamily="18" charset="0"/>
              </a:rPr>
              <a:t> on </a:t>
            </a:r>
            <a:r>
              <a:rPr lang="de-CH" altLang="de-DE" sz="2540" dirty="0" err="1">
                <a:latin typeface="Times New Roman" panose="02020603050405020304" pitchFamily="18" charset="0"/>
              </a:rPr>
              <a:t>Slavistics</a:t>
            </a:r>
            <a:r>
              <a:rPr lang="de-CH" altLang="de-DE" sz="2540" i="1" dirty="0">
                <a:latin typeface="Times New Roman" panose="02020603050405020304" pitchFamily="18" charset="0"/>
              </a:rPr>
              <a:t> Conference (Regensburg 2006)</a:t>
            </a:r>
            <a:r>
              <a:rPr lang="de-CH" altLang="de-DE" sz="2540" dirty="0">
                <a:latin typeface="Times New Roman" panose="02020603050405020304" pitchFamily="18" charset="0"/>
              </a:rPr>
              <a:t>. München, 53-67. (Die Welt der Slaven. Sammelbände/</a:t>
            </a:r>
            <a:r>
              <a:rPr lang="ru-RU" altLang="de-DE" sz="2540" dirty="0">
                <a:latin typeface="Times New Roman" panose="02020603050405020304" pitchFamily="18" charset="0"/>
              </a:rPr>
              <a:t>Сборники</a:t>
            </a:r>
            <a:r>
              <a:rPr lang="de-CH" altLang="de-DE" sz="2540" dirty="0">
                <a:latin typeface="Times New Roman" panose="02020603050405020304" pitchFamily="18" charset="0"/>
              </a:rPr>
              <a:t> 36)  </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de-CH" altLang="de-DE" sz="2540" dirty="0" err="1">
                <a:latin typeface="Times New Roman" panose="02020603050405020304" pitchFamily="18" charset="0"/>
              </a:rPr>
              <a:t>Bahensky</a:t>
            </a:r>
            <a:r>
              <a:rPr lang="de-CH" altLang="de-DE" sz="2540" dirty="0">
                <a:latin typeface="Times New Roman" panose="02020603050405020304" pitchFamily="18" charset="0"/>
              </a:rPr>
              <a:t>, S. 2011. Zur Entwicklung des russischen </a:t>
            </a:r>
            <a:r>
              <a:rPr lang="de-CH" altLang="de-DE" sz="2540" i="1" dirty="0" err="1">
                <a:latin typeface="Times New Roman" panose="02020603050405020304" pitchFamily="18" charset="0"/>
              </a:rPr>
              <a:t>u</a:t>
            </a:r>
            <a:r>
              <a:rPr lang="de-CH" altLang="de-DE" sz="2540" dirty="0">
                <a:latin typeface="Times New Roman" panose="02020603050405020304" pitchFamily="18" charset="0"/>
              </a:rPr>
              <a:t>-Genitivs. In: Heeg, D. (Hrsg.): </a:t>
            </a:r>
            <a:r>
              <a:rPr lang="de-CH" altLang="de-DE" sz="2540" i="1" dirty="0">
                <a:latin typeface="Times New Roman" panose="02020603050405020304" pitchFamily="18" charset="0"/>
              </a:rPr>
              <a:t>m*</a:t>
            </a:r>
            <a:r>
              <a:rPr lang="de-CH" altLang="de-DE" sz="2540" i="1" dirty="0" err="1">
                <a:latin typeface="Times New Roman" panose="02020603050405020304" pitchFamily="18" charset="0"/>
              </a:rPr>
              <a:t>ost</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Oesterreichische</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StudierendenTagung</a:t>
            </a:r>
            <a:r>
              <a:rPr lang="de-CH" altLang="de-DE" sz="2540" i="1" dirty="0">
                <a:latin typeface="Times New Roman" panose="02020603050405020304" pitchFamily="18" charset="0"/>
              </a:rPr>
              <a:t> für </a:t>
            </a:r>
            <a:r>
              <a:rPr lang="de-CH" altLang="de-DE" sz="2540" i="1" dirty="0" err="1">
                <a:latin typeface="Times New Roman" panose="02020603050405020304" pitchFamily="18" charset="0"/>
              </a:rPr>
              <a:t>SlawistInnen</a:t>
            </a:r>
            <a:r>
              <a:rPr lang="de-CH" altLang="de-DE" sz="2540" dirty="0">
                <a:latin typeface="Times New Roman" panose="02020603050405020304" pitchFamily="18" charset="0"/>
              </a:rPr>
              <a:t>. München – Berlin, </a:t>
            </a:r>
            <a:br>
              <a:rPr lang="de-CH" altLang="de-DE" sz="2540" dirty="0">
                <a:latin typeface="Times New Roman" panose="02020603050405020304" pitchFamily="18" charset="0"/>
              </a:rPr>
            </a:br>
            <a:r>
              <a:rPr lang="de-CH" altLang="de-DE" sz="2540" dirty="0">
                <a:latin typeface="Times New Roman" panose="02020603050405020304" pitchFamily="18" charset="0"/>
              </a:rPr>
              <a:t>9-16. (</a:t>
            </a:r>
            <a:r>
              <a:rPr lang="de-CH" altLang="de-DE" sz="2540" dirty="0" err="1">
                <a:latin typeface="Times New Roman" panose="02020603050405020304" pitchFamily="18" charset="0"/>
              </a:rPr>
              <a:t>Slavistische</a:t>
            </a:r>
            <a:r>
              <a:rPr lang="de-CH" altLang="de-DE" sz="2540" dirty="0">
                <a:latin typeface="Times New Roman" panose="02020603050405020304" pitchFamily="18" charset="0"/>
              </a:rPr>
              <a:t> Beiträge 479)</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sz="2540" dirty="0">
                <a:latin typeface="Times New Roman" panose="02020603050405020304" pitchFamily="18" charset="0"/>
                <a:cs typeface="Times New Roman" panose="02020603050405020304" pitchFamily="18" charset="0"/>
              </a:rPr>
              <a:t>Плотникова, А.И. 2015. Выбор окончания родительного падежа единственного числа существительными мужского рода в истории русского языка. </a:t>
            </a:r>
            <a:r>
              <a:rPr lang="de-CZ" sz="2540" i="1" dirty="0">
                <a:latin typeface="Times New Roman" panose="02020603050405020304" pitchFamily="18" charset="0"/>
                <a:cs typeface="Times New Roman" panose="02020603050405020304" pitchFamily="18" charset="0"/>
              </a:rPr>
              <a:t>Вестник Московского университета. Серия 9. Филология</a:t>
            </a:r>
            <a:r>
              <a:rPr lang="de-CZ" sz="2540" dirty="0">
                <a:latin typeface="Times New Roman" panose="02020603050405020304" pitchFamily="18" charset="0"/>
                <a:cs typeface="Times New Roman" panose="02020603050405020304" pitchFamily="18" charset="0"/>
              </a:rPr>
              <a:t>, 6, 134-145.</a:t>
            </a:r>
            <a:endParaRPr lang="de-CH" altLang="de-DE" sz="2540"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8DEC0C88-0555-3C45-A228-A9C74DD02466}"/>
              </a:ext>
            </a:extLst>
          </p:cNvPr>
          <p:cNvSpPr>
            <a:spLocks noGrp="1" noChangeArrowheads="1"/>
          </p:cNvSpPr>
          <p:nvPr>
            <p:ph type="body"/>
          </p:nvPr>
        </p:nvSpPr>
        <p:spPr>
          <a:xfrm>
            <a:off x="1719382" y="162739"/>
            <a:ext cx="8818046" cy="669526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В основном «второй родительный» образуется прежде всего вещественными существительными в партитивном</a:t>
            </a:r>
            <a:r>
              <a:rPr lang="cs-CZ" altLang="de-DE" sz="2540" dirty="0">
                <a:latin typeface="Times New Roman" panose="02020603050405020304" pitchFamily="18" charset="0"/>
              </a:rPr>
              <a:t> </a:t>
            </a:r>
            <a:r>
              <a:rPr lang="ru-RU" altLang="de-DE" sz="2540" dirty="0">
                <a:latin typeface="Times New Roman" panose="02020603050405020304" pitchFamily="18" charset="0"/>
              </a:rPr>
              <a:t>значении </a:t>
            </a:r>
            <a:r>
              <a:rPr lang="cs-CZ" altLang="de-DE" sz="2540" dirty="0">
                <a:latin typeface="Times New Roman" panose="02020603050405020304" pitchFamily="18" charset="0"/>
              </a:rPr>
              <a:t>(</a:t>
            </a:r>
            <a:r>
              <a:rPr lang="ru-RU" altLang="de-DE" sz="2540" dirty="0">
                <a:latin typeface="Times New Roman" panose="02020603050405020304" pitchFamily="18" charset="0"/>
              </a:rPr>
              <a:t>«разделительный» или «отделительный падеж»</a:t>
            </a:r>
            <a:r>
              <a:rPr lang="cs-CZ" altLang="de-DE" sz="2540" dirty="0">
                <a:latin typeface="Times New Roman" panose="02020603050405020304" pitchFamily="18" charset="0"/>
              </a:rPr>
              <a:t>)</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endParaRPr lang="ru-RU"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Род. п. ед. ч. м. р. на -</a:t>
            </a:r>
            <a:r>
              <a:rPr lang="ru-RU" altLang="de-DE" sz="2540" i="1" dirty="0">
                <a:latin typeface="Times New Roman" panose="02020603050405020304" pitchFamily="18" charset="0"/>
              </a:rPr>
              <a:t>у/ю</a:t>
            </a:r>
            <a:r>
              <a:rPr lang="cs-CZ" altLang="de-DE" sz="2540" dirty="0">
                <a:latin typeface="Times New Roman" panose="02020603050405020304" pitchFamily="18" charset="0"/>
              </a:rPr>
              <a:t> </a:t>
            </a:r>
            <a:r>
              <a:rPr lang="ru-RU" altLang="de-DE" sz="2540" dirty="0">
                <a:latin typeface="Times New Roman" panose="02020603050405020304" pitchFamily="18" charset="0"/>
              </a:rPr>
              <a:t>существительных типа </a:t>
            </a:r>
            <a:r>
              <a:rPr lang="ru-RU" altLang="de-DE" sz="2540" i="1" dirty="0">
                <a:latin typeface="Times New Roman" panose="02020603050405020304" pitchFamily="18" charset="0"/>
              </a:rPr>
              <a:t>чай, сахар</a:t>
            </a:r>
            <a:r>
              <a:rPr lang="ru-RU" altLang="de-DE" sz="2540" dirty="0">
                <a:latin typeface="Times New Roman" panose="02020603050405020304" pitchFamily="18" charset="0"/>
              </a:rPr>
              <a:t> вариантный</a:t>
            </a:r>
            <a:r>
              <a:rPr lang="cs-CZ" altLang="de-DE" sz="2540" dirty="0">
                <a:latin typeface="Times New Roman" panose="02020603050405020304" pitchFamily="18" charset="0"/>
              </a:rPr>
              <a:t>, </a:t>
            </a:r>
            <a:r>
              <a:rPr lang="ru-RU" altLang="de-DE" sz="2540" dirty="0">
                <a:latin typeface="Times New Roman" panose="02020603050405020304" pitchFamily="18" charset="0"/>
              </a:rPr>
              <a:t>всегда рядом с ним существует основное окончание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Род. п. ед. ч. м. р. на -</a:t>
            </a:r>
            <a:r>
              <a:rPr lang="ru-RU" altLang="de-DE" sz="2540" i="1" dirty="0">
                <a:latin typeface="Times New Roman" panose="02020603050405020304" pitchFamily="18" charset="0"/>
              </a:rPr>
              <a:t>у/ю</a:t>
            </a:r>
            <a:r>
              <a:rPr lang="cs-CZ" altLang="de-DE" sz="2540" dirty="0">
                <a:latin typeface="Times New Roman" panose="02020603050405020304" pitchFamily="18" charset="0"/>
              </a:rPr>
              <a:t> </a:t>
            </a:r>
            <a:r>
              <a:rPr lang="ru-RU" altLang="de-DE" sz="2540" dirty="0">
                <a:latin typeface="Times New Roman" panose="02020603050405020304" pitchFamily="18" charset="0"/>
              </a:rPr>
              <a:t>можно заменить род. п. ед. ч. м. р.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но не наоборот.</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Большинство авторов постулирует, что род.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можно заменить род. п. ед. ч. м. р. на -</a:t>
            </a:r>
            <a:r>
              <a:rPr lang="ru-RU" altLang="de-DE" sz="2540" i="1" dirty="0">
                <a:latin typeface="Times New Roman" panose="02020603050405020304" pitchFamily="18" charset="0"/>
              </a:rPr>
              <a:t>а/я</a:t>
            </a:r>
            <a:r>
              <a:rPr lang="cs-CZ" altLang="de-DE" sz="2540" i="1" dirty="0">
                <a:latin typeface="Times New Roman" panose="02020603050405020304" pitchFamily="18" charset="0"/>
              </a:rPr>
              <a:t> </a:t>
            </a:r>
            <a:r>
              <a:rPr lang="ru-RU" altLang="de-DE" sz="2540" dirty="0">
                <a:latin typeface="Times New Roman" panose="02020603050405020304" pitchFamily="18" charset="0"/>
              </a:rPr>
              <a:t>всегда, но есть исключения</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Якобсон попытался создать минимальные пары типа </a:t>
            </a:r>
            <a:r>
              <a:rPr lang="de-CZ" sz="2540" i="1" dirty="0">
                <a:latin typeface="Times New Roman" panose="02020603050405020304" pitchFamily="18" charset="0"/>
                <a:cs typeface="Times New Roman" panose="02020603050405020304" pitchFamily="18" charset="0"/>
              </a:rPr>
              <a:t>недостаток чаю </a:t>
            </a:r>
            <a:r>
              <a:rPr lang="de-CZ" sz="2540" dirty="0">
                <a:latin typeface="Times New Roman" panose="02020603050405020304" pitchFamily="18" charset="0"/>
                <a:cs typeface="Times New Roman" panose="02020603050405020304" pitchFamily="18" charset="0"/>
              </a:rPr>
              <a:t>(не хватает определенного количества) ≠ </a:t>
            </a:r>
            <a:r>
              <a:rPr lang="de-CZ" sz="2540" i="1" dirty="0">
                <a:latin typeface="Times New Roman" panose="02020603050405020304" pitchFamily="18" charset="0"/>
                <a:cs typeface="Times New Roman" panose="02020603050405020304" pitchFamily="18" charset="0"/>
              </a:rPr>
              <a:t>недостаток чая </a:t>
            </a:r>
            <a:r>
              <a:rPr lang="de-CZ" sz="2540" dirty="0">
                <a:latin typeface="Times New Roman" panose="02020603050405020304" pitchFamily="18" charset="0"/>
                <a:cs typeface="Times New Roman" panose="02020603050405020304" pitchFamily="18" charset="0"/>
              </a:rPr>
              <a:t>(нету чая)</a:t>
            </a:r>
            <a:r>
              <a:rPr lang="de-CZ" sz="2540" i="1" dirty="0">
                <a:latin typeface="Times New Roman" panose="02020603050405020304" pitchFamily="18" charset="0"/>
                <a:cs typeface="Times New Roman" panose="02020603050405020304" pitchFamily="18" charset="0"/>
              </a:rPr>
              <a:t>, он купил сахару</a:t>
            </a:r>
            <a:r>
              <a:rPr lang="de-CZ" sz="2540" dirty="0">
                <a:latin typeface="Times New Roman" panose="02020603050405020304" pitchFamily="18" charset="0"/>
                <a:cs typeface="Times New Roman" panose="02020603050405020304" pitchFamily="18" charset="0"/>
              </a:rPr>
              <a:t> (ограниченное количество) ≠ </a:t>
            </a:r>
            <a:r>
              <a:rPr lang="de-CZ" sz="2540" i="1" dirty="0">
                <a:latin typeface="Times New Roman" panose="02020603050405020304" pitchFamily="18" charset="0"/>
                <a:cs typeface="Times New Roman" panose="02020603050405020304" pitchFamily="18" charset="0"/>
              </a:rPr>
              <a:t>он купил сахара</a:t>
            </a:r>
            <a:r>
              <a:rPr lang="de-CZ" sz="2540" dirty="0">
                <a:latin typeface="Times New Roman" panose="02020603050405020304" pitchFamily="18" charset="0"/>
                <a:cs typeface="Times New Roman" panose="02020603050405020304" pitchFamily="18" charset="0"/>
              </a:rPr>
              <a:t> (сам факт покупки определенного вещества) </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endParaRPr lang="ru-RU" altLang="de-DE" sz="2540" dirty="0">
              <a:latin typeface="Times New Roman" panose="02020603050405020304" pitchFamily="18" charset="0"/>
              <a:cs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endParaRPr lang="cs-CZ"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9D0910A6-E16A-3245-9F50-3FC8B67CB294}"/>
              </a:ext>
            </a:extLst>
          </p:cNvPr>
          <p:cNvSpPr>
            <a:spLocks noGrp="1" noChangeArrowheads="1"/>
          </p:cNvSpPr>
          <p:nvPr>
            <p:ph type="body"/>
          </p:nvPr>
        </p:nvSpPr>
        <p:spPr>
          <a:xfrm>
            <a:off x="1719382" y="162739"/>
            <a:ext cx="8818046" cy="669526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С точки зрения структурализма существование минимальной пары доказывает </a:t>
            </a:r>
            <a:r>
              <a:rPr lang="ru-RU" altLang="de-DE" sz="2540" dirty="0" err="1">
                <a:latin typeface="Times New Roman" panose="02020603050405020304" pitchFamily="18" charset="0"/>
              </a:rPr>
              <a:t>дистинктивность</a:t>
            </a:r>
            <a:r>
              <a:rPr lang="ru-RU" altLang="de-DE" sz="2540" dirty="0">
                <a:latin typeface="Times New Roman" panose="02020603050405020304" pitchFamily="18" charset="0"/>
              </a:rPr>
              <a:t> и, следовательно, самостоятельность элемента языковой системы</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С другой стороны можно </a:t>
            </a:r>
            <a:r>
              <a:rPr lang="cs-CZ" altLang="de-DE" sz="2540" dirty="0">
                <a:latin typeface="Times New Roman" panose="02020603050405020304" pitchFamily="18" charset="0"/>
              </a:rPr>
              <a:t>(</a:t>
            </a:r>
            <a:r>
              <a:rPr lang="ru-RU" altLang="de-DE" sz="2540" dirty="0">
                <a:latin typeface="Times New Roman" panose="02020603050405020304" pitchFamily="18" charset="0"/>
              </a:rPr>
              <a:t>как раз сегодня</a:t>
            </a:r>
            <a:r>
              <a:rPr lang="cs-CZ" altLang="de-DE" sz="2540" dirty="0">
                <a:latin typeface="Times New Roman" panose="02020603050405020304" pitchFamily="18" charset="0"/>
              </a:rPr>
              <a:t>) </a:t>
            </a:r>
            <a:r>
              <a:rPr lang="ru-RU" altLang="de-DE" sz="2540" dirty="0">
                <a:latin typeface="Times New Roman" panose="02020603050405020304" pitchFamily="18" charset="0"/>
              </a:rPr>
              <a:t>конечно задать вопрос, в какой степени такие сочетания появляются в текстах</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Е. А. Земская утверждает, что у определенных существительных – конкретно у разговорных уменьшительных типа </a:t>
            </a:r>
            <a:r>
              <a:rPr lang="cs-CZ" altLang="de-DE" sz="2540" i="1" dirty="0" err="1">
                <a:latin typeface="Times New Roman" panose="02020603050405020304" pitchFamily="18" charset="0"/>
              </a:rPr>
              <a:t>сахар</a:t>
            </a:r>
            <a:r>
              <a:rPr lang="de-DE" altLang="de-DE" sz="2540" i="1" dirty="0" err="1">
                <a:latin typeface="Times New Roman" panose="02020603050405020304" pitchFamily="18" charset="0"/>
              </a:rPr>
              <a:t>ó</a:t>
            </a:r>
            <a:r>
              <a:rPr lang="cs-CZ" altLang="de-DE" sz="2540" i="1" dirty="0" err="1">
                <a:latin typeface="Times New Roman" panose="02020603050405020304" pitchFamily="18" charset="0"/>
              </a:rPr>
              <a:t>к</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ча</a:t>
            </a:r>
            <a:r>
              <a:rPr lang="ru-RU" altLang="de-DE" sz="2540" i="1" dirty="0">
                <a:latin typeface="Times New Roman" panose="02020603050405020304" pitchFamily="18" charset="0"/>
              </a:rPr>
              <a:t>ё</a:t>
            </a:r>
            <a:r>
              <a:rPr lang="cs-CZ" altLang="de-DE" sz="2540" i="1" dirty="0" err="1">
                <a:latin typeface="Times New Roman" panose="02020603050405020304" pitchFamily="18" charset="0"/>
              </a:rPr>
              <a:t>к</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кофе</a:t>
            </a:r>
            <a:r>
              <a:rPr lang="ru-RU" altLang="de-DE" sz="2540" i="1" dirty="0">
                <a:latin typeface="Times New Roman" panose="02020603050405020304" pitchFamily="18" charset="0"/>
              </a:rPr>
              <a:t>ё</a:t>
            </a:r>
            <a:r>
              <a:rPr lang="cs-CZ" altLang="de-DE" sz="2540" i="1" dirty="0" err="1">
                <a:latin typeface="Times New Roman" panose="02020603050405020304" pitchFamily="18" charset="0"/>
              </a:rPr>
              <a:t>к</a:t>
            </a:r>
            <a:r>
              <a:rPr lang="ru-RU" altLang="de-DE" sz="2540" i="1" dirty="0">
                <a:latin typeface="Times New Roman" panose="02020603050405020304" pitchFamily="18" charset="0"/>
              </a:rPr>
              <a:t> </a:t>
            </a:r>
            <a:r>
              <a:rPr lang="ru-RU" altLang="de-DE" sz="2540" dirty="0">
                <a:latin typeface="Times New Roman" panose="02020603050405020304" pitchFamily="18" charset="0"/>
              </a:rPr>
              <a:t>– нельзя в сочетании с глаголом (родительный с партитивным значением стоит в оппозиции к винительному падежу) заменить форму на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формой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cs-CZ" altLang="de-DE" sz="2540" i="1" dirty="0" err="1">
                <a:latin typeface="Times New Roman" panose="02020603050405020304" pitchFamily="18" charset="0"/>
              </a:rPr>
              <a:t>Сахарку</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бросить</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тебе</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Чайку</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выпьешь</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Кофейку</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налить</a:t>
            </a:r>
            <a:r>
              <a:rPr lang="cs-CZ" altLang="de-DE" sz="2540" i="1" dirty="0">
                <a:latin typeface="Times New Roman" panose="02020603050405020304" pitchFamily="18"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67888E83-9625-8B48-A8D9-CB205C64A739}"/>
              </a:ext>
            </a:extLst>
          </p:cNvPr>
          <p:cNvSpPr>
            <a:spLocks noGrp="1" noChangeArrowheads="1"/>
          </p:cNvSpPr>
          <p:nvPr>
            <p:ph type="body"/>
          </p:nvPr>
        </p:nvSpPr>
        <p:spPr>
          <a:xfrm>
            <a:off x="1719382" y="162739"/>
            <a:ext cx="8818046" cy="669526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Таким образом она постулирует существование контекстов, в которых является «второй родительный» облигаторным, а  </a:t>
            </a:r>
            <a:r>
              <a:rPr lang="ru-RU" altLang="de-DE" sz="2540" dirty="0" err="1">
                <a:latin typeface="Times New Roman" panose="02020603050405020304" pitchFamily="18" charset="0"/>
              </a:rPr>
              <a:t>облигаторность</a:t>
            </a:r>
            <a:r>
              <a:rPr lang="ru-RU" altLang="de-DE" sz="2540" dirty="0">
                <a:latin typeface="Times New Roman" panose="02020603050405020304" pitchFamily="18" charset="0"/>
              </a:rPr>
              <a:t> типичное предположение для признания конструкции грамматической категорией (ср. вид или время глагола </a:t>
            </a:r>
            <a:r>
              <a:rPr lang="ru-RU" altLang="de-DE" sz="2540" dirty="0" err="1">
                <a:latin typeface="Times New Roman" panose="02020603050405020304" pitchFamily="18" charset="0"/>
              </a:rPr>
              <a:t>итп</a:t>
            </a:r>
            <a:r>
              <a:rPr lang="ru-RU" altLang="de-DE" sz="2540" dirty="0">
                <a:latin typeface="Times New Roman" panose="02020603050405020304" pitchFamily="18" charset="0"/>
              </a:rPr>
              <a:t>.)</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Но не все носители языка согласны, хотя известно (и в литературе часто повторяется), что «второй родительный»  на самом деле очень часто образуют уменьшительные существительные:</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«Вполне продуктивными являются эти формы также у слов с вещественным значением, образованных при помощи ласкательно-уменьшительного суффикса -</a:t>
            </a:r>
            <a:r>
              <a:rPr lang="ru-RU" altLang="de-DE" sz="2540" i="1" dirty="0" err="1">
                <a:latin typeface="Times New Roman" panose="02020603050405020304" pitchFamily="18" charset="0"/>
              </a:rPr>
              <a:t>óк</a:t>
            </a:r>
            <a:r>
              <a:rPr lang="ru-RU" altLang="de-DE" sz="2540" i="1" dirty="0">
                <a:latin typeface="Times New Roman" panose="02020603050405020304" pitchFamily="18" charset="0"/>
              </a:rPr>
              <a:t>, -</a:t>
            </a:r>
            <a:r>
              <a:rPr lang="ru-RU" altLang="de-DE" sz="2540" i="1" dirty="0" err="1">
                <a:latin typeface="Times New Roman" panose="02020603050405020304" pitchFamily="18" charset="0"/>
              </a:rPr>
              <a:t>ёк</a:t>
            </a:r>
            <a:r>
              <a:rPr lang="ru-RU" altLang="de-DE" sz="2540" i="1" dirty="0">
                <a:latin typeface="Times New Roman" panose="02020603050405020304" pitchFamily="18" charset="0"/>
              </a:rPr>
              <a:t> </a:t>
            </a:r>
            <a:r>
              <a:rPr lang="ru-RU" altLang="de-DE" sz="2540" dirty="0">
                <a:latin typeface="Times New Roman" panose="02020603050405020304" pitchFamily="18" charset="0"/>
              </a:rPr>
              <a:t>и -</a:t>
            </a:r>
            <a:r>
              <a:rPr lang="ru-RU" altLang="de-DE" sz="2540" i="1" dirty="0" err="1">
                <a:latin typeface="Times New Roman" panose="02020603050405020304" pitchFamily="18" charset="0"/>
              </a:rPr>
              <a:t>ец</a:t>
            </a:r>
            <a:r>
              <a:rPr lang="ru-RU" altLang="de-DE" sz="2540" dirty="0">
                <a:latin typeface="Times New Roman" panose="02020603050405020304" pitchFamily="18" charset="0"/>
              </a:rPr>
              <a:t>: </a:t>
            </a:r>
            <a:r>
              <a:rPr lang="ru-RU" altLang="de-DE" sz="2540" i="1" dirty="0">
                <a:latin typeface="Times New Roman" panose="02020603050405020304" pitchFamily="18" charset="0"/>
              </a:rPr>
              <a:t>съесть </a:t>
            </a:r>
            <a:r>
              <a:rPr lang="ru-RU" altLang="de-DE" sz="2540" i="1" dirty="0" err="1">
                <a:latin typeface="Times New Roman" panose="02020603050405020304" pitchFamily="18" charset="0"/>
              </a:rPr>
              <a:t>лучк</a:t>
            </a:r>
            <a:r>
              <a:rPr lang="cs-CZ" altLang="de-DE" sz="2540" i="1" dirty="0" err="1">
                <a:latin typeface="Times New Roman" panose="02020603050405020304" pitchFamily="18" charset="0"/>
              </a:rPr>
              <a:t>ý</a:t>
            </a:r>
            <a:r>
              <a:rPr lang="cs-CZ" altLang="de-DE" sz="2540" i="1" dirty="0">
                <a:latin typeface="Times New Roman" panose="02020603050405020304" pitchFamily="18" charset="0"/>
              </a:rPr>
              <a:t>, </a:t>
            </a:r>
            <a:r>
              <a:rPr lang="ru-RU" altLang="de-DE" sz="2540" i="1" dirty="0">
                <a:latin typeface="Times New Roman" panose="02020603050405020304" pitchFamily="18" charset="0"/>
              </a:rPr>
              <a:t>дайте мне </a:t>
            </a:r>
            <a:r>
              <a:rPr lang="ru-RU" altLang="de-DE" sz="2540" i="1" dirty="0" err="1">
                <a:latin typeface="Times New Roman" panose="02020603050405020304" pitchFamily="18" charset="0"/>
              </a:rPr>
              <a:t>огоньк</a:t>
            </a:r>
            <a:r>
              <a:rPr lang="cs-CZ" altLang="de-DE" sz="2540" i="1" dirty="0" err="1">
                <a:latin typeface="Times New Roman" panose="02020603050405020304" pitchFamily="18" charset="0"/>
              </a:rPr>
              <a:t>ý</a:t>
            </a:r>
            <a:r>
              <a:rPr lang="ru-RU" altLang="de-DE" sz="2540" i="1" dirty="0">
                <a:latin typeface="Times New Roman" panose="02020603050405020304" pitchFamily="18" charset="0"/>
              </a:rPr>
              <a:t>, принести </a:t>
            </a:r>
            <a:r>
              <a:rPr lang="ru-RU" altLang="de-DE" sz="2540" i="1" dirty="0" err="1">
                <a:latin typeface="Times New Roman" panose="02020603050405020304" pitchFamily="18" charset="0"/>
              </a:rPr>
              <a:t>табачк</a:t>
            </a:r>
            <a:r>
              <a:rPr lang="cs-CZ" altLang="de-DE" sz="2540" i="1" dirty="0" err="1">
                <a:latin typeface="Times New Roman" panose="02020603050405020304" pitchFamily="18" charset="0"/>
              </a:rPr>
              <a:t>ý</a:t>
            </a:r>
            <a:r>
              <a:rPr lang="ru-RU" altLang="de-DE" sz="2540" dirty="0">
                <a:latin typeface="Times New Roman" panose="02020603050405020304" pitchFamily="18" charset="0"/>
              </a:rPr>
              <a:t>» (Исаченко 1965, 116)</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Продуктивность – еще один часто используемый критерий при попытках определить статус языковой единицы в системе</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002ECA03-C94E-074F-B4EF-47C9A733E53F}"/>
              </a:ext>
            </a:extLst>
          </p:cNvPr>
          <p:cNvSpPr>
            <a:spLocks noGrp="1" noChangeArrowheads="1"/>
          </p:cNvSpPr>
          <p:nvPr>
            <p:ph type="body"/>
          </p:nvPr>
        </p:nvSpPr>
        <p:spPr>
          <a:xfrm>
            <a:off x="1719382" y="162739"/>
            <a:ext cx="8818046" cy="669526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Но и здесь можно конечно сегодня задать вопрос, действительно ли «второй родительный» вполне продуктивный, хотя в группе уменьшительных существительных с данными суффиксами</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endParaRPr lang="ru-RU"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С формальной точки зрения «второй родительный» всегда отвечает дательному падежу данных существительных</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у/ю</a:t>
            </a:r>
            <a:r>
              <a:rPr lang="cs-CZ" altLang="de-DE" sz="2540" dirty="0">
                <a:latin typeface="Times New Roman" panose="02020603050405020304" pitchFamily="18" charset="0"/>
              </a:rPr>
              <a:t> </a:t>
            </a:r>
            <a:r>
              <a:rPr lang="ru-RU" altLang="de-DE" sz="2540" dirty="0">
                <a:latin typeface="Times New Roman" panose="02020603050405020304" pitchFamily="18" charset="0"/>
              </a:rPr>
              <a:t>имеет разговорный оттенок: «Как видно, основной сферой употребления род. падежа на -</a:t>
            </a:r>
            <a:r>
              <a:rPr lang="ru-RU" altLang="de-DE" sz="2540" i="1" dirty="0">
                <a:latin typeface="Times New Roman" panose="02020603050405020304" pitchFamily="18" charset="0"/>
              </a:rPr>
              <a:t>у, -ю </a:t>
            </a:r>
            <a:r>
              <a:rPr lang="ru-RU" altLang="de-DE" sz="2540" dirty="0">
                <a:latin typeface="Times New Roman" panose="02020603050405020304" pitchFamily="18" charset="0"/>
              </a:rPr>
              <a:t>является речь </a:t>
            </a:r>
            <a:r>
              <a:rPr lang="ru-RU" altLang="de-DE" sz="2540" spc="91" dirty="0">
                <a:latin typeface="Times New Roman" panose="02020603050405020304" pitchFamily="18" charset="0"/>
              </a:rPr>
              <a:t>разговорная</a:t>
            </a:r>
            <a:r>
              <a:rPr lang="ru-RU" altLang="de-DE" sz="2540" dirty="0">
                <a:latin typeface="Times New Roman" panose="02020603050405020304" pitchFamily="18" charset="0"/>
              </a:rPr>
              <a:t>» (Исаченко 1965, 120)</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endParaRPr lang="cs-CZ"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Классическое описание состояния в первой половине </a:t>
            </a:r>
            <a:r>
              <a:rPr lang="cs-CZ" altLang="de-DE" sz="2540" dirty="0">
                <a:latin typeface="Times New Roman" panose="02020603050405020304" pitchFamily="18" charset="0"/>
              </a:rPr>
              <a:t>XX</a:t>
            </a:r>
            <a:r>
              <a:rPr lang="ru-RU" altLang="de-DE" sz="2540" dirty="0">
                <a:latin typeface="Times New Roman" panose="02020603050405020304" pitchFamily="18" charset="0"/>
              </a:rPr>
              <a:t> в. мы находим напр. у Виноградова:</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B6CA0A21-A44E-9848-A754-7740F3CE2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381" y="131055"/>
            <a:ext cx="8686992" cy="65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5D8AD71F-0125-744E-A9D0-6C1757F2200F}"/>
              </a:ext>
            </a:extLst>
          </p:cNvPr>
          <p:cNvSpPr>
            <a:spLocks noGrp="1" noChangeArrowheads="1"/>
          </p:cNvSpPr>
          <p:nvPr>
            <p:ph type="body"/>
          </p:nvPr>
        </p:nvSpPr>
        <p:spPr>
          <a:xfrm>
            <a:off x="1850436" y="195861"/>
            <a:ext cx="7968356" cy="6335226"/>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Ядро состоит из вещественных существительных, употребляемых в значение </a:t>
            </a:r>
            <a:r>
              <a:rPr lang="ru-RU" altLang="de-DE" sz="2540" dirty="0" err="1">
                <a:latin typeface="Times New Roman" panose="02020603050405020304" pitchFamily="18" charset="0"/>
              </a:rPr>
              <a:t>партитива</a:t>
            </a:r>
            <a:endParaRPr lang="ru-RU"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Кроме того можно наблюдать окончание -</a:t>
            </a:r>
            <a:r>
              <a:rPr lang="ru-RU" altLang="de-DE" sz="2540" i="1" dirty="0">
                <a:latin typeface="Times New Roman" panose="02020603050405020304" pitchFamily="18" charset="0"/>
              </a:rPr>
              <a:t>у/ю</a:t>
            </a:r>
            <a:r>
              <a:rPr lang="cs-CZ" altLang="de-DE" sz="2540" dirty="0">
                <a:latin typeface="Times New Roman" panose="02020603050405020304" pitchFamily="18" charset="0"/>
              </a:rPr>
              <a:t> </a:t>
            </a:r>
            <a:r>
              <a:rPr lang="ru-RU" altLang="de-DE" sz="2540" dirty="0">
                <a:latin typeface="Times New Roman" panose="02020603050405020304" pitchFamily="18" charset="0"/>
              </a:rPr>
              <a:t>с некоторыми собирательными существительными (прежде всего </a:t>
            </a:r>
            <a:r>
              <a:rPr lang="ru-RU" altLang="de-DE" sz="2540" i="1" dirty="0">
                <a:latin typeface="Times New Roman" panose="02020603050405020304" pitchFamily="18" charset="0"/>
              </a:rPr>
              <a:t>народ</a:t>
            </a:r>
            <a:r>
              <a:rPr lang="ru-RU" altLang="de-DE" sz="2540" dirty="0">
                <a:latin typeface="Times New Roman" panose="02020603050405020304" pitchFamily="18" charset="0"/>
              </a:rPr>
              <a:t>)</a:t>
            </a:r>
            <a:endParaRPr lang="cs-CZ"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И некоторые отвлеченные существительные образуют род. п. на -</a:t>
            </a:r>
            <a:r>
              <a:rPr lang="ru-RU" altLang="de-DE" sz="2540" i="1" dirty="0">
                <a:latin typeface="Times New Roman" panose="02020603050405020304" pitchFamily="18" charset="0"/>
              </a:rPr>
              <a:t>у/ю</a:t>
            </a:r>
            <a:endParaRPr lang="ru-RU" altLang="de-DE" sz="2540"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Некоторые</a:t>
            </a:r>
            <a:r>
              <a:rPr lang="cs-CZ" altLang="de-DE" sz="2540" dirty="0">
                <a:latin typeface="Times New Roman" panose="02020603050405020304" pitchFamily="18" charset="0"/>
              </a:rPr>
              <a:t> </a:t>
            </a:r>
            <a:r>
              <a:rPr lang="ru-RU" altLang="de-DE" sz="2540" dirty="0">
                <a:latin typeface="Times New Roman" panose="02020603050405020304" pitchFamily="18" charset="0"/>
              </a:rPr>
              <a:t>существительные с конкретным значением имеют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с определенными предлогами или вообще во фразеологических сочетаниях</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6414E-DBAD-5740-A474-B9A19D06682D}"/>
              </a:ext>
            </a:extLst>
          </p:cNvPr>
          <p:cNvSpPr>
            <a:spLocks noGrp="1"/>
          </p:cNvSpPr>
          <p:nvPr>
            <p:ph type="title"/>
          </p:nvPr>
        </p:nvSpPr>
        <p:spPr/>
        <p:txBody>
          <a:bodyPr>
            <a:normAutofit/>
          </a:bodyPr>
          <a:lstStyle/>
          <a:p>
            <a:pPr algn="ctr"/>
            <a:r>
              <a:rPr lang="de-CZ" sz="3200" dirty="0">
                <a:latin typeface="Times New Roman" panose="02020603050405020304" pitchFamily="18" charset="0"/>
                <a:cs typeface="Times New Roman" panose="02020603050405020304" pitchFamily="18" charset="0"/>
              </a:rPr>
              <a:t>Морфология – общие аспекты</a:t>
            </a:r>
            <a:r>
              <a:rPr lang="ru-RU" sz="3200" dirty="0">
                <a:latin typeface="Times New Roman" panose="02020603050405020304" pitchFamily="18" charset="0"/>
                <a:cs typeface="Times New Roman" panose="02020603050405020304" pitchFamily="18" charset="0"/>
              </a:rPr>
              <a:t> и актуальные аспекты склонения существительных</a:t>
            </a:r>
            <a:r>
              <a:rPr lang="de-CZ" sz="3200" dirty="0">
                <a:latin typeface="Times New Roman" panose="02020603050405020304" pitchFamily="18" charset="0"/>
                <a:cs typeface="Times New Roman" panose="02020603050405020304" pitchFamily="18" charset="0"/>
              </a:rPr>
              <a:t> </a:t>
            </a:r>
          </a:p>
        </p:txBody>
      </p:sp>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838200" y="1825624"/>
            <a:ext cx="10515600" cy="4778375"/>
          </a:xfrm>
        </p:spPr>
        <p:txBody>
          <a:bodyPr>
            <a:normAutofit/>
          </a:bodyPr>
          <a:lstStyle/>
          <a:p>
            <a:r>
              <a:rPr lang="ru-RU" dirty="0">
                <a:latin typeface="Times New Roman" panose="02020603050405020304" pitchFamily="18" charset="0"/>
                <a:cs typeface="Times New Roman" panose="02020603050405020304" pitchFamily="18" charset="0"/>
              </a:rPr>
              <a:t>Морфология – что такое морфема?</a:t>
            </a:r>
            <a:endParaRPr lang="de-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462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F3FF5BE2-6CC5-A14B-AB43-C4065F246201}"/>
              </a:ext>
            </a:extLst>
          </p:cNvPr>
          <p:cNvSpPr>
            <a:spLocks noGrp="1" noChangeArrowheads="1"/>
          </p:cNvSpPr>
          <p:nvPr>
            <p:ph type="body"/>
          </p:nvPr>
        </p:nvSpPr>
        <p:spPr>
          <a:xfrm>
            <a:off x="1980049" y="306753"/>
            <a:ext cx="8491131" cy="6289140"/>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Это состояние – особенность русского языка, ничего подобного нет ни в одном другом славянском языке, хотя конкуренция окончаний /</a:t>
            </a:r>
            <a:r>
              <a:rPr lang="de-CH" altLang="de-DE" sz="2540" dirty="0">
                <a:latin typeface="Times New Roman" panose="02020603050405020304" pitchFamily="18" charset="0"/>
              </a:rPr>
              <a:t>a</a:t>
            </a:r>
            <a:r>
              <a:rPr lang="ru-RU" altLang="de-DE" sz="2540" dirty="0">
                <a:latin typeface="Times New Roman" panose="02020603050405020304" pitchFamily="18" charset="0"/>
              </a:rPr>
              <a:t>/</a:t>
            </a:r>
            <a:r>
              <a:rPr lang="de-CH" altLang="de-DE" sz="2540" dirty="0">
                <a:latin typeface="Times New Roman" panose="02020603050405020304" pitchFamily="18" charset="0"/>
              </a:rPr>
              <a:t> </a:t>
            </a:r>
            <a:r>
              <a:rPr lang="ru-RU" altLang="de-DE" sz="2540" dirty="0">
                <a:latin typeface="Times New Roman" panose="02020603050405020304" pitchFamily="18" charset="0"/>
              </a:rPr>
              <a:t>и</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u</a:t>
            </a:r>
            <a:r>
              <a:rPr lang="de-CH" altLang="de-DE" sz="2540" dirty="0">
                <a:latin typeface="Times New Roman" panose="02020603050405020304" pitchFamily="18" charset="0"/>
              </a:rPr>
              <a:t>/</a:t>
            </a:r>
            <a:r>
              <a:rPr lang="ru-RU" altLang="de-DE" sz="2540" dirty="0">
                <a:latin typeface="Times New Roman" panose="02020603050405020304" pitchFamily="18" charset="0"/>
              </a:rPr>
              <a:t> как таковая широко распространена в славянских языках</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Это состояние является инновацией, его не было ни в праславянском ни в древнерусском языке (но также не было типов конкуренции окончаний /</a:t>
            </a:r>
            <a:r>
              <a:rPr lang="de-CH" altLang="de-DE" sz="2540" dirty="0">
                <a:latin typeface="Times New Roman" panose="02020603050405020304" pitchFamily="18" charset="0"/>
              </a:rPr>
              <a:t>a</a:t>
            </a:r>
            <a:r>
              <a:rPr lang="ru-RU" altLang="de-DE" sz="2540" dirty="0">
                <a:latin typeface="Times New Roman" panose="02020603050405020304" pitchFamily="18" charset="0"/>
              </a:rPr>
              <a:t>/</a:t>
            </a:r>
            <a:r>
              <a:rPr lang="de-CH" altLang="de-DE" sz="2540" dirty="0">
                <a:latin typeface="Times New Roman" panose="02020603050405020304" pitchFamily="18" charset="0"/>
              </a:rPr>
              <a:t> </a:t>
            </a:r>
            <a:r>
              <a:rPr lang="ru-RU" altLang="de-DE" sz="2540" dirty="0">
                <a:latin typeface="Times New Roman" panose="02020603050405020304" pitchFamily="18" charset="0"/>
              </a:rPr>
              <a:t>и</a:t>
            </a:r>
            <a:r>
              <a:rPr lang="de-CH" altLang="de-DE" sz="2540" dirty="0">
                <a:latin typeface="Times New Roman" panose="02020603050405020304" pitchFamily="18" charset="0"/>
              </a:rPr>
              <a:t> /</a:t>
            </a:r>
            <a:r>
              <a:rPr lang="de-CH" altLang="de-DE" sz="2540" dirty="0" err="1">
                <a:latin typeface="Times New Roman" panose="02020603050405020304" pitchFamily="18" charset="0"/>
              </a:rPr>
              <a:t>u</a:t>
            </a:r>
            <a:r>
              <a:rPr lang="de-CH" altLang="de-DE" sz="2540" dirty="0">
                <a:latin typeface="Times New Roman" panose="02020603050405020304" pitchFamily="18" charset="0"/>
              </a:rPr>
              <a:t>/</a:t>
            </a:r>
            <a:r>
              <a:rPr lang="ru-RU" altLang="de-DE" sz="2540" dirty="0">
                <a:latin typeface="Times New Roman" panose="02020603050405020304" pitchFamily="18" charset="0"/>
              </a:rPr>
              <a:t>, которые мы сегодня находим в других славянских языках, напр. в чешском)</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Первоначальное состояние можно наблюдать в старославянском или древнерусском. Дистрибуция окончаний определяется образцом склонения. Принцип является индоевропейским наследием, разные окончания имеют отношение к первоначальным основообразующим (тематическим) гласным. Ср. в древнерусском:</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78BC6A3F-9A94-B848-8B7C-7C588E9D1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662" y="73449"/>
            <a:ext cx="7205077" cy="397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Bild 1" descr="Scannen.pdf">
            <a:extLst>
              <a:ext uri="{FF2B5EF4-FFF2-40B4-BE49-F238E27FC236}">
                <a16:creationId xmlns:a16="http://schemas.microsoft.com/office/drawing/2014/main" id="{06AA3676-415A-4541-B197-323AA0A9AC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513" y="3951776"/>
            <a:ext cx="5255112" cy="290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Oval 1">
            <a:extLst>
              <a:ext uri="{FF2B5EF4-FFF2-40B4-BE49-F238E27FC236}">
                <a16:creationId xmlns:a16="http://schemas.microsoft.com/office/drawing/2014/main" id="{6E04CE90-4218-3F40-BC88-F2FE6DA5570A}"/>
              </a:ext>
            </a:extLst>
          </p:cNvPr>
          <p:cNvSpPr>
            <a:spLocks noChangeArrowheads="1"/>
          </p:cNvSpPr>
          <p:nvPr/>
        </p:nvSpPr>
        <p:spPr bwMode="auto">
          <a:xfrm>
            <a:off x="4004901" y="5453853"/>
            <a:ext cx="718635" cy="195861"/>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de-DE" altLang="de-CZ" sz="1633"/>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FFF09055-55A5-8241-9B11-898474B0EF38}"/>
              </a:ext>
            </a:extLst>
          </p:cNvPr>
          <p:cNvSpPr>
            <a:spLocks noGrp="1" noChangeArrowheads="1"/>
          </p:cNvSpPr>
          <p:nvPr>
            <p:ph type="body"/>
          </p:nvPr>
        </p:nvSpPr>
        <p:spPr>
          <a:xfrm>
            <a:off x="1850435" y="260668"/>
            <a:ext cx="8622185" cy="6289140"/>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Образец с основой на -</a:t>
            </a:r>
            <a:r>
              <a:rPr lang="de-CH" altLang="de-DE" sz="2540" dirty="0">
                <a:latin typeface="Times New Roman" panose="02020603050405020304" pitchFamily="18" charset="0"/>
              </a:rPr>
              <a:t>*</a:t>
            </a:r>
            <a:r>
              <a:rPr lang="ru-RU" altLang="de-DE" sz="2540" i="1" dirty="0">
                <a:latin typeface="Times New Roman" panose="02020603050405020304" pitchFamily="18" charset="0"/>
              </a:rPr>
              <a:t>о</a:t>
            </a:r>
            <a:r>
              <a:rPr lang="ru-RU" altLang="de-DE" sz="2540" dirty="0">
                <a:latin typeface="Times New Roman" panose="02020603050405020304" pitchFamily="18" charset="0"/>
              </a:rPr>
              <a:t> (тип </a:t>
            </a:r>
            <a:r>
              <a:rPr lang="ru-RU" altLang="de-DE" sz="2540" i="1" dirty="0" err="1">
                <a:latin typeface="Times New Roman" panose="02020603050405020304" pitchFamily="18" charset="0"/>
              </a:rPr>
              <a:t>городъ</a:t>
            </a:r>
            <a:r>
              <a:rPr lang="ru-RU" altLang="de-DE" sz="2540" i="1" dirty="0">
                <a:latin typeface="Times New Roman" panose="02020603050405020304" pitchFamily="18" charset="0"/>
              </a:rPr>
              <a:t>, </a:t>
            </a:r>
            <a:r>
              <a:rPr lang="ru-RU" altLang="de-DE" sz="2540" i="1" dirty="0" err="1">
                <a:latin typeface="Times New Roman" panose="02020603050405020304" pitchFamily="18" charset="0"/>
              </a:rPr>
              <a:t>дроугъ</a:t>
            </a:r>
            <a:r>
              <a:rPr lang="ru-RU" altLang="de-DE" sz="2540" dirty="0">
                <a:latin typeface="Times New Roman" panose="02020603050405020304" pitchFamily="18" charset="0"/>
              </a:rPr>
              <a:t>) широко распространен и продуктивен, образец с основой на</a:t>
            </a:r>
            <a:r>
              <a:rPr lang="cs-CZ" altLang="de-DE" sz="2540" dirty="0">
                <a:latin typeface="Times New Roman" panose="02020603050405020304" pitchFamily="18" charset="0"/>
              </a:rPr>
              <a:t> -*</a:t>
            </a:r>
            <a:r>
              <a:rPr lang="cs-CZ" altLang="de-DE" sz="2540" i="1" dirty="0">
                <a:latin typeface="Times New Roman" panose="02020603050405020304" pitchFamily="18" charset="0"/>
              </a:rPr>
              <a:t>u</a:t>
            </a:r>
            <a:r>
              <a:rPr lang="ru-RU" altLang="de-DE" sz="2540" dirty="0">
                <a:latin typeface="Times New Roman" panose="02020603050405020304" pitchFamily="18" charset="0"/>
              </a:rPr>
              <a:t> содержит всего несколько слов </a:t>
            </a:r>
            <a:r>
              <a:rPr lang="ru-RU" altLang="de-DE" sz="2540" i="1" dirty="0">
                <a:latin typeface="Times New Roman" panose="02020603050405020304" pitchFamily="18" charset="0"/>
              </a:rPr>
              <a:t>(</a:t>
            </a:r>
            <a:r>
              <a:rPr lang="ru-RU" altLang="de-DE" sz="2540" i="1" dirty="0" err="1">
                <a:latin typeface="Times New Roman" panose="02020603050405020304" pitchFamily="18" charset="0"/>
              </a:rPr>
              <a:t>сынъ</a:t>
            </a:r>
            <a:r>
              <a:rPr lang="ru-RU" altLang="de-DE" sz="2540" i="1" dirty="0">
                <a:latin typeface="Times New Roman" panose="02020603050405020304" pitchFamily="18" charset="0"/>
              </a:rPr>
              <a:t>, </a:t>
            </a:r>
            <a:r>
              <a:rPr lang="ru-RU" altLang="de-DE" sz="2540" i="1" dirty="0" err="1">
                <a:latin typeface="Times New Roman" panose="02020603050405020304" pitchFamily="18" charset="0"/>
              </a:rPr>
              <a:t>домъ</a:t>
            </a:r>
            <a:r>
              <a:rPr lang="ru-RU" altLang="de-DE" sz="2540" i="1" dirty="0">
                <a:latin typeface="Times New Roman" panose="02020603050405020304" pitchFamily="18" charset="0"/>
              </a:rPr>
              <a:t>, </a:t>
            </a:r>
            <a:r>
              <a:rPr lang="ru-RU" altLang="de-DE" sz="2540" i="1" dirty="0" err="1">
                <a:latin typeface="Times New Roman" panose="02020603050405020304" pitchFamily="18" charset="0"/>
              </a:rPr>
              <a:t>волъ</a:t>
            </a:r>
            <a:r>
              <a:rPr lang="ru-RU" altLang="de-DE" sz="2540" i="1" dirty="0">
                <a:latin typeface="Times New Roman" panose="02020603050405020304" pitchFamily="18" charset="0"/>
              </a:rPr>
              <a:t>)</a:t>
            </a:r>
            <a:r>
              <a:rPr lang="ru-RU" altLang="de-DE" sz="2540" dirty="0">
                <a:latin typeface="Times New Roman" panose="02020603050405020304" pitchFamily="18" charset="0"/>
              </a:rPr>
              <a:t>, хотя большинство из них имеет высокую частоту</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Историческое развитие</a:t>
            </a:r>
            <a:r>
              <a:rPr lang="ru-RU" altLang="de-DE" sz="2540" i="1" dirty="0">
                <a:latin typeface="Times New Roman" panose="02020603050405020304" pitchFamily="18" charset="0"/>
              </a:rPr>
              <a:t> </a:t>
            </a:r>
            <a:r>
              <a:rPr lang="ru-RU" altLang="de-DE" sz="2540" dirty="0">
                <a:latin typeface="Times New Roman" panose="02020603050405020304" pitchFamily="18" charset="0"/>
              </a:rPr>
              <a:t>такое, что парадигмы сливаются, но окончания обеих парадигм продолжают существовать по той или другой мере, ср. дат. п. с окончаниями </a:t>
            </a:r>
            <a:r>
              <a:rPr lang="cs-CZ" altLang="de-DE" sz="2540" dirty="0">
                <a:latin typeface="Times New Roman" panose="02020603050405020304" pitchFamily="18" charset="0"/>
              </a:rPr>
              <a:t>-</a:t>
            </a:r>
            <a:r>
              <a:rPr lang="cs-CZ" altLang="de-DE" sz="2540" i="1" dirty="0">
                <a:latin typeface="Times New Roman" panose="02020603050405020304" pitchFamily="18" charset="0"/>
              </a:rPr>
              <a:t>u / -</a:t>
            </a:r>
            <a:r>
              <a:rPr lang="cs-CZ" altLang="de-DE" sz="2540" i="1" dirty="0" err="1">
                <a:latin typeface="Times New Roman" panose="02020603050405020304" pitchFamily="18" charset="0"/>
              </a:rPr>
              <a:t>ovi</a:t>
            </a:r>
            <a:br>
              <a:rPr lang="ru-RU" altLang="de-DE" sz="2540" i="1" dirty="0">
                <a:latin typeface="Times New Roman" panose="02020603050405020304" pitchFamily="18" charset="0"/>
              </a:rPr>
            </a:br>
            <a:r>
              <a:rPr lang="ru-RU" altLang="de-DE" sz="2540" dirty="0">
                <a:latin typeface="Times New Roman" panose="02020603050405020304" pitchFamily="18" charset="0"/>
              </a:rPr>
              <a:t>в чешском или словацком, им. п. мн. ч. с окончаниями </a:t>
            </a:r>
            <a:r>
              <a:rPr lang="cs-CZ" altLang="de-DE" sz="2540" dirty="0">
                <a:latin typeface="Times New Roman" panose="02020603050405020304" pitchFamily="18" charset="0"/>
              </a:rPr>
              <a:t>-</a:t>
            </a:r>
            <a:r>
              <a:rPr lang="cs-CZ" altLang="de-DE" sz="2540" i="1" dirty="0">
                <a:latin typeface="Times New Roman" panose="02020603050405020304" pitchFamily="18" charset="0"/>
              </a:rPr>
              <a:t>i / </a:t>
            </a:r>
            <a:br>
              <a:rPr lang="ru-RU" altLang="de-DE" sz="2540" i="1" dirty="0">
                <a:latin typeface="Times New Roman" panose="02020603050405020304" pitchFamily="18" charset="0"/>
              </a:rPr>
            </a:br>
            <a:r>
              <a:rPr lang="cs-CZ" altLang="de-DE" sz="2540" i="1" dirty="0">
                <a:latin typeface="Times New Roman" panose="02020603050405020304" pitchFamily="18" charset="0"/>
              </a:rPr>
              <a:t>-</a:t>
            </a:r>
            <a:r>
              <a:rPr lang="cs-CZ" altLang="de-DE" sz="2540" i="1" dirty="0" err="1">
                <a:latin typeface="Times New Roman" panose="02020603050405020304" pitchFamily="18" charset="0"/>
              </a:rPr>
              <a:t>ové</a:t>
            </a:r>
            <a:r>
              <a:rPr lang="cs-CZ" altLang="de-DE" sz="2540" dirty="0">
                <a:latin typeface="Times New Roman" panose="02020603050405020304" pitchFamily="18" charset="0"/>
              </a:rPr>
              <a:t> </a:t>
            </a:r>
            <a:r>
              <a:rPr lang="ru-RU" altLang="de-DE" sz="2540" dirty="0">
                <a:latin typeface="Times New Roman" panose="02020603050405020304" pitchFamily="18" charset="0"/>
              </a:rPr>
              <a:t>в чешском или род. п. мн. ч. с окончаниями </a:t>
            </a:r>
            <a:r>
              <a:rPr lang="cs-CZ" altLang="de-DE" sz="2540" dirty="0">
                <a:latin typeface="Times New Roman" panose="02020603050405020304" pitchFamily="18" charset="0"/>
              </a:rPr>
              <a:t>-</a:t>
            </a:r>
            <a:r>
              <a:rPr lang="cs-CZ" altLang="de-DE" sz="2540" i="1" dirty="0" err="1">
                <a:latin typeface="Times New Roman" panose="02020603050405020304" pitchFamily="18" charset="0"/>
              </a:rPr>
              <a:t>Ø</a:t>
            </a:r>
            <a:r>
              <a:rPr lang="cs-CZ" altLang="de-DE" sz="2540" i="1" dirty="0">
                <a:latin typeface="Times New Roman" panose="02020603050405020304" pitchFamily="18" charset="0"/>
              </a:rPr>
              <a:t> / -ov</a:t>
            </a:r>
            <a:r>
              <a:rPr lang="cs-CZ" altLang="de-DE" sz="2540" dirty="0">
                <a:latin typeface="Times New Roman" panose="02020603050405020304" pitchFamily="18" charset="0"/>
              </a:rPr>
              <a:t> </a:t>
            </a:r>
            <a:r>
              <a:rPr lang="ru-RU" altLang="de-DE" sz="2540" dirty="0">
                <a:latin typeface="Times New Roman" panose="02020603050405020304" pitchFamily="18" charset="0"/>
              </a:rPr>
              <a:t>в русском. Окончание </a:t>
            </a:r>
            <a:r>
              <a:rPr lang="cs-CZ" altLang="de-DE" sz="2540" i="1" dirty="0">
                <a:latin typeface="Times New Roman" panose="02020603050405020304" pitchFamily="18" charset="0"/>
              </a:rPr>
              <a:t>-ov</a:t>
            </a:r>
            <a:r>
              <a:rPr lang="cs-CZ" altLang="de-DE" sz="2540" dirty="0">
                <a:latin typeface="Times New Roman" panose="02020603050405020304" pitchFamily="18" charset="0"/>
              </a:rPr>
              <a:t> </a:t>
            </a:r>
            <a:r>
              <a:rPr lang="ru-RU" altLang="de-DE" sz="2540" dirty="0">
                <a:latin typeface="Times New Roman" panose="02020603050405020304" pitchFamily="18" charset="0"/>
              </a:rPr>
              <a:t>(-</a:t>
            </a:r>
            <a:r>
              <a:rPr lang="ru-RU" altLang="de-DE" sz="2540" i="1" dirty="0" err="1">
                <a:latin typeface="Times New Roman" panose="02020603050405020304" pitchFamily="18" charset="0"/>
              </a:rPr>
              <a:t>ов</a:t>
            </a:r>
            <a:r>
              <a:rPr lang="ru-RU" altLang="de-DE" sz="2540" i="1" dirty="0">
                <a:latin typeface="Times New Roman" panose="02020603050405020304" pitchFamily="18" charset="0"/>
              </a:rPr>
              <a:t>, -ев </a:t>
            </a:r>
            <a:r>
              <a:rPr lang="ru-RU" altLang="de-DE" sz="2540" dirty="0">
                <a:latin typeface="Times New Roman" panose="02020603050405020304" pitchFamily="18" charset="0"/>
              </a:rPr>
              <a:t>в русском, -</a:t>
            </a:r>
            <a:r>
              <a:rPr lang="cs-CZ" altLang="de-DE" sz="2540" i="1" dirty="0" err="1">
                <a:latin typeface="Times New Roman" panose="02020603050405020304" pitchFamily="18" charset="0"/>
              </a:rPr>
              <a:t>ů</a:t>
            </a:r>
            <a:r>
              <a:rPr lang="cs-CZ" altLang="de-DE" sz="2540" dirty="0">
                <a:latin typeface="Times New Roman" panose="02020603050405020304" pitchFamily="18" charset="0"/>
              </a:rPr>
              <a:t> </a:t>
            </a:r>
            <a:r>
              <a:rPr lang="ru-RU" altLang="de-DE" sz="2540" dirty="0">
                <a:latin typeface="Times New Roman" panose="02020603050405020304" pitchFamily="18" charset="0"/>
              </a:rPr>
              <a:t>в чешском) наверно самое успешное из окончаний старого склонения на </a:t>
            </a:r>
            <a:r>
              <a:rPr lang="cs-CZ" altLang="de-DE" sz="2540" dirty="0">
                <a:latin typeface="Times New Roman" panose="02020603050405020304" pitchFamily="18" charset="0"/>
              </a:rPr>
              <a:t>-*</a:t>
            </a:r>
            <a:r>
              <a:rPr lang="cs-CZ" altLang="de-DE" sz="2540" i="1" dirty="0">
                <a:latin typeface="Times New Roman" panose="02020603050405020304" pitchFamily="18" charset="0"/>
              </a:rPr>
              <a:t>u</a:t>
            </a:r>
            <a:r>
              <a:rPr lang="ru-RU" altLang="de-DE" sz="2540" dirty="0">
                <a:latin typeface="Times New Roman" panose="02020603050405020304" pitchFamily="18" charset="0"/>
              </a:rPr>
              <a:t> </a:t>
            </a:r>
            <a:endParaRPr lang="cs-CZ" altLang="de-DE" sz="2540" i="1" dirty="0">
              <a:latin typeface="Times New Roman" panose="02020603050405020304" pitchFamily="18" charset="0"/>
            </a:endParaRP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Оппозиция окончаний -</a:t>
            </a:r>
            <a:r>
              <a:rPr lang="ru-RU" altLang="de-DE" sz="2540" i="1" dirty="0">
                <a:latin typeface="Times New Roman" panose="02020603050405020304" pitchFamily="18" charset="0"/>
              </a:rPr>
              <a:t>у/ю</a:t>
            </a:r>
            <a:r>
              <a:rPr lang="cs-CZ" altLang="de-DE" sz="2540" dirty="0">
                <a:latin typeface="Times New Roman" panose="02020603050405020304" pitchFamily="18" charset="0"/>
              </a:rPr>
              <a:t> </a:t>
            </a:r>
            <a:r>
              <a:rPr lang="ru-RU" altLang="de-DE" sz="2540" dirty="0">
                <a:latin typeface="Times New Roman" panose="02020603050405020304" pitchFamily="18" charset="0"/>
              </a:rPr>
              <a:t>и </a:t>
            </a:r>
            <a:r>
              <a:rPr lang="ru-RU" altLang="de-DE" sz="2540" i="1" dirty="0">
                <a:latin typeface="Times New Roman" panose="02020603050405020304" pitchFamily="18" charset="0"/>
              </a:rPr>
              <a:t>-а/я </a:t>
            </a:r>
            <a:r>
              <a:rPr lang="ru-RU" altLang="de-DE" sz="2540" dirty="0">
                <a:latin typeface="Times New Roman" panose="02020603050405020304" pitchFamily="18" charset="0"/>
              </a:rPr>
              <a:t>того же происхождения</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85BD6461-5478-3947-895C-7DDF94476083}"/>
              </a:ext>
            </a:extLst>
          </p:cNvPr>
          <p:cNvSpPr>
            <a:spLocks noGrp="1" noChangeArrowheads="1"/>
          </p:cNvSpPr>
          <p:nvPr>
            <p:ph type="body"/>
          </p:nvPr>
        </p:nvSpPr>
        <p:spPr>
          <a:xfrm>
            <a:off x="1850435" y="260668"/>
            <a:ext cx="8622185" cy="6289140"/>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С исторической точки зрения это значит, что склонение основ на </a:t>
            </a:r>
            <a:r>
              <a:rPr lang="cs-CZ" altLang="de-DE" sz="2540" dirty="0">
                <a:latin typeface="Times New Roman" panose="02020603050405020304" pitchFamily="18" charset="0"/>
              </a:rPr>
              <a:t>-*</a:t>
            </a:r>
            <a:r>
              <a:rPr lang="cs-CZ" altLang="de-DE" sz="2540" i="1" dirty="0">
                <a:latin typeface="Times New Roman" panose="02020603050405020304" pitchFamily="18" charset="0"/>
              </a:rPr>
              <a:t>u</a:t>
            </a:r>
            <a:r>
              <a:rPr lang="ru-RU" altLang="de-DE" sz="2540" dirty="0">
                <a:latin typeface="Times New Roman" panose="02020603050405020304" pitchFamily="18" charset="0"/>
              </a:rPr>
              <a:t> как самостоятельная парадигма исчезла, но в то же время количество слов образующих окончания первоначального склонение на -*</a:t>
            </a:r>
            <a:r>
              <a:rPr lang="ru-RU" altLang="de-DE" sz="2540" i="1" dirty="0" err="1">
                <a:latin typeface="Times New Roman" panose="02020603050405020304" pitchFamily="18" charset="0"/>
              </a:rPr>
              <a:t>u</a:t>
            </a:r>
            <a:r>
              <a:rPr lang="ru-RU" altLang="de-DE" sz="2540" dirty="0">
                <a:latin typeface="Times New Roman" panose="02020603050405020304" pitchFamily="18" charset="0"/>
              </a:rPr>
              <a:t> (между ними и род. п. ед. ч.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резко повысилось</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FC5F9B2D-77DC-B646-AC02-831012F9B41F}"/>
              </a:ext>
            </a:extLst>
          </p:cNvPr>
          <p:cNvSpPr>
            <a:spLocks noGrp="1" noChangeArrowheads="1"/>
          </p:cNvSpPr>
          <p:nvPr>
            <p:ph type="body"/>
          </p:nvPr>
        </p:nvSpPr>
        <p:spPr>
          <a:xfrm>
            <a:off x="1915242" y="326916"/>
            <a:ext cx="8491131" cy="6270418"/>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Относительно обширные свидетельства дает работа Панова и др., опубликованная в 1968 г.</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Авторы провели </a:t>
            </a:r>
            <a:r>
              <a:rPr lang="ru-RU" altLang="de-DE" sz="2540" dirty="0" err="1">
                <a:latin typeface="Times New Roman" panose="02020603050405020304" pitchFamily="18" charset="0"/>
              </a:rPr>
              <a:t>эксцерпции</a:t>
            </a:r>
            <a:r>
              <a:rPr lang="ru-RU" altLang="de-DE" sz="2540" dirty="0">
                <a:latin typeface="Times New Roman" panose="02020603050405020304" pitchFamily="18" charset="0"/>
              </a:rPr>
              <a:t> литературы, как практически ориентированной литературы (рецепты, поваренные книги) так и художественной литературы, и связали этот метод с анкетным опросом и с записью спонтанной разговорной речи (в некоторых магазинах трех советских городов)</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Lst>
              <a:defRPr/>
            </a:pPr>
            <a:r>
              <a:rPr lang="ru-RU" altLang="de-DE" sz="2540" dirty="0">
                <a:latin typeface="Times New Roman" panose="02020603050405020304" pitchFamily="18" charset="0"/>
              </a:rPr>
              <a:t>Результаты  следующие:</a:t>
            </a:r>
            <a:endParaRPr lang="cs-CZ"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9D3329F8-AFBB-F14F-B731-AC06DC2DC222}"/>
              </a:ext>
            </a:extLst>
          </p:cNvPr>
          <p:cNvSpPr>
            <a:spLocks noGrp="1" noChangeArrowheads="1"/>
          </p:cNvSpPr>
          <p:nvPr>
            <p:ph type="title"/>
          </p:nvPr>
        </p:nvSpPr>
        <p:spPr>
          <a:xfrm>
            <a:off x="1980049" y="5190306"/>
            <a:ext cx="8229024" cy="1144921"/>
          </a:xfrm>
        </p:spPr>
        <p:txBody>
          <a:bodyPr vert="horz" lIns="91440" tIns="22534" rIns="91440" bIns="45720" rtlCol="0" anchor="ctr">
            <a:normAutofit/>
          </a:bodyPr>
          <a:lstStyle/>
          <a:p>
            <a: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ru-RU" altLang="de-DE" sz="2540">
                <a:latin typeface="Times New Roman" panose="02020603050405020304" pitchFamily="18" charset="0"/>
              </a:rPr>
              <a:t>Эксцерпция поваренных книг</a:t>
            </a:r>
            <a:endParaRPr lang="de-CH" altLang="de-DE" sz="2540">
              <a:latin typeface="Times New Roman" panose="02020603050405020304" pitchFamily="18" charset="0"/>
            </a:endParaRPr>
          </a:p>
        </p:txBody>
      </p:sp>
      <p:pic>
        <p:nvPicPr>
          <p:cNvPr id="48131" name="Picture 2">
            <a:extLst>
              <a:ext uri="{FF2B5EF4-FFF2-40B4-BE49-F238E27FC236}">
                <a16:creationId xmlns:a16="http://schemas.microsoft.com/office/drawing/2014/main" id="{68D417A5-AC7E-D344-BB6B-DBF6F32EC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350" y="131055"/>
            <a:ext cx="7838743" cy="529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AAF12E5C-86D5-6545-A963-330C92B2ADCD}"/>
              </a:ext>
            </a:extLst>
          </p:cNvPr>
          <p:cNvSpPr>
            <a:spLocks noGrp="1" noChangeArrowheads="1"/>
          </p:cNvSpPr>
          <p:nvPr>
            <p:ph type="body"/>
          </p:nvPr>
        </p:nvSpPr>
        <p:spPr>
          <a:xfrm>
            <a:off x="1784189" y="260669"/>
            <a:ext cx="8555938" cy="640147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Этому отвечает и развитие в художественных произведениях подвергаемых </a:t>
            </a:r>
            <a:r>
              <a:rPr lang="ru-RU" altLang="de-DE" sz="2540" dirty="0" err="1">
                <a:latin typeface="Times New Roman" panose="02020603050405020304" pitchFamily="18" charset="0"/>
              </a:rPr>
              <a:t>эксцерпции</a:t>
            </a:r>
            <a:r>
              <a:rPr lang="ru-RU" altLang="de-DE" sz="2540" dirty="0">
                <a:latin typeface="Times New Roman" panose="02020603050405020304" pitchFamily="18" charset="0"/>
              </a:rPr>
              <a:t>, но это развитие произошло медленнее</a:t>
            </a:r>
            <a:r>
              <a:rPr lang="de-CH" altLang="de-DE" sz="2540" dirty="0">
                <a:latin typeface="Times New Roman" panose="02020603050405020304" pitchFamily="18" charset="0"/>
              </a:rPr>
              <a:t>; </a:t>
            </a: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является более стабильным, чем в рецептах</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Интересно также то, что</a:t>
            </a:r>
            <a:r>
              <a:rPr lang="cs-CZ" altLang="de-DE" sz="2540" dirty="0">
                <a:latin typeface="Times New Roman" panose="02020603050405020304" pitchFamily="18" charset="0"/>
              </a:rPr>
              <a:t> </a:t>
            </a:r>
            <a:r>
              <a:rPr lang="ru-RU" altLang="de-DE" sz="2540" dirty="0">
                <a:latin typeface="Times New Roman" panose="02020603050405020304" pitchFamily="18" charset="0"/>
              </a:rPr>
              <a:t>в материале Панова и его коллектива была частота окончания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в начале столетия более высокая в поваренных книгах, чем в художественной литературе, но в 60-х годах это было наоборот. Это по видимому значит, что в деловых текстах окончание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в род. п. ед. ч. м. р. больше не употреблялось так часто, как раньше, но в художественной литературе оно осталось из-за консерватизма этого</a:t>
            </a:r>
            <a:r>
              <a:rPr lang="cs-CZ" altLang="de-DE" sz="2540" dirty="0">
                <a:latin typeface="Times New Roman" panose="02020603050405020304" pitchFamily="18" charset="0"/>
              </a:rPr>
              <a:t> </a:t>
            </a:r>
            <a:r>
              <a:rPr lang="ru-RU" altLang="de-DE" sz="2540" dirty="0">
                <a:latin typeface="Times New Roman" panose="02020603050405020304" pitchFamily="18" charset="0"/>
              </a:rPr>
              <a:t>жанра или как средство стилизованной разговорной речи персонажей</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4E6A912-6873-B946-90E8-799F4D32AB25}"/>
              </a:ext>
            </a:extLst>
          </p:cNvPr>
          <p:cNvSpPr>
            <a:spLocks noGrp="1" noChangeArrowheads="1"/>
          </p:cNvSpPr>
          <p:nvPr>
            <p:ph type="body"/>
          </p:nvPr>
        </p:nvSpPr>
        <p:spPr>
          <a:xfrm>
            <a:off x="1784189" y="260669"/>
            <a:ext cx="8555938" cy="6401472"/>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Анкетный опрос показывает те же тенденции: в группах информаторов родившихся между 1870 и 1949 г.</a:t>
            </a:r>
            <a:r>
              <a:rPr lang="cs-CZ" altLang="de-DE" sz="2540" dirty="0">
                <a:latin typeface="Times New Roman" panose="02020603050405020304" pitchFamily="18" charset="0"/>
              </a:rPr>
              <a:t> </a:t>
            </a:r>
            <a:r>
              <a:rPr lang="ru-RU" altLang="de-DE" sz="2540" dirty="0">
                <a:latin typeface="Times New Roman" panose="02020603050405020304" pitchFamily="18" charset="0"/>
              </a:rPr>
              <a:t>«популярность» нас интересующего окончания постепенно снижается</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CF823B98-DCD7-9042-BE0D-9A593CF44810}"/>
              </a:ext>
            </a:extLst>
          </p:cNvPr>
          <p:cNvSpPr>
            <a:spLocks noGrp="1" noChangeArrowheads="1"/>
          </p:cNvSpPr>
          <p:nvPr>
            <p:ph type="title"/>
          </p:nvPr>
        </p:nvSpPr>
        <p:spPr>
          <a:xfrm>
            <a:off x="2111103" y="5452413"/>
            <a:ext cx="8229024" cy="1144921"/>
          </a:xfrm>
        </p:spPr>
        <p:txBody>
          <a:bodyPr vert="horz" lIns="91440" tIns="22534" rIns="91440" bIns="45720" rtlCol="0" anchor="ctr">
            <a:normAutofit/>
          </a:bodyPr>
          <a:lstStyle/>
          <a:p>
            <a: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ru-RU" altLang="de-DE" sz="2540">
                <a:latin typeface="Times New Roman" panose="02020603050405020304" pitchFamily="18" charset="0"/>
              </a:rPr>
              <a:t>Результаты анкетного опроса</a:t>
            </a:r>
            <a:endParaRPr lang="de-CH" altLang="de-DE" sz="2540">
              <a:latin typeface="Times New Roman" panose="02020603050405020304" pitchFamily="18" charset="0"/>
            </a:endParaRPr>
          </a:p>
        </p:txBody>
      </p:sp>
      <p:pic>
        <p:nvPicPr>
          <p:cNvPr id="54275" name="Picture 2">
            <a:extLst>
              <a:ext uri="{FF2B5EF4-FFF2-40B4-BE49-F238E27FC236}">
                <a16:creationId xmlns:a16="http://schemas.microsoft.com/office/drawing/2014/main" id="{5661F3D5-BEEF-2A4B-B24C-E6ABFC381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103" y="373000"/>
            <a:ext cx="8034604" cy="53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34F6C8BD-9AB2-E746-830D-740DDD680BA4}"/>
              </a:ext>
            </a:extLst>
          </p:cNvPr>
          <p:cNvSpPr>
            <a:spLocks noGrp="1" noChangeArrowheads="1"/>
          </p:cNvSpPr>
          <p:nvPr>
            <p:ph type="body"/>
          </p:nvPr>
        </p:nvSpPr>
        <p:spPr>
          <a:xfrm>
            <a:off x="1784188" y="326915"/>
            <a:ext cx="8622185" cy="5943504"/>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Роль играет и синтаксический контекст: так, как мы читали у Виноградова (изданного приблизительно за 10 лет до исследований Панова и его коллектива), и здесь видно, что в именной группе с атрибутом типа </a:t>
            </a:r>
            <a:r>
              <a:rPr lang="ru-RU" altLang="de-DE" sz="2540" i="1" dirty="0">
                <a:latin typeface="Times New Roman" panose="02020603050405020304" pitchFamily="18" charset="0"/>
              </a:rPr>
              <a:t>стакан крепкого чаю (стакан крепкого чая)</a:t>
            </a:r>
            <a:r>
              <a:rPr lang="ru-RU" altLang="de-DE" sz="2540" dirty="0">
                <a:latin typeface="Times New Roman" panose="02020603050405020304" pitchFamily="18" charset="0"/>
              </a:rPr>
              <a:t> окончание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сохраняется хуже, чем без атрибута (</a:t>
            </a:r>
            <a:r>
              <a:rPr lang="ru-RU" altLang="de-DE" sz="2540" i="1" dirty="0">
                <a:latin typeface="Times New Roman" panose="02020603050405020304" pitchFamily="18" charset="0"/>
              </a:rPr>
              <a:t>стакан чаю</a:t>
            </a:r>
            <a:r>
              <a:rPr lang="ru-RU" altLang="de-DE" sz="2540" dirty="0">
                <a:latin typeface="Times New Roman" panose="02020603050405020304" pitchFamily="18" charset="0"/>
              </a:rPr>
              <a:t> – </a:t>
            </a:r>
            <a:r>
              <a:rPr lang="ru-RU" altLang="de-DE" sz="2540" i="1" dirty="0">
                <a:latin typeface="Times New Roman" panose="02020603050405020304" pitchFamily="18" charset="0"/>
              </a:rPr>
              <a:t>стакан чая</a:t>
            </a:r>
            <a:r>
              <a:rPr lang="ru-RU" altLang="de-DE" sz="2540" dirty="0">
                <a:latin typeface="Times New Roman" panose="02020603050405020304" pitchFamily="18" charset="0"/>
              </a:rPr>
              <a:t>)</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Наоборот специализированный </a:t>
            </a:r>
            <a:r>
              <a:rPr lang="ru-RU" altLang="de-DE" sz="2540" dirty="0" err="1">
                <a:latin typeface="Times New Roman" panose="02020603050405020304" pitchFamily="18" charset="0"/>
              </a:rPr>
              <a:t>партитив</a:t>
            </a:r>
            <a:r>
              <a:rPr lang="ru-RU" altLang="de-DE" sz="2540" dirty="0">
                <a:latin typeface="Times New Roman" panose="02020603050405020304" pitchFamily="18" charset="0"/>
              </a:rPr>
              <a:t> лучше сохраняется после переходных глаголах, чем после именных или наречных квантификаторов:</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налить</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кипятку</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прибавить</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перцу</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положить</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творогу</a:t>
            </a:r>
            <a:r>
              <a:rPr lang="cs-CZ" altLang="de-DE" sz="2540" dirty="0">
                <a:latin typeface="Times New Roman" panose="02020603050405020304" pitchFamily="18" charset="0"/>
              </a:rPr>
              <a:t> </a:t>
            </a:r>
            <a:r>
              <a:rPr lang="ru-RU" altLang="de-DE" sz="2540" dirty="0" err="1">
                <a:latin typeface="Times New Roman" panose="02020603050405020304" pitchFamily="18" charset="0"/>
              </a:rPr>
              <a:t>итп</a:t>
            </a:r>
            <a:r>
              <a:rPr lang="ru-RU" altLang="de-DE" sz="2540" dirty="0">
                <a:latin typeface="Times New Roman" panose="02020603050405020304" pitchFamily="18" charset="0"/>
              </a:rPr>
              <a:t>. Интересно, что здесь конкуренция не только с основным родительным падежом, но и с винительным падежом.</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6414E-DBAD-5740-A474-B9A19D06682D}"/>
              </a:ext>
            </a:extLst>
          </p:cNvPr>
          <p:cNvSpPr>
            <a:spLocks noGrp="1"/>
          </p:cNvSpPr>
          <p:nvPr>
            <p:ph type="title"/>
          </p:nvPr>
        </p:nvSpPr>
        <p:spPr/>
        <p:txBody>
          <a:bodyPr>
            <a:normAutofit/>
          </a:bodyPr>
          <a:lstStyle/>
          <a:p>
            <a:pPr algn="ctr"/>
            <a:r>
              <a:rPr lang="de-CZ" sz="3200" dirty="0">
                <a:latin typeface="Times New Roman" panose="02020603050405020304" pitchFamily="18" charset="0"/>
                <a:cs typeface="Times New Roman" panose="02020603050405020304" pitchFamily="18" charset="0"/>
              </a:rPr>
              <a:t>Морфология – общие аспекты</a:t>
            </a:r>
            <a:r>
              <a:rPr lang="ru-RU" sz="3200" dirty="0">
                <a:latin typeface="Times New Roman" panose="02020603050405020304" pitchFamily="18" charset="0"/>
                <a:cs typeface="Times New Roman" panose="02020603050405020304" pitchFamily="18" charset="0"/>
              </a:rPr>
              <a:t> и актуальные аспекты склонения существительных</a:t>
            </a:r>
            <a:r>
              <a:rPr lang="de-CZ" sz="3200" dirty="0">
                <a:latin typeface="Times New Roman" panose="02020603050405020304" pitchFamily="18" charset="0"/>
                <a:cs typeface="Times New Roman" panose="02020603050405020304" pitchFamily="18" charset="0"/>
              </a:rPr>
              <a:t> </a:t>
            </a:r>
          </a:p>
        </p:txBody>
      </p:sp>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838200" y="1825624"/>
            <a:ext cx="10515600" cy="4778375"/>
          </a:xfrm>
        </p:spPr>
        <p:txBody>
          <a:bodyPr>
            <a:normAutofit/>
          </a:bodyPr>
          <a:lstStyle/>
          <a:p>
            <a:r>
              <a:rPr lang="ru-RU" dirty="0">
                <a:latin typeface="Times New Roman" panose="02020603050405020304" pitchFamily="18" charset="0"/>
                <a:cs typeface="Times New Roman" panose="02020603050405020304" pitchFamily="18" charset="0"/>
              </a:rPr>
              <a:t>Морфология – что такое морфема?</a:t>
            </a:r>
          </a:p>
          <a:p>
            <a:r>
              <a:rPr lang="ru-RU" altLang="de-CZ" dirty="0">
                <a:latin typeface="Times New Roman" panose="02020603050405020304" pitchFamily="18" charset="0"/>
              </a:rPr>
              <a:t>Морфема - наименьшая единица языка, имеющая значение (фонемы не имеют значения), нельзя их сегментировать на более мелкие единицы имеющие значение</a:t>
            </a:r>
          </a:p>
        </p:txBody>
      </p:sp>
    </p:spTree>
    <p:extLst>
      <p:ext uri="{BB962C8B-B14F-4D97-AF65-F5344CB8AC3E}">
        <p14:creationId xmlns:p14="http://schemas.microsoft.com/office/powerpoint/2010/main" val="1016235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426D883-C442-1545-8CE5-0AECE3C1397D}"/>
              </a:ext>
            </a:extLst>
          </p:cNvPr>
          <p:cNvSpPr>
            <a:spLocks noGrp="1" noChangeArrowheads="1"/>
          </p:cNvSpPr>
          <p:nvPr>
            <p:ph type="body"/>
          </p:nvPr>
        </p:nvSpPr>
        <p:spPr>
          <a:xfrm>
            <a:off x="1784188" y="326915"/>
            <a:ext cx="8622185" cy="5943504"/>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Можно возразить, что между ними семантическая разница (часть или целое), однако развитие в других славянских языках показывает, что это не предотвращает исчезновение разделительного родительного как такового, ср. ч. </a:t>
            </a:r>
            <a:r>
              <a:rPr lang="cs-CZ" altLang="de-DE" sz="2540" i="1" dirty="0">
                <a:latin typeface="Times New Roman" panose="02020603050405020304" pitchFamily="18" charset="0"/>
              </a:rPr>
              <a:t>Dej mi vody / vodu!</a:t>
            </a:r>
            <a:r>
              <a:rPr lang="cs-CZ" altLang="de-DE" sz="2540" dirty="0">
                <a:latin typeface="Times New Roman" panose="02020603050405020304" pitchFamily="18" charset="0"/>
              </a:rPr>
              <a:t> </a:t>
            </a:r>
            <a:r>
              <a:rPr lang="ru-RU" altLang="de-DE" sz="2540" dirty="0">
                <a:latin typeface="Times New Roman" panose="02020603050405020304" pitchFamily="18" charset="0"/>
              </a:rPr>
              <a:t> У Панова и др. это видно в материале из магазинов, где часто употребляется винительный падеж</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6F091A7E-D35A-0246-82F1-0D6AC97C9161}"/>
              </a:ext>
            </a:extLst>
          </p:cNvPr>
          <p:cNvSpPr>
            <a:spLocks noGrp="1" noChangeArrowheads="1"/>
          </p:cNvSpPr>
          <p:nvPr>
            <p:ph type="body"/>
          </p:nvPr>
        </p:nvSpPr>
        <p:spPr>
          <a:xfrm>
            <a:off x="1915241" y="227545"/>
            <a:ext cx="8555939" cy="5878697"/>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Роль играют также отдельные лексемы: лексемы с высокой частотой как </a:t>
            </a:r>
            <a:r>
              <a:rPr lang="ru-RU" altLang="de-DE" sz="2540" i="1" dirty="0">
                <a:latin typeface="Times New Roman" panose="02020603050405020304" pitchFamily="18" charset="0"/>
              </a:rPr>
              <a:t>чай</a:t>
            </a:r>
            <a:r>
              <a:rPr lang="cs-CZ" altLang="de-DE" sz="2540" dirty="0">
                <a:latin typeface="Times New Roman" panose="02020603050405020304" pitchFamily="18" charset="0"/>
              </a:rPr>
              <a:t> </a:t>
            </a:r>
            <a:r>
              <a:rPr lang="ru-RU" altLang="de-DE" sz="2540" dirty="0">
                <a:latin typeface="Times New Roman" panose="02020603050405020304" pitchFamily="18" charset="0"/>
              </a:rPr>
              <a:t>или</a:t>
            </a:r>
            <a:r>
              <a:rPr lang="cs-CZ" altLang="de-DE" sz="2540" dirty="0">
                <a:latin typeface="Times New Roman" panose="02020603050405020304" pitchFamily="18" charset="0"/>
              </a:rPr>
              <a:t> </a:t>
            </a:r>
            <a:r>
              <a:rPr lang="ru-RU" altLang="de-DE" sz="2540" i="1" dirty="0">
                <a:latin typeface="Times New Roman" panose="02020603050405020304" pitchFamily="18" charset="0"/>
              </a:rPr>
              <a:t>сахар</a:t>
            </a:r>
            <a:r>
              <a:rPr lang="cs-CZ" altLang="de-DE" sz="2540" dirty="0">
                <a:latin typeface="Times New Roman" panose="02020603050405020304" pitchFamily="18" charset="0"/>
              </a:rPr>
              <a:t> </a:t>
            </a:r>
            <a:r>
              <a:rPr lang="ru-RU" altLang="de-DE" sz="2540" dirty="0">
                <a:latin typeface="Times New Roman" panose="02020603050405020304" pitchFamily="18" charset="0"/>
              </a:rPr>
              <a:t>лучше сохраняют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чем менее частые существительные или существительные иностранного происхождения типа </a:t>
            </a:r>
            <a:r>
              <a:rPr lang="ru-RU" altLang="de-DE" sz="2540" i="1" dirty="0">
                <a:latin typeface="Times New Roman" panose="02020603050405020304" pitchFamily="18" charset="0"/>
              </a:rPr>
              <a:t>лимонад, бульон, желатин</a:t>
            </a:r>
            <a:r>
              <a:rPr lang="cs-CZ" altLang="de-DE" sz="2540" dirty="0">
                <a:latin typeface="Times New Roman" panose="02020603050405020304" pitchFamily="18" charset="0"/>
              </a:rPr>
              <a:t> </a:t>
            </a:r>
            <a:r>
              <a:rPr lang="ru-RU" altLang="de-DE" sz="2540" dirty="0" err="1">
                <a:latin typeface="Times New Roman" panose="02020603050405020304" pitchFamily="18" charset="0"/>
              </a:rPr>
              <a:t>итд</a:t>
            </a:r>
            <a:r>
              <a:rPr lang="ru-RU" altLang="de-DE" sz="2540" dirty="0">
                <a:latin typeface="Times New Roman" panose="02020603050405020304" pitchFamily="18" charset="0"/>
              </a:rPr>
              <a:t>.</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Анкетный метод конечно имеет свои проблемы, раз мы знаем, что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имеет разговорный оттенок, нельзя исключить, что некоторые информаторы его в анкете не приводят, потому что не уверены, что оно «правильное», «литературное» </a:t>
            </a:r>
            <a:r>
              <a:rPr lang="ru-RU" altLang="de-DE" sz="2540" dirty="0" err="1">
                <a:latin typeface="Times New Roman" panose="02020603050405020304" pitchFamily="18" charset="0"/>
              </a:rPr>
              <a:t>итд</a:t>
            </a:r>
            <a:r>
              <a:rPr lang="ru-RU" altLang="de-DE" sz="2540" dirty="0">
                <a:latin typeface="Times New Roman" panose="02020603050405020304" pitchFamily="18" charset="0"/>
              </a:rPr>
              <a:t>., но это не обязательно значит, что его вообще не употребляют.</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Региональное происхождение информаторов роли не играло (Крысин 1974)</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1468C959-4353-AB45-9EDB-87A75EF4C81F}"/>
              </a:ext>
            </a:extLst>
          </p:cNvPr>
          <p:cNvSpPr>
            <a:spLocks noGrp="1" noChangeArrowheads="1"/>
          </p:cNvSpPr>
          <p:nvPr>
            <p:ph type="body"/>
          </p:nvPr>
        </p:nvSpPr>
        <p:spPr>
          <a:xfrm>
            <a:off x="1915241" y="489652"/>
            <a:ext cx="8555939" cy="5878697"/>
          </a:xfrm>
        </p:spPr>
        <p:txBody>
          <a:bodyPr vert="horz" lIns="91440" tIns="22534" rIns="91440" bIns="45720" rtlCol="0" anchor="t">
            <a:normAutofit/>
          </a:bodyPr>
          <a:lstStyle/>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err="1">
                <a:latin typeface="Times New Roman" panose="02020603050405020304" pitchFamily="18" charset="0"/>
              </a:rPr>
              <a:t>Бремер</a:t>
            </a:r>
            <a:r>
              <a:rPr lang="ru-RU" altLang="de-DE" sz="2540" dirty="0">
                <a:latin typeface="Times New Roman" panose="02020603050405020304" pitchFamily="18" charset="0"/>
              </a:rPr>
              <a:t> употребляет только письменные источники, конкретно НКРЯ, где он следует род.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с 1801 до 2006 г.</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В этом материале частота окончания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снижается очень медленно, но кажется, что в конце периода</a:t>
            </a:r>
            <a:r>
              <a:rPr lang="cs-CZ" altLang="de-DE" sz="2540" dirty="0">
                <a:latin typeface="Times New Roman" panose="02020603050405020304" pitchFamily="18" charset="0"/>
              </a:rPr>
              <a:t>,</a:t>
            </a:r>
            <a:r>
              <a:rPr lang="ru-RU" altLang="de-DE" sz="2540" dirty="0">
                <a:latin typeface="Times New Roman" panose="02020603050405020304" pitchFamily="18" charset="0"/>
              </a:rPr>
              <a:t> с 2000 г., процесс ускоряется</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Роль синтаксических контекстов </a:t>
            </a:r>
            <a:r>
              <a:rPr lang="cs-CZ" altLang="de-DE" sz="2540" dirty="0">
                <a:latin typeface="Times New Roman" panose="02020603050405020304" pitchFamily="18" charset="0"/>
              </a:rPr>
              <a:t>(</a:t>
            </a:r>
            <a:r>
              <a:rPr lang="ru-RU" altLang="de-DE" sz="2540" dirty="0">
                <a:latin typeface="Times New Roman" panose="02020603050405020304" pitchFamily="18" charset="0"/>
              </a:rPr>
              <a:t>атрибуты с одной стороны, переходные глаголы с другой) та же самая, но более выразительна, чем раньше</a:t>
            </a:r>
          </a:p>
          <a:p>
            <a:pPr marL="387409" indent="-292357">
              <a:spcAft>
                <a:spcPts val="1293"/>
              </a:spcAft>
              <a:buSzPct val="45000"/>
              <a:buFont typeface="Wingdings" pitchFamily="2" charset="2"/>
              <a:buChar char=""/>
              <a:tabLst>
                <a:tab pos="387409" algn="l"/>
                <a:tab pos="482461" algn="l"/>
                <a:tab pos="890031" algn="l"/>
                <a:tab pos="1297603" algn="l"/>
                <a:tab pos="1705173" algn="l"/>
                <a:tab pos="2112745" algn="l"/>
                <a:tab pos="2520315" algn="l"/>
                <a:tab pos="2927886" algn="l"/>
                <a:tab pos="3335457" algn="l"/>
                <a:tab pos="3743028" algn="l"/>
                <a:tab pos="4150599" algn="l"/>
                <a:tab pos="4558170" algn="l"/>
                <a:tab pos="4965741" algn="l"/>
                <a:tab pos="5373312" algn="l"/>
                <a:tab pos="5780883" algn="l"/>
                <a:tab pos="6188454" algn="l"/>
                <a:tab pos="6596024" algn="l"/>
                <a:tab pos="7003596" algn="l"/>
                <a:tab pos="7411166" algn="l"/>
                <a:tab pos="7818738" algn="l"/>
                <a:tab pos="8226308" algn="l"/>
                <a:tab pos="8537387" algn="l"/>
              </a:tabLst>
              <a:defRPr/>
            </a:pPr>
            <a:r>
              <a:rPr lang="ru-RU" altLang="de-DE" sz="2540" dirty="0">
                <a:latin typeface="Times New Roman" panose="02020603050405020304" pitchFamily="18" charset="0"/>
              </a:rPr>
              <a:t>У специального собирательного существительного </a:t>
            </a:r>
            <a:r>
              <a:rPr lang="ru-RU" altLang="de-DE" sz="2540" i="1" dirty="0">
                <a:latin typeface="Times New Roman" panose="02020603050405020304" pitchFamily="18" charset="0"/>
              </a:rPr>
              <a:t>народ</a:t>
            </a:r>
            <a:r>
              <a:rPr lang="ru-RU" altLang="de-DE" sz="2540" dirty="0">
                <a:latin typeface="Times New Roman" panose="02020603050405020304" pitchFamily="18" charset="0"/>
              </a:rPr>
              <a:t> по разному</a:t>
            </a:r>
            <a:r>
              <a:rPr lang="cs-CZ" altLang="de-DE" sz="2540" dirty="0">
                <a:latin typeface="Times New Roman" panose="02020603050405020304" pitchFamily="18" charset="0"/>
              </a:rPr>
              <a:t> </a:t>
            </a:r>
            <a:r>
              <a:rPr lang="ru-RU" altLang="de-DE" sz="2540" dirty="0">
                <a:latin typeface="Times New Roman" panose="02020603050405020304" pitchFamily="18" charset="0"/>
              </a:rPr>
              <a:t>ведут себя разные квантификаторы: существительные чаще всего не связываются с окончанием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a:t>
            </a:r>
            <a:r>
              <a:rPr lang="ru-RU" altLang="de-DE" sz="2540" i="1" dirty="0">
                <a:latin typeface="Times New Roman" panose="02020603050405020304" pitchFamily="18" charset="0"/>
              </a:rPr>
              <a:t>(масса народа)</a:t>
            </a:r>
            <a:r>
              <a:rPr lang="ru-RU" altLang="de-DE" sz="2540" dirty="0">
                <a:latin typeface="Times New Roman" panose="02020603050405020304" pitchFamily="18" charset="0"/>
              </a:rPr>
              <a:t>, а наречия все еще связываются </a:t>
            </a:r>
            <a:r>
              <a:rPr lang="ru-RU" altLang="de-DE" sz="2540" i="1" dirty="0">
                <a:latin typeface="Times New Roman" panose="02020603050405020304" pitchFamily="18" charset="0"/>
              </a:rPr>
              <a:t>(много народу)</a:t>
            </a:r>
            <a:r>
              <a:rPr lang="ru-RU" altLang="de-DE" sz="2540" dirty="0">
                <a:latin typeface="Times New Roman" panose="02020603050405020304" pitchFamily="18"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9F08D040-D6C3-CE42-9FEE-72B2410C9DB7}"/>
              </a:ext>
            </a:extLst>
          </p:cNvPr>
          <p:cNvSpPr>
            <a:spLocks noGrp="1" noChangeArrowheads="1"/>
          </p:cNvSpPr>
          <p:nvPr>
            <p:ph type="body"/>
          </p:nvPr>
        </p:nvSpPr>
        <p:spPr>
          <a:xfrm>
            <a:off x="1784188" y="195861"/>
            <a:ext cx="8491131" cy="6205612"/>
          </a:xfrm>
        </p:spPr>
        <p:txBody>
          <a:bodyPr vert="horz" lIns="91440" tIns="22534" rIns="91440" bIns="45720" rtlCol="0" anchor="t">
            <a:normAutofit/>
          </a:bodyPr>
          <a:lstStyle/>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ru-RU" altLang="de-DE" sz="2540" dirty="0">
                <a:latin typeface="Times New Roman" panose="02020603050405020304" pitchFamily="18" charset="0"/>
              </a:rPr>
              <a:t>Ср</a:t>
            </a:r>
            <a:r>
              <a:rPr lang="cs-CZ" altLang="de-DE" sz="2540" dirty="0">
                <a:latin typeface="Times New Roman" panose="02020603050405020304" pitchFamily="18" charset="0"/>
              </a:rPr>
              <a:t>. </a:t>
            </a:r>
            <a:r>
              <a:rPr lang="cs-CZ" altLang="de-DE" sz="2540" dirty="0" err="1">
                <a:latin typeface="Times New Roman" panose="02020603050405020304" pitchFamily="18" charset="0"/>
              </a:rPr>
              <a:t>Brehmer</a:t>
            </a:r>
            <a:r>
              <a:rPr lang="ru-RU" altLang="de-DE" sz="2540" dirty="0">
                <a:latin typeface="Times New Roman" panose="02020603050405020304" pitchFamily="18" charset="0"/>
              </a:rPr>
              <a:t> (2006)</a:t>
            </a:r>
            <a:r>
              <a:rPr lang="cs-CZ" altLang="de-DE" sz="2540" dirty="0">
                <a:latin typeface="Times New Roman" panose="02020603050405020304" pitchFamily="18" charset="0"/>
              </a:rPr>
              <a:t> </a:t>
            </a:r>
            <a:r>
              <a:rPr lang="ru-RU" altLang="de-DE" sz="2540" dirty="0">
                <a:latin typeface="Times New Roman" panose="02020603050405020304" pitchFamily="18" charset="0"/>
              </a:rPr>
              <a:t>с</a:t>
            </a:r>
            <a:r>
              <a:rPr lang="cs-CZ" altLang="de-DE" sz="2540" dirty="0">
                <a:latin typeface="Times New Roman" panose="02020603050405020304" pitchFamily="18" charset="0"/>
              </a:rPr>
              <a:t>. 62-64</a:t>
            </a:r>
          </a:p>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endParaRPr lang="ru-RU" altLang="de-DE" sz="2540" dirty="0">
              <a:latin typeface="Times New Roman" panose="02020603050405020304" pitchFamily="18" charset="0"/>
            </a:endParaRPr>
          </a:p>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ru-RU" altLang="de-DE" sz="2540" dirty="0">
                <a:latin typeface="Times New Roman" panose="02020603050405020304" pitchFamily="18" charset="0"/>
              </a:rPr>
              <a:t>В конце концов можно констатировать, что происходит постепенная </a:t>
            </a:r>
            <a:r>
              <a:rPr lang="ru-RU" altLang="de-DE" sz="2540" b="1" dirty="0" err="1">
                <a:latin typeface="Times New Roman" panose="02020603050405020304" pitchFamily="18" charset="0"/>
              </a:rPr>
              <a:t>фразеологизация</a:t>
            </a:r>
            <a:r>
              <a:rPr lang="ru-RU" altLang="de-DE" sz="2540" dirty="0">
                <a:latin typeface="Times New Roman" panose="02020603050405020304" pitchFamily="18" charset="0"/>
              </a:rPr>
              <a:t> контекстов не только для окончания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как такового, но и в его партитивном значении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82F4FFA3-A595-86B8-982C-24944F0A98A5}"/>
              </a:ext>
            </a:extLst>
          </p:cNvPr>
          <p:cNvSpPr>
            <a:spLocks noGrp="1" noChangeArrowheads="1"/>
          </p:cNvSpPr>
          <p:nvPr>
            <p:ph type="title"/>
          </p:nvPr>
        </p:nvSpPr>
        <p:spPr>
          <a:xfrm>
            <a:off x="1981489" y="162739"/>
            <a:ext cx="8229024" cy="1258692"/>
          </a:xfrm>
        </p:spPr>
        <p:txBody>
          <a:bodyPr vert="horz" lIns="91440" tIns="25474" rIns="91440" bIns="45720" rtlCol="0" anchor="ctr">
            <a:normAutofit/>
          </a:bodyPr>
          <a:lstStyle/>
          <a:p>
            <a:pPr>
              <a:spcAft>
                <a:spcPts val="907"/>
              </a:spcAft>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ru-RU" altLang="de-DE" sz="2903" dirty="0">
                <a:latin typeface="Times New Roman" panose="02020603050405020304" pitchFamily="18" charset="0"/>
              </a:rPr>
              <a:t>Актуальные процессы морфологии: </a:t>
            </a:r>
            <a:r>
              <a:rPr lang="ru-RU" altLang="de-DE" sz="2903" dirty="0" err="1">
                <a:latin typeface="Times New Roman" panose="02020603050405020304" pitchFamily="18" charset="0"/>
              </a:rPr>
              <a:t>сущест-вительное</a:t>
            </a:r>
            <a:r>
              <a:rPr lang="ru-RU" altLang="de-DE" sz="2903" dirty="0">
                <a:latin typeface="Times New Roman" panose="02020603050405020304" pitchFamily="18" charset="0"/>
              </a:rPr>
              <a:t> </a:t>
            </a:r>
            <a:r>
              <a:rPr lang="de-CH" altLang="de-DE" sz="2903" dirty="0">
                <a:latin typeface="Times New Roman" panose="02020603050405020304" pitchFamily="18" charset="0"/>
              </a:rPr>
              <a:t>II (</a:t>
            </a:r>
            <a:r>
              <a:rPr lang="ru-RU" altLang="de-DE" sz="2903" dirty="0">
                <a:latin typeface="Times New Roman" panose="02020603050405020304" pitchFamily="18" charset="0"/>
              </a:rPr>
              <a:t>пред. п. ед. ч. м. р. на -</a:t>
            </a:r>
            <a:r>
              <a:rPr lang="ru-RU" altLang="de-DE" sz="2903" i="1" dirty="0">
                <a:latin typeface="Times New Roman" panose="02020603050405020304" pitchFamily="18" charset="0"/>
              </a:rPr>
              <a:t>у/ю</a:t>
            </a:r>
            <a:r>
              <a:rPr lang="de-CH" altLang="de-DE" sz="2903" dirty="0">
                <a:latin typeface="Times New Roman" panose="02020603050405020304" pitchFamily="18" charset="0"/>
              </a:rPr>
              <a:t>)</a:t>
            </a:r>
          </a:p>
        </p:txBody>
      </p:sp>
      <p:sp>
        <p:nvSpPr>
          <p:cNvPr id="17411" name="Rectangle 2">
            <a:extLst>
              <a:ext uri="{FF2B5EF4-FFF2-40B4-BE49-F238E27FC236}">
                <a16:creationId xmlns:a16="http://schemas.microsoft.com/office/drawing/2014/main" id="{E0B48006-4B51-2165-61BC-B35C692BDD3A}"/>
              </a:ext>
            </a:extLst>
          </p:cNvPr>
          <p:cNvSpPr>
            <a:spLocks noGrp="1" noChangeArrowheads="1"/>
          </p:cNvSpPr>
          <p:nvPr>
            <p:ph type="body" idx="1"/>
          </p:nvPr>
        </p:nvSpPr>
        <p:spPr>
          <a:xfrm>
            <a:off x="1719381" y="1273094"/>
            <a:ext cx="8753239" cy="5422170"/>
          </a:xfrm>
        </p:spPr>
        <p:txBody>
          <a:bodyPr vert="horz" lIns="91440" tIns="22534" rIns="91440" bIns="45720" rtlCol="0">
            <a:normAutofit/>
          </a:bodyPr>
          <a:lstStyle/>
          <a:p>
            <a:pPr marL="380208" indent="-285156">
              <a:buSzPct val="45000"/>
              <a:buFont typeface="Wingdings" pitchFamily="2" charset="2"/>
              <a:buChar char=""/>
              <a:tabLst>
                <a:tab pos="380208" algn="l"/>
                <a:tab pos="475259" algn="l"/>
                <a:tab pos="882831" algn="l"/>
                <a:tab pos="1290401" algn="l"/>
                <a:tab pos="1697973" algn="l"/>
                <a:tab pos="2105543" algn="l"/>
                <a:tab pos="2513115" algn="l"/>
                <a:tab pos="2920685" algn="l"/>
                <a:tab pos="3328256" algn="l"/>
                <a:tab pos="3735827" algn="l"/>
                <a:tab pos="4143398" algn="l"/>
                <a:tab pos="4550969" algn="l"/>
                <a:tab pos="4958540" algn="l"/>
                <a:tab pos="5366111" algn="l"/>
                <a:tab pos="5773682" algn="l"/>
                <a:tab pos="6181253" algn="l"/>
                <a:tab pos="6588824" algn="l"/>
                <a:tab pos="6996394" algn="l"/>
                <a:tab pos="7403966" algn="l"/>
                <a:tab pos="7811536" algn="l"/>
                <a:tab pos="8219108" algn="l"/>
              </a:tabLst>
              <a:defRPr/>
            </a:pPr>
            <a:endParaRPr lang="de-CH" altLang="de-DE" sz="2540" dirty="0">
              <a:latin typeface="Times New Roman" panose="02020603050405020304" pitchFamily="18" charset="0"/>
            </a:endParaRPr>
          </a:p>
          <a:p>
            <a:pPr marL="380208" indent="-285156">
              <a:buSzPct val="45000"/>
              <a:buFont typeface="Wingdings" pitchFamily="2" charset="2"/>
              <a:buChar char=""/>
              <a:tabLst>
                <a:tab pos="380208" algn="l"/>
                <a:tab pos="475259" algn="l"/>
                <a:tab pos="882831" algn="l"/>
                <a:tab pos="1290401" algn="l"/>
                <a:tab pos="1697973" algn="l"/>
                <a:tab pos="2105543" algn="l"/>
                <a:tab pos="2513115" algn="l"/>
                <a:tab pos="2920685" algn="l"/>
                <a:tab pos="3328256" algn="l"/>
                <a:tab pos="3735827" algn="l"/>
                <a:tab pos="4143398" algn="l"/>
                <a:tab pos="4550969" algn="l"/>
                <a:tab pos="4958540" algn="l"/>
                <a:tab pos="5366111" algn="l"/>
                <a:tab pos="5773682" algn="l"/>
                <a:tab pos="6181253" algn="l"/>
                <a:tab pos="6588824" algn="l"/>
                <a:tab pos="6996394" algn="l"/>
                <a:tab pos="7403966" algn="l"/>
                <a:tab pos="7811536" algn="l"/>
                <a:tab pos="8219108" algn="l"/>
              </a:tabLst>
              <a:defRPr/>
            </a:pPr>
            <a:r>
              <a:rPr lang="ru-RU" altLang="de-DE" sz="2540" dirty="0" err="1">
                <a:latin typeface="Times New Roman" panose="02020603050405020304" pitchFamily="18" charset="0"/>
              </a:rPr>
              <a:t>Плунгян</a:t>
            </a:r>
            <a:r>
              <a:rPr lang="ru-RU" altLang="de-DE" sz="2540" dirty="0">
                <a:latin typeface="Times New Roman" panose="02020603050405020304" pitchFamily="18" charset="0"/>
              </a:rPr>
              <a:t>, В. А. 2002. К семантике русского локатива („второго предложного“ падежа). </a:t>
            </a:r>
            <a:r>
              <a:rPr lang="ru-RU" altLang="de-DE" sz="2540" i="1" dirty="0">
                <a:latin typeface="Times New Roman" panose="02020603050405020304" pitchFamily="18" charset="0"/>
              </a:rPr>
              <a:t>Семиотика и информатика</a:t>
            </a:r>
            <a:r>
              <a:rPr lang="ru-RU" altLang="de-DE" sz="2540" dirty="0">
                <a:latin typeface="Times New Roman" panose="02020603050405020304" pitchFamily="18" charset="0"/>
              </a:rPr>
              <a:t>, </a:t>
            </a:r>
            <a:r>
              <a:rPr lang="ru-RU" altLang="de-DE" sz="2540" dirty="0" err="1">
                <a:latin typeface="Times New Roman" panose="02020603050405020304" pitchFamily="18" charset="0"/>
              </a:rPr>
              <a:t>вып</a:t>
            </a:r>
            <a:r>
              <a:rPr lang="ru-RU" altLang="de-DE" sz="2540" dirty="0">
                <a:latin typeface="Times New Roman" panose="02020603050405020304" pitchFamily="18" charset="0"/>
              </a:rPr>
              <a:t>. 37, 2002, с. 229-254</a:t>
            </a:r>
            <a:r>
              <a:rPr lang="cs-CZ" altLang="de-DE" sz="2540" dirty="0">
                <a:latin typeface="Times New Roman" panose="02020603050405020304" pitchFamily="18" charset="0"/>
              </a:rPr>
              <a:t> </a:t>
            </a:r>
            <a:r>
              <a:rPr lang="cs-CZ" altLang="de-DE" sz="2540" dirty="0">
                <a:latin typeface="Times New Roman" panose="02020603050405020304" pitchFamily="18" charset="0"/>
                <a:hlinkClick r:id="rId3"/>
              </a:rPr>
              <a:t>http://www.philology.ru/linguistics2/plungyan-02.htm</a:t>
            </a:r>
            <a:r>
              <a:rPr lang="cs-CZ" altLang="de-DE" sz="2540" dirty="0">
                <a:latin typeface="Times New Roman" panose="02020603050405020304" pitchFamily="18" charset="0"/>
              </a:rPr>
              <a:t> </a:t>
            </a:r>
          </a:p>
          <a:p>
            <a:pPr marL="380208" indent="-285156">
              <a:buSzPct val="45000"/>
              <a:buFont typeface="Wingdings" pitchFamily="2" charset="2"/>
              <a:buChar char=""/>
              <a:tabLst>
                <a:tab pos="380208" algn="l"/>
                <a:tab pos="475259" algn="l"/>
                <a:tab pos="882831" algn="l"/>
                <a:tab pos="1290401" algn="l"/>
                <a:tab pos="1697973" algn="l"/>
                <a:tab pos="2105543" algn="l"/>
                <a:tab pos="2513115" algn="l"/>
                <a:tab pos="2920685" algn="l"/>
                <a:tab pos="3328256" algn="l"/>
                <a:tab pos="3735827" algn="l"/>
                <a:tab pos="4143398" algn="l"/>
                <a:tab pos="4550969" algn="l"/>
                <a:tab pos="4958540" algn="l"/>
                <a:tab pos="5366111" algn="l"/>
                <a:tab pos="5773682" algn="l"/>
                <a:tab pos="6181253" algn="l"/>
                <a:tab pos="6588824" algn="l"/>
                <a:tab pos="6996394" algn="l"/>
                <a:tab pos="7403966" algn="l"/>
                <a:tab pos="7811536" algn="l"/>
                <a:tab pos="8219108" algn="l"/>
              </a:tabLst>
              <a:defRPr/>
            </a:pPr>
            <a:r>
              <a:rPr lang="en-GB" altLang="de-DE" sz="2540" dirty="0">
                <a:latin typeface="Times New Roman" panose="02020603050405020304" pitchFamily="18" charset="0"/>
              </a:rPr>
              <a:t>D. Brown. 2007. Peripheral functions and </a:t>
            </a:r>
            <a:r>
              <a:rPr lang="en-GB" altLang="de-DE" sz="2540" dirty="0" err="1">
                <a:latin typeface="Times New Roman" panose="02020603050405020304" pitchFamily="18" charset="0"/>
              </a:rPr>
              <a:t>overdifferentiation</a:t>
            </a:r>
            <a:r>
              <a:rPr lang="en-GB" altLang="de-DE" sz="2540" dirty="0">
                <a:latin typeface="Times New Roman" panose="02020603050405020304" pitchFamily="18" charset="0"/>
              </a:rPr>
              <a:t>: the Russian second locative. </a:t>
            </a:r>
            <a:r>
              <a:rPr lang="en-GB" altLang="de-DE" sz="2540" i="1" dirty="0">
                <a:latin typeface="Times New Roman" panose="02020603050405020304" pitchFamily="18" charset="0"/>
              </a:rPr>
              <a:t>Russian Linguistics</a:t>
            </a:r>
            <a:r>
              <a:rPr lang="en-GB" altLang="de-DE" sz="2540" dirty="0">
                <a:latin typeface="Times New Roman" panose="02020603050405020304" pitchFamily="18" charset="0"/>
              </a:rPr>
              <a:t> 31, 61-76. </a:t>
            </a:r>
          </a:p>
          <a:p>
            <a:pPr marL="380208" indent="-285156">
              <a:buSzPct val="45000"/>
              <a:buFont typeface="Wingdings" pitchFamily="2" charset="2"/>
              <a:buChar char=""/>
              <a:tabLst>
                <a:tab pos="380208" algn="l"/>
                <a:tab pos="475259" algn="l"/>
                <a:tab pos="882831" algn="l"/>
                <a:tab pos="1290401" algn="l"/>
                <a:tab pos="1697973" algn="l"/>
                <a:tab pos="2105543" algn="l"/>
                <a:tab pos="2513115" algn="l"/>
                <a:tab pos="2920685" algn="l"/>
                <a:tab pos="3328256" algn="l"/>
                <a:tab pos="3735827" algn="l"/>
                <a:tab pos="4143398" algn="l"/>
                <a:tab pos="4550969" algn="l"/>
                <a:tab pos="4958540" algn="l"/>
                <a:tab pos="5366111" algn="l"/>
                <a:tab pos="5773682" algn="l"/>
                <a:tab pos="6181253" algn="l"/>
                <a:tab pos="6588824" algn="l"/>
                <a:tab pos="6996394" algn="l"/>
                <a:tab pos="7403966" algn="l"/>
                <a:tab pos="7811536" algn="l"/>
                <a:tab pos="8219108" algn="l"/>
              </a:tabLst>
              <a:defRPr/>
            </a:pPr>
            <a:r>
              <a:rPr lang="ru-RU" altLang="de-DE" sz="2540" dirty="0">
                <a:latin typeface="Times New Roman" panose="02020603050405020304" pitchFamily="18" charset="0"/>
              </a:rPr>
              <a:t>Как род. п. ед. ч. м. р. на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и пред.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происходит</a:t>
            </a:r>
            <a:r>
              <a:rPr lang="cs-CZ" altLang="de-DE" sz="2540" dirty="0">
                <a:latin typeface="Times New Roman" panose="02020603050405020304" pitchFamily="18" charset="0"/>
              </a:rPr>
              <a:t> </a:t>
            </a:r>
            <a:r>
              <a:rPr lang="ru-RU" altLang="de-DE" sz="2540" dirty="0">
                <a:latin typeface="Times New Roman" panose="02020603050405020304" pitchFamily="18" charset="0"/>
              </a:rPr>
              <a:t>от бывшей парадигмы с основой на </a:t>
            </a:r>
            <a:r>
              <a:rPr lang="de-CH" altLang="de-DE" sz="2540" dirty="0">
                <a:latin typeface="Times New Roman" panose="02020603050405020304" pitchFamily="18" charset="0"/>
              </a:rPr>
              <a:t>*-</a:t>
            </a:r>
            <a:r>
              <a:rPr lang="de-CH" altLang="de-DE" sz="2540" i="1" dirty="0">
                <a:latin typeface="Times New Roman" panose="02020603050405020304" pitchFamily="18" charset="0"/>
              </a:rPr>
              <a:t>u</a:t>
            </a:r>
            <a:r>
              <a:rPr lang="de-CH" altLang="de-DE" sz="2540" dirty="0">
                <a:latin typeface="Times New Roman" panose="02020603050405020304" pitchFamily="18" charset="0"/>
              </a:rPr>
              <a:t>. </a:t>
            </a:r>
            <a:r>
              <a:rPr lang="ru-RU" altLang="de-DE" sz="2540" dirty="0">
                <a:latin typeface="Times New Roman" panose="02020603050405020304" pitchFamily="18" charset="0"/>
              </a:rPr>
              <a:t>Как род. п. ед. ч. м. р. на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и пред. п. ед. ч. м. р. на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образуется определенной группой слов и специализируется на определенных семантических контекстах. Как пред. п. вообще, он употребляется только с предлогами.</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BC4E43C-9000-5DA1-0205-E15F7C515EBF}"/>
              </a:ext>
            </a:extLst>
          </p:cNvPr>
          <p:cNvSpPr>
            <a:spLocks noGrp="1" noChangeArrowheads="1"/>
          </p:cNvSpPr>
          <p:nvPr>
            <p:ph type="body"/>
          </p:nvPr>
        </p:nvSpPr>
        <p:spPr>
          <a:xfrm>
            <a:off x="1719381" y="195862"/>
            <a:ext cx="8688433" cy="6531086"/>
          </a:xfrm>
        </p:spPr>
        <p:txBody>
          <a:bodyPr vert="horz" lIns="91440" tIns="25474" rIns="91440" bIns="45720" rtlCol="0" anchor="t">
            <a:normAutofit lnSpcReduction="10000"/>
          </a:bodyPr>
          <a:lstStyle/>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В отличие от</a:t>
            </a:r>
            <a:r>
              <a:rPr lang="cs-CZ" altLang="de-DE" sz="2540" dirty="0">
                <a:latin typeface="Times New Roman" panose="02020603050405020304" pitchFamily="18" charset="0"/>
              </a:rPr>
              <a:t> </a:t>
            </a:r>
            <a:r>
              <a:rPr lang="ru-RU" altLang="de-DE" sz="2540" dirty="0">
                <a:latin typeface="Times New Roman" panose="02020603050405020304" pitchFamily="18" charset="0"/>
              </a:rPr>
              <a:t>окончания -</a:t>
            </a:r>
            <a:r>
              <a:rPr lang="ru-RU" altLang="de-DE" sz="2540" i="1" dirty="0">
                <a:latin typeface="Times New Roman" panose="02020603050405020304" pitchFamily="18" charset="0"/>
              </a:rPr>
              <a:t>е</a:t>
            </a:r>
            <a:r>
              <a:rPr lang="ru-RU" altLang="de-DE" sz="2540" dirty="0">
                <a:latin typeface="Times New Roman" panose="02020603050405020304" pitchFamily="18" charset="0"/>
              </a:rPr>
              <a:t> происходящего от первоначального склонения основ на </a:t>
            </a:r>
            <a:r>
              <a:rPr lang="de-CH" altLang="de-DE" sz="2540" dirty="0">
                <a:latin typeface="Times New Roman" panose="02020603050405020304" pitchFamily="18" charset="0"/>
              </a:rPr>
              <a:t>*-</a:t>
            </a:r>
            <a:r>
              <a:rPr lang="ru-RU" altLang="de-DE" sz="2540" i="1" dirty="0">
                <a:latin typeface="Times New Roman" panose="02020603050405020304" pitchFamily="18" charset="0"/>
              </a:rPr>
              <a:t>о</a:t>
            </a:r>
            <a:r>
              <a:rPr lang="ru-RU" altLang="de-DE" sz="2540" dirty="0">
                <a:latin typeface="Times New Roman" panose="02020603050405020304" pitchFamily="18" charset="0"/>
              </a:rPr>
              <a:t>,</a:t>
            </a:r>
            <a:r>
              <a:rPr lang="ru-RU" altLang="de-DE" sz="2540" i="1" dirty="0">
                <a:latin typeface="Times New Roman" panose="02020603050405020304" pitchFamily="18" charset="0"/>
              </a:rPr>
              <a:t> </a:t>
            </a: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не употребляется со всеми предлогами управляющими предложным падежом, а только с местными предлогами </a:t>
            </a:r>
            <a:r>
              <a:rPr lang="ru-RU" altLang="de-DE" sz="2540" i="1" dirty="0">
                <a:latin typeface="Times New Roman" panose="02020603050405020304" pitchFamily="18" charset="0"/>
              </a:rPr>
              <a:t>в</a:t>
            </a:r>
            <a:r>
              <a:rPr lang="ru-RU" altLang="de-DE" sz="2540" dirty="0">
                <a:latin typeface="Times New Roman" panose="02020603050405020304" pitchFamily="18" charset="0"/>
              </a:rPr>
              <a:t> и</a:t>
            </a:r>
            <a:r>
              <a:rPr lang="cs-CZ" altLang="de-DE" sz="2540" dirty="0">
                <a:latin typeface="Times New Roman" panose="02020603050405020304" pitchFamily="18" charset="0"/>
              </a:rPr>
              <a:t> </a:t>
            </a:r>
            <a:r>
              <a:rPr lang="ru-RU" altLang="de-DE" sz="2540" i="1" dirty="0">
                <a:latin typeface="Times New Roman" panose="02020603050405020304" pitchFamily="18" charset="0"/>
              </a:rPr>
              <a:t>на</a:t>
            </a:r>
            <a:r>
              <a:rPr lang="ru-RU" altLang="de-DE" sz="2540" dirty="0">
                <a:latin typeface="Times New Roman" panose="02020603050405020304" pitchFamily="18" charset="0"/>
              </a:rPr>
              <a:t> (но не </a:t>
            </a:r>
            <a:r>
              <a:rPr lang="ru-RU" altLang="de-DE" sz="2540" i="1" dirty="0">
                <a:latin typeface="Times New Roman" panose="02020603050405020304" pitchFamily="18" charset="0"/>
              </a:rPr>
              <a:t>при</a:t>
            </a:r>
            <a:r>
              <a:rPr lang="ru-RU" altLang="de-DE" sz="2540" dirty="0">
                <a:latin typeface="Times New Roman" panose="02020603050405020304" pitchFamily="18" charset="0"/>
              </a:rPr>
              <a:t>, ни </a:t>
            </a:r>
            <a:r>
              <a:rPr lang="ru-RU" altLang="de-DE" sz="2540" i="1" dirty="0">
                <a:latin typeface="Times New Roman" panose="02020603050405020304" pitchFamily="18" charset="0"/>
              </a:rPr>
              <a:t>о</a:t>
            </a:r>
            <a:r>
              <a:rPr lang="ru-RU" altLang="de-DE" sz="2540" dirty="0">
                <a:latin typeface="Times New Roman" panose="02020603050405020304" pitchFamily="18" charset="0"/>
              </a:rPr>
              <a:t>).</a:t>
            </a:r>
          </a:p>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Кроме того, и с предлогами </a:t>
            </a:r>
            <a:r>
              <a:rPr lang="ru-RU" altLang="de-DE" sz="2540" i="1" dirty="0">
                <a:latin typeface="Times New Roman" panose="02020603050405020304" pitchFamily="18" charset="0"/>
              </a:rPr>
              <a:t>в</a:t>
            </a:r>
            <a:r>
              <a:rPr lang="ru-RU" altLang="de-DE" sz="2540" dirty="0">
                <a:latin typeface="Times New Roman" panose="02020603050405020304" pitchFamily="18" charset="0"/>
              </a:rPr>
              <a:t> и</a:t>
            </a:r>
            <a:r>
              <a:rPr lang="cs-CZ" altLang="de-DE" sz="2540" dirty="0">
                <a:latin typeface="Times New Roman" panose="02020603050405020304" pitchFamily="18" charset="0"/>
              </a:rPr>
              <a:t> </a:t>
            </a:r>
            <a:r>
              <a:rPr lang="ru-RU" altLang="de-DE" sz="2540" i="1" dirty="0">
                <a:latin typeface="Times New Roman" panose="02020603050405020304" pitchFamily="18" charset="0"/>
              </a:rPr>
              <a:t>на</a:t>
            </a:r>
            <a:r>
              <a:rPr lang="ru-RU" altLang="de-DE" sz="2540" dirty="0">
                <a:latin typeface="Times New Roman" panose="02020603050405020304" pitchFamily="18" charset="0"/>
              </a:rPr>
              <a:t>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употребляется только там, где</a:t>
            </a:r>
            <a:r>
              <a:rPr lang="cs-CZ" altLang="de-DE" sz="2540" dirty="0">
                <a:latin typeface="Times New Roman" panose="02020603050405020304" pitchFamily="18" charset="0"/>
              </a:rPr>
              <a:t> </a:t>
            </a:r>
            <a:r>
              <a:rPr lang="ru-RU" altLang="de-DE" sz="2540" dirty="0">
                <a:latin typeface="Times New Roman" panose="02020603050405020304" pitchFamily="18" charset="0"/>
              </a:rPr>
              <a:t>выражено действительно местное отношение, а не переносные значения: </a:t>
            </a:r>
            <a:r>
              <a:rPr lang="de-CH" altLang="de-DE" sz="2540" i="1" dirty="0" err="1">
                <a:latin typeface="Times New Roman" panose="02020603050405020304" pitchFamily="18" charset="0"/>
              </a:rPr>
              <a:t>находиться</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в</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отпуску</a:t>
            </a:r>
            <a:r>
              <a:rPr lang="de-CH" altLang="de-DE" sz="2540" i="1" dirty="0">
                <a:latin typeface="Times New Roman" panose="02020603050405020304" pitchFamily="18" charset="0"/>
              </a:rPr>
              <a:t>/</a:t>
            </a:r>
            <a:r>
              <a:rPr lang="de-CH" altLang="de-DE" sz="2540" i="1" dirty="0" err="1">
                <a:latin typeface="Times New Roman" panose="02020603050405020304" pitchFamily="18" charset="0"/>
              </a:rPr>
              <a:t>в</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отпуске</a:t>
            </a:r>
            <a:r>
              <a:rPr lang="de-CH" altLang="de-DE" sz="2540" dirty="0">
                <a:latin typeface="Times New Roman" panose="02020603050405020304" pitchFamily="18" charset="0"/>
              </a:rPr>
              <a:t>, </a:t>
            </a:r>
            <a:r>
              <a:rPr lang="ru-RU" altLang="de-DE" sz="2540" dirty="0">
                <a:latin typeface="Times New Roman" panose="02020603050405020304" pitchFamily="18" charset="0"/>
              </a:rPr>
              <a:t>но только</a:t>
            </a:r>
            <a:r>
              <a:rPr lang="de-CH" altLang="de-DE" sz="2540" dirty="0">
                <a:latin typeface="Times New Roman" panose="02020603050405020304" pitchFamily="18" charset="0"/>
              </a:rPr>
              <a:t> </a:t>
            </a:r>
            <a:r>
              <a:rPr lang="de-CH" altLang="de-DE" sz="2540" i="1" dirty="0" err="1">
                <a:latin typeface="Times New Roman" panose="02020603050405020304" pitchFamily="18" charset="0"/>
              </a:rPr>
              <a:t>потребность</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в</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отпуске</a:t>
            </a:r>
            <a:r>
              <a:rPr lang="de-CH" altLang="de-DE" sz="2540" dirty="0">
                <a:latin typeface="Times New Roman" panose="02020603050405020304" pitchFamily="18" charset="0"/>
              </a:rPr>
              <a:t> </a:t>
            </a:r>
            <a:r>
              <a:rPr lang="ru-RU" altLang="de-DE" sz="2540" dirty="0">
                <a:latin typeface="Times New Roman" panose="02020603050405020304" pitchFamily="18" charset="0"/>
              </a:rPr>
              <a:t>(предлогом </a:t>
            </a:r>
            <a:r>
              <a:rPr lang="de-CH" altLang="de-DE" sz="2540" i="1" dirty="0" err="1">
                <a:latin typeface="Times New Roman" panose="02020603050405020304" pitchFamily="18" charset="0"/>
              </a:rPr>
              <a:t>в</a:t>
            </a:r>
            <a:r>
              <a:rPr lang="de-CH" altLang="de-DE" sz="2540" i="1" dirty="0">
                <a:latin typeface="Times New Roman" panose="02020603050405020304" pitchFamily="18" charset="0"/>
              </a:rPr>
              <a:t> </a:t>
            </a:r>
            <a:r>
              <a:rPr lang="ru-RU" altLang="de-DE" sz="2540" dirty="0">
                <a:latin typeface="Times New Roman" panose="02020603050405020304" pitchFamily="18" charset="0"/>
              </a:rPr>
              <a:t>здесь управляет существительное </a:t>
            </a:r>
            <a:r>
              <a:rPr lang="ru-RU" altLang="de-DE" sz="2540" i="1" dirty="0">
                <a:latin typeface="Times New Roman" panose="02020603050405020304" pitchFamily="18" charset="0"/>
              </a:rPr>
              <a:t>потребность</a:t>
            </a:r>
            <a:r>
              <a:rPr lang="ru-RU" altLang="de-DE" sz="2540" dirty="0">
                <a:latin typeface="Times New Roman" panose="02020603050405020304" pitchFamily="18" charset="0"/>
              </a:rPr>
              <a:t>, он не выражает прямое пространственное отношение)</a:t>
            </a:r>
          </a:p>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a:t>
            </a:r>
            <a:r>
              <a:rPr lang="ru-RU" altLang="de-DE" sz="2540" dirty="0">
                <a:latin typeface="Times New Roman" panose="02020603050405020304" pitchFamily="18" charset="0"/>
                <a:cs typeface="Times New Roman" panose="02020603050405020304" pitchFamily="18" charset="0"/>
              </a:rPr>
              <a:t>Особенностью русского языка является то обстоятельство, что окончания -</a:t>
            </a:r>
            <a:r>
              <a:rPr lang="cs-CZ" altLang="de-DE" sz="2540" i="1" dirty="0" err="1">
                <a:latin typeface="Times New Roman" panose="02020603050405020304" pitchFamily="18" charset="0"/>
                <a:cs typeface="Times New Roman" panose="02020603050405020304" pitchFamily="18" charset="0"/>
              </a:rPr>
              <a:t>ý</a:t>
            </a:r>
            <a:r>
              <a:rPr lang="cs-CZ" altLang="de-DE" sz="2540" i="1" dirty="0">
                <a:latin typeface="Times New Roman" panose="02020603050405020304" pitchFamily="18" charset="0"/>
                <a:cs typeface="Times New Roman" panose="02020603050405020304" pitchFamily="18" charset="0"/>
              </a:rPr>
              <a:t>, -</a:t>
            </a:r>
            <a:r>
              <a:rPr lang="de-DE" sz="2540" i="1" dirty="0" err="1">
                <a:latin typeface="Times New Roman" panose="02020603050405020304" pitchFamily="18" charset="0"/>
                <a:cs typeface="Times New Roman" panose="02020603050405020304" pitchFamily="18" charset="0"/>
              </a:rPr>
              <a:t>ю</a:t>
            </a:r>
            <a:r>
              <a:rPr lang="de-DE" sz="2540" i="1" dirty="0">
                <a:latin typeface="Times New Roman" panose="02020603050405020304" pitchFamily="18" charset="0"/>
                <a:cs typeface="Times New Roman" panose="02020603050405020304" pitchFamily="18" charset="0"/>
              </a:rPr>
              <a:t>́</a:t>
            </a:r>
            <a:r>
              <a:rPr lang="ru-RU" sz="2540" i="1" dirty="0">
                <a:latin typeface="Times New Roman" panose="02020603050405020304" pitchFamily="18" charset="0"/>
                <a:cs typeface="Times New Roman" panose="02020603050405020304" pitchFamily="18" charset="0"/>
              </a:rPr>
              <a:t> </a:t>
            </a:r>
            <a:r>
              <a:rPr lang="ru-RU" sz="2540" dirty="0">
                <a:latin typeface="Times New Roman" panose="02020603050405020304" pitchFamily="18" charset="0"/>
                <a:cs typeface="Times New Roman" panose="02020603050405020304" pitchFamily="18" charset="0"/>
              </a:rPr>
              <a:t>сочетаются только с предлогами </a:t>
            </a:r>
            <a:r>
              <a:rPr lang="ru-RU" sz="2540" i="1" dirty="0">
                <a:latin typeface="Times New Roman" panose="02020603050405020304" pitchFamily="18" charset="0"/>
                <a:cs typeface="Times New Roman" panose="02020603050405020304" pitchFamily="18" charset="0"/>
              </a:rPr>
              <a:t>в</a:t>
            </a:r>
            <a:r>
              <a:rPr lang="ru-RU" sz="2540" dirty="0">
                <a:latin typeface="Times New Roman" panose="02020603050405020304" pitchFamily="18" charset="0"/>
                <a:cs typeface="Times New Roman" panose="02020603050405020304" pitchFamily="18" charset="0"/>
              </a:rPr>
              <a:t>, </a:t>
            </a:r>
            <a:r>
              <a:rPr lang="ru-RU" sz="2540" i="1" dirty="0">
                <a:latin typeface="Times New Roman" panose="02020603050405020304" pitchFamily="18" charset="0"/>
                <a:cs typeface="Times New Roman" panose="02020603050405020304" pitchFamily="18" charset="0"/>
              </a:rPr>
              <a:t>во</a:t>
            </a:r>
            <a:r>
              <a:rPr lang="ru-RU" sz="2540" dirty="0">
                <a:latin typeface="Times New Roman" panose="02020603050405020304" pitchFamily="18" charset="0"/>
                <a:cs typeface="Times New Roman" panose="02020603050405020304" pitchFamily="18" charset="0"/>
              </a:rPr>
              <a:t> и </a:t>
            </a:r>
            <a:r>
              <a:rPr lang="ru-RU" sz="2540" i="1" dirty="0">
                <a:latin typeface="Times New Roman" panose="02020603050405020304" pitchFamily="18" charset="0"/>
                <a:cs typeface="Times New Roman" panose="02020603050405020304" pitchFamily="18" charset="0"/>
              </a:rPr>
              <a:t>на</a:t>
            </a:r>
            <a:r>
              <a:rPr lang="ru-RU" sz="2540" dirty="0">
                <a:latin typeface="Times New Roman" panose="02020603050405020304" pitchFamily="18" charset="0"/>
                <a:cs typeface="Times New Roman" panose="02020603050405020304" pitchFamily="18" charset="0"/>
              </a:rPr>
              <a:t> в </a:t>
            </a:r>
            <a:r>
              <a:rPr lang="ru-RU" sz="2540" spc="136" dirty="0">
                <a:latin typeface="Times New Roman" panose="02020603050405020304" pitchFamily="18" charset="0"/>
                <a:cs typeface="Times New Roman" panose="02020603050405020304" pitchFamily="18" charset="0"/>
              </a:rPr>
              <a:t>местном</a:t>
            </a:r>
            <a:r>
              <a:rPr lang="ru-RU" sz="2540" dirty="0">
                <a:latin typeface="Times New Roman" panose="02020603050405020304" pitchFamily="18" charset="0"/>
                <a:cs typeface="Times New Roman" panose="02020603050405020304" pitchFamily="18" charset="0"/>
              </a:rPr>
              <a:t> значении. В сочетании, со всеми другими предлогами, а также в сочетании с предлогами </a:t>
            </a:r>
            <a:r>
              <a:rPr lang="ru-RU" sz="2540" i="1" dirty="0">
                <a:latin typeface="Times New Roman" panose="02020603050405020304" pitchFamily="18" charset="0"/>
                <a:cs typeface="Times New Roman" panose="02020603050405020304" pitchFamily="18" charset="0"/>
              </a:rPr>
              <a:t>в</a:t>
            </a:r>
            <a:r>
              <a:rPr lang="ru-RU" sz="2540" dirty="0">
                <a:latin typeface="Times New Roman" panose="02020603050405020304" pitchFamily="18" charset="0"/>
                <a:cs typeface="Times New Roman" panose="02020603050405020304" pitchFamily="18" charset="0"/>
              </a:rPr>
              <a:t>, </a:t>
            </a:r>
            <a:r>
              <a:rPr lang="ru-RU" sz="2540" i="1" dirty="0">
                <a:latin typeface="Times New Roman" panose="02020603050405020304" pitchFamily="18" charset="0"/>
                <a:cs typeface="Times New Roman" panose="02020603050405020304" pitchFamily="18" charset="0"/>
              </a:rPr>
              <a:t>во</a:t>
            </a:r>
            <a:r>
              <a:rPr lang="ru-RU" sz="2540" dirty="0">
                <a:latin typeface="Times New Roman" panose="02020603050405020304" pitchFamily="18" charset="0"/>
                <a:cs typeface="Times New Roman" panose="02020603050405020304" pitchFamily="18" charset="0"/>
              </a:rPr>
              <a:t> и </a:t>
            </a:r>
            <a:r>
              <a:rPr lang="ru-RU" sz="2540" i="1" dirty="0">
                <a:latin typeface="Times New Roman" panose="02020603050405020304" pitchFamily="18" charset="0"/>
                <a:cs typeface="Times New Roman" panose="02020603050405020304" pitchFamily="18" charset="0"/>
              </a:rPr>
              <a:t>на</a:t>
            </a:r>
            <a:r>
              <a:rPr lang="ru-RU" sz="2540" dirty="0">
                <a:latin typeface="Times New Roman" panose="02020603050405020304" pitchFamily="18" charset="0"/>
                <a:cs typeface="Times New Roman" panose="02020603050405020304" pitchFamily="18" charset="0"/>
              </a:rPr>
              <a:t>, употребляемыми не в местном значении, в предложном падеже единств. числа имеется окончание -</a:t>
            </a:r>
            <a:r>
              <a:rPr lang="ru-RU" sz="2540" i="1" dirty="0">
                <a:latin typeface="Times New Roman" panose="02020603050405020304" pitchFamily="18" charset="0"/>
                <a:cs typeface="Times New Roman" panose="02020603050405020304" pitchFamily="18" charset="0"/>
              </a:rPr>
              <a:t>е</a:t>
            </a:r>
            <a:r>
              <a:rPr lang="ru-RU" sz="2540" dirty="0">
                <a:latin typeface="Times New Roman" panose="02020603050405020304" pitchFamily="18" charset="0"/>
                <a:cs typeface="Times New Roman" panose="02020603050405020304" pitchFamily="18" charset="0"/>
              </a:rPr>
              <a:t>, ср. </a:t>
            </a:r>
            <a:r>
              <a:rPr lang="ru-RU" sz="2540" i="1" dirty="0">
                <a:latin typeface="Times New Roman" panose="02020603050405020304" pitchFamily="18" charset="0"/>
                <a:cs typeface="Times New Roman" panose="02020603050405020304" pitchFamily="18" charset="0"/>
              </a:rPr>
              <a:t>в лес</a:t>
            </a:r>
            <a:r>
              <a:rPr lang="cs-CZ" altLang="de-DE" sz="2540" i="1" dirty="0" err="1">
                <a:latin typeface="Times New Roman" panose="02020603050405020304" pitchFamily="18" charset="0"/>
                <a:cs typeface="Times New Roman" panose="02020603050405020304" pitchFamily="18" charset="0"/>
              </a:rPr>
              <a:t>ý</a:t>
            </a:r>
            <a:r>
              <a:rPr lang="ru-RU" sz="2540" i="1" dirty="0">
                <a:latin typeface="Times New Roman" panose="02020603050405020304" pitchFamily="18" charset="0"/>
                <a:cs typeface="Times New Roman" panose="02020603050405020304" pitchFamily="18" charset="0"/>
              </a:rPr>
              <a:t> </a:t>
            </a:r>
            <a:r>
              <a:rPr lang="ru-RU" sz="2540" dirty="0">
                <a:latin typeface="Times New Roman" panose="02020603050405020304" pitchFamily="18" charset="0"/>
                <a:cs typeface="Times New Roman" panose="02020603050405020304" pitchFamily="18" charset="0"/>
              </a:rPr>
              <a:t>∼</a:t>
            </a:r>
            <a:endParaRPr lang="ru-RU" altLang="de-DE" sz="2540"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8EA1239-8A25-DDA9-2425-E40A0092B240}"/>
              </a:ext>
            </a:extLst>
          </p:cNvPr>
          <p:cNvSpPr>
            <a:spLocks noGrp="1" noChangeArrowheads="1"/>
          </p:cNvSpPr>
          <p:nvPr>
            <p:ph type="body"/>
          </p:nvPr>
        </p:nvSpPr>
        <p:spPr>
          <a:xfrm>
            <a:off x="1784188" y="293792"/>
            <a:ext cx="8422004" cy="6270418"/>
          </a:xfrm>
        </p:spPr>
        <p:txBody>
          <a:bodyPr vert="horz" lIns="91440" tIns="25474" rIns="91440" bIns="45720" rtlCol="0" anchor="t">
            <a:normAutofit/>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i="1" dirty="0">
                <a:latin typeface="Times New Roman" panose="02020603050405020304" pitchFamily="18" charset="0"/>
              </a:rPr>
              <a:t>разбираться в л</a:t>
            </a:r>
            <a:r>
              <a:rPr lang="cs-CZ" altLang="de-DE" sz="2540" i="1" dirty="0" err="1">
                <a:latin typeface="Times New Roman" panose="02020603050405020304" pitchFamily="18" charset="0"/>
              </a:rPr>
              <a:t>é</a:t>
            </a:r>
            <a:r>
              <a:rPr lang="ru-RU" altLang="de-DE" sz="2540" i="1" dirty="0">
                <a:latin typeface="Times New Roman" panose="02020603050405020304" pitchFamily="18" charset="0"/>
              </a:rPr>
              <a:t>се</a:t>
            </a:r>
            <a:r>
              <a:rPr lang="cs-CZ" altLang="de-DE" sz="2540" dirty="0">
                <a:latin typeface="Times New Roman" panose="02020603050405020304" pitchFamily="18" charset="0"/>
              </a:rPr>
              <a:t>. </a:t>
            </a:r>
            <a:r>
              <a:rPr lang="ru-RU" altLang="de-DE" sz="2540" dirty="0">
                <a:latin typeface="Times New Roman" panose="02020603050405020304" pitchFamily="18" charset="0"/>
              </a:rPr>
              <a:t>Ввиду этой семантической ограниченности употребления окончаний </a:t>
            </a:r>
            <a:r>
              <a:rPr lang="ru-RU" altLang="de-DE" sz="2540" dirty="0">
                <a:latin typeface="Times New Roman" panose="02020603050405020304" pitchFamily="18" charset="0"/>
                <a:cs typeface="Times New Roman" panose="02020603050405020304" pitchFamily="18" charset="0"/>
              </a:rPr>
              <a:t>-</a:t>
            </a:r>
            <a:r>
              <a:rPr lang="cs-CZ" altLang="de-DE" sz="2540" i="1" dirty="0" err="1">
                <a:latin typeface="Times New Roman" panose="02020603050405020304" pitchFamily="18" charset="0"/>
                <a:cs typeface="Times New Roman" panose="02020603050405020304" pitchFamily="18" charset="0"/>
              </a:rPr>
              <a:t>ý</a:t>
            </a:r>
            <a:r>
              <a:rPr lang="cs-CZ" altLang="de-DE" sz="2540" i="1" dirty="0">
                <a:latin typeface="Times New Roman" panose="02020603050405020304" pitchFamily="18" charset="0"/>
                <a:cs typeface="Times New Roman" panose="02020603050405020304" pitchFamily="18" charset="0"/>
              </a:rPr>
              <a:t>, -</a:t>
            </a:r>
            <a:r>
              <a:rPr lang="de-DE" sz="2540" i="1" dirty="0" err="1">
                <a:latin typeface="Times New Roman" panose="02020603050405020304" pitchFamily="18" charset="0"/>
                <a:cs typeface="Times New Roman" panose="02020603050405020304" pitchFamily="18" charset="0"/>
              </a:rPr>
              <a:t>ю</a:t>
            </a:r>
            <a:r>
              <a:rPr lang="de-DE" sz="2540" i="1" dirty="0">
                <a:latin typeface="Times New Roman" panose="02020603050405020304" pitchFamily="18" charset="0"/>
                <a:cs typeface="Times New Roman" panose="02020603050405020304" pitchFamily="18" charset="0"/>
              </a:rPr>
              <a:t>́</a:t>
            </a:r>
            <a:r>
              <a:rPr lang="ru-RU" sz="2540" i="1" dirty="0">
                <a:latin typeface="Times New Roman" panose="02020603050405020304" pitchFamily="18" charset="0"/>
                <a:cs typeface="Times New Roman" panose="02020603050405020304" pitchFamily="18" charset="0"/>
              </a:rPr>
              <a:t> </a:t>
            </a:r>
            <a:r>
              <a:rPr lang="ru-RU" sz="2540" dirty="0">
                <a:latin typeface="Times New Roman" panose="02020603050405020304" pitchFamily="18" charset="0"/>
                <a:cs typeface="Times New Roman" panose="02020603050405020304" pitchFamily="18" charset="0"/>
              </a:rPr>
              <a:t>некоторые исследователи считают возможным выделять эти формы как особый «местный» падеж.» (Исаченко 1957, 165)</a:t>
            </a:r>
            <a:endParaRPr lang="ru-RU" altLang="de-DE" sz="2540" dirty="0">
              <a:latin typeface="Times New Roman" panose="02020603050405020304" pitchFamily="18" charset="0"/>
            </a:endParaRP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По </a:t>
            </a:r>
            <a:r>
              <a:rPr lang="ru-RU" altLang="de-DE" sz="2540" dirty="0" err="1">
                <a:latin typeface="Times New Roman" panose="02020603050405020304" pitchFamily="18" charset="0"/>
              </a:rPr>
              <a:t>Дюровичу</a:t>
            </a:r>
            <a:r>
              <a:rPr lang="ru-RU" altLang="de-DE" sz="2540" dirty="0">
                <a:latin typeface="Times New Roman" panose="02020603050405020304" pitchFamily="18" charset="0"/>
              </a:rPr>
              <a:t> (</a:t>
            </a:r>
            <a:r>
              <a:rPr lang="cs-CZ" altLang="de-DE" sz="2540" dirty="0">
                <a:latin typeface="Times New Roman" panose="02020603050405020304" pitchFamily="18" charset="0"/>
              </a:rPr>
              <a:t>„Paradigmatika </a:t>
            </a:r>
            <a:r>
              <a:rPr lang="cs-CZ" altLang="de-DE" sz="2540" dirty="0" err="1">
                <a:latin typeface="Times New Roman" panose="02020603050405020304" pitchFamily="18" charset="0"/>
              </a:rPr>
              <a:t>spisovnej</a:t>
            </a:r>
            <a:r>
              <a:rPr lang="cs-CZ" altLang="de-DE" sz="2540" dirty="0">
                <a:latin typeface="Times New Roman" panose="02020603050405020304" pitchFamily="18" charset="0"/>
              </a:rPr>
              <a:t> ruštiny“ 1964</a:t>
            </a:r>
            <a:r>
              <a:rPr lang="ru-RU" altLang="de-DE" sz="2540" dirty="0">
                <a:latin typeface="Times New Roman" panose="02020603050405020304" pitchFamily="18" charset="0"/>
              </a:rPr>
              <a:t>, которая опирается на нормативную литературу 50-х гг.</a:t>
            </a:r>
            <a:r>
              <a:rPr lang="cs-CZ" altLang="de-DE" sz="2540" dirty="0">
                <a:latin typeface="Times New Roman" panose="02020603050405020304" pitchFamily="18" charset="0"/>
              </a:rPr>
              <a:t>) </a:t>
            </a:r>
            <a:r>
              <a:rPr lang="ru-RU" altLang="de-DE" sz="2540" dirty="0">
                <a:latin typeface="Times New Roman" panose="02020603050405020304" pitchFamily="18" charset="0"/>
              </a:rPr>
              <a:t>пред.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образует более ста неодушевленных существительных, в основном односложных и почти исключительно твердых</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В. А. </a:t>
            </a:r>
            <a:r>
              <a:rPr lang="ru-RU" altLang="de-DE" sz="2540" dirty="0" err="1">
                <a:latin typeface="Times New Roman" panose="02020603050405020304" pitchFamily="18" charset="0"/>
              </a:rPr>
              <a:t>Плунгян</a:t>
            </a:r>
            <a:r>
              <a:rPr lang="ru-RU" altLang="de-DE" sz="2540" dirty="0">
                <a:latin typeface="Times New Roman" panose="02020603050405020304" pitchFamily="18" charset="0"/>
              </a:rPr>
              <a:t> говорит о 120 существительных мужского рода и 20 существительных женского рода (3. склонение),</a:t>
            </a:r>
            <a:r>
              <a:rPr lang="cs-CZ" altLang="de-DE" sz="2540" dirty="0">
                <a:latin typeface="Times New Roman" panose="02020603050405020304" pitchFamily="18" charset="0"/>
              </a:rPr>
              <a:t> </a:t>
            </a:r>
            <a:r>
              <a:rPr lang="ru-RU" altLang="de-DE" sz="2540" dirty="0">
                <a:latin typeface="Times New Roman" panose="02020603050405020304" pitchFamily="18" charset="0"/>
              </a:rPr>
              <a:t>поведение которых в основном одинаково, хотя разница между двумя окончаниями у них только в ударении: </a:t>
            </a:r>
            <a:r>
              <a:rPr lang="de-CH" altLang="de-DE" sz="2540" i="1" dirty="0" err="1">
                <a:latin typeface="Times New Roman" panose="02020603050405020304" pitchFamily="18" charset="0"/>
              </a:rPr>
              <a:t>пыль</a:t>
            </a:r>
            <a:r>
              <a:rPr lang="de-CH" altLang="de-DE" sz="2540" i="1" dirty="0">
                <a:latin typeface="Times New Roman" panose="02020603050405020304" pitchFamily="18" charset="0"/>
              </a:rPr>
              <a:t> – </a:t>
            </a:r>
            <a:r>
              <a:rPr lang="de-CH" altLang="de-DE" sz="2540" i="1" dirty="0" err="1">
                <a:latin typeface="Times New Roman" panose="02020603050405020304" pitchFamily="18" charset="0"/>
              </a:rPr>
              <a:t>о</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п</a:t>
            </a:r>
            <a:r>
              <a:rPr lang="de-CH" altLang="de-DE" sz="2540" i="1" u="sng" dirty="0" err="1">
                <a:latin typeface="Times New Roman" panose="02020603050405020304" pitchFamily="18" charset="0"/>
              </a:rPr>
              <a:t>ы</a:t>
            </a:r>
            <a:r>
              <a:rPr lang="de-CH" altLang="de-DE" sz="2540" i="1" dirty="0" err="1">
                <a:latin typeface="Times New Roman" panose="02020603050405020304" pitchFamily="18" charset="0"/>
              </a:rPr>
              <a:t>ли</a:t>
            </a:r>
            <a:r>
              <a:rPr lang="de-CH" altLang="de-DE" sz="2540" i="1" dirty="0">
                <a:latin typeface="Times New Roman" panose="02020603050405020304" pitchFamily="18" charset="0"/>
              </a:rPr>
              <a:t> – </a:t>
            </a:r>
            <a:r>
              <a:rPr lang="de-CH" altLang="de-DE" sz="2540" i="1" dirty="0" err="1">
                <a:latin typeface="Times New Roman" panose="02020603050405020304" pitchFamily="18" charset="0"/>
              </a:rPr>
              <a:t>в</a:t>
            </a:r>
            <a:r>
              <a:rPr lang="de-CH" altLang="de-DE" sz="2540" i="1" dirty="0">
                <a:latin typeface="Times New Roman" panose="02020603050405020304" pitchFamily="18" charset="0"/>
              </a:rPr>
              <a:t> </a:t>
            </a:r>
            <a:r>
              <a:rPr lang="de-CH" altLang="de-DE" sz="2540" i="1" dirty="0" err="1">
                <a:latin typeface="Times New Roman" panose="02020603050405020304" pitchFamily="18" charset="0"/>
              </a:rPr>
              <a:t>пыл</a:t>
            </a:r>
            <a:r>
              <a:rPr lang="de-CH" altLang="de-DE" sz="2540" i="1" u="sng" dirty="0" err="1">
                <a:latin typeface="Times New Roman" panose="02020603050405020304" pitchFamily="18" charset="0"/>
              </a:rPr>
              <a:t>и</a:t>
            </a:r>
            <a:r>
              <a:rPr lang="de-CH" altLang="de-DE" sz="2540" dirty="0">
                <a:latin typeface="Times New Roman" panose="02020603050405020304" pitchFamily="18" charset="0"/>
              </a:rPr>
              <a:t>.</a:t>
            </a:r>
            <a:endParaRPr lang="ru-RU"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375F55C-B5DF-957A-2D58-7A05DEFF8676}"/>
              </a:ext>
            </a:extLst>
          </p:cNvPr>
          <p:cNvSpPr>
            <a:spLocks noGrp="1" noChangeArrowheads="1"/>
          </p:cNvSpPr>
          <p:nvPr>
            <p:ph type="body"/>
          </p:nvPr>
        </p:nvSpPr>
        <p:spPr>
          <a:xfrm>
            <a:off x="1784188" y="293792"/>
            <a:ext cx="8422004" cy="6270418"/>
          </a:xfrm>
        </p:spPr>
        <p:txBody>
          <a:bodyPr vert="horz" lIns="91440" tIns="25474" rIns="91440" bIns="45720" rtlCol="0" anchor="t">
            <a:normAutofit/>
          </a:bodyPr>
          <a:lstStyle/>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«второго предложного» всегда под ударением</a:t>
            </a:r>
          </a:p>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Браун (</a:t>
            </a:r>
            <a:r>
              <a:rPr lang="de-CH" altLang="de-DE" sz="2540" dirty="0">
                <a:latin typeface="Times New Roman" panose="02020603050405020304" pitchFamily="18" charset="0"/>
              </a:rPr>
              <a:t>Brown 2007</a:t>
            </a:r>
            <a:r>
              <a:rPr lang="ru-RU" altLang="de-DE" sz="2540" dirty="0">
                <a:latin typeface="Times New Roman" panose="02020603050405020304" pitchFamily="18" charset="0"/>
              </a:rPr>
              <a:t>) насчитал в «Грамматическом словаре» А. А. Зализняка с 1977 г. 88 существительных м. р. и 20 существительных ж. р. с облигаторным «вторым предложным» и к тому 30 существительных м. р. и 6 существительных ж. р. с конкуренцией</a:t>
            </a:r>
            <a:r>
              <a:rPr lang="de-CH" altLang="de-DE" sz="2540" dirty="0">
                <a:latin typeface="Times New Roman" panose="02020603050405020304" pitchFamily="18" charset="0"/>
              </a:rPr>
              <a:t> (</a:t>
            </a:r>
            <a:r>
              <a:rPr lang="ru-RU" altLang="de-DE" sz="2540" dirty="0" err="1">
                <a:latin typeface="Times New Roman" panose="02020603050405020304" pitchFamily="18" charset="0"/>
              </a:rPr>
              <a:t>вариабильностью</a:t>
            </a:r>
            <a:r>
              <a:rPr lang="ru-RU" altLang="de-DE" sz="2540" dirty="0">
                <a:latin typeface="Times New Roman" panose="02020603050405020304" pitchFamily="18" charset="0"/>
              </a:rPr>
              <a:t> в том же контексте</a:t>
            </a:r>
            <a:r>
              <a:rPr lang="de-CH" altLang="de-DE" sz="2540" dirty="0">
                <a:latin typeface="Times New Roman" panose="02020603050405020304" pitchFamily="18" charset="0"/>
              </a:rPr>
              <a:t>)</a:t>
            </a:r>
            <a:endParaRPr lang="ru-RU" altLang="de-DE" sz="2540" dirty="0">
              <a:latin typeface="Times New Roman" panose="02020603050405020304" pitchFamily="18" charset="0"/>
            </a:endParaRPr>
          </a:p>
          <a:p>
            <a:pPr marL="152659" indent="-152659">
              <a:spcAft>
                <a:spcPts val="1293"/>
              </a:spcAft>
              <a:buSzPct val="45000"/>
              <a:buFont typeface="Wingdings" pitchFamily="2" charset="2"/>
              <a:buChar char=""/>
              <a:tabLst>
                <a:tab pos="152659" algn="l"/>
                <a:tab pos="247711" algn="l"/>
                <a:tab pos="655282" algn="l"/>
                <a:tab pos="1062853" algn="l"/>
                <a:tab pos="1470424" algn="l"/>
                <a:tab pos="1877995" algn="l"/>
                <a:tab pos="2285566" algn="l"/>
                <a:tab pos="2693137" algn="l"/>
                <a:tab pos="3100708" algn="l"/>
                <a:tab pos="3508278" algn="l"/>
                <a:tab pos="3915850" algn="l"/>
                <a:tab pos="4323420" algn="l"/>
                <a:tab pos="4730992" algn="l"/>
                <a:tab pos="5138562" algn="l"/>
                <a:tab pos="5546134" algn="l"/>
                <a:tab pos="5953704" algn="l"/>
                <a:tab pos="6361276" algn="l"/>
                <a:tab pos="6768846" algn="l"/>
                <a:tab pos="7176417" algn="l"/>
                <a:tab pos="7583988" algn="l"/>
                <a:tab pos="7991559" algn="l"/>
                <a:tab pos="8537387" algn="l"/>
              </a:tabLst>
              <a:defRPr/>
            </a:pPr>
            <a:r>
              <a:rPr lang="ru-RU" altLang="de-DE" sz="2540" dirty="0">
                <a:latin typeface="Times New Roman" panose="02020603050405020304" pitchFamily="18" charset="0"/>
              </a:rPr>
              <a:t>Таким образом можно и здесь говорить о маргинальной (частичной, выступающей только с определенной группой слов) граммемой, подобно как в случае «второго родительного» (напр. И. А. Мельчук, но ср. уже Исаченко)</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ja-JP" sz="2540" dirty="0">
                <a:latin typeface="Times New Roman" panose="02020603050405020304" pitchFamily="18" charset="0"/>
              </a:rPr>
              <a:t>Браун (</a:t>
            </a:r>
            <a:r>
              <a:rPr lang="cs-CZ" altLang="ja-JP" sz="2540" dirty="0">
                <a:latin typeface="Times New Roman" panose="02020603050405020304" pitchFamily="18" charset="0"/>
              </a:rPr>
              <a:t>Brown 2007</a:t>
            </a:r>
            <a:r>
              <a:rPr lang="ru-RU" altLang="ja-JP" sz="2540" dirty="0">
                <a:latin typeface="Times New Roman" panose="02020603050405020304" pitchFamily="18" charset="0"/>
              </a:rPr>
              <a:t>, </a:t>
            </a:r>
            <a:r>
              <a:rPr lang="cs-CZ" altLang="ja-JP" sz="2540" dirty="0">
                <a:latin typeface="Times New Roman" panose="02020603050405020304" pitchFamily="18" charset="0"/>
              </a:rPr>
              <a:t>69</a:t>
            </a:r>
            <a:r>
              <a:rPr lang="ru-RU" altLang="ja-JP" sz="2540" dirty="0">
                <a:latin typeface="Times New Roman" panose="02020603050405020304" pitchFamily="18" charset="0"/>
              </a:rPr>
              <a:t>) называет «второй предложный» «под-падежом» </a:t>
            </a:r>
            <a:r>
              <a:rPr lang="cs-CZ" altLang="ja-JP" sz="2540" dirty="0">
                <a:latin typeface="Times New Roman" panose="02020603050405020304" pitchFamily="18" charset="0"/>
              </a:rPr>
              <a:t>(„sub-case</a:t>
            </a:r>
            <a:r>
              <a:rPr lang="cs-CZ" altLang="de-DE" sz="2540" dirty="0">
                <a:latin typeface="Times New Roman" panose="02020603050405020304" pitchFamily="18" charset="0"/>
              </a:rPr>
              <a:t>“</a:t>
            </a:r>
            <a:r>
              <a:rPr lang="cs-CZ" altLang="ja-JP" sz="2540" dirty="0">
                <a:latin typeface="Times New Roman" panose="02020603050405020304" pitchFamily="18" charset="0"/>
              </a:rPr>
              <a:t>)</a:t>
            </a:r>
            <a:r>
              <a:rPr lang="ru-RU" altLang="ja-JP" sz="2540" dirty="0">
                <a:latin typeface="Times New Roman" panose="02020603050405020304" pitchFamily="18" charset="0"/>
              </a:rPr>
              <a:t>, который находится в оппозиции только к основному предложному падежу, но не к остальным падежам</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1571F07C-C29D-E244-0859-45590E4DD900}"/>
              </a:ext>
            </a:extLst>
          </p:cNvPr>
          <p:cNvSpPr>
            <a:spLocks noGrp="1" noChangeArrowheads="1"/>
          </p:cNvSpPr>
          <p:nvPr>
            <p:ph type="body"/>
          </p:nvPr>
        </p:nvSpPr>
        <p:spPr>
          <a:xfrm>
            <a:off x="1784188" y="293792"/>
            <a:ext cx="8422004" cy="6270418"/>
          </a:xfrm>
        </p:spPr>
        <p:txBody>
          <a:bodyPr vert="horz" lIns="91440" tIns="25474" rIns="91440" bIns="45720" rtlCol="0" anchor="t">
            <a:normAutofit/>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ja-JP" sz="2540" dirty="0">
                <a:latin typeface="Times New Roman" panose="02020603050405020304" pitchFamily="18" charset="0"/>
              </a:rPr>
              <a:t>В маленькой группе слов, как мы видели, и в прямом местном значении можно наблюдать конкуренцию между обоими окончаниями </a:t>
            </a:r>
            <a:r>
              <a:rPr lang="cs-CZ" altLang="de-DE" sz="2540" dirty="0">
                <a:latin typeface="Times New Roman" panose="02020603050405020304" pitchFamily="18" charset="0"/>
              </a:rPr>
              <a:t>(</a:t>
            </a:r>
            <a:r>
              <a:rPr lang="ru-RU" altLang="de-DE" sz="2540" i="1" dirty="0">
                <a:latin typeface="Times New Roman" panose="02020603050405020304" pitchFamily="18" charset="0"/>
              </a:rPr>
              <a:t>сидеть на </a:t>
            </a:r>
            <a:r>
              <a:rPr lang="ru-RU" altLang="de-DE" sz="2540" i="1" dirty="0" err="1">
                <a:latin typeface="Times New Roman" panose="02020603050405020304" pitchFamily="18" charset="0"/>
              </a:rPr>
              <a:t>дубý</a:t>
            </a:r>
            <a:r>
              <a:rPr lang="ru-RU" altLang="de-DE" sz="2540" i="1" dirty="0">
                <a:latin typeface="Times New Roman" panose="02020603050405020304" pitchFamily="18" charset="0"/>
              </a:rPr>
              <a:t> – сидеть на </a:t>
            </a:r>
            <a:r>
              <a:rPr lang="ru-RU" altLang="de-DE" sz="2540" i="1" dirty="0" err="1">
                <a:latin typeface="Times New Roman" panose="02020603050405020304" pitchFamily="18" charset="0"/>
              </a:rPr>
              <a:t>дýбe</a:t>
            </a:r>
            <a:r>
              <a:rPr lang="ru-RU" altLang="de-DE" sz="2540" i="1" dirty="0">
                <a:latin typeface="Times New Roman" panose="02020603050405020304" pitchFamily="18" charset="0"/>
              </a:rPr>
              <a:t>, лежать на </a:t>
            </a:r>
            <a:r>
              <a:rPr lang="ru-RU" altLang="de-DE" sz="2540" i="1" dirty="0" err="1">
                <a:latin typeface="Times New Roman" panose="02020603050405020304" pitchFamily="18" charset="0"/>
              </a:rPr>
              <a:t>снегý</a:t>
            </a:r>
            <a:r>
              <a:rPr lang="ru-RU" altLang="de-DE" sz="2540" i="1" dirty="0">
                <a:latin typeface="Times New Roman" panose="02020603050405020304" pitchFamily="18" charset="0"/>
              </a:rPr>
              <a:t> – лежать на </a:t>
            </a:r>
            <a:r>
              <a:rPr lang="ru-RU" altLang="de-DE" sz="2540" i="1" dirty="0" err="1">
                <a:latin typeface="Times New Roman" panose="02020603050405020304" pitchFamily="18" charset="0"/>
              </a:rPr>
              <a:t>снéгe</a:t>
            </a:r>
            <a:r>
              <a:rPr lang="cs-CZ" altLang="de-DE" sz="2540" dirty="0">
                <a:latin typeface="Times New Roman" panose="02020603050405020304" pitchFamily="18" charset="0"/>
              </a:rPr>
              <a:t>).</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В связи с атрибутом у существительных с конкуренцией употребляется чаще всего окончание -</a:t>
            </a:r>
            <a:r>
              <a:rPr lang="ru-RU" altLang="de-DE" sz="2540" i="1" dirty="0">
                <a:latin typeface="Times New Roman" panose="02020603050405020304" pitchFamily="18" charset="0"/>
              </a:rPr>
              <a:t>е</a:t>
            </a:r>
            <a:r>
              <a:rPr lang="ru-RU" altLang="de-DE" sz="2540" dirty="0">
                <a:latin typeface="Times New Roman" panose="02020603050405020304" pitchFamily="18" charset="0"/>
              </a:rPr>
              <a:t>: </a:t>
            </a:r>
            <a:r>
              <a:rPr lang="cs-CZ" altLang="de-DE" sz="2540" i="1" dirty="0" err="1">
                <a:latin typeface="Times New Roman" panose="02020603050405020304" pitchFamily="18" charset="0"/>
              </a:rPr>
              <a:t>в</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сокý</a:t>
            </a:r>
            <a:r>
              <a:rPr lang="cs-CZ" altLang="de-DE" sz="2540" i="1" dirty="0">
                <a:latin typeface="Times New Roman" panose="02020603050405020304" pitchFamily="18" charset="0"/>
              </a:rPr>
              <a:t> – </a:t>
            </a:r>
            <a:r>
              <a:rPr lang="cs-CZ" altLang="de-DE" sz="2540" i="1" dirty="0" err="1">
                <a:latin typeface="Times New Roman" panose="02020603050405020304" pitchFamily="18" charset="0"/>
              </a:rPr>
              <a:t>в</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томатном</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соке</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в</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дымý</a:t>
            </a:r>
            <a:r>
              <a:rPr lang="cs-CZ" altLang="de-DE" sz="2540" i="1" dirty="0">
                <a:latin typeface="Times New Roman" panose="02020603050405020304" pitchFamily="18" charset="0"/>
              </a:rPr>
              <a:t> – </a:t>
            </a:r>
            <a:r>
              <a:rPr lang="cs-CZ" altLang="de-DE" sz="2540" i="1" dirty="0" err="1">
                <a:latin typeface="Times New Roman" panose="02020603050405020304" pitchFamily="18" charset="0"/>
              </a:rPr>
              <a:t>в</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густóм</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д</a:t>
            </a:r>
            <a:r>
              <a:rPr lang="cs-CZ" altLang="de-DE" sz="2540" i="1" u="sng" dirty="0" err="1">
                <a:latin typeface="Times New Roman" panose="02020603050405020304" pitchFamily="18" charset="0"/>
              </a:rPr>
              <a:t>ы</a:t>
            </a:r>
            <a:r>
              <a:rPr lang="cs-CZ" altLang="de-DE" sz="2540" i="1" dirty="0" err="1">
                <a:latin typeface="Times New Roman" panose="02020603050405020304" pitchFamily="18" charset="0"/>
              </a:rPr>
              <a:t>ме</a:t>
            </a:r>
            <a:r>
              <a:rPr lang="ru-RU" altLang="de-DE" sz="2540" i="1" dirty="0">
                <a:latin typeface="Times New Roman" panose="02020603050405020304" pitchFamily="18" charset="0"/>
              </a:rPr>
              <a:t>. </a:t>
            </a:r>
            <a:r>
              <a:rPr lang="ru-RU" altLang="de-DE" sz="2540" dirty="0">
                <a:latin typeface="Times New Roman" panose="02020603050405020304" pitchFamily="18" charset="0"/>
              </a:rPr>
              <a:t>Это явление указывает на тенденцию к адвербиализации и </a:t>
            </a:r>
            <a:r>
              <a:rPr lang="ru-RU" altLang="de-DE" sz="2540" dirty="0" err="1">
                <a:latin typeface="Times New Roman" panose="02020603050405020304" pitchFamily="18" charset="0"/>
              </a:rPr>
              <a:t>фразеологизации</a:t>
            </a:r>
            <a:r>
              <a:rPr lang="ru-RU" altLang="de-DE" sz="2540" dirty="0">
                <a:latin typeface="Times New Roman" panose="02020603050405020304" pitchFamily="18" charset="0"/>
              </a:rPr>
              <a:t> окончания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как мы это видели и у «второго родительного»</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Надо тут, однако, отличать существительные (точнее говоря, сочетания предлога со существительным) с конкуренцией и без конкуренции окончания. Об этом писал уже А. В. Исаченко:</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027A1D6F-3436-258D-E0C1-3704188FD05A}"/>
              </a:ext>
            </a:extLst>
          </p:cNvPr>
          <p:cNvSpPr>
            <a:spLocks noGrp="1" noChangeArrowheads="1"/>
          </p:cNvSpPr>
          <p:nvPr>
            <p:ph type="body"/>
          </p:nvPr>
        </p:nvSpPr>
        <p:spPr>
          <a:xfrm>
            <a:off x="1784188" y="293792"/>
            <a:ext cx="8422004" cy="6270418"/>
          </a:xfrm>
        </p:spPr>
        <p:txBody>
          <a:bodyPr vert="horz" lIns="91440" tIns="25474" rIns="91440" bIns="45720" rtlCol="0" anchor="t">
            <a:normAutofit/>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ja-JP" sz="2540" dirty="0">
                <a:latin typeface="Times New Roman" panose="02020603050405020304" pitchFamily="18" charset="0"/>
              </a:rPr>
              <a:t>«Формы на -</a:t>
            </a:r>
            <a:r>
              <a:rPr lang="ru-RU" altLang="de-DE" sz="2540" i="1" dirty="0" err="1">
                <a:latin typeface="Times New Roman" panose="02020603050405020304" pitchFamily="18" charset="0"/>
              </a:rPr>
              <a:t>ý</a:t>
            </a:r>
            <a:r>
              <a:rPr lang="ru-RU" altLang="de-DE" sz="2540" dirty="0">
                <a:latin typeface="Times New Roman" panose="02020603050405020304" pitchFamily="18" charset="0"/>
              </a:rPr>
              <a:t> или </a:t>
            </a:r>
            <a:r>
              <a:rPr lang="cs-CZ" altLang="de-DE" sz="2540" i="1" dirty="0">
                <a:latin typeface="Times New Roman" panose="02020603050405020304" pitchFamily="18" charset="0"/>
                <a:cs typeface="Times New Roman" panose="02020603050405020304" pitchFamily="18" charset="0"/>
              </a:rPr>
              <a:t>-</a:t>
            </a:r>
            <a:r>
              <a:rPr lang="de-DE" sz="2540" i="1" dirty="0" err="1">
                <a:latin typeface="Times New Roman" panose="02020603050405020304" pitchFamily="18" charset="0"/>
                <a:cs typeface="Times New Roman" panose="02020603050405020304" pitchFamily="18" charset="0"/>
              </a:rPr>
              <a:t>ю</a:t>
            </a:r>
            <a:r>
              <a:rPr lang="de-DE" sz="2540" i="1" dirty="0">
                <a:latin typeface="Times New Roman" panose="02020603050405020304" pitchFamily="18" charset="0"/>
                <a:cs typeface="Times New Roman" panose="02020603050405020304" pitchFamily="18" charset="0"/>
              </a:rPr>
              <a:t>́</a:t>
            </a:r>
            <a:r>
              <a:rPr lang="ru-RU" sz="2540" i="1" dirty="0">
                <a:latin typeface="Times New Roman" panose="02020603050405020304" pitchFamily="18" charset="0"/>
                <a:cs typeface="Times New Roman" panose="02020603050405020304" pitchFamily="18" charset="0"/>
              </a:rPr>
              <a:t> </a:t>
            </a:r>
            <a:r>
              <a:rPr lang="ru-RU" altLang="de-DE" sz="2540" dirty="0">
                <a:latin typeface="Times New Roman" panose="02020603050405020304" pitchFamily="18" charset="0"/>
              </a:rPr>
              <a:t>обязательны после предлогов </a:t>
            </a:r>
            <a:r>
              <a:rPr lang="ru-RU" altLang="de-DE" sz="2540" i="1" dirty="0">
                <a:latin typeface="Times New Roman" panose="02020603050405020304" pitchFamily="18" charset="0"/>
              </a:rPr>
              <a:t>в, во </a:t>
            </a:r>
            <a:r>
              <a:rPr lang="ru-RU" altLang="de-DE" sz="2540" dirty="0">
                <a:latin typeface="Times New Roman" panose="02020603050405020304" pitchFamily="18" charset="0"/>
              </a:rPr>
              <a:t>и </a:t>
            </a:r>
            <a:r>
              <a:rPr lang="ru-RU" altLang="de-DE" sz="2540" i="1" dirty="0">
                <a:latin typeface="Times New Roman" panose="02020603050405020304" pitchFamily="18" charset="0"/>
              </a:rPr>
              <a:t>на</a:t>
            </a:r>
            <a:r>
              <a:rPr lang="ru-RU" altLang="de-DE" sz="2540" dirty="0">
                <a:latin typeface="Times New Roman" panose="02020603050405020304" pitchFamily="18" charset="0"/>
              </a:rPr>
              <a:t> с местным значением в следующих словах: (…) Эти слова образуют предложный падеж единств. числа на </a:t>
            </a:r>
            <a:r>
              <a:rPr lang="ru-RU" altLang="ja-JP" sz="2540" dirty="0">
                <a:latin typeface="Times New Roman" panose="02020603050405020304" pitchFamily="18" charset="0"/>
              </a:rPr>
              <a:t>-</a:t>
            </a:r>
            <a:r>
              <a:rPr lang="ru-RU" altLang="de-DE" sz="2540" i="1" dirty="0" err="1">
                <a:latin typeface="Times New Roman" panose="02020603050405020304" pitchFamily="18" charset="0"/>
              </a:rPr>
              <a:t>ý</a:t>
            </a:r>
            <a:r>
              <a:rPr lang="ru-RU" altLang="de-DE" sz="2540" dirty="0">
                <a:latin typeface="Times New Roman" panose="02020603050405020304" pitchFamily="18" charset="0"/>
              </a:rPr>
              <a:t> или </a:t>
            </a:r>
            <a:r>
              <a:rPr lang="cs-CZ" altLang="de-DE" sz="2540" i="1" dirty="0">
                <a:latin typeface="Times New Roman" panose="02020603050405020304" pitchFamily="18" charset="0"/>
                <a:cs typeface="Times New Roman" panose="02020603050405020304" pitchFamily="18" charset="0"/>
              </a:rPr>
              <a:t>-</a:t>
            </a:r>
            <a:r>
              <a:rPr lang="de-DE" sz="2540" i="1" dirty="0" err="1">
                <a:latin typeface="Times New Roman" panose="02020603050405020304" pitchFamily="18" charset="0"/>
                <a:cs typeface="Times New Roman" panose="02020603050405020304" pitchFamily="18" charset="0"/>
              </a:rPr>
              <a:t>ю</a:t>
            </a:r>
            <a:r>
              <a:rPr lang="de-DE" sz="2540" i="1" dirty="0">
                <a:latin typeface="Times New Roman" panose="02020603050405020304" pitchFamily="18" charset="0"/>
                <a:cs typeface="Times New Roman" panose="02020603050405020304" pitchFamily="18" charset="0"/>
              </a:rPr>
              <a:t>́</a:t>
            </a:r>
            <a:r>
              <a:rPr lang="ru-RU" sz="2540" i="1" dirty="0">
                <a:latin typeface="Times New Roman" panose="02020603050405020304" pitchFamily="18" charset="0"/>
                <a:cs typeface="Times New Roman" panose="02020603050405020304" pitchFamily="18" charset="0"/>
              </a:rPr>
              <a:t> </a:t>
            </a:r>
            <a:r>
              <a:rPr lang="ru-RU" altLang="de-DE" sz="2540" dirty="0">
                <a:latin typeface="Times New Roman" panose="02020603050405020304" pitchFamily="18" charset="0"/>
              </a:rPr>
              <a:t>независимо от того, имеется ли при них определение или нет.»</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i="1" dirty="0">
                <a:latin typeface="Times New Roman" panose="02020603050405020304" pitchFamily="18" charset="0"/>
              </a:rPr>
              <a:t>Пребывание </a:t>
            </a:r>
            <a:r>
              <a:rPr lang="ru-RU" altLang="de-DE" sz="2540" i="1" dirty="0" err="1">
                <a:latin typeface="Times New Roman" panose="02020603050405020304" pitchFamily="18" charset="0"/>
              </a:rPr>
              <a:t>Хаммаршельда</a:t>
            </a:r>
            <a:r>
              <a:rPr lang="ru-RU" altLang="de-DE" sz="2540" i="1" dirty="0">
                <a:latin typeface="Times New Roman" panose="02020603050405020304" pitchFamily="18" charset="0"/>
              </a:rPr>
              <a:t> на каком бы то ни было пост</a:t>
            </a:r>
            <a:r>
              <a:rPr lang="ru-RU" altLang="de-DE" sz="2540" i="1" u="sng" dirty="0">
                <a:latin typeface="Times New Roman" panose="02020603050405020304" pitchFamily="18" charset="0"/>
              </a:rPr>
              <a:t>у</a:t>
            </a:r>
            <a:r>
              <a:rPr lang="ru-RU" altLang="de-DE" sz="2540" i="1" dirty="0">
                <a:latin typeface="Times New Roman" panose="02020603050405020304" pitchFamily="18" charset="0"/>
              </a:rPr>
              <a:t> абсолютно немыслимо</a:t>
            </a:r>
            <a:r>
              <a:rPr lang="ru-RU" altLang="de-DE" sz="2540" dirty="0">
                <a:latin typeface="Times New Roman" panose="02020603050405020304" pitchFamily="18" charset="0"/>
              </a:rPr>
              <a:t>. (</a:t>
            </a:r>
            <a:r>
              <a:rPr lang="ru-RU" altLang="de-DE" sz="2540" dirty="0" err="1">
                <a:latin typeface="Times New Roman" panose="02020603050405020304" pitchFamily="18" charset="0"/>
              </a:rPr>
              <a:t>Pravda</a:t>
            </a:r>
            <a:r>
              <a:rPr lang="ru-RU" altLang="de-DE" sz="2540" dirty="0">
                <a:latin typeface="Times New Roman" panose="02020603050405020304" pitchFamily="18" charset="0"/>
              </a:rPr>
              <a:t> 1961)</a:t>
            </a:r>
            <a:r>
              <a:rPr lang="de-DE" altLang="de-DE" sz="2540" dirty="0">
                <a:latin typeface="Times New Roman" panose="02020603050405020304" pitchFamily="18" charset="0"/>
              </a:rPr>
              <a:t> (</a:t>
            </a:r>
            <a:r>
              <a:rPr lang="cs-CZ" altLang="de-DE" sz="2540" dirty="0">
                <a:latin typeface="Times New Roman" panose="02020603050405020304" pitchFamily="18" charset="0"/>
              </a:rPr>
              <a:t>Brown 2007)</a:t>
            </a:r>
            <a:endParaRPr lang="ru-RU" altLang="de-DE" sz="2540" dirty="0">
              <a:latin typeface="Times New Roman" panose="02020603050405020304" pitchFamily="18" charset="0"/>
            </a:endParaRP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Существительное </a:t>
            </a:r>
            <a:r>
              <a:rPr lang="ru-RU" altLang="de-DE" sz="2540" i="1" dirty="0">
                <a:latin typeface="Times New Roman" panose="02020603050405020304" pitchFamily="18" charset="0"/>
              </a:rPr>
              <a:t>пост</a:t>
            </a:r>
            <a:r>
              <a:rPr lang="ru-RU" altLang="de-DE" sz="2540" dirty="0">
                <a:latin typeface="Times New Roman" panose="02020603050405020304" pitchFamily="18" charset="0"/>
              </a:rPr>
              <a:t> употребляется в сочетании с предлогом </a:t>
            </a:r>
            <a:r>
              <a:rPr lang="ru-RU" altLang="de-DE" sz="2540" i="1" dirty="0">
                <a:latin typeface="Times New Roman" panose="02020603050405020304" pitchFamily="18" charset="0"/>
              </a:rPr>
              <a:t>на</a:t>
            </a:r>
            <a:r>
              <a:rPr lang="ru-RU" altLang="de-DE" sz="2540" dirty="0">
                <a:latin typeface="Times New Roman" panose="02020603050405020304" pitchFamily="18" charset="0"/>
              </a:rPr>
              <a:t> в местном значении по Зализняку (Грамматический словарь) облигаторно, т. е. даже относительно длинное определение </a:t>
            </a:r>
            <a:r>
              <a:rPr lang="ru-RU" altLang="de-DE" sz="2540" i="1" dirty="0">
                <a:latin typeface="Times New Roman" panose="02020603050405020304" pitchFamily="18" charset="0"/>
              </a:rPr>
              <a:t>на каком бы то ни было </a:t>
            </a:r>
            <a:r>
              <a:rPr lang="ru-RU" altLang="de-DE" sz="2540" dirty="0">
                <a:latin typeface="Times New Roman" panose="02020603050405020304" pitchFamily="18" charset="0"/>
              </a:rPr>
              <a:t>не может вести здесь к употреблению окончания -</a:t>
            </a:r>
            <a:r>
              <a:rPr lang="ru-RU" altLang="de-DE" sz="2540" i="1" dirty="0">
                <a:latin typeface="Times New Roman" panose="02020603050405020304" pitchFamily="18" charset="0"/>
              </a:rPr>
              <a:t>е</a:t>
            </a:r>
            <a:endParaRPr lang="ru-RU"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6414E-DBAD-5740-A474-B9A19D06682D}"/>
              </a:ext>
            </a:extLst>
          </p:cNvPr>
          <p:cNvSpPr>
            <a:spLocks noGrp="1"/>
          </p:cNvSpPr>
          <p:nvPr>
            <p:ph type="title"/>
          </p:nvPr>
        </p:nvSpPr>
        <p:spPr/>
        <p:txBody>
          <a:bodyPr>
            <a:normAutofit/>
          </a:bodyPr>
          <a:lstStyle/>
          <a:p>
            <a:pPr algn="ctr"/>
            <a:r>
              <a:rPr lang="de-CZ" sz="3200" dirty="0">
                <a:latin typeface="Times New Roman" panose="02020603050405020304" pitchFamily="18" charset="0"/>
                <a:cs typeface="Times New Roman" panose="02020603050405020304" pitchFamily="18" charset="0"/>
              </a:rPr>
              <a:t>Морфология – общие аспекты</a:t>
            </a:r>
            <a:r>
              <a:rPr lang="ru-RU" sz="3200" dirty="0">
                <a:latin typeface="Times New Roman" panose="02020603050405020304" pitchFamily="18" charset="0"/>
                <a:cs typeface="Times New Roman" panose="02020603050405020304" pitchFamily="18" charset="0"/>
              </a:rPr>
              <a:t> и актуальные аспекты склонения существительных</a:t>
            </a:r>
            <a:r>
              <a:rPr lang="de-CZ" sz="3200" dirty="0">
                <a:latin typeface="Times New Roman" panose="02020603050405020304" pitchFamily="18" charset="0"/>
                <a:cs typeface="Times New Roman" panose="02020603050405020304" pitchFamily="18" charset="0"/>
              </a:rPr>
              <a:t> </a:t>
            </a:r>
          </a:p>
        </p:txBody>
      </p:sp>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838200" y="1825624"/>
            <a:ext cx="10515600" cy="4778375"/>
          </a:xfrm>
        </p:spPr>
        <p:txBody>
          <a:bodyPr>
            <a:normAutofit/>
          </a:bodyPr>
          <a:lstStyle/>
          <a:p>
            <a:r>
              <a:rPr lang="ru-RU" dirty="0">
                <a:latin typeface="Times New Roman" panose="02020603050405020304" pitchFamily="18" charset="0"/>
                <a:cs typeface="Times New Roman" panose="02020603050405020304" pitchFamily="18" charset="0"/>
              </a:rPr>
              <a:t>Морфология – что такое морфема?</a:t>
            </a:r>
          </a:p>
          <a:p>
            <a:r>
              <a:rPr lang="ru-RU" altLang="de-CZ" dirty="0">
                <a:latin typeface="Times New Roman" panose="02020603050405020304" pitchFamily="18" charset="0"/>
              </a:rPr>
              <a:t>Морфема - наименьшая единица языка, имеющая значение (фонемы не имеют значения), нельзя их сегментировать на более мелкие единицы имеющие значение</a:t>
            </a:r>
          </a:p>
          <a:p>
            <a:pPr marL="457200" indent="-457200"/>
            <a:r>
              <a:rPr lang="ru-RU" altLang="de-CZ" dirty="0">
                <a:latin typeface="Times New Roman" panose="02020603050405020304" pitchFamily="18" charset="0"/>
              </a:rPr>
              <a:t>Ср. </a:t>
            </a:r>
            <a:r>
              <a:rPr lang="ru-RU" altLang="de-CZ" i="1" dirty="0">
                <a:latin typeface="Times New Roman" panose="02020603050405020304" pitchFamily="18" charset="0"/>
              </a:rPr>
              <a:t>город-</a:t>
            </a:r>
            <a:r>
              <a:rPr lang="ru-RU" altLang="de-CZ" dirty="0">
                <a:latin typeface="Times New Roman" panose="02020603050405020304" pitchFamily="18" charset="0"/>
              </a:rPr>
              <a:t>, пять фонем, но нет никаких частей обладающих значением (</a:t>
            </a:r>
            <a:r>
              <a:rPr lang="de-CH" altLang="de-CZ" dirty="0">
                <a:latin typeface="Times New Roman" panose="02020603050405020304" pitchFamily="18" charset="0"/>
              </a:rPr>
              <a:t>*</a:t>
            </a:r>
            <a:r>
              <a:rPr lang="ru-RU" altLang="de-CZ" dirty="0">
                <a:latin typeface="Times New Roman" panose="02020603050405020304" pitchFamily="18" charset="0"/>
              </a:rPr>
              <a:t>гор</a:t>
            </a:r>
            <a:r>
              <a:rPr lang="de-CH" altLang="de-CZ" dirty="0">
                <a:latin typeface="Times New Roman" panose="02020603050405020304" pitchFamily="18" charset="0"/>
              </a:rPr>
              <a:t>+*</a:t>
            </a:r>
            <a:r>
              <a:rPr lang="ru-RU" altLang="de-CZ" dirty="0">
                <a:latin typeface="Times New Roman" panose="02020603050405020304" pitchFamily="18" charset="0"/>
              </a:rPr>
              <a:t>од </a:t>
            </a:r>
            <a:r>
              <a:rPr lang="ru-RU" altLang="de-CZ" dirty="0" err="1">
                <a:latin typeface="Times New Roman" panose="02020603050405020304" pitchFamily="18" charset="0"/>
              </a:rPr>
              <a:t>итп</a:t>
            </a:r>
            <a:r>
              <a:rPr lang="ru-RU" altLang="de-CZ" dirty="0">
                <a:latin typeface="Times New Roman" panose="02020603050405020304" pitchFamily="18" charset="0"/>
              </a:rPr>
              <a:t>.)</a:t>
            </a:r>
          </a:p>
          <a:p>
            <a:pPr marL="457200" indent="-457200"/>
            <a:r>
              <a:rPr lang="ru-RU" altLang="de-CZ" dirty="0" err="1">
                <a:latin typeface="Times New Roman" panose="02020603050405020304" pitchFamily="18" charset="0"/>
              </a:rPr>
              <a:t>Лексикальные</a:t>
            </a:r>
            <a:r>
              <a:rPr lang="ru-RU" altLang="de-CZ" dirty="0">
                <a:latin typeface="Times New Roman" panose="02020603050405020304" pitchFamily="18" charset="0"/>
              </a:rPr>
              <a:t> и грамматические морфемы, напр. </a:t>
            </a:r>
            <a:r>
              <a:rPr lang="ru-RU" altLang="de-CZ" i="1" dirty="0">
                <a:latin typeface="Times New Roman" panose="02020603050405020304" pitchFamily="18" charset="0"/>
              </a:rPr>
              <a:t>город</a:t>
            </a:r>
            <a:r>
              <a:rPr lang="de-CH" altLang="de-CZ" i="1" dirty="0">
                <a:latin typeface="Times New Roman" panose="02020603050405020304" pitchFamily="18" charset="0"/>
              </a:rPr>
              <a:t>+</a:t>
            </a:r>
            <a:r>
              <a:rPr lang="ru-RU" altLang="de-CZ" i="1" dirty="0">
                <a:latin typeface="Times New Roman" panose="02020603050405020304" pitchFamily="18" charset="0"/>
              </a:rPr>
              <a:t>а</a:t>
            </a:r>
            <a:endParaRPr lang="ru-RU" altLang="de-CZ" dirty="0">
              <a:latin typeface="Times New Roman" panose="02020603050405020304" pitchFamily="18" charset="0"/>
            </a:endParaRPr>
          </a:p>
          <a:p>
            <a:pPr marL="457200" indent="-457200"/>
            <a:endParaRPr lang="ru-RU" altLang="de-CZ" dirty="0">
              <a:latin typeface="Times New Roman" panose="02020603050405020304" pitchFamily="18" charset="0"/>
            </a:endParaRPr>
          </a:p>
        </p:txBody>
      </p:sp>
    </p:spTree>
    <p:extLst>
      <p:ext uri="{BB962C8B-B14F-4D97-AF65-F5344CB8AC3E}">
        <p14:creationId xmlns:p14="http://schemas.microsoft.com/office/powerpoint/2010/main" val="2439102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4B318A60-F041-78DD-BDA6-4292AED38B7E}"/>
              </a:ext>
            </a:extLst>
          </p:cNvPr>
          <p:cNvSpPr>
            <a:spLocks noGrp="1" noChangeArrowheads="1"/>
          </p:cNvSpPr>
          <p:nvPr>
            <p:ph type="body"/>
          </p:nvPr>
        </p:nvSpPr>
        <p:spPr>
          <a:xfrm>
            <a:off x="1784189" y="293792"/>
            <a:ext cx="8557378" cy="6270418"/>
          </a:xfrm>
        </p:spPr>
        <p:txBody>
          <a:bodyPr vert="horz" lIns="91440" tIns="25474" rIns="91440" bIns="45720" rtlCol="0" anchor="t">
            <a:normAutofit lnSpcReduction="10000"/>
          </a:bodyPr>
          <a:lstStyle/>
          <a:p>
            <a:pPr marL="414772" indent="-414772">
              <a:buFont typeface="Arial" panose="020B0604020202020204" pitchFamily="34" charset="0"/>
              <a:buChar char="•"/>
              <a:defRPr/>
            </a:pPr>
            <a:r>
              <a:rPr lang="ru-RU" altLang="de-DE" sz="2540" dirty="0">
                <a:latin typeface="Times New Roman" panose="02020603050405020304" pitchFamily="18" charset="0"/>
              </a:rPr>
              <a:t>Ср. также: «В современном языке это правило </a:t>
            </a:r>
            <a:r>
              <a:rPr lang="cs-CZ" altLang="de-DE" sz="2540" dirty="0">
                <a:latin typeface="Times New Roman" panose="02020603050405020304" pitchFamily="18" charset="0"/>
              </a:rPr>
              <a:t>[</a:t>
            </a:r>
            <a:r>
              <a:rPr lang="ru-RU" altLang="de-DE" sz="2540" dirty="0">
                <a:latin typeface="Times New Roman" panose="02020603050405020304" pitchFamily="18" charset="0"/>
              </a:rPr>
              <a:t>правило об определении, которое ведет к употреблению окончания </a:t>
            </a:r>
            <a:r>
              <a:rPr lang="ru-RU" altLang="de-DE" sz="2540" i="1" dirty="0">
                <a:latin typeface="Times New Roman" panose="02020603050405020304" pitchFamily="18" charset="0"/>
              </a:rPr>
              <a:t>-е</a:t>
            </a:r>
            <a:r>
              <a:rPr lang="ru-RU" altLang="de-DE" sz="2540" dirty="0">
                <a:latin typeface="Times New Roman" panose="02020603050405020304" pitchFamily="18" charset="0"/>
              </a:rPr>
              <a:t> у существительного, </a:t>
            </a:r>
            <a:r>
              <a:rPr lang="cs-CZ" altLang="de-DE" sz="2540" dirty="0">
                <a:latin typeface="Times New Roman" panose="02020603050405020304" pitchFamily="18" charset="0"/>
              </a:rPr>
              <a:t>MG] </a:t>
            </a:r>
            <a:r>
              <a:rPr lang="ru-RU" altLang="de-DE" sz="2540" dirty="0">
                <a:latin typeface="Times New Roman" panose="02020603050405020304" pitchFamily="18" charset="0"/>
              </a:rPr>
              <a:t>не действует; сочетание </a:t>
            </a:r>
            <a:r>
              <a:rPr lang="ru-RU" altLang="de-DE" sz="2540" i="1" dirty="0">
                <a:latin typeface="Times New Roman" panose="02020603050405020304" pitchFamily="18" charset="0"/>
              </a:rPr>
              <a:t>в цинковом гробу</a:t>
            </a:r>
            <a:r>
              <a:rPr lang="ru-RU" altLang="de-DE" sz="2540" dirty="0">
                <a:latin typeface="Times New Roman" panose="02020603050405020304" pitchFamily="18" charset="0"/>
              </a:rPr>
              <a:t> воспринимается как нормативное.»</a:t>
            </a:r>
            <a:r>
              <a:rPr lang="de-DE" altLang="de-DE" sz="2540" dirty="0">
                <a:latin typeface="Times New Roman" panose="02020603050405020304" pitchFamily="18" charset="0"/>
              </a:rPr>
              <a:t> (</a:t>
            </a:r>
            <a:r>
              <a:rPr lang="ru-RU" altLang="de-DE" sz="2540" dirty="0">
                <a:latin typeface="Times New Roman" panose="02020603050405020304" pitchFamily="18" charset="0"/>
              </a:rPr>
              <a:t>Морфология</a:t>
            </a:r>
            <a:r>
              <a:rPr lang="de-DE" altLang="de-DE" sz="2540" dirty="0">
                <a:latin typeface="Times New Roman" panose="02020603050405020304" pitchFamily="18" charset="0"/>
              </a:rPr>
              <a:t> </a:t>
            </a:r>
            <a:r>
              <a:rPr lang="ru-RU" altLang="de-DE" sz="2540" dirty="0" err="1">
                <a:latin typeface="Times New Roman" panose="02020603050405020304" pitchFamily="18" charset="0"/>
              </a:rPr>
              <a:t>совр</a:t>
            </a:r>
            <a:r>
              <a:rPr lang="de-DE" altLang="de-DE" sz="2540" dirty="0">
                <a:latin typeface="Times New Roman" panose="02020603050405020304" pitchFamily="18" charset="0"/>
              </a:rPr>
              <a:t>. </a:t>
            </a:r>
            <a:r>
              <a:rPr lang="ru-RU" altLang="de-DE" sz="2540" dirty="0">
                <a:latin typeface="Times New Roman" panose="02020603050405020304" pitchFamily="18" charset="0"/>
              </a:rPr>
              <a:t>русского</a:t>
            </a:r>
            <a:r>
              <a:rPr lang="de-DE" altLang="de-DE" sz="2540" dirty="0">
                <a:latin typeface="Times New Roman" panose="02020603050405020304" pitchFamily="18" charset="0"/>
              </a:rPr>
              <a:t> </a:t>
            </a:r>
            <a:r>
              <a:rPr lang="ru-RU" altLang="de-DE" sz="2540" dirty="0">
                <a:latin typeface="Times New Roman" panose="02020603050405020304" pitchFamily="18" charset="0"/>
              </a:rPr>
              <a:t>языка</a:t>
            </a:r>
            <a:r>
              <a:rPr lang="de-DE" altLang="de-DE" sz="2540" dirty="0">
                <a:latin typeface="Times New Roman" panose="02020603050405020304" pitchFamily="18" charset="0"/>
              </a:rPr>
              <a:t>, </a:t>
            </a:r>
            <a:r>
              <a:rPr lang="ru-RU" altLang="de-DE" sz="2540" dirty="0">
                <a:latin typeface="Times New Roman" panose="02020603050405020304" pitchFamily="18" charset="0"/>
              </a:rPr>
              <a:t>СПб. </a:t>
            </a:r>
            <a:r>
              <a:rPr lang="de-DE" altLang="de-DE" sz="2540" dirty="0">
                <a:latin typeface="Times New Roman" panose="02020603050405020304" pitchFamily="18" charset="0"/>
              </a:rPr>
              <a:t>2008, 160)</a:t>
            </a:r>
            <a:r>
              <a:rPr lang="ru-RU" altLang="de-DE" sz="2540" dirty="0">
                <a:latin typeface="Times New Roman" panose="02020603050405020304" pitchFamily="18" charset="0"/>
              </a:rPr>
              <a:t>.</a:t>
            </a:r>
          </a:p>
          <a:p>
            <a:pPr marL="414772" indent="-414772">
              <a:buFont typeface="Arial" panose="020B0604020202020204" pitchFamily="34" charset="0"/>
              <a:buChar char="•"/>
              <a:defRPr/>
            </a:pPr>
            <a:r>
              <a:rPr lang="ru-RU" altLang="de-DE" sz="2540" dirty="0">
                <a:latin typeface="Times New Roman" panose="02020603050405020304" pitchFamily="18" charset="0"/>
              </a:rPr>
              <a:t>Однако, </a:t>
            </a:r>
            <a:r>
              <a:rPr lang="ru-RU" altLang="de-DE" sz="2540" dirty="0" err="1">
                <a:latin typeface="Times New Roman" panose="02020603050405020304" pitchFamily="18" charset="0"/>
              </a:rPr>
              <a:t>Плунгян</a:t>
            </a:r>
            <a:r>
              <a:rPr lang="ru-RU" altLang="de-DE" sz="2540" dirty="0">
                <a:latin typeface="Times New Roman" panose="02020603050405020304" pitchFamily="18" charset="0"/>
              </a:rPr>
              <a:t> </a:t>
            </a:r>
            <a:r>
              <a:rPr lang="de-DE" altLang="de-DE" sz="2540" dirty="0">
                <a:latin typeface="Times New Roman" panose="02020603050405020304" pitchFamily="18" charset="0"/>
              </a:rPr>
              <a:t>(2002) </a:t>
            </a:r>
            <a:r>
              <a:rPr lang="ru-RU" altLang="de-DE" sz="2540" dirty="0">
                <a:latin typeface="Times New Roman" panose="02020603050405020304" pitchFamily="18" charset="0"/>
              </a:rPr>
              <a:t>упоминает</a:t>
            </a:r>
            <a:r>
              <a:rPr lang="de-DE" altLang="de-DE" sz="2540" dirty="0">
                <a:latin typeface="Times New Roman" panose="02020603050405020304" pitchFamily="18" charset="0"/>
              </a:rPr>
              <a:t>, </a:t>
            </a:r>
            <a:r>
              <a:rPr lang="ru-RU" altLang="de-DE" sz="2540" dirty="0">
                <a:latin typeface="Times New Roman" panose="02020603050405020304" pitchFamily="18" charset="0"/>
              </a:rPr>
              <a:t>что</a:t>
            </a:r>
            <a:r>
              <a:rPr lang="de-DE" altLang="de-DE" sz="2540" dirty="0">
                <a:latin typeface="Times New Roman" panose="02020603050405020304" pitchFamily="18" charset="0"/>
              </a:rPr>
              <a:t> </a:t>
            </a:r>
            <a:r>
              <a:rPr lang="ru-RU" altLang="de-DE" sz="2540" i="1" dirty="0">
                <a:latin typeface="Times New Roman" panose="02020603050405020304" pitchFamily="18" charset="0"/>
              </a:rPr>
              <a:t>в гробе</a:t>
            </a:r>
            <a:r>
              <a:rPr lang="ru-RU" altLang="de-DE" sz="2540" dirty="0">
                <a:latin typeface="Times New Roman" panose="02020603050405020304" pitchFamily="18" charset="0"/>
              </a:rPr>
              <a:t> – церковнославянизм и встретить это сочетание можно прежде всего в Библии: «</a:t>
            </a:r>
            <a:r>
              <a:rPr lang="ru-RU" sz="2540" dirty="0">
                <a:latin typeface="Times New Roman" panose="02020603050405020304" pitchFamily="18" charset="0"/>
                <a:cs typeface="Times New Roman" panose="02020603050405020304" pitchFamily="18" charset="0"/>
              </a:rPr>
              <a:t>Кроме устойчивого сочетания </a:t>
            </a:r>
            <a:r>
              <a:rPr lang="ru-RU" sz="2540" i="1" dirty="0">
                <a:latin typeface="Times New Roman" panose="02020603050405020304" pitchFamily="18" charset="0"/>
                <a:cs typeface="Times New Roman" panose="02020603050405020304" pitchFamily="18" charset="0"/>
              </a:rPr>
              <a:t>в поте лица</a:t>
            </a:r>
            <a:r>
              <a:rPr lang="ru-RU" sz="2540" dirty="0">
                <a:latin typeface="Times New Roman" panose="02020603050405020304" pitchFamily="18" charset="0"/>
                <a:cs typeface="Times New Roman" panose="02020603050405020304" pitchFamily="18" charset="0"/>
              </a:rPr>
              <a:t>, сохраняющего церковнославянскую морфологию (аналогично и </a:t>
            </a:r>
            <a:r>
              <a:rPr lang="ru-RU" sz="2540" i="1" dirty="0">
                <a:latin typeface="Times New Roman" panose="02020603050405020304" pitchFamily="18" charset="0"/>
                <a:cs typeface="Times New Roman" panose="02020603050405020304" pitchFamily="18" charset="0"/>
              </a:rPr>
              <a:t>во гробе</a:t>
            </a:r>
            <a:r>
              <a:rPr lang="ru-RU" sz="2540" dirty="0">
                <a:latin typeface="Times New Roman" panose="02020603050405020304" pitchFamily="18" charset="0"/>
                <a:cs typeface="Times New Roman" panose="02020603050405020304" pitchFamily="18" charset="0"/>
              </a:rPr>
              <a:t>, преимущественно в евангельских контекстах)</a:t>
            </a:r>
            <a:r>
              <a:rPr lang="ru-RU" altLang="de-DE" sz="2540" dirty="0">
                <a:latin typeface="Times New Roman" panose="02020603050405020304" pitchFamily="18" charset="0"/>
              </a:rPr>
              <a:t>»</a:t>
            </a:r>
            <a:r>
              <a:rPr lang="cs-CZ" altLang="de-DE" sz="2540" dirty="0">
                <a:latin typeface="Times New Roman" panose="02020603050405020304" pitchFamily="18" charset="0"/>
              </a:rPr>
              <a:t>. </a:t>
            </a:r>
            <a:r>
              <a:rPr lang="ru-RU" altLang="de-DE" sz="2540" dirty="0">
                <a:latin typeface="Times New Roman" panose="02020603050405020304" pitchFamily="18" charset="0"/>
              </a:rPr>
              <a:t>И по Зализняку окончание -</a:t>
            </a:r>
            <a:r>
              <a:rPr lang="ru-RU" altLang="de-DE" sz="2540" i="1" dirty="0">
                <a:latin typeface="Times New Roman" panose="02020603050405020304" pitchFamily="18" charset="0"/>
              </a:rPr>
              <a:t>у</a:t>
            </a:r>
            <a:r>
              <a:rPr lang="ru-RU" altLang="de-DE" sz="2540" dirty="0">
                <a:latin typeface="Times New Roman" panose="02020603050405020304" pitchFamily="18" charset="0"/>
              </a:rPr>
              <a:t> в сочетании </a:t>
            </a:r>
            <a:r>
              <a:rPr lang="ru-RU" altLang="de-DE" sz="2540" i="1" dirty="0">
                <a:latin typeface="Times New Roman" panose="02020603050405020304" pitchFamily="18" charset="0"/>
              </a:rPr>
              <a:t>в гробу </a:t>
            </a:r>
            <a:r>
              <a:rPr lang="ru-RU" altLang="de-DE" sz="2540" dirty="0">
                <a:latin typeface="Times New Roman" panose="02020603050405020304" pitchFamily="18" charset="0"/>
              </a:rPr>
              <a:t>– облигаторное.</a:t>
            </a:r>
          </a:p>
          <a:p>
            <a:pPr marL="414772" indent="-414772">
              <a:buFont typeface="Arial" panose="020B0604020202020204" pitchFamily="34" charset="0"/>
              <a:buChar char="•"/>
              <a:defRPr/>
            </a:pPr>
            <a:r>
              <a:rPr lang="ru-RU" altLang="de-DE" sz="2540" dirty="0">
                <a:latin typeface="Times New Roman" panose="02020603050405020304" pitchFamily="18" charset="0"/>
              </a:rPr>
              <a:t>Из-за этого вполне естественно, что «</a:t>
            </a:r>
            <a:r>
              <a:rPr lang="ru-RU" altLang="de-DE" sz="2540" i="1" dirty="0">
                <a:latin typeface="Times New Roman" panose="02020603050405020304" pitchFamily="18" charset="0"/>
              </a:rPr>
              <a:t>в цинковом гробу</a:t>
            </a:r>
            <a:r>
              <a:rPr lang="ru-RU" altLang="de-DE" sz="2540" dirty="0">
                <a:latin typeface="Times New Roman" panose="02020603050405020304" pitchFamily="18" charset="0"/>
              </a:rPr>
              <a:t> воспринимается как нормативное», как пишет </a:t>
            </a:r>
            <a:r>
              <a:rPr lang="ru-RU" altLang="de-DE" sz="2540" dirty="0" err="1">
                <a:latin typeface="Times New Roman" panose="02020603050405020304" pitchFamily="18" charset="0"/>
              </a:rPr>
              <a:t>петер-бургская</a:t>
            </a:r>
            <a:r>
              <a:rPr lang="ru-RU" altLang="de-DE" sz="2540" dirty="0">
                <a:latin typeface="Times New Roman" panose="02020603050405020304" pitchFamily="18" charset="0"/>
              </a:rPr>
              <a:t> «Морфология», но правило всё-таки действует, но только у тех существительных (сочетаний), где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не является облигаторным.</a:t>
            </a:r>
          </a:p>
          <a:p>
            <a:pPr marL="414772" indent="-414772">
              <a:buFont typeface="Arial" panose="020B0604020202020204" pitchFamily="34" charset="0"/>
              <a:buChar char="•"/>
              <a:defRPr/>
            </a:pPr>
            <a:endParaRPr lang="cs-CZ"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3E9608C1-DD70-7836-2FA0-48D80812F262}"/>
              </a:ext>
            </a:extLst>
          </p:cNvPr>
          <p:cNvSpPr>
            <a:spLocks noGrp="1" noChangeArrowheads="1"/>
          </p:cNvSpPr>
          <p:nvPr>
            <p:ph type="body"/>
          </p:nvPr>
        </p:nvSpPr>
        <p:spPr>
          <a:xfrm>
            <a:off x="1784188" y="293792"/>
            <a:ext cx="8422004" cy="6270418"/>
          </a:xfrm>
        </p:spPr>
        <p:txBody>
          <a:bodyPr vert="horz" lIns="91440" tIns="25474" rIns="91440" bIns="45720" rtlCol="0" anchor="t">
            <a:normAutofit/>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Это очень важная разница между «вторым родительным» и «вторым предложным» – второй родительный никогда (или почти никогда, если исходить из Земской) не является облигаторным. </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И «второй предложный» был объектом исследований с помощью анкет во второй половине 60. гг. Ср. результаты Крысина </a:t>
            </a:r>
            <a:r>
              <a:rPr lang="cs-CZ" altLang="de-DE" sz="2540" dirty="0">
                <a:latin typeface="Times New Roman" panose="02020603050405020304" pitchFamily="18" charset="0"/>
              </a:rPr>
              <a:t>(1974</a:t>
            </a:r>
            <a:r>
              <a:rPr lang="ru-RU" altLang="de-DE" sz="2540" dirty="0">
                <a:latin typeface="Times New Roman" panose="02020603050405020304" pitchFamily="18" charset="0"/>
              </a:rPr>
              <a:t>, </a:t>
            </a:r>
            <a:r>
              <a:rPr lang="cs-CZ" altLang="de-DE" sz="2540" dirty="0">
                <a:latin typeface="Times New Roman" panose="02020603050405020304" pitchFamily="18" charset="0"/>
              </a:rPr>
              <a:t>177)</a:t>
            </a:r>
            <a:r>
              <a:rPr lang="ru-RU" altLang="de-DE" sz="2540" dirty="0">
                <a:latin typeface="Times New Roman" panose="02020603050405020304" pitchFamily="18" charset="0"/>
              </a:rPr>
              <a:t>, касающиеся трех разных контекстов:</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Bild 3" descr="Scannen 1.pdf">
            <a:extLst>
              <a:ext uri="{FF2B5EF4-FFF2-40B4-BE49-F238E27FC236}">
                <a16:creationId xmlns:a16="http://schemas.microsoft.com/office/drawing/2014/main" id="{B47C5DE1-D11B-6235-B948-769E85D487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5042" y="1"/>
            <a:ext cx="8087889" cy="342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Bild 4" descr="Scannen.pdf">
            <a:extLst>
              <a:ext uri="{FF2B5EF4-FFF2-40B4-BE49-F238E27FC236}">
                <a16:creationId xmlns:a16="http://schemas.microsoft.com/office/drawing/2014/main" id="{19E3C14D-322F-7609-7C03-4E10B930C7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3521" y="3400198"/>
            <a:ext cx="8165657" cy="345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Inhaltsplatzhalter 2">
            <a:extLst>
              <a:ext uri="{FF2B5EF4-FFF2-40B4-BE49-F238E27FC236}">
                <a16:creationId xmlns:a16="http://schemas.microsoft.com/office/drawing/2014/main" id="{61C9CFBE-C8FB-4CC1-F63C-FC7E9825D9CF}"/>
              </a:ext>
            </a:extLst>
          </p:cNvPr>
          <p:cNvSpPr>
            <a:spLocks noGrp="1" noChangeArrowheads="1"/>
          </p:cNvSpPr>
          <p:nvPr>
            <p:ph idx="1"/>
          </p:nvPr>
        </p:nvSpPr>
        <p:spPr>
          <a:xfrm>
            <a:off x="1850436" y="358598"/>
            <a:ext cx="8361518" cy="979303"/>
          </a:xfrm>
        </p:spPr>
        <p:txBody>
          <a:bodyPr/>
          <a:lstStyle/>
          <a:p>
            <a:pPr marL="414772" indent="-414772"/>
            <a:r>
              <a:rPr lang="ru-RU" altLang="de-DE" sz="2540">
                <a:latin typeface="Times New Roman" panose="02020603050405020304" pitchFamily="18" charset="0"/>
              </a:rPr>
              <a:t>Частота окончания </a:t>
            </a:r>
            <a:r>
              <a:rPr lang="ru-RU" altLang="de-DE" sz="2540" i="1">
                <a:latin typeface="Times New Roman" panose="02020603050405020304" pitchFamily="18" charset="0"/>
              </a:rPr>
              <a:t>-у/ю</a:t>
            </a:r>
            <a:r>
              <a:rPr lang="ru-RU" altLang="de-DE" sz="2540">
                <a:latin typeface="Times New Roman" panose="02020603050405020304" pitchFamily="18" charset="0"/>
              </a:rPr>
              <a:t> медленно уменьшалась в группах информаторов разного возраста:</a:t>
            </a:r>
            <a:endParaRPr lang="cs-CZ" altLang="de-DE" sz="2540">
              <a:latin typeface="Times New Roman" panose="02020603050405020304" pitchFamily="18" charset="0"/>
            </a:endParaRPr>
          </a:p>
        </p:txBody>
      </p:sp>
      <p:pic>
        <p:nvPicPr>
          <p:cNvPr id="34818" name="Bild 3" descr="Scannen 2.pdf">
            <a:extLst>
              <a:ext uri="{FF2B5EF4-FFF2-40B4-BE49-F238E27FC236}">
                <a16:creationId xmlns:a16="http://schemas.microsoft.com/office/drawing/2014/main" id="{E8E7D337-2259-A25B-AAEB-BF80839D78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5910" y="1468955"/>
            <a:ext cx="8027403" cy="248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Inhaltsplatzhalter 2">
            <a:extLst>
              <a:ext uri="{FF2B5EF4-FFF2-40B4-BE49-F238E27FC236}">
                <a16:creationId xmlns:a16="http://schemas.microsoft.com/office/drawing/2014/main" id="{8822087F-23E7-F3E1-B100-914018B6DB61}"/>
              </a:ext>
            </a:extLst>
          </p:cNvPr>
          <p:cNvSpPr txBox="1">
            <a:spLocks noChangeArrowheads="1"/>
          </p:cNvSpPr>
          <p:nvPr/>
        </p:nvSpPr>
        <p:spPr bwMode="auto">
          <a:xfrm>
            <a:off x="1784189" y="4539357"/>
            <a:ext cx="8361518" cy="215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5474" rIns="0" bIns="0"/>
          <a:lstStyle>
            <a:lvl1pPr marL="457200" indent="-45720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9pPr>
          </a:lstStyle>
          <a:p>
            <a:pPr eaLnBrk="1">
              <a:buFont typeface="Arial" panose="020B0604020202020204" pitchFamily="34" charset="0"/>
              <a:buChar char="•"/>
            </a:pPr>
            <a:r>
              <a:rPr lang="ru-RU" altLang="de-DE" sz="2540">
                <a:latin typeface="Times New Roman" panose="02020603050405020304" pitchFamily="18" charset="0"/>
              </a:rPr>
              <a:t>Однако, небольшое увеличение частоты у самого молодого поколения повторилось в более позднем исследовании Брауна </a:t>
            </a:r>
            <a:r>
              <a:rPr lang="cs-CZ" altLang="de-DE" sz="2540">
                <a:latin typeface="Times New Roman" panose="02020603050405020304" pitchFamily="18" charset="0"/>
              </a:rPr>
              <a:t>(Brown 2007</a:t>
            </a:r>
            <a:r>
              <a:rPr lang="ru-RU" altLang="de-DE" sz="2540">
                <a:latin typeface="Times New Roman" panose="02020603050405020304" pitchFamily="18" charset="0"/>
              </a:rPr>
              <a:t>, </a:t>
            </a:r>
            <a:r>
              <a:rPr lang="cs-CZ" altLang="de-DE" sz="2540">
                <a:latin typeface="Times New Roman" panose="02020603050405020304" pitchFamily="18" charset="0"/>
              </a:rPr>
              <a:t>68)</a:t>
            </a:r>
            <a:r>
              <a:rPr lang="ru-RU" altLang="de-DE" sz="2540">
                <a:latin typeface="Times New Roman" panose="02020603050405020304" pitchFamily="18" charset="0"/>
              </a:rPr>
              <a:t>, хотя здесь, конечно, совсем иное «самое молодое поколение», чем в 60. гг., так что об однозначном уменьшении частоты говорить на самом деле невозможно…</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Inhaltsplatzhalter 2">
            <a:extLst>
              <a:ext uri="{FF2B5EF4-FFF2-40B4-BE49-F238E27FC236}">
                <a16:creationId xmlns:a16="http://schemas.microsoft.com/office/drawing/2014/main" id="{D194168E-24D9-CAC0-EE3A-0FF5764C67FE}"/>
              </a:ext>
            </a:extLst>
          </p:cNvPr>
          <p:cNvSpPr>
            <a:spLocks noGrp="1" noChangeArrowheads="1"/>
          </p:cNvSpPr>
          <p:nvPr>
            <p:ph idx="1"/>
          </p:nvPr>
        </p:nvSpPr>
        <p:spPr>
          <a:xfrm>
            <a:off x="1915242" y="489652"/>
            <a:ext cx="8426325" cy="5944944"/>
          </a:xfrm>
        </p:spPr>
        <p:txBody>
          <a:bodyPr/>
          <a:lstStyle/>
          <a:p>
            <a:pPr marL="300998" indent="-300998">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r>
              <a:rPr lang="ru-RU" altLang="de-DE" sz="2540">
                <a:latin typeface="Times New Roman" panose="02020603050405020304" pitchFamily="18" charset="0"/>
              </a:rPr>
              <a:t>Не редки случаи слов, у которых один предлог (</a:t>
            </a:r>
            <a:r>
              <a:rPr lang="ru-RU" altLang="de-DE" sz="2540" i="1">
                <a:latin typeface="Times New Roman" panose="02020603050405020304" pitchFamily="18" charset="0"/>
              </a:rPr>
              <a:t>в</a:t>
            </a:r>
            <a:r>
              <a:rPr lang="ru-RU" altLang="de-DE" sz="2540">
                <a:latin typeface="Times New Roman" panose="02020603050405020304" pitchFamily="18" charset="0"/>
              </a:rPr>
              <a:t> или </a:t>
            </a:r>
            <a:r>
              <a:rPr lang="ru-RU" altLang="de-DE" sz="2540" i="1">
                <a:latin typeface="Times New Roman" panose="02020603050405020304" pitchFamily="18" charset="0"/>
              </a:rPr>
              <a:t>на</a:t>
            </a:r>
            <a:r>
              <a:rPr lang="ru-RU" altLang="de-DE" sz="2540">
                <a:latin typeface="Times New Roman" panose="02020603050405020304" pitchFamily="18" charset="0"/>
              </a:rPr>
              <a:t>) сочетается с окончанием -</a:t>
            </a:r>
            <a:r>
              <a:rPr lang="ru-RU" altLang="de-DE" sz="2540" i="1">
                <a:latin typeface="Times New Roman" panose="02020603050405020304" pitchFamily="18" charset="0"/>
              </a:rPr>
              <a:t>у/ю</a:t>
            </a:r>
            <a:r>
              <a:rPr lang="ru-RU" altLang="de-DE" sz="2540">
                <a:latin typeface="Times New Roman" panose="02020603050405020304" pitchFamily="18" charset="0"/>
              </a:rPr>
              <a:t>, а другой – нет, вопреки тому, что один и другой выражают пространственные отношения: ср. слово </a:t>
            </a:r>
            <a:r>
              <a:rPr lang="ru-RU" altLang="de-DE" sz="2540" i="1">
                <a:latin typeface="Times New Roman" panose="02020603050405020304" pitchFamily="18" charset="0"/>
              </a:rPr>
              <a:t>таз</a:t>
            </a:r>
            <a:r>
              <a:rPr lang="ru-RU" altLang="de-DE" sz="2540">
                <a:latin typeface="Times New Roman" panose="02020603050405020304" pitchFamily="18" charset="0"/>
              </a:rPr>
              <a:t>: </a:t>
            </a:r>
            <a:r>
              <a:rPr lang="cs-CZ" altLang="de-DE" sz="2540" i="1">
                <a:latin typeface="Times New Roman" panose="02020603050405020304" pitchFamily="18" charset="0"/>
              </a:rPr>
              <a:t>лежать в тазу</a:t>
            </a:r>
            <a:r>
              <a:rPr lang="cs-CZ" altLang="de-DE" sz="2540">
                <a:latin typeface="Times New Roman" panose="02020603050405020304" pitchFamily="18" charset="0"/>
              </a:rPr>
              <a:t> [*</a:t>
            </a:r>
            <a:r>
              <a:rPr lang="cs-CZ" altLang="de-DE" sz="2540" i="1">
                <a:latin typeface="Times New Roman" panose="02020603050405020304" pitchFamily="18" charset="0"/>
              </a:rPr>
              <a:t>тазе</a:t>
            </a:r>
            <a:r>
              <a:rPr lang="cs-CZ" altLang="de-DE" sz="2540">
                <a:latin typeface="Times New Roman" panose="02020603050405020304" pitchFamily="18" charset="0"/>
              </a:rPr>
              <a:t>] </a:t>
            </a:r>
            <a:r>
              <a:rPr lang="en-US" altLang="de-DE" sz="2540">
                <a:latin typeface="Times New Roman" panose="02020603050405020304" pitchFamily="18" charset="0"/>
              </a:rPr>
              <a:t>vs</a:t>
            </a:r>
            <a:r>
              <a:rPr lang="cs-CZ" altLang="de-DE" sz="2540">
                <a:latin typeface="Times New Roman" panose="02020603050405020304" pitchFamily="18" charset="0"/>
              </a:rPr>
              <a:t>. </a:t>
            </a:r>
            <a:r>
              <a:rPr lang="cs-CZ" altLang="de-DE" sz="2540" i="1">
                <a:latin typeface="Times New Roman" panose="02020603050405020304" pitchFamily="18" charset="0"/>
              </a:rPr>
              <a:t>надпись</a:t>
            </a:r>
            <a:r>
              <a:rPr lang="cs-CZ" altLang="de-DE" sz="2540">
                <a:latin typeface="Times New Roman" panose="02020603050405020304" pitchFamily="18" charset="0"/>
              </a:rPr>
              <a:t> </a:t>
            </a:r>
            <a:r>
              <a:rPr lang="cs-CZ" altLang="de-DE" sz="2540" i="1">
                <a:latin typeface="Times New Roman" panose="02020603050405020304" pitchFamily="18" charset="0"/>
              </a:rPr>
              <a:t>на тазе</a:t>
            </a:r>
            <a:r>
              <a:rPr lang="cs-CZ" altLang="de-DE" sz="2540">
                <a:latin typeface="Times New Roman" panose="02020603050405020304" pitchFamily="18" charset="0"/>
              </a:rPr>
              <a:t> [*</a:t>
            </a:r>
            <a:r>
              <a:rPr lang="cs-CZ" altLang="de-DE" sz="2540" i="1">
                <a:latin typeface="Times New Roman" panose="02020603050405020304" pitchFamily="18" charset="0"/>
              </a:rPr>
              <a:t>тазу</a:t>
            </a:r>
            <a:r>
              <a:rPr lang="cs-CZ" altLang="de-DE" sz="2540">
                <a:latin typeface="Times New Roman" panose="02020603050405020304" pitchFamily="18" charset="0"/>
              </a:rPr>
              <a:t>] </a:t>
            </a:r>
            <a:r>
              <a:rPr lang="ru-RU" altLang="de-DE" sz="2540">
                <a:latin typeface="Times New Roman" panose="02020603050405020304" pitchFamily="18" charset="0"/>
              </a:rPr>
              <a:t>(пример из Плунгяня 2002, но см. и Зализняк, Грамм. словарь)</a:t>
            </a:r>
          </a:p>
          <a:p>
            <a:pPr marL="300998" indent="-300998">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r>
              <a:rPr lang="ru-RU" altLang="de-DE" sz="2540">
                <a:latin typeface="Times New Roman" panose="02020603050405020304" pitchFamily="18" charset="0"/>
              </a:rPr>
              <a:t>«</a:t>
            </a:r>
            <a:r>
              <a:rPr lang="ru-RU" altLang="de-CZ" sz="2540">
                <a:latin typeface="Times New Roman" panose="02020603050405020304" pitchFamily="18" charset="0"/>
              </a:rPr>
              <a:t>Таким образом, и в этом случае простого указания на семантику местонахождения явно недостаточно: одни ситуации местонахождения оказываются подходящими для оформления их локативом [окончанием </a:t>
            </a:r>
            <a:r>
              <a:rPr lang="ru-RU" altLang="de-DE" sz="2540">
                <a:latin typeface="Times New Roman" panose="02020603050405020304" pitchFamily="18" charset="0"/>
              </a:rPr>
              <a:t>-</a:t>
            </a:r>
            <a:r>
              <a:rPr lang="ru-RU" altLang="de-DE" sz="2540" i="1">
                <a:latin typeface="Times New Roman" panose="02020603050405020304" pitchFamily="18" charset="0"/>
              </a:rPr>
              <a:t>у/ю</a:t>
            </a:r>
            <a:r>
              <a:rPr lang="ru-RU" altLang="de-DE" sz="2540">
                <a:latin typeface="Times New Roman" panose="02020603050405020304" pitchFamily="18" charset="0"/>
              </a:rPr>
              <a:t>, </a:t>
            </a:r>
            <a:r>
              <a:rPr lang="cs-CZ" altLang="de-DE" sz="2540">
                <a:latin typeface="Times New Roman" panose="02020603050405020304" pitchFamily="18" charset="0"/>
              </a:rPr>
              <a:t>MG</a:t>
            </a:r>
            <a:r>
              <a:rPr lang="ru-RU" altLang="de-CZ" sz="2540">
                <a:latin typeface="Times New Roman" panose="02020603050405020304" pitchFamily="18" charset="0"/>
              </a:rPr>
              <a:t>], а другие (на первый взгляд, очень похожие) - нет.» (Плунгян 2002)</a:t>
            </a:r>
            <a:endParaRPr lang="ru-RU" altLang="de-DE" sz="2540">
              <a:latin typeface="Times New Roman" panose="02020603050405020304" pitchFamily="18" charset="0"/>
            </a:endParaRPr>
          </a:p>
          <a:p>
            <a:pPr marL="300998" indent="-300998">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r>
              <a:rPr lang="ru-RU" altLang="de-DE" sz="2540">
                <a:latin typeface="Times New Roman" panose="02020603050405020304" pitchFamily="18" charset="0"/>
              </a:rPr>
              <a:t>Окончание -</a:t>
            </a:r>
            <a:r>
              <a:rPr lang="ru-RU" altLang="de-DE" sz="2540" i="1">
                <a:latin typeface="Times New Roman" panose="02020603050405020304" pitchFamily="18" charset="0"/>
              </a:rPr>
              <a:t>у/ю </a:t>
            </a:r>
            <a:r>
              <a:rPr lang="ru-RU" altLang="de-DE" sz="2540">
                <a:latin typeface="Times New Roman" panose="02020603050405020304" pitchFamily="18" charset="0"/>
              </a:rPr>
              <a:t>выражает «жесткие» и тем </a:t>
            </a:r>
            <a:r>
              <a:rPr lang="ru-RU" altLang="de-DE" sz="2540" b="1">
                <a:latin typeface="Times New Roman" panose="02020603050405020304" pitchFamily="18" charset="0"/>
              </a:rPr>
              <a:t>прототипические</a:t>
            </a:r>
            <a:r>
              <a:rPr lang="ru-RU" altLang="de-DE" sz="2540">
                <a:latin typeface="Times New Roman" panose="02020603050405020304" pitchFamily="18" charset="0"/>
              </a:rPr>
              <a:t> пространственные отношения</a:t>
            </a:r>
            <a:endParaRPr lang="cs-CZ" altLang="de-DE" sz="2540">
              <a:latin typeface="Times New Roman" panose="02020603050405020304" pitchFamily="18" charset="0"/>
            </a:endParaRPr>
          </a:p>
          <a:p>
            <a:pPr marL="300998" indent="-300998">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endParaRPr lang="de-DE" altLang="de-DE" sz="254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Inhaltsplatzhalter 2">
            <a:extLst>
              <a:ext uri="{FF2B5EF4-FFF2-40B4-BE49-F238E27FC236}">
                <a16:creationId xmlns:a16="http://schemas.microsoft.com/office/drawing/2014/main" id="{1F7FAD52-C46D-BB73-4408-FAEEF90B7F30}"/>
              </a:ext>
            </a:extLst>
          </p:cNvPr>
          <p:cNvSpPr>
            <a:spLocks noGrp="1" noChangeArrowheads="1"/>
          </p:cNvSpPr>
          <p:nvPr>
            <p:ph idx="1"/>
          </p:nvPr>
        </p:nvSpPr>
        <p:spPr>
          <a:xfrm>
            <a:off x="1915242" y="489652"/>
            <a:ext cx="8426325" cy="5944944"/>
          </a:xfrm>
        </p:spPr>
        <p:txBody>
          <a:bodyPr/>
          <a:lstStyle/>
          <a:p>
            <a:pPr marL="300998" indent="-300998">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r>
              <a:rPr lang="ru-RU" altLang="de-DE" sz="2540">
                <a:latin typeface="Times New Roman" panose="02020603050405020304" pitchFamily="18" charset="0"/>
              </a:rPr>
              <a:t>«</a:t>
            </a:r>
            <a:r>
              <a:rPr lang="ru-RU" altLang="de-CZ" sz="2540">
                <a:latin typeface="Times New Roman" panose="02020603050405020304" pitchFamily="18" charset="0"/>
              </a:rPr>
              <a:t>Подобно тому, как вода во время отлива уходит со всей поверхности, оставаясь только в самых глубоких и защищенных впадинах, так и грамматическая категория, уходя из языка, на последних стадиях сохраняется только в самых основных, прототипических контекстах (очевидным образом, это прежде всего просто те контексты, в которых она чаще всего употребляется и которые лучше сохраняются в памяти говорящих)</a:t>
            </a:r>
            <a:r>
              <a:rPr lang="ru-RU" altLang="de-DE" sz="2540">
                <a:latin typeface="Times New Roman" panose="02020603050405020304" pitchFamily="18" charset="0"/>
              </a:rPr>
              <a:t>» (Плунгян 2002)</a:t>
            </a:r>
          </a:p>
          <a:p>
            <a:pPr marL="300998" indent="-300998">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r>
              <a:rPr lang="ru-RU" altLang="de-DE" sz="2540">
                <a:latin typeface="Times New Roman" panose="02020603050405020304" pitchFamily="18" charset="0"/>
              </a:rPr>
              <a:t>Браун </a:t>
            </a:r>
            <a:r>
              <a:rPr lang="cs-CZ" altLang="de-DE" sz="2540">
                <a:latin typeface="Times New Roman" panose="02020603050405020304" pitchFamily="18" charset="0"/>
              </a:rPr>
              <a:t>(Brown 2007) </a:t>
            </a:r>
            <a:r>
              <a:rPr lang="ru-RU" altLang="de-DE" sz="2540">
                <a:latin typeface="Times New Roman" panose="02020603050405020304" pitchFamily="18" charset="0"/>
              </a:rPr>
              <a:t>добавляет, что существительные обладающие формой «второго предложного» статистически чаще встречаются во форме предложного падежа, т. е. частота предложного падежа как такового (несмотря на окончание) у них выше, чем у существительных без формы «второго предложного». </a:t>
            </a:r>
            <a:endParaRPr lang="cs-CZ" altLang="de-DE" sz="2540">
              <a:latin typeface="Times New Roman" panose="02020603050405020304" pitchFamily="18" charset="0"/>
            </a:endParaRPr>
          </a:p>
          <a:p>
            <a:pPr marL="300998" indent="-300998">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pPr>
            <a:endParaRPr lang="de-DE" altLang="de-DE" sz="254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896E89F6-DE00-B2F7-65F3-653D2693B1B7}"/>
              </a:ext>
            </a:extLst>
          </p:cNvPr>
          <p:cNvSpPr>
            <a:spLocks noGrp="1" noChangeArrowheads="1"/>
          </p:cNvSpPr>
          <p:nvPr>
            <p:ph type="body"/>
          </p:nvPr>
        </p:nvSpPr>
        <p:spPr>
          <a:xfrm>
            <a:off x="1850435" y="308193"/>
            <a:ext cx="8491131" cy="6322264"/>
          </a:xfrm>
        </p:spPr>
        <p:txBody>
          <a:bodyPr vert="horz" lIns="91440" tIns="25474" rIns="91440" bIns="45720" rtlCol="0" anchor="t">
            <a:normAutofit lnSpcReduction="10000"/>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О</a:t>
            </a:r>
            <a:r>
              <a:rPr lang="ru-RU" sz="2540" dirty="0">
                <a:latin typeface="Times New Roman" panose="02020603050405020304" pitchFamily="18" charset="0"/>
                <a:cs typeface="Times New Roman" panose="02020603050405020304" pitchFamily="18" charset="0"/>
              </a:rPr>
              <a:t>кончание </a:t>
            </a:r>
            <a:r>
              <a:rPr lang="ru-RU" altLang="de-DE" sz="2540" dirty="0">
                <a:latin typeface="Times New Roman" panose="02020603050405020304" pitchFamily="18" charset="0"/>
              </a:rPr>
              <a:t>-</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не является продуктивным, класс существительных образующих эту форму, не открыт (</a:t>
            </a:r>
            <a:r>
              <a:rPr lang="ru-RU" altLang="de-DE" sz="2540" dirty="0" err="1">
                <a:latin typeface="Times New Roman" panose="02020603050405020304" pitchFamily="18" charset="0"/>
              </a:rPr>
              <a:t>Плунгян</a:t>
            </a:r>
            <a:r>
              <a:rPr lang="ru-RU" altLang="de-DE" sz="2540" dirty="0">
                <a:latin typeface="Times New Roman" panose="02020603050405020304" pitchFamily="18" charset="0"/>
              </a:rPr>
              <a:t> 2002)</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Наоборот, количество существительных</a:t>
            </a:r>
            <a:r>
              <a:rPr lang="cs-CZ" altLang="de-DE" sz="2540" dirty="0">
                <a:latin typeface="Times New Roman" panose="02020603050405020304" pitchFamily="18" charset="0"/>
              </a:rPr>
              <a:t> </a:t>
            </a:r>
            <a:r>
              <a:rPr lang="ru-RU" altLang="de-DE" sz="2540" dirty="0">
                <a:latin typeface="Times New Roman" panose="02020603050405020304" pitchFamily="18" charset="0"/>
              </a:rPr>
              <a:t>мужского рода, образующих пред. п. ед. ч.</a:t>
            </a:r>
            <a:r>
              <a:rPr lang="de-DE" altLang="de-DE" sz="2540" dirty="0">
                <a:latin typeface="Times New Roman" panose="02020603050405020304" pitchFamily="18" charset="0"/>
              </a:rPr>
              <a:t> </a:t>
            </a:r>
            <a:r>
              <a:rPr lang="ru-RU" altLang="de-DE" sz="2540" dirty="0">
                <a:latin typeface="Times New Roman" panose="02020603050405020304" pitchFamily="18" charset="0"/>
              </a:rPr>
              <a:t>на</a:t>
            </a:r>
            <a:r>
              <a:rPr lang="de-DE" altLang="de-DE" sz="2540" dirty="0">
                <a:latin typeface="Times New Roman" panose="02020603050405020304" pitchFamily="18" charset="0"/>
              </a:rPr>
              <a:t> -</a:t>
            </a:r>
            <a:r>
              <a:rPr lang="ru-RU" altLang="de-DE" sz="2540" i="1" dirty="0">
                <a:latin typeface="Times New Roman" panose="02020603050405020304" pitchFamily="18" charset="0"/>
              </a:rPr>
              <a:t>е</a:t>
            </a:r>
            <a:r>
              <a:rPr lang="de-DE" altLang="de-DE" sz="2540" dirty="0">
                <a:latin typeface="Times New Roman" panose="02020603050405020304" pitchFamily="18" charset="0"/>
              </a:rPr>
              <a:t> </a:t>
            </a:r>
            <a:r>
              <a:rPr lang="ru-RU" altLang="de-DE" sz="2540" dirty="0">
                <a:latin typeface="Times New Roman" panose="02020603050405020304" pitchFamily="18" charset="0"/>
              </a:rPr>
              <a:t>и </a:t>
            </a:r>
            <a:r>
              <a:rPr lang="ru-RU" altLang="de-DE" sz="2540" i="1" dirty="0">
                <a:latin typeface="Times New Roman" panose="02020603050405020304" pitchFamily="18" charset="0"/>
              </a:rPr>
              <a:t>-у/ю</a:t>
            </a:r>
            <a:r>
              <a:rPr lang="de-DE" altLang="de-DE" sz="2540" dirty="0">
                <a:latin typeface="Times New Roman" panose="02020603050405020304" pitchFamily="18" charset="0"/>
              </a:rPr>
              <a:t> </a:t>
            </a:r>
            <a:r>
              <a:rPr lang="ru-RU" altLang="de-DE" sz="2540" dirty="0">
                <a:latin typeface="Times New Roman" panose="02020603050405020304" pitchFamily="18" charset="0"/>
              </a:rPr>
              <a:t>с указанной семантической оппозицией, постепенно сокращается за последние сто лет, среди них нет новых слов иностранного происхождения, хотя некоторые старые заимствованные слова (</a:t>
            </a:r>
            <a:r>
              <a:rPr lang="ru-RU" altLang="de-DE" sz="2540" i="1" dirty="0">
                <a:latin typeface="Times New Roman" panose="02020603050405020304" pitchFamily="18" charset="0"/>
              </a:rPr>
              <a:t>суп, шкаф </a:t>
            </a:r>
            <a:r>
              <a:rPr lang="ru-RU" altLang="de-DE" sz="2540" dirty="0">
                <a:latin typeface="Times New Roman" panose="02020603050405020304" pitchFamily="18" charset="0"/>
              </a:rPr>
              <a:t>и т. д.) окончанием </a:t>
            </a:r>
            <a:r>
              <a:rPr lang="ru-RU" altLang="de-DE" sz="2540" i="1" dirty="0">
                <a:latin typeface="Times New Roman" panose="02020603050405020304" pitchFamily="18" charset="0"/>
              </a:rPr>
              <a:t>-у/ю</a:t>
            </a:r>
            <a:r>
              <a:rPr lang="de-DE" altLang="de-DE" sz="2540" dirty="0">
                <a:latin typeface="Times New Roman" panose="02020603050405020304" pitchFamily="18" charset="0"/>
              </a:rPr>
              <a:t> </a:t>
            </a:r>
            <a:r>
              <a:rPr lang="ru-RU" altLang="de-DE" sz="2540" dirty="0">
                <a:latin typeface="Times New Roman" panose="02020603050405020304" pitchFamily="18" charset="0"/>
              </a:rPr>
              <a:t>обладают</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Самую широкую распространенность пред. п. ед. ч. м. р. на </a:t>
            </a:r>
            <a:r>
              <a:rPr lang="ru-RU" altLang="de-DE" sz="2540" i="1" dirty="0">
                <a:latin typeface="Times New Roman" panose="02020603050405020304" pitchFamily="18" charset="0"/>
              </a:rPr>
              <a:t>-у/ю</a:t>
            </a:r>
            <a:r>
              <a:rPr lang="de-DE" altLang="de-DE" sz="2540" dirty="0">
                <a:latin typeface="Times New Roman" panose="02020603050405020304" pitchFamily="18" charset="0"/>
              </a:rPr>
              <a:t> </a:t>
            </a:r>
            <a:r>
              <a:rPr lang="ru-RU" altLang="de-DE" sz="2540" dirty="0">
                <a:latin typeface="Times New Roman" panose="02020603050405020304" pitchFamily="18" charset="0"/>
              </a:rPr>
              <a:t>можно, по </a:t>
            </a:r>
            <a:r>
              <a:rPr lang="ru-RU" altLang="de-DE" sz="2540" dirty="0" err="1">
                <a:latin typeface="Times New Roman" panose="02020603050405020304" pitchFamily="18" charset="0"/>
              </a:rPr>
              <a:t>Плунгяну</a:t>
            </a:r>
            <a:r>
              <a:rPr lang="ru-RU" altLang="de-DE" sz="2540" dirty="0">
                <a:latin typeface="Times New Roman" panose="02020603050405020304" pitchFamily="18" charset="0"/>
              </a:rPr>
              <a:t>, наблюдать в русском языке </a:t>
            </a:r>
            <a:r>
              <a:rPr lang="de-CH" altLang="de-DE" sz="2540" dirty="0">
                <a:latin typeface="Times New Roman" panose="02020603050405020304" pitchFamily="18" charset="0"/>
              </a:rPr>
              <a:t>XVII </a:t>
            </a:r>
            <a:r>
              <a:rPr lang="ru-RU" altLang="de-DE" sz="2540" dirty="0">
                <a:latin typeface="Times New Roman" panose="02020603050405020304" pitchFamily="18" charset="0"/>
              </a:rPr>
              <a:t>в., т. е. раньше, чем у «второго родительного»</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Однако, как показывает Браун с указанием на богатую литературу, современную дистрибуцию, современные условия употребления, нельзя найти в русских текстах до половины </a:t>
            </a:r>
            <a:r>
              <a:rPr lang="de-CH" altLang="de-DE" sz="2540" dirty="0">
                <a:latin typeface="Times New Roman" panose="02020603050405020304" pitchFamily="18" charset="0"/>
              </a:rPr>
              <a:t>XVII </a:t>
            </a:r>
            <a:r>
              <a:rPr lang="ru-RU" altLang="de-DE" sz="2540" dirty="0">
                <a:latin typeface="Times New Roman" panose="02020603050405020304" pitchFamily="18" charset="0"/>
              </a:rPr>
              <a:t>в.</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Inhaltsplatzhalter 2">
            <a:extLst>
              <a:ext uri="{FF2B5EF4-FFF2-40B4-BE49-F238E27FC236}">
                <a16:creationId xmlns:a16="http://schemas.microsoft.com/office/drawing/2014/main" id="{B16FB529-F669-DCB6-9BE2-0FA247F4EECB}"/>
              </a:ext>
            </a:extLst>
          </p:cNvPr>
          <p:cNvSpPr>
            <a:spLocks noGrp="1" noChangeArrowheads="1"/>
          </p:cNvSpPr>
          <p:nvPr>
            <p:ph idx="1"/>
          </p:nvPr>
        </p:nvSpPr>
        <p:spPr>
          <a:xfrm>
            <a:off x="1915242" y="293791"/>
            <a:ext cx="8492572" cy="6205612"/>
          </a:xfrm>
        </p:spPr>
        <p:txBody>
          <a:bodyPr/>
          <a:lstStyle/>
          <a:p>
            <a:pPr marL="414772" indent="-414772"/>
            <a:r>
              <a:rPr lang="ru-RU" altLang="de-DE" sz="2540" dirty="0">
                <a:latin typeface="Times New Roman" panose="02020603050405020304" pitchFamily="18" charset="0"/>
              </a:rPr>
              <a:t>Шире опять употребляется о</a:t>
            </a:r>
            <a:r>
              <a:rPr lang="ru-RU" altLang="de-CZ" sz="2540" dirty="0">
                <a:latin typeface="Times New Roman" panose="02020603050405020304" pitchFamily="18" charset="0"/>
              </a:rPr>
              <a:t>кончание </a:t>
            </a:r>
            <a:r>
              <a:rPr lang="ru-RU" altLang="de-DE" sz="2540" dirty="0">
                <a:latin typeface="Times New Roman" panose="02020603050405020304" pitchFamily="18" charset="0"/>
              </a:rPr>
              <a:t>-</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в нелитературных формах русского языка, в просторечии и некоторых диалектах, но это не значит автоматически, что в этих разновидностях наблюдаются те же условия дистрибуции, как в литературном языке – чаще всего более часто употребляется окончание -</a:t>
            </a:r>
            <a:r>
              <a:rPr lang="ru-RU" altLang="de-DE" sz="2540" i="1" dirty="0">
                <a:latin typeface="Times New Roman" panose="02020603050405020304" pitchFamily="18" charset="0"/>
              </a:rPr>
              <a:t>у/ю </a:t>
            </a:r>
            <a:r>
              <a:rPr lang="ru-RU" altLang="de-DE" sz="2540" dirty="0">
                <a:latin typeface="Times New Roman" panose="02020603050405020304" pitchFamily="18" charset="0"/>
              </a:rPr>
              <a:t>как таковое, но без специфической семантики (также как и в других славянских языках)</a:t>
            </a:r>
          </a:p>
          <a:p>
            <a:pPr marL="414772" indent="-414772"/>
            <a:r>
              <a:rPr lang="ru-RU" altLang="de-DE" sz="2540" dirty="0">
                <a:latin typeface="Times New Roman" panose="02020603050405020304" pitchFamily="18" charset="0"/>
              </a:rPr>
              <a:t>Региональное происхождение анкетированных (Крысин 1974) практически не играет роли. Чуть повыше частота окончания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у носителей русского языка из Беларуси и Украины</a:t>
            </a:r>
          </a:p>
          <a:p>
            <a:pPr marL="414772" indent="-414772"/>
            <a:r>
              <a:rPr lang="ru-RU" altLang="de-DE" sz="2540" dirty="0">
                <a:latin typeface="Times New Roman" panose="02020603050405020304" pitchFamily="18" charset="0"/>
              </a:rPr>
              <a:t>«Имея в виду малую величину расхождений, можно предполагать, что это влияние незначительно, что территориальные различия нивелируются.» (Крысин 1974, 179)</a:t>
            </a:r>
            <a:endParaRPr lang="cs-CZ" altLang="de-DE" sz="2540" dirty="0">
              <a:latin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Inhaltsplatzhalter 2">
            <a:extLst>
              <a:ext uri="{FF2B5EF4-FFF2-40B4-BE49-F238E27FC236}">
                <a16:creationId xmlns:a16="http://schemas.microsoft.com/office/drawing/2014/main" id="{1CD4D846-7E9E-2A65-515F-85835DD769C0}"/>
              </a:ext>
            </a:extLst>
          </p:cNvPr>
          <p:cNvSpPr>
            <a:spLocks noGrp="1" noChangeArrowheads="1"/>
          </p:cNvSpPr>
          <p:nvPr>
            <p:ph idx="1"/>
          </p:nvPr>
        </p:nvSpPr>
        <p:spPr>
          <a:xfrm>
            <a:off x="1850435" y="227544"/>
            <a:ext cx="8622185" cy="6630456"/>
          </a:xfrm>
        </p:spPr>
        <p:txBody>
          <a:bodyPr/>
          <a:lstStyle/>
          <a:p>
            <a:pPr marL="414772" indent="-414772"/>
            <a:r>
              <a:rPr lang="ru-RU" altLang="de-DE" sz="2540">
                <a:latin typeface="Times New Roman" panose="02020603050405020304" pitchFamily="18" charset="0"/>
              </a:rPr>
              <a:t>Это интересно, потому что ситуация в отдельных диалектах разная: по Аванесову (1964, 108) у северорусских диалектов подобная система как в литературном языке, а в южнорусских и прежде всего в югозападнорусских диалектах окончание -</a:t>
            </a:r>
            <a:r>
              <a:rPr lang="ru-RU" altLang="de-DE" sz="2540" i="1">
                <a:latin typeface="Times New Roman" panose="02020603050405020304" pitchFamily="18" charset="0"/>
              </a:rPr>
              <a:t>у/ю</a:t>
            </a:r>
            <a:r>
              <a:rPr lang="ru-RU" altLang="de-DE" sz="2540">
                <a:latin typeface="Times New Roman" panose="02020603050405020304" pitchFamily="18" charset="0"/>
              </a:rPr>
              <a:t> имеет более высокую частоту</a:t>
            </a:r>
          </a:p>
          <a:p>
            <a:pPr marL="414772" indent="-414772"/>
            <a:r>
              <a:rPr lang="de-CH" altLang="de-DE" sz="2540">
                <a:latin typeface="Times New Roman" panose="02020603050405020304" pitchFamily="18" charset="0"/>
              </a:rPr>
              <a:t>«</a:t>
            </a:r>
            <a:r>
              <a:rPr lang="ru-RU" altLang="de-DE" sz="2540">
                <a:latin typeface="Times New Roman" panose="02020603050405020304" pitchFamily="18" charset="0"/>
              </a:rPr>
              <a:t>Характерно при этом, что в современных диалектах (любых) формы на -</a:t>
            </a:r>
            <a:r>
              <a:rPr lang="ru-RU" altLang="de-DE" sz="2540" i="1">
                <a:latin typeface="Times New Roman" panose="02020603050405020304" pitchFamily="18" charset="0"/>
              </a:rPr>
              <a:t>у</a:t>
            </a:r>
            <a:r>
              <a:rPr lang="ru-RU" altLang="de-DE" sz="2540">
                <a:latin typeface="Times New Roman" panose="02020603050405020304" pitchFamily="18" charset="0"/>
              </a:rPr>
              <a:t> развиты значительно более широко, чем в литературном языке. Особенно широко они распространены на юге.</a:t>
            </a:r>
            <a:r>
              <a:rPr lang="en-US" altLang="de-DE" sz="2540">
                <a:latin typeface="Times New Roman" panose="02020603050405020304" pitchFamily="18" charset="0"/>
              </a:rPr>
              <a:t>»</a:t>
            </a:r>
            <a:r>
              <a:rPr lang="ru-RU" altLang="de-DE" sz="2540">
                <a:latin typeface="Times New Roman" panose="02020603050405020304" pitchFamily="18" charset="0"/>
              </a:rPr>
              <a:t> (Мещерский 1972, 133)</a:t>
            </a:r>
          </a:p>
          <a:p>
            <a:pPr marL="414772" indent="-414772"/>
            <a:r>
              <a:rPr lang="ru-RU" altLang="de-DE" sz="2540">
                <a:latin typeface="Times New Roman" panose="02020603050405020304" pitchFamily="18" charset="0"/>
              </a:rPr>
              <a:t>См. отсутствие специальной семантики окончания -</a:t>
            </a:r>
            <a:r>
              <a:rPr lang="ru-RU" altLang="de-DE" sz="2540" i="1">
                <a:latin typeface="Times New Roman" panose="02020603050405020304" pitchFamily="18" charset="0"/>
              </a:rPr>
              <a:t>у/ю</a:t>
            </a:r>
            <a:r>
              <a:rPr lang="ru-RU" altLang="de-DE" sz="2540">
                <a:latin typeface="Times New Roman" panose="02020603050405020304" pitchFamily="18" charset="0"/>
              </a:rPr>
              <a:t> в примерах из диалектов: </a:t>
            </a:r>
            <a:r>
              <a:rPr lang="ru-RU" altLang="de-DE" sz="2540" i="1">
                <a:latin typeface="Times New Roman" panose="02020603050405020304" pitchFamily="18" charset="0"/>
              </a:rPr>
              <a:t>в городу, на поезду, в Курску, при отцу, при Миколаю, о берегу, о мужу </a:t>
            </a:r>
            <a:r>
              <a:rPr lang="cs-CZ" altLang="de-DE" sz="2540">
                <a:latin typeface="Times New Roman" panose="02020603050405020304" pitchFamily="18" charset="0"/>
              </a:rPr>
              <a:t>(</a:t>
            </a:r>
            <a:r>
              <a:rPr lang="ru-RU" altLang="de-DE" sz="2540">
                <a:latin typeface="Times New Roman" panose="02020603050405020304" pitchFamily="18" charset="0"/>
              </a:rPr>
              <a:t>Мещерский</a:t>
            </a:r>
            <a:r>
              <a:rPr lang="cs-CZ" altLang="de-DE" sz="2540">
                <a:latin typeface="Times New Roman" panose="02020603050405020304" pitchFamily="18" charset="0"/>
              </a:rPr>
              <a:t>)</a:t>
            </a:r>
            <a:endParaRPr lang="ru-RU" altLang="de-DE" sz="2540">
              <a:latin typeface="Times New Roman" panose="02020603050405020304" pitchFamily="18" charset="0"/>
            </a:endParaRPr>
          </a:p>
          <a:p>
            <a:pPr marL="414772" indent="-414772"/>
            <a:r>
              <a:rPr lang="ru-RU" altLang="de-DE" sz="2540">
                <a:latin typeface="Times New Roman" panose="02020603050405020304" pitchFamily="18" charset="0"/>
              </a:rPr>
              <a:t>Ср. примеры из </a:t>
            </a:r>
            <a:r>
              <a:rPr lang="cs-CZ" altLang="de-DE" sz="2540">
                <a:latin typeface="Times New Roman" panose="02020603050405020304" pitchFamily="18" charset="0"/>
              </a:rPr>
              <a:t>XVII </a:t>
            </a:r>
            <a:r>
              <a:rPr lang="ru-RU" altLang="de-DE" sz="2540">
                <a:latin typeface="Times New Roman" panose="02020603050405020304" pitchFamily="18" charset="0"/>
              </a:rPr>
              <a:t>в.</a:t>
            </a:r>
            <a:r>
              <a:rPr lang="cs-CZ" altLang="de-DE" sz="2540">
                <a:latin typeface="Times New Roman" panose="02020603050405020304" pitchFamily="18" charset="0"/>
              </a:rPr>
              <a:t>: </a:t>
            </a:r>
            <a:r>
              <a:rPr lang="ru-RU" altLang="de-DE" sz="2540" i="1">
                <a:latin typeface="Times New Roman" panose="02020603050405020304" pitchFamily="18" charset="0"/>
              </a:rPr>
              <a:t>при мост</a:t>
            </a:r>
            <a:r>
              <a:rPr lang="ru-RU" altLang="de-DE" sz="2540" i="1" u="sng">
                <a:latin typeface="Times New Roman" panose="02020603050405020304" pitchFamily="18" charset="0"/>
              </a:rPr>
              <a:t>у</a:t>
            </a:r>
            <a:r>
              <a:rPr lang="ru-RU" altLang="de-DE" sz="2540" i="1">
                <a:latin typeface="Times New Roman" panose="02020603050405020304" pitchFamily="18" charset="0"/>
              </a:rPr>
              <a:t>, при генеральном мир</a:t>
            </a:r>
            <a:r>
              <a:rPr lang="ru-RU" altLang="de-DE" sz="2540" i="1" u="sng">
                <a:latin typeface="Times New Roman" panose="02020603050405020304" pitchFamily="18" charset="0"/>
              </a:rPr>
              <a:t>у</a:t>
            </a:r>
            <a:r>
              <a:rPr lang="ru-RU" altLang="de-DE" sz="2540" i="1">
                <a:latin typeface="Times New Roman" panose="02020603050405020304" pitchFamily="18" charset="0"/>
              </a:rPr>
              <a:t>, о корм</a:t>
            </a:r>
            <a:r>
              <a:rPr lang="ru-RU" altLang="de-DE" sz="2540" i="1" u="sng">
                <a:latin typeface="Times New Roman" panose="02020603050405020304" pitchFamily="18" charset="0"/>
              </a:rPr>
              <a:t>у</a:t>
            </a:r>
            <a:r>
              <a:rPr lang="ru-RU" altLang="de-DE" sz="2540" i="1">
                <a:latin typeface="Times New Roman" panose="02020603050405020304" pitchFamily="18" charset="0"/>
              </a:rPr>
              <a:t>, о боевом стро</a:t>
            </a:r>
            <a:r>
              <a:rPr lang="ru-RU" altLang="de-DE" sz="2540" i="1" u="sng">
                <a:latin typeface="Times New Roman" panose="02020603050405020304" pitchFamily="18" charset="0"/>
              </a:rPr>
              <a:t>ю</a:t>
            </a:r>
            <a:r>
              <a:rPr lang="ru-RU" altLang="de-DE" sz="2540">
                <a:latin typeface="Times New Roman" panose="02020603050405020304" pitchFamily="18" charset="0"/>
              </a:rPr>
              <a:t> (</a:t>
            </a:r>
            <a:r>
              <a:rPr lang="en-US" altLang="de-DE" sz="2540">
                <a:latin typeface="Times New Roman" panose="02020603050405020304" pitchFamily="18" charset="0"/>
              </a:rPr>
              <a:t>«</a:t>
            </a:r>
            <a:r>
              <a:rPr lang="ru-RU" altLang="de-DE" sz="2540">
                <a:latin typeface="Times New Roman" panose="02020603050405020304" pitchFamily="18" charset="0"/>
              </a:rPr>
              <a:t>Ведомости</a:t>
            </a:r>
            <a:r>
              <a:rPr lang="en-US" altLang="de-DE" sz="2540">
                <a:latin typeface="Times New Roman" panose="02020603050405020304" pitchFamily="18" charset="0"/>
              </a:rPr>
              <a:t>»</a:t>
            </a:r>
            <a:r>
              <a:rPr lang="ru-RU" altLang="de-DE" sz="2540">
                <a:latin typeface="Times New Roman" panose="02020603050405020304" pitchFamily="18" charset="0"/>
              </a:rPr>
              <a:t>, </a:t>
            </a:r>
            <a:r>
              <a:rPr lang="en-US" altLang="de-DE" sz="2540">
                <a:latin typeface="Times New Roman" panose="02020603050405020304" pitchFamily="18" charset="0"/>
              </a:rPr>
              <a:t>«</a:t>
            </a:r>
            <a:r>
              <a:rPr lang="ru-RU" altLang="de-DE" sz="2540">
                <a:latin typeface="Times New Roman" panose="02020603050405020304" pitchFamily="18" charset="0"/>
              </a:rPr>
              <a:t>Письма и бумаги Петра </a:t>
            </a:r>
            <a:r>
              <a:rPr lang="cs-CZ" altLang="de-DE" sz="2540">
                <a:latin typeface="Times New Roman" panose="02020603050405020304" pitchFamily="18" charset="0"/>
              </a:rPr>
              <a:t>I</a:t>
            </a:r>
            <a:r>
              <a:rPr lang="en-US" altLang="de-DE" sz="2540">
                <a:latin typeface="Times New Roman" panose="02020603050405020304" pitchFamily="18" charset="0"/>
              </a:rPr>
              <a:t>»</a:t>
            </a:r>
            <a:r>
              <a:rPr lang="ru-RU" altLang="de-DE" sz="2540">
                <a:latin typeface="Times New Roman" panose="02020603050405020304" pitchFamily="18" charset="0"/>
              </a:rPr>
              <a:t>)</a:t>
            </a:r>
            <a:endParaRPr lang="cs-CZ" altLang="de-DE" sz="2540">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Inhaltsplatzhalter 2">
            <a:extLst>
              <a:ext uri="{FF2B5EF4-FFF2-40B4-BE49-F238E27FC236}">
                <a16:creationId xmlns:a16="http://schemas.microsoft.com/office/drawing/2014/main" id="{602E9239-ACC6-A3E2-4899-9E3ECE13E576}"/>
              </a:ext>
            </a:extLst>
          </p:cNvPr>
          <p:cNvSpPr>
            <a:spLocks noGrp="1" noChangeArrowheads="1"/>
          </p:cNvSpPr>
          <p:nvPr>
            <p:ph idx="1"/>
          </p:nvPr>
        </p:nvSpPr>
        <p:spPr>
          <a:xfrm>
            <a:off x="1850435" y="227544"/>
            <a:ext cx="8622185" cy="6630456"/>
          </a:xfrm>
        </p:spPr>
        <p:txBody>
          <a:bodyPr/>
          <a:lstStyle/>
          <a:p>
            <a:pPr marL="414772" indent="-414772"/>
            <a:r>
              <a:rPr lang="ru-RU" altLang="de-DE" sz="2540" dirty="0">
                <a:latin typeface="Times New Roman" panose="02020603050405020304" pitchFamily="18" charset="0"/>
              </a:rPr>
              <a:t>В </a:t>
            </a:r>
            <a:r>
              <a:rPr lang="cs-CZ" altLang="de-DE" sz="2540" dirty="0">
                <a:latin typeface="Times New Roman" panose="02020603050405020304" pitchFamily="18" charset="0"/>
              </a:rPr>
              <a:t>XVII </a:t>
            </a:r>
            <a:r>
              <a:rPr lang="ru-RU" altLang="de-DE" sz="2540" dirty="0">
                <a:latin typeface="Times New Roman" panose="02020603050405020304" pitchFamily="18" charset="0"/>
              </a:rPr>
              <a:t>в. можно по Брауну найти окончание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и у одушевленных существительных мужского рода</a:t>
            </a:r>
          </a:p>
          <a:p>
            <a:pPr marL="414772" indent="-414772"/>
            <a:r>
              <a:rPr lang="ru-RU" altLang="de-DE" sz="2540" dirty="0">
                <a:latin typeface="Times New Roman" panose="02020603050405020304" pitchFamily="18" charset="0"/>
              </a:rPr>
              <a:t>Как географическая (по Аванесову), так и функциональная дистрибуция вызывает вопрос про возможный языковой контакт (опять с финно-угорскими языками, так как эти языки обладают богатой системой разных местных падежей), но опять же тут проблема относительно поздних свидетельств для современной дистрибуции </a:t>
            </a:r>
          </a:p>
          <a:p>
            <a:pPr marL="414772" indent="-414772"/>
            <a:r>
              <a:rPr lang="ru-RU" altLang="de-DE" sz="2540" dirty="0">
                <a:latin typeface="Times New Roman" panose="02020603050405020304" pitchFamily="18" charset="0"/>
              </a:rPr>
              <a:t>Интересным был бы подробный корпусный анализ в лит. русс. языке </a:t>
            </a:r>
            <a:r>
              <a:rPr lang="de-CH" altLang="de-DE" sz="2540" dirty="0">
                <a:latin typeface="Times New Roman" panose="02020603050405020304" pitchFamily="18" charset="0"/>
              </a:rPr>
              <a:t>XX</a:t>
            </a:r>
            <a:r>
              <a:rPr lang="ru-RU" altLang="de-DE" sz="2540" dirty="0">
                <a:latin typeface="Times New Roman" panose="02020603050405020304" pitchFamily="18" charset="0"/>
              </a:rPr>
              <a:t> и </a:t>
            </a:r>
            <a:r>
              <a:rPr lang="cs-CZ" altLang="de-DE" sz="2540" dirty="0">
                <a:latin typeface="Times New Roman" panose="02020603050405020304" pitchFamily="18" charset="0"/>
              </a:rPr>
              <a:t>XXI </a:t>
            </a:r>
            <a:r>
              <a:rPr lang="ru-RU" altLang="de-DE" sz="2540" dirty="0">
                <a:latin typeface="Times New Roman" panose="02020603050405020304" pitchFamily="18" charset="0"/>
              </a:rPr>
              <a:t>вв., также как и более подробный диахронный анализ</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pPr marL="457200" indent="-457200"/>
            <a:r>
              <a:rPr lang="ru-RU" altLang="de-CZ" dirty="0">
                <a:latin typeface="Times New Roman" panose="02020603050405020304" pitchFamily="18" charset="0"/>
              </a:rPr>
              <a:t>Алломорфы: варианты морфемы, напр. </a:t>
            </a:r>
            <a:r>
              <a:rPr lang="ru-RU" altLang="de-CZ" i="1" dirty="0">
                <a:latin typeface="Times New Roman" panose="02020603050405020304" pitchFamily="18" charset="0"/>
              </a:rPr>
              <a:t>друг</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rug/ - </a:t>
            </a:r>
            <a:r>
              <a:rPr lang="ru-RU" altLang="de-CZ" i="1" dirty="0">
                <a:latin typeface="Times New Roman" panose="02020603050405020304" pitchFamily="18" charset="0"/>
              </a:rPr>
              <a:t>друзья</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ruz</a:t>
            </a:r>
            <a:r>
              <a:rPr lang="de-CH" altLang="de-CZ" baseline="-25000" dirty="0">
                <a:latin typeface="Times New Roman" panose="02020603050405020304" pitchFamily="18" charset="0"/>
              </a:rPr>
              <a:t>1</a:t>
            </a:r>
            <a:r>
              <a:rPr lang="de-CH" altLang="de-CZ" dirty="0">
                <a:latin typeface="Times New Roman" panose="02020603050405020304" pitchFamily="18" charset="0"/>
              </a:rPr>
              <a:t>j-</a:t>
            </a:r>
            <a:r>
              <a:rPr lang="ru-RU" altLang="de-CZ" dirty="0">
                <a:latin typeface="Times New Roman" panose="02020603050405020304" pitchFamily="18" charset="0"/>
              </a:rPr>
              <a:t>/, </a:t>
            </a:r>
            <a:r>
              <a:rPr lang="ru-RU" altLang="de-CZ" i="1" dirty="0">
                <a:latin typeface="Times New Roman" panose="02020603050405020304" pitchFamily="18" charset="0"/>
              </a:rPr>
              <a:t>кранов-</a:t>
            </a:r>
            <a:r>
              <a:rPr lang="ru-RU" altLang="de-CZ" i="1" u="sng" dirty="0" err="1">
                <a:latin typeface="Times New Roman" panose="02020603050405020304" pitchFamily="18" charset="0"/>
              </a:rPr>
              <a:t>щик</a:t>
            </a:r>
            <a:r>
              <a:rPr lang="ru-RU" altLang="de-CZ" i="1" dirty="0">
                <a:latin typeface="Times New Roman" panose="02020603050405020304" pitchFamily="18" charset="0"/>
              </a:rPr>
              <a:t> -</a:t>
            </a:r>
            <a:r>
              <a:rPr lang="ru-RU" altLang="de-CZ" dirty="0">
                <a:latin typeface="Times New Roman" panose="02020603050405020304" pitchFamily="18" charset="0"/>
              </a:rPr>
              <a:t> </a:t>
            </a:r>
            <a:r>
              <a:rPr lang="ru-RU" altLang="de-CZ" i="1" dirty="0">
                <a:latin typeface="Times New Roman" panose="02020603050405020304" pitchFamily="18" charset="0"/>
              </a:rPr>
              <a:t>перевод-</a:t>
            </a:r>
            <a:r>
              <a:rPr lang="ru-RU" altLang="de-CZ" i="1" u="sng" dirty="0">
                <a:latin typeface="Times New Roman" panose="02020603050405020304" pitchFamily="18" charset="0"/>
              </a:rPr>
              <a:t>чик</a:t>
            </a:r>
            <a:r>
              <a:rPr lang="ru-RU" altLang="de-CZ" dirty="0">
                <a:latin typeface="Times New Roman" panose="02020603050405020304" pitchFamily="18" charset="0"/>
              </a:rPr>
              <a:t> (позиционный алломорф, ср. ч. </a:t>
            </a:r>
            <a:r>
              <a:rPr lang="cs-CZ" altLang="de-CZ" i="1" u="sng" dirty="0" err="1">
                <a:latin typeface="Times New Roman" panose="02020603050405020304" pitchFamily="18" charset="0"/>
              </a:rPr>
              <a:t>ruk</a:t>
            </a:r>
            <a:r>
              <a:rPr lang="cs-CZ" altLang="de-CZ" i="1" dirty="0">
                <a:latin typeface="Times New Roman" panose="02020603050405020304" pitchFamily="18" charset="0"/>
              </a:rPr>
              <a:t>-a,</a:t>
            </a:r>
            <a:r>
              <a:rPr lang="ru-RU" altLang="de-CZ" i="1" dirty="0">
                <a:latin typeface="Times New Roman" panose="02020603050405020304" pitchFamily="18" charset="0"/>
              </a:rPr>
              <a:t> </a:t>
            </a:r>
            <a:r>
              <a:rPr lang="cs-CZ" altLang="de-CZ" i="1" u="sng" dirty="0" err="1">
                <a:latin typeface="Times New Roman" panose="02020603050405020304" pitchFamily="18" charset="0"/>
              </a:rPr>
              <a:t>ruc</a:t>
            </a:r>
            <a:r>
              <a:rPr lang="cs-CZ" altLang="de-CZ" i="1" dirty="0">
                <a:latin typeface="Times New Roman" panose="02020603050405020304" pitchFamily="18" charset="0"/>
              </a:rPr>
              <a:t>-e</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i="1" dirty="0">
                <a:latin typeface="Times New Roman" panose="02020603050405020304" pitchFamily="18" charset="0"/>
              </a:rPr>
              <a:t>женой/женою </a:t>
            </a:r>
            <a:r>
              <a:rPr lang="ru-RU" altLang="de-CZ" dirty="0">
                <a:latin typeface="Times New Roman" panose="02020603050405020304" pitchFamily="18" charset="0"/>
              </a:rPr>
              <a:t>(свободные алломорфы</a:t>
            </a:r>
            <a:r>
              <a:rPr lang="cs-CZ" altLang="de-CZ" dirty="0">
                <a:latin typeface="Times New Roman" panose="02020603050405020304" pitchFamily="18" charset="0"/>
              </a:rPr>
              <a:t>, </a:t>
            </a:r>
            <a:r>
              <a:rPr lang="cs-CZ" altLang="de-CZ" dirty="0" err="1">
                <a:latin typeface="Times New Roman" panose="02020603050405020304" pitchFamily="18" charset="0"/>
              </a:rPr>
              <a:t>с</a:t>
            </a:r>
            <a:r>
              <a:rPr lang="ru-RU" altLang="de-CZ" dirty="0">
                <a:latin typeface="Times New Roman" panose="02020603050405020304" pitchFamily="18" charset="0"/>
              </a:rPr>
              <a:t>р. ч. </a:t>
            </a:r>
            <a:r>
              <a:rPr lang="cs-CZ" altLang="de-CZ" i="1" dirty="0">
                <a:latin typeface="Times New Roman" panose="02020603050405020304" pitchFamily="18" charset="0"/>
              </a:rPr>
              <a:t>soudci / soudcové</a:t>
            </a:r>
            <a:r>
              <a:rPr lang="ru-RU" altLang="de-CZ" dirty="0">
                <a:latin typeface="Times New Roman" panose="02020603050405020304" pitchFamily="18" charset="0"/>
              </a:rPr>
              <a:t>) </a:t>
            </a:r>
            <a:r>
              <a:rPr lang="ru-RU" altLang="de-CZ" dirty="0" err="1">
                <a:latin typeface="Times New Roman" panose="02020603050405020304" pitchFamily="18" charset="0"/>
              </a:rPr>
              <a:t>итп</a:t>
            </a:r>
            <a:r>
              <a:rPr lang="ru-RU" altLang="de-CZ" dirty="0">
                <a:latin typeface="Times New Roman" panose="02020603050405020304" pitchFamily="18" charset="0"/>
              </a:rPr>
              <a:t>.</a:t>
            </a:r>
          </a:p>
        </p:txBody>
      </p:sp>
    </p:spTree>
    <p:extLst>
      <p:ext uri="{BB962C8B-B14F-4D97-AF65-F5344CB8AC3E}">
        <p14:creationId xmlns:p14="http://schemas.microsoft.com/office/powerpoint/2010/main" val="3664285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467F15D4-4636-D5C7-DB73-7B72D6C5BB94}"/>
              </a:ext>
            </a:extLst>
          </p:cNvPr>
          <p:cNvSpPr>
            <a:spLocks noGrp="1" noChangeArrowheads="1"/>
          </p:cNvSpPr>
          <p:nvPr>
            <p:ph type="body"/>
          </p:nvPr>
        </p:nvSpPr>
        <p:spPr>
          <a:xfrm>
            <a:off x="1719381" y="195861"/>
            <a:ext cx="8688433" cy="6466279"/>
          </a:xfrm>
        </p:spPr>
        <p:txBody>
          <a:bodyPr vert="horz" lIns="91440" tIns="25474" rIns="91440" bIns="45720" rtlCol="0" anchor="t">
            <a:normAutofit lnSpcReduction="10000"/>
          </a:bodyPr>
          <a:lstStyle/>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de-CH" altLang="de-DE" sz="2540" dirty="0">
                <a:latin typeface="Times New Roman" panose="02020603050405020304" pitchFamily="18" charset="0"/>
              </a:rPr>
              <a:t>C) </a:t>
            </a:r>
            <a:r>
              <a:rPr lang="ru-RU" altLang="de-DE" sz="2540" dirty="0">
                <a:latin typeface="Times New Roman" panose="02020603050405020304" pitchFamily="18" charset="0"/>
              </a:rPr>
              <a:t>Им. п. мн. ч. м. р. на -</a:t>
            </a:r>
            <a:r>
              <a:rPr lang="ru-RU" altLang="de-DE" sz="2540" i="1" dirty="0">
                <a:latin typeface="Times New Roman" panose="02020603050405020304" pitchFamily="18" charset="0"/>
              </a:rPr>
              <a:t>а/я</a:t>
            </a:r>
            <a:endParaRPr lang="de-CH" altLang="de-DE" sz="2540" i="1" dirty="0">
              <a:latin typeface="Times New Roman" panose="02020603050405020304" pitchFamily="18" charset="0"/>
            </a:endParaRP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Конкуренция между окончаниями </a:t>
            </a:r>
            <a:r>
              <a:rPr lang="de-CH" altLang="de-DE" sz="2540" dirty="0">
                <a:latin typeface="Times New Roman" panose="02020603050405020304" pitchFamily="18" charset="0"/>
              </a:rPr>
              <a:t>/i/ </a:t>
            </a:r>
            <a:r>
              <a:rPr lang="ru-RU" altLang="de-DE" sz="2540" dirty="0">
                <a:latin typeface="Times New Roman" panose="02020603050405020304" pitchFamily="18" charset="0"/>
              </a:rPr>
              <a:t>и</a:t>
            </a:r>
            <a:r>
              <a:rPr lang="de-CH" altLang="de-DE" sz="2540" dirty="0">
                <a:latin typeface="Times New Roman" panose="02020603050405020304" pitchFamily="18" charset="0"/>
              </a:rPr>
              <a:t> /a/: </a:t>
            </a:r>
            <a:r>
              <a:rPr lang="ru-RU" altLang="de-DE" sz="2540" i="1" dirty="0">
                <a:latin typeface="Times New Roman" panose="02020603050405020304" pitchFamily="18" charset="0"/>
              </a:rPr>
              <a:t>глаз – глаза, профессор – профессора</a:t>
            </a:r>
            <a:r>
              <a:rPr lang="ru-RU" altLang="de-DE" sz="2540" dirty="0">
                <a:latin typeface="Times New Roman" panose="02020603050405020304" pitchFamily="18" charset="0"/>
              </a:rPr>
              <a:t> </a:t>
            </a:r>
            <a:r>
              <a:rPr lang="cs-CZ" altLang="de-DE" sz="2540" dirty="0">
                <a:latin typeface="Times New Roman" panose="02020603050405020304" pitchFamily="18" charset="0"/>
              </a:rPr>
              <a:t>vs.</a:t>
            </a:r>
            <a:r>
              <a:rPr lang="ru-RU" altLang="de-DE" sz="2540" dirty="0">
                <a:latin typeface="Times New Roman" panose="02020603050405020304" pitchFamily="18" charset="0"/>
              </a:rPr>
              <a:t> </a:t>
            </a:r>
            <a:r>
              <a:rPr lang="ru-RU" altLang="de-DE" sz="2540" i="1" dirty="0">
                <a:latin typeface="Times New Roman" panose="02020603050405020304" pitchFamily="18" charset="0"/>
              </a:rPr>
              <a:t>стол – столы, президент – президенты</a:t>
            </a:r>
            <a:r>
              <a:rPr lang="de-CH" altLang="de-DE" sz="2540" dirty="0">
                <a:latin typeface="Times New Roman" panose="02020603050405020304" pitchFamily="18" charset="0"/>
              </a:rPr>
              <a:t>;</a:t>
            </a:r>
            <a:r>
              <a:rPr lang="de-CH" altLang="de-DE" sz="2540" i="1" dirty="0">
                <a:latin typeface="Times New Roman" panose="02020603050405020304" pitchFamily="18" charset="0"/>
              </a:rPr>
              <a:t> </a:t>
            </a:r>
            <a:r>
              <a:rPr lang="ru-RU" altLang="de-DE" sz="2540" i="1" dirty="0">
                <a:latin typeface="Times New Roman" panose="02020603050405020304" pitchFamily="18" charset="0"/>
              </a:rPr>
              <a:t>слесарь – слесар</a:t>
            </a:r>
            <a:r>
              <a:rPr lang="ru-RU" altLang="de-DE" sz="2540" i="1" u="sng" dirty="0">
                <a:latin typeface="Times New Roman" panose="02020603050405020304" pitchFamily="18" charset="0"/>
              </a:rPr>
              <a:t>я</a:t>
            </a:r>
            <a:r>
              <a:rPr lang="ru-RU" altLang="de-DE" sz="2540" i="1" dirty="0">
                <a:latin typeface="Times New Roman" panose="02020603050405020304" pitchFamily="18" charset="0"/>
              </a:rPr>
              <a:t>/сл</a:t>
            </a:r>
            <a:r>
              <a:rPr lang="ru-RU" altLang="de-DE" sz="2540" i="1" u="sng" dirty="0">
                <a:latin typeface="Times New Roman" panose="02020603050405020304" pitchFamily="18" charset="0"/>
              </a:rPr>
              <a:t>е</a:t>
            </a:r>
            <a:r>
              <a:rPr lang="ru-RU" altLang="de-DE" sz="2540" i="1" dirty="0">
                <a:latin typeface="Times New Roman" panose="02020603050405020304" pitchFamily="18" charset="0"/>
              </a:rPr>
              <a:t>сари</a:t>
            </a:r>
            <a:r>
              <a:rPr lang="cs-CZ" altLang="de-DE" sz="2540" i="1" dirty="0">
                <a:latin typeface="Times New Roman" panose="02020603050405020304" pitchFamily="18" charset="0"/>
              </a:rPr>
              <a:t>, </a:t>
            </a:r>
            <a:r>
              <a:rPr lang="ru-RU" altLang="de-DE" sz="2540" i="1" dirty="0">
                <a:latin typeface="Times New Roman" panose="02020603050405020304" pitchFamily="18" charset="0"/>
              </a:rPr>
              <a:t>трактор – тр</a:t>
            </a:r>
            <a:r>
              <a:rPr lang="ru-RU" altLang="de-DE" sz="2540" i="1" u="sng" dirty="0">
                <a:latin typeface="Times New Roman" panose="02020603050405020304" pitchFamily="18" charset="0"/>
              </a:rPr>
              <a:t>а</a:t>
            </a:r>
            <a:r>
              <a:rPr lang="ru-RU" altLang="de-DE" sz="2540" i="1" dirty="0">
                <a:latin typeface="Times New Roman" panose="02020603050405020304" pitchFamily="18" charset="0"/>
              </a:rPr>
              <a:t>кторы/трактор</a:t>
            </a:r>
            <a:r>
              <a:rPr lang="ru-RU" altLang="de-DE" sz="2540" i="1" u="sng" dirty="0">
                <a:latin typeface="Times New Roman" panose="02020603050405020304" pitchFamily="18" charset="0"/>
              </a:rPr>
              <a:t>а</a:t>
            </a: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всегда под ударением, кроме случаев с расширением основы фонемой /</a:t>
            </a:r>
            <a:r>
              <a:rPr lang="cs-CZ" altLang="de-DE" sz="2540" dirty="0">
                <a:latin typeface="Times New Roman" panose="02020603050405020304" pitchFamily="18" charset="0"/>
              </a:rPr>
              <a:t>j</a:t>
            </a:r>
            <a:r>
              <a:rPr lang="ru-RU" altLang="de-DE" sz="2540" dirty="0">
                <a:latin typeface="Times New Roman" panose="02020603050405020304" pitchFamily="18" charset="0"/>
              </a:rPr>
              <a:t>/</a:t>
            </a:r>
            <a:r>
              <a:rPr lang="cs-CZ" altLang="de-DE" sz="2540" dirty="0">
                <a:latin typeface="Times New Roman" panose="02020603050405020304" pitchFamily="18" charset="0"/>
              </a:rPr>
              <a:t>: </a:t>
            </a:r>
            <a:r>
              <a:rPr lang="ru-RU" altLang="de-DE" sz="2540" i="1" dirty="0">
                <a:latin typeface="Times New Roman" panose="02020603050405020304" pitchFamily="18" charset="0"/>
              </a:rPr>
              <a:t>стул – ст</a:t>
            </a:r>
            <a:r>
              <a:rPr lang="ru-RU" altLang="de-DE" sz="2540" i="1" u="sng" dirty="0">
                <a:latin typeface="Times New Roman" panose="02020603050405020304" pitchFamily="18" charset="0"/>
              </a:rPr>
              <a:t>у</a:t>
            </a:r>
            <a:r>
              <a:rPr lang="ru-RU" altLang="de-DE" sz="2540" i="1" dirty="0">
                <a:latin typeface="Times New Roman" panose="02020603050405020304" pitchFamily="18" charset="0"/>
              </a:rPr>
              <a:t>лья, брат – бр</a:t>
            </a:r>
            <a:r>
              <a:rPr lang="ru-RU" altLang="de-DE" sz="2540" i="1" u="sng" dirty="0">
                <a:latin typeface="Times New Roman" panose="02020603050405020304" pitchFamily="18" charset="0"/>
              </a:rPr>
              <a:t>а</a:t>
            </a:r>
            <a:r>
              <a:rPr lang="ru-RU" altLang="de-DE" sz="2540" i="1" dirty="0">
                <a:latin typeface="Times New Roman" panose="02020603050405020304" pitchFamily="18" charset="0"/>
              </a:rPr>
              <a:t>тья,</a:t>
            </a:r>
            <a:r>
              <a:rPr lang="ru-RU" altLang="de-DE" sz="2540" dirty="0">
                <a:latin typeface="Times New Roman" panose="02020603050405020304" pitchFamily="18" charset="0"/>
              </a:rPr>
              <a:t> но</a:t>
            </a:r>
            <a:r>
              <a:rPr lang="ru-RU" altLang="de-DE" sz="2540" i="1" dirty="0">
                <a:latin typeface="Times New Roman" panose="02020603050405020304" pitchFamily="18" charset="0"/>
              </a:rPr>
              <a:t> друг - друзь</a:t>
            </a:r>
            <a:r>
              <a:rPr lang="ru-RU" altLang="de-DE" sz="2540" i="1" u="sng" dirty="0">
                <a:latin typeface="Times New Roman" panose="02020603050405020304" pitchFamily="18" charset="0"/>
              </a:rPr>
              <a:t>я</a:t>
            </a:r>
            <a:endParaRPr lang="ru-RU" altLang="de-DE" sz="2540" dirty="0">
              <a:latin typeface="Times New Roman" panose="02020603050405020304" pitchFamily="18" charset="0"/>
            </a:endParaRPr>
          </a:p>
          <a:p>
            <a:pPr marL="300998" indent="-300998">
              <a:spcAft>
                <a:spcPts val="1293"/>
              </a:spcAft>
              <a:buSzPct val="45000"/>
              <a:buFont typeface="Wingdings" pitchFamily="2" charset="2"/>
              <a:buChar char=""/>
              <a:tabLst>
                <a:tab pos="300998" algn="l"/>
                <a:tab pos="396050" algn="l"/>
                <a:tab pos="803620" algn="l"/>
                <a:tab pos="1211192" algn="l"/>
                <a:tab pos="1618762" algn="l"/>
                <a:tab pos="2026334" algn="l"/>
                <a:tab pos="2433904" algn="l"/>
                <a:tab pos="2841476" algn="l"/>
                <a:tab pos="3249046" algn="l"/>
                <a:tab pos="3656617" algn="l"/>
                <a:tab pos="4064188" algn="l"/>
                <a:tab pos="4471759" algn="l"/>
                <a:tab pos="4879330" algn="l"/>
                <a:tab pos="5286901" algn="l"/>
                <a:tab pos="5694472" algn="l"/>
                <a:tab pos="6102043" algn="l"/>
                <a:tab pos="6509614" algn="l"/>
                <a:tab pos="6917185" algn="l"/>
                <a:tab pos="7324755" algn="l"/>
                <a:tab pos="7732327" algn="l"/>
                <a:tab pos="8139897" algn="l"/>
              </a:tabLst>
              <a:defRPr/>
            </a:pPr>
            <a:r>
              <a:rPr lang="ru-RU" altLang="de-DE" sz="2540" dirty="0">
                <a:latin typeface="Times New Roman" panose="02020603050405020304" pitchFamily="18" charset="0"/>
              </a:rPr>
              <a:t>С точки зрения истории русского языка и славянских языков окончание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является инновацией, первоначально его в им. п. мн. ч. м. р. не было. Происхождение неясное, может быть из </a:t>
            </a:r>
            <a:r>
              <a:rPr lang="ru-RU" altLang="de-DE" sz="2540" dirty="0" err="1">
                <a:latin typeface="Times New Roman" panose="02020603050405020304" pitchFamily="18" charset="0"/>
              </a:rPr>
              <a:t>дв</a:t>
            </a:r>
            <a:r>
              <a:rPr lang="ru-RU" altLang="de-DE" sz="2540" dirty="0">
                <a:latin typeface="Times New Roman" panose="02020603050405020304" pitchFamily="18" charset="0"/>
              </a:rPr>
              <a:t>. ч. (им. п. </a:t>
            </a:r>
            <a:r>
              <a:rPr lang="ru-RU" altLang="de-DE" sz="2540" dirty="0" err="1">
                <a:latin typeface="Times New Roman" panose="02020603050405020304" pitchFamily="18" charset="0"/>
              </a:rPr>
              <a:t>дв</a:t>
            </a:r>
            <a:r>
              <a:rPr lang="ru-RU" altLang="de-DE" sz="2540" dirty="0">
                <a:latin typeface="Times New Roman" panose="02020603050405020304" pitchFamily="18" charset="0"/>
              </a:rPr>
              <a:t>. ч. м. р. на -</a:t>
            </a:r>
            <a:r>
              <a:rPr lang="ru-RU" altLang="de-DE" sz="2540" i="1" dirty="0">
                <a:latin typeface="Times New Roman" panose="02020603050405020304" pitchFamily="18" charset="0"/>
              </a:rPr>
              <a:t>а</a:t>
            </a:r>
            <a:r>
              <a:rPr lang="ru-RU" altLang="de-DE" sz="2540" dirty="0">
                <a:latin typeface="Times New Roman" panose="02020603050405020304" pitchFamily="18" charset="0"/>
              </a:rPr>
              <a:t>, напр. СТОЛА «два стола», через случаи парных органов тела как </a:t>
            </a:r>
            <a:r>
              <a:rPr lang="ru-RU" altLang="de-DE" sz="2540" i="1" dirty="0">
                <a:latin typeface="Times New Roman" panose="02020603050405020304" pitchFamily="18" charset="0"/>
              </a:rPr>
              <a:t>глаз, глаза </a:t>
            </a:r>
            <a:r>
              <a:rPr lang="ru-RU" altLang="de-DE" sz="2540" dirty="0">
                <a:latin typeface="Times New Roman" panose="02020603050405020304" pitchFamily="18" charset="0"/>
              </a:rPr>
              <a:t>могло произойти переосмысление как мн. ч.). В текстах показывается с конца </a:t>
            </a:r>
            <a:r>
              <a:rPr lang="cs-CZ" altLang="de-DE" sz="2540" dirty="0">
                <a:latin typeface="Times New Roman" panose="02020603050405020304" pitchFamily="18" charset="0"/>
              </a:rPr>
              <a:t>XV/</a:t>
            </a:r>
            <a:r>
              <a:rPr lang="ru-RU" altLang="de-DE" sz="2540" dirty="0">
                <a:latin typeface="Times New Roman" panose="02020603050405020304" pitchFamily="18" charset="0"/>
              </a:rPr>
              <a:t>начала </a:t>
            </a:r>
            <a:r>
              <a:rPr lang="cs-CZ" altLang="de-DE" sz="2540" dirty="0">
                <a:latin typeface="Times New Roman" panose="02020603050405020304" pitchFamily="18" charset="0"/>
              </a:rPr>
              <a:t>XVI </a:t>
            </a:r>
            <a:r>
              <a:rPr lang="ru-RU" altLang="de-DE" sz="2540" dirty="0">
                <a:latin typeface="Times New Roman" panose="02020603050405020304" pitchFamily="18" charset="0"/>
              </a:rPr>
              <a:t>в. Распространяется только с </a:t>
            </a:r>
            <a:r>
              <a:rPr lang="cs-CZ" altLang="de-DE" sz="2540" dirty="0">
                <a:latin typeface="Times New Roman" panose="02020603050405020304" pitchFamily="18" charset="0"/>
              </a:rPr>
              <a:t>XVII </a:t>
            </a:r>
            <a:r>
              <a:rPr lang="ru-RU" altLang="de-DE" sz="2540" dirty="0">
                <a:latin typeface="Times New Roman" panose="02020603050405020304" pitchFamily="18" charset="0"/>
              </a:rPr>
              <a:t>в., но главным образом в </a:t>
            </a:r>
            <a:r>
              <a:rPr lang="cs-CZ" altLang="de-DE" sz="2540" dirty="0">
                <a:latin typeface="Times New Roman" panose="02020603050405020304" pitchFamily="18" charset="0"/>
              </a:rPr>
              <a:t>XIX </a:t>
            </a:r>
            <a:r>
              <a:rPr lang="ru-RU" altLang="de-DE" sz="2540" dirty="0">
                <a:latin typeface="Times New Roman" panose="02020603050405020304" pitchFamily="18" charset="0"/>
              </a:rPr>
              <a:t>и </a:t>
            </a:r>
            <a:r>
              <a:rPr lang="cs-CZ" altLang="de-DE" sz="2540" dirty="0">
                <a:latin typeface="Times New Roman" panose="02020603050405020304" pitchFamily="18" charset="0"/>
              </a:rPr>
              <a:t>XX </a:t>
            </a:r>
            <a:r>
              <a:rPr lang="ru-RU" altLang="de-DE" sz="2540" dirty="0">
                <a:latin typeface="Times New Roman" panose="02020603050405020304" pitchFamily="18" charset="0"/>
              </a:rPr>
              <a:t>вв.</a:t>
            </a:r>
            <a:endParaRPr lang="cs-CZ"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9EA4ED37-D9F4-DC53-13F8-3841942E773F}"/>
              </a:ext>
            </a:extLst>
          </p:cNvPr>
          <p:cNvSpPr>
            <a:spLocks noGrp="1" noChangeArrowheads="1"/>
          </p:cNvSpPr>
          <p:nvPr>
            <p:ph type="body"/>
          </p:nvPr>
        </p:nvSpPr>
        <p:spPr>
          <a:xfrm>
            <a:off x="1719381" y="227544"/>
            <a:ext cx="8469648" cy="6140805"/>
          </a:xfrm>
        </p:spPr>
        <p:txBody>
          <a:bodyPr vert="horz" lIns="91440" tIns="25474" rIns="91440" bIns="45720" rtlCol="0" anchor="t">
            <a:normAutofit/>
          </a:bodyPr>
          <a:lstStyle/>
          <a:p>
            <a:pPr marL="302438" indent="-302438">
              <a:spcAft>
                <a:spcPts val="1293"/>
              </a:spcAft>
              <a:buSzPct val="45000"/>
              <a:buFont typeface="Wingdings" pitchFamily="2" charset="2"/>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Lst>
              <a:defRPr/>
            </a:pPr>
            <a:r>
              <a:rPr lang="ru-RU" altLang="de-DE" sz="2540" dirty="0">
                <a:latin typeface="Times New Roman" panose="02020603050405020304" pitchFamily="18" charset="0"/>
              </a:rPr>
              <a:t>Крысин (1974) указывает на то, что Ломоносов (1755) перечислил</a:t>
            </a:r>
            <a:r>
              <a:rPr lang="cs-CZ" altLang="de-DE" sz="2540" dirty="0">
                <a:latin typeface="Times New Roman" panose="02020603050405020304" pitchFamily="18" charset="0"/>
              </a:rPr>
              <a:t> </a:t>
            </a:r>
            <a:r>
              <a:rPr lang="ru-RU" altLang="de-DE" sz="2540" dirty="0">
                <a:latin typeface="Times New Roman" panose="02020603050405020304" pitchFamily="18" charset="0"/>
              </a:rPr>
              <a:t>11</a:t>
            </a:r>
            <a:r>
              <a:rPr lang="cs-CZ" altLang="de-DE" sz="2540" dirty="0">
                <a:latin typeface="Times New Roman" panose="02020603050405020304" pitchFamily="18" charset="0"/>
              </a:rPr>
              <a:t> </a:t>
            </a:r>
            <a:r>
              <a:rPr lang="ru-RU" altLang="de-DE" sz="2540" dirty="0">
                <a:latin typeface="Times New Roman" panose="02020603050405020304" pitchFamily="18" charset="0"/>
              </a:rPr>
              <a:t>слов с им. п. мн. ч. м. р.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Востоков (1831) 70, Чернышев (1914) 150 а более поздние исследования 500 и больше</a:t>
            </a:r>
          </a:p>
          <a:p>
            <a:pPr marL="302438" indent="-302438">
              <a:spcAft>
                <a:spcPts val="1293"/>
              </a:spcAft>
              <a:buSzPct val="45000"/>
              <a:buFont typeface="Wingdings" pitchFamily="2" charset="2"/>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Lst>
              <a:defRPr/>
            </a:pPr>
            <a:r>
              <a:rPr lang="ru-RU" altLang="de-DE" sz="2540" dirty="0">
                <a:latin typeface="Times New Roman" panose="02020603050405020304" pitchFamily="18" charset="0"/>
              </a:rPr>
              <a:t>В отличии от других вариантных окончаний, о которых мы до сих пор говорили, им. п. мн. ч. м. р.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продуктивен. Это показывает главным образом большое количество слов иностранного происхождения между существительными мужского рода, образующими им. п. мн. ч. м. р.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a:t>
            </a:r>
          </a:p>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Lst>
              <a:defRPr/>
            </a:pPr>
            <a:r>
              <a:rPr lang="ru-RU" altLang="de-DE" sz="2540" dirty="0">
                <a:latin typeface="Times New Roman" panose="02020603050405020304" pitchFamily="18" charset="0"/>
              </a:rPr>
              <a:t>С этим связана экспрессивность, разговорность, иногда </a:t>
            </a:r>
            <a:r>
              <a:rPr lang="ru-RU" altLang="de-DE" sz="2540" dirty="0" err="1">
                <a:latin typeface="Times New Roman" panose="02020603050405020304" pitchFamily="18" charset="0"/>
              </a:rPr>
              <a:t>ненормативность</a:t>
            </a:r>
            <a:r>
              <a:rPr lang="ru-RU" altLang="de-DE" sz="2540" dirty="0">
                <a:latin typeface="Times New Roman" panose="02020603050405020304" pitchFamily="18" charset="0"/>
              </a:rPr>
              <a:t> этого окончания в ряде случаев:</a:t>
            </a:r>
          </a:p>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Lst>
              <a:defRPr/>
            </a:pPr>
            <a:r>
              <a:rPr lang="cs-CZ" altLang="de-DE" sz="2540" dirty="0">
                <a:latin typeface="Times New Roman" panose="02020603050405020304" pitchFamily="18" charset="0"/>
              </a:rPr>
              <a:t>„</a:t>
            </a:r>
            <a:r>
              <a:rPr lang="de-CH" altLang="de-DE" sz="2540" dirty="0">
                <a:latin typeface="Times New Roman" panose="02020603050405020304" pitchFamily="18" charset="0"/>
              </a:rPr>
              <a:t>Seit dem Ende des 18. Jh. nimmt die Zahl solcher Plurale immer zu, am Ende des 19. und Anfang des 20. Jh. kann man von einem „Siegeszug“ derselben sprechen, bis um 1950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A8EC4B08-E377-1FF7-9039-1070ECE17F15}"/>
              </a:ext>
            </a:extLst>
          </p:cNvPr>
          <p:cNvSpPr>
            <a:spLocks noGrp="1" noChangeArrowheads="1"/>
          </p:cNvSpPr>
          <p:nvPr>
            <p:ph type="body"/>
          </p:nvPr>
        </p:nvSpPr>
        <p:spPr>
          <a:xfrm>
            <a:off x="1784188" y="423406"/>
            <a:ext cx="8622185" cy="6109121"/>
          </a:xfrm>
        </p:spPr>
        <p:txBody>
          <a:bodyPr vert="horz" lIns="91440" tIns="25474" rIns="91440" bIns="45720" rtlCol="0" anchor="t">
            <a:normAutofit/>
          </a:bodyPr>
          <a:lstStyle/>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 pos="8537387" algn="l"/>
              </a:tabLst>
              <a:defRPr/>
            </a:pPr>
            <a:r>
              <a:rPr lang="de-CH" altLang="de-DE" sz="2540" dirty="0">
                <a:latin typeface="Times New Roman" panose="02020603050405020304" pitchFamily="18" charset="0"/>
              </a:rPr>
              <a:t>herum die Regelbücher und Schulen scharf dagegen eingreifen. Dass dem Ausgang -</a:t>
            </a:r>
            <a:r>
              <a:rPr lang="ru-RU" altLang="de-DE" sz="2540" dirty="0">
                <a:latin typeface="Times New Roman" panose="02020603050405020304" pitchFamily="18" charset="0"/>
              </a:rPr>
              <a:t>а, -я </a:t>
            </a:r>
            <a:r>
              <a:rPr lang="de-CH" altLang="de-DE" sz="2540" dirty="0">
                <a:latin typeface="Times New Roman" panose="02020603050405020304" pitchFamily="18" charset="0"/>
              </a:rPr>
              <a:t>gegenüber demjenigen auf betontes und noch mehr auf unbetontes -</a:t>
            </a:r>
            <a:r>
              <a:rPr lang="ru-RU" altLang="de-DE" sz="2540" dirty="0">
                <a:latin typeface="Times New Roman" panose="02020603050405020304" pitchFamily="18" charset="0"/>
              </a:rPr>
              <a:t>и, -ы </a:t>
            </a:r>
            <a:r>
              <a:rPr lang="de-CH" altLang="de-DE" sz="2540" dirty="0">
                <a:latin typeface="Times New Roman" panose="02020603050405020304" pitchFamily="18" charset="0"/>
              </a:rPr>
              <a:t>häufig etwas Familiäres, Vulgäres, Schnoddriges anhaftet, hatte man schon lange erkannt.</a:t>
            </a:r>
            <a:r>
              <a:rPr lang="cs-CZ" altLang="de-DE" sz="2540" dirty="0">
                <a:latin typeface="Times New Roman" panose="02020603050405020304" pitchFamily="18" charset="0"/>
              </a:rPr>
              <a:t>“</a:t>
            </a:r>
            <a:r>
              <a:rPr lang="de-CH" altLang="ja-JP" sz="2540" dirty="0">
                <a:latin typeface="Times New Roman" panose="02020603050405020304" pitchFamily="18" charset="0"/>
              </a:rPr>
              <a:t> (V. </a:t>
            </a:r>
            <a:r>
              <a:rPr lang="de-CH" altLang="ja-JP" sz="2540" dirty="0" err="1">
                <a:latin typeface="Times New Roman" panose="02020603050405020304" pitchFamily="18" charset="0"/>
              </a:rPr>
              <a:t>Kiparsky</a:t>
            </a:r>
            <a:r>
              <a:rPr lang="de-CH" altLang="ja-JP" sz="2540" dirty="0">
                <a:latin typeface="Times New Roman" panose="02020603050405020304" pitchFamily="18" charset="0"/>
              </a:rPr>
              <a:t>, Russische historische Grammatik II, Heidelberg 1967, 45)</a:t>
            </a:r>
            <a:endParaRPr lang="ru-RU" altLang="ja-JP" sz="2540" dirty="0">
              <a:latin typeface="Times New Roman" panose="02020603050405020304" pitchFamily="18" charset="0"/>
            </a:endParaRPr>
          </a:p>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 pos="8537387" algn="l"/>
              </a:tabLst>
              <a:defRPr/>
            </a:pPr>
            <a:r>
              <a:rPr lang="ru-RU" altLang="de-DE" sz="2540" dirty="0">
                <a:latin typeface="Times New Roman" panose="02020603050405020304" pitchFamily="18" charset="0"/>
              </a:rPr>
              <a:t>Это историческое развитие описывают и Панов и др. (1968). Но кроме того они указывают на то, что относительно часто окончание </a:t>
            </a:r>
            <a:r>
              <a:rPr lang="cs-CZ" altLang="de-DE" sz="2540" dirty="0">
                <a:latin typeface="Times New Roman" panose="02020603050405020304" pitchFamily="18" charset="0"/>
              </a:rPr>
              <a:t>/a/</a:t>
            </a:r>
            <a:r>
              <a:rPr lang="ru-RU" altLang="de-DE" sz="2540" dirty="0">
                <a:latin typeface="Times New Roman" panose="02020603050405020304" pitchFamily="18" charset="0"/>
              </a:rPr>
              <a:t> в им. п. мн. ч. м. р. связано с определенной профессиональной средой </a:t>
            </a:r>
          </a:p>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 pos="8537387" algn="l"/>
              </a:tabLst>
              <a:defRPr/>
            </a:pPr>
            <a:r>
              <a:rPr lang="ru-RU" altLang="de-DE" sz="2540" dirty="0">
                <a:latin typeface="Times New Roman" panose="02020603050405020304" pitchFamily="18" charset="0"/>
              </a:rPr>
              <a:t>Напр. авторы показывают, что рабочие предпочитают форму </a:t>
            </a:r>
            <a:r>
              <a:rPr lang="cs-CZ" altLang="de-DE" sz="2540" i="1" dirty="0" err="1">
                <a:latin typeface="Times New Roman" panose="02020603050405020304" pitchFamily="18" charset="0"/>
              </a:rPr>
              <a:t>тракторá</a:t>
            </a:r>
            <a:r>
              <a:rPr lang="cs-CZ" altLang="de-DE" sz="2540" dirty="0">
                <a:latin typeface="Times New Roman" panose="02020603050405020304" pitchFamily="18" charset="0"/>
              </a:rPr>
              <a:t> </a:t>
            </a:r>
            <a:r>
              <a:rPr lang="ru-RU" altLang="de-DE" sz="2540" dirty="0">
                <a:latin typeface="Times New Roman" panose="02020603050405020304" pitchFamily="18" charset="0"/>
              </a:rPr>
              <a:t>(</a:t>
            </a:r>
            <a:r>
              <a:rPr lang="cs-CZ" altLang="de-DE" sz="2540" dirty="0">
                <a:latin typeface="Times New Roman" panose="02020603050405020304" pitchFamily="18" charset="0"/>
              </a:rPr>
              <a:t>61,6%</a:t>
            </a:r>
            <a:r>
              <a:rPr lang="ru-RU" altLang="de-DE" sz="2540" dirty="0">
                <a:latin typeface="Times New Roman" panose="02020603050405020304" pitchFamily="18" charset="0"/>
              </a:rPr>
              <a:t>), а писатели и журналисты – </a:t>
            </a:r>
            <a:r>
              <a:rPr lang="cs-CZ" altLang="de-DE" sz="2540" i="1" dirty="0" err="1">
                <a:latin typeface="Times New Roman" panose="02020603050405020304" pitchFamily="18" charset="0"/>
              </a:rPr>
              <a:t>трáкторы</a:t>
            </a:r>
            <a:r>
              <a:rPr lang="ru-RU" altLang="de-DE" sz="2540" dirty="0">
                <a:latin typeface="Times New Roman" panose="02020603050405020304" pitchFamily="18" charset="0"/>
              </a:rPr>
              <a:t> (</a:t>
            </a:r>
            <a:r>
              <a:rPr lang="cs-CZ" altLang="de-DE" sz="2540" i="1" dirty="0" err="1">
                <a:latin typeface="Times New Roman" panose="02020603050405020304" pitchFamily="18" charset="0"/>
              </a:rPr>
              <a:t>тракторá</a:t>
            </a:r>
            <a:r>
              <a:rPr lang="cs-CZ" altLang="de-DE" sz="2540" i="1" dirty="0">
                <a:latin typeface="Times New Roman" panose="02020603050405020304" pitchFamily="18" charset="0"/>
              </a:rPr>
              <a:t> </a:t>
            </a:r>
            <a:r>
              <a:rPr lang="ru-RU" altLang="de-DE" sz="2540" dirty="0">
                <a:latin typeface="Times New Roman" panose="02020603050405020304" pitchFamily="18" charset="0"/>
              </a:rPr>
              <a:t>приводит</a:t>
            </a:r>
            <a:r>
              <a:rPr lang="ru-RU" altLang="de-DE" sz="2540" i="1" dirty="0">
                <a:latin typeface="Times New Roman" panose="02020603050405020304" pitchFamily="18" charset="0"/>
              </a:rPr>
              <a:t> </a:t>
            </a:r>
            <a:r>
              <a:rPr lang="cs-CZ" altLang="de-DE" sz="2540" dirty="0">
                <a:latin typeface="Times New Roman" panose="02020603050405020304" pitchFamily="18" charset="0"/>
              </a:rPr>
              <a:t>40,6%</a:t>
            </a:r>
            <a:r>
              <a:rPr lang="ru-RU" altLang="de-DE" sz="2540" dirty="0">
                <a:latin typeface="Times New Roman" panose="02020603050405020304" pitchFamily="18" charset="0"/>
              </a:rPr>
              <a:t> из них). Но форму </a:t>
            </a:r>
            <a:r>
              <a:rPr lang="cs-CZ" altLang="de-DE" sz="2540" i="1" dirty="0" err="1">
                <a:latin typeface="Times New Roman" panose="02020603050405020304" pitchFamily="18" charset="0"/>
              </a:rPr>
              <a:t>редакторá</a:t>
            </a:r>
            <a:r>
              <a:rPr lang="ru-RU" altLang="de-DE" sz="2540" dirty="0">
                <a:latin typeface="Times New Roman" panose="02020603050405020304" pitchFamily="18" charset="0"/>
              </a:rPr>
              <a:t> предпочитает </a:t>
            </a:r>
            <a:r>
              <a:rPr lang="cs-CZ" altLang="de-DE" sz="2540" dirty="0">
                <a:latin typeface="Times New Roman" panose="02020603050405020304" pitchFamily="18" charset="0"/>
              </a:rPr>
              <a:t>25%</a:t>
            </a:r>
            <a:r>
              <a:rPr lang="ru-RU" altLang="de-DE" sz="2540" dirty="0">
                <a:latin typeface="Times New Roman" panose="02020603050405020304" pitchFamily="18" charset="0"/>
              </a:rPr>
              <a:t> писателей и журналистов, а только </a:t>
            </a:r>
            <a:r>
              <a:rPr lang="cs-CZ" altLang="de-DE" sz="2540" dirty="0">
                <a:latin typeface="Times New Roman" panose="02020603050405020304" pitchFamily="18" charset="0"/>
              </a:rPr>
              <a:t>16,9%</a:t>
            </a:r>
            <a:r>
              <a:rPr lang="ru-RU" altLang="de-DE" sz="2540" dirty="0">
                <a:latin typeface="Times New Roman" panose="02020603050405020304" pitchFamily="18" charset="0"/>
              </a:rPr>
              <a:t> рабочих…</a:t>
            </a:r>
            <a:endParaRPr lang="cs-CZ" altLang="de-DE" sz="2540" dirty="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64082ED3-51FC-DA21-8D13-1CAD84C1C825}"/>
              </a:ext>
            </a:extLst>
          </p:cNvPr>
          <p:cNvSpPr>
            <a:spLocks noGrp="1" noChangeArrowheads="1"/>
          </p:cNvSpPr>
          <p:nvPr>
            <p:ph type="body"/>
          </p:nvPr>
        </p:nvSpPr>
        <p:spPr>
          <a:xfrm>
            <a:off x="1784188" y="423406"/>
            <a:ext cx="8622185" cy="6109121"/>
          </a:xfrm>
        </p:spPr>
        <p:txBody>
          <a:bodyPr vert="horz" lIns="91440" tIns="25474" rIns="91440" bIns="45720" rtlCol="0" anchor="t">
            <a:normAutofit/>
          </a:bodyPr>
          <a:lstStyle/>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 pos="8537387" algn="l"/>
              </a:tabLst>
              <a:defRPr/>
            </a:pPr>
            <a:r>
              <a:rPr lang="ru-RU" altLang="de-DE" sz="2540" dirty="0">
                <a:latin typeface="Times New Roman" panose="02020603050405020304" pitchFamily="18" charset="0"/>
              </a:rPr>
              <a:t>Ср. и Крысин </a:t>
            </a:r>
            <a:r>
              <a:rPr lang="cs-CZ" altLang="de-DE" sz="2540" dirty="0">
                <a:latin typeface="Times New Roman" panose="02020603050405020304" pitchFamily="18" charset="0"/>
              </a:rPr>
              <a:t>(1974</a:t>
            </a:r>
            <a:r>
              <a:rPr lang="ru-RU" altLang="de-DE" sz="2540" dirty="0">
                <a:latin typeface="Times New Roman" panose="02020603050405020304" pitchFamily="18" charset="0"/>
              </a:rPr>
              <a:t>, </a:t>
            </a:r>
            <a:r>
              <a:rPr lang="cs-CZ" altLang="de-DE" sz="2540" dirty="0">
                <a:latin typeface="Times New Roman" panose="02020603050405020304" pitchFamily="18" charset="0"/>
              </a:rPr>
              <a:t>183); </a:t>
            </a:r>
            <a:r>
              <a:rPr lang="ru-RU" altLang="de-DE" sz="2540" dirty="0">
                <a:latin typeface="Times New Roman" panose="02020603050405020304" pitchFamily="18" charset="0"/>
              </a:rPr>
              <a:t>региональное происхождение информаторов опять не является </a:t>
            </a:r>
            <a:r>
              <a:rPr lang="ru-RU" altLang="de-DE" sz="2540" dirty="0" err="1">
                <a:latin typeface="Times New Roman" panose="02020603050405020304" pitchFamily="18" charset="0"/>
              </a:rPr>
              <a:t>сигнификативным</a:t>
            </a:r>
            <a:r>
              <a:rPr lang="ru-RU" altLang="de-DE" sz="2540" dirty="0">
                <a:latin typeface="Times New Roman" panose="02020603050405020304" pitchFamily="18" charset="0"/>
              </a:rPr>
              <a:t>, по Крысину определенное влияние можно наблюдать у неодушевленных существительных на севере России</a:t>
            </a:r>
          </a:p>
          <a:p>
            <a:pPr marL="302438" indent="-302438">
              <a:spcAft>
                <a:spcPts val="1293"/>
              </a:spcAft>
              <a:buFont typeface="Times New Roman" panose="02020603050405020304" pitchFamily="18" charset="0"/>
              <a:buChar char="•"/>
              <a:tabLst>
                <a:tab pos="302438" algn="l"/>
                <a:tab pos="397490" algn="l"/>
                <a:tab pos="805061" algn="l"/>
                <a:tab pos="1212632" algn="l"/>
                <a:tab pos="1620203" algn="l"/>
                <a:tab pos="2027773" algn="l"/>
                <a:tab pos="2435345" algn="l"/>
                <a:tab pos="2842915" algn="l"/>
                <a:tab pos="3250487" algn="l"/>
                <a:tab pos="3658057" algn="l"/>
                <a:tab pos="4065629" algn="l"/>
                <a:tab pos="4473199" algn="l"/>
                <a:tab pos="4880770" algn="l"/>
                <a:tab pos="5288341" algn="l"/>
                <a:tab pos="5695912" algn="l"/>
                <a:tab pos="6103483" algn="l"/>
                <a:tab pos="6511054" algn="l"/>
                <a:tab pos="6918625" algn="l"/>
                <a:tab pos="7326196" algn="l"/>
                <a:tab pos="7733767" algn="l"/>
                <a:tab pos="8141338" algn="l"/>
                <a:tab pos="8537387" algn="l"/>
              </a:tabLst>
              <a:defRPr/>
            </a:pPr>
            <a:r>
              <a:rPr lang="ru-RU" altLang="de-DE" sz="2540" dirty="0">
                <a:latin typeface="Times New Roman" panose="02020603050405020304" pitchFamily="18" charset="0"/>
              </a:rPr>
              <a:t>Данное явление – влияние профессиональной среды на выбор падежной формы – остается по видимому продуктивным, т. е. новые слова участвуют в данной стилистической оппозиции:</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36427291-0E6C-A22E-6E05-58E87CF21B0B}"/>
              </a:ext>
            </a:extLst>
          </p:cNvPr>
          <p:cNvSpPr>
            <a:spLocks noGrp="1" noChangeArrowheads="1"/>
          </p:cNvSpPr>
          <p:nvPr>
            <p:ph type="body"/>
          </p:nvPr>
        </p:nvSpPr>
        <p:spPr>
          <a:xfrm>
            <a:off x="1850436" y="260669"/>
            <a:ext cx="8555938" cy="6074558"/>
          </a:xfrm>
        </p:spPr>
        <p:txBody>
          <a:bodyPr vert="horz" lIns="91440" tIns="25474" rIns="91440" bIns="45720" rtlCol="0" anchor="t">
            <a:normAutofit/>
          </a:bodyPr>
          <a:lstStyle/>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de-CH" altLang="de-DE" sz="2903"/>
              <a:t>  </a:t>
            </a:r>
            <a:r>
              <a:rPr lang="ru-RU" altLang="de-DE" sz="2540">
                <a:solidFill>
                  <a:srgbClr val="0D0E0D"/>
                </a:solidFill>
                <a:latin typeface="Times New Roman" panose="02020603050405020304" pitchFamily="18" charset="0"/>
              </a:rPr>
              <a:t>Вопрос № 251799: «Добрый день. Запуталась со множественным числом слова "сервер". Подскажите, пожалуйста, как правильно.» - Ответ справочной службы русского языка: «Литературная норма: сЕрверы, хотя в профессиональной речи компьютерщиков нередко можно встретить вариант серверА.» </a:t>
            </a:r>
            <a:r>
              <a:rPr lang="ru-RU" altLang="de-DE" sz="1814">
                <a:solidFill>
                  <a:srgbClr val="0D0E0D"/>
                </a:solidFill>
                <a:latin typeface="Times New Roman" panose="02020603050405020304" pitchFamily="18" charset="0"/>
              </a:rPr>
              <a:t>(</a:t>
            </a:r>
            <a:r>
              <a:rPr lang="ru-RU" altLang="de-DE" sz="1814">
                <a:solidFill>
                  <a:srgbClr val="CCCCFF"/>
                </a:solidFill>
                <a:latin typeface="Times New Roman" panose="02020603050405020304" pitchFamily="18" charset="0"/>
                <a:hlinkClick r:id="rId3"/>
              </a:rPr>
              <a:t>http://www.gramota.ru/forum/veche/97276/</a:t>
            </a:r>
            <a:r>
              <a:rPr lang="ru-RU" altLang="de-DE" sz="1814">
                <a:solidFill>
                  <a:srgbClr val="0D0E0D"/>
                </a:solidFill>
                <a:latin typeface="Times New Roman" panose="02020603050405020304" pitchFamily="18" charset="0"/>
              </a:rPr>
              <a:t>)</a:t>
            </a: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a:solidFill>
                  <a:srgbClr val="0D0E0D"/>
                </a:solidFill>
                <a:latin typeface="Times New Roman" panose="02020603050405020304" pitchFamily="18" charset="0"/>
              </a:rPr>
              <a:t>  «Драйвера или драйверы (мн.ч)? Как правильно пишется?  Есть ли установленное правило? Например на сайте GIGABYTE раздел называется драйверы, а на сайте AMD -- драйвера ))).» - «С точки зрения русского языка правильнее использовать окончание "ы". Но во многих профессиональных сленгах в качестве множественного используется именно "а". Как пример: человек, не причастный к экономике будет говорить "бухгалтеры", а человек "в теме", который использует сленг, скажет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BE26B247-7085-76D4-0B9C-7754591362B0}"/>
              </a:ext>
            </a:extLst>
          </p:cNvPr>
          <p:cNvSpPr>
            <a:spLocks noGrp="1" noChangeArrowheads="1"/>
          </p:cNvSpPr>
          <p:nvPr>
            <p:ph type="body"/>
          </p:nvPr>
        </p:nvSpPr>
        <p:spPr>
          <a:xfrm>
            <a:off x="1789949" y="442127"/>
            <a:ext cx="8616424" cy="6024152"/>
          </a:xfrm>
        </p:spPr>
        <p:txBody>
          <a:bodyPr vert="horz" lIns="91440" tIns="25474" rIns="91440" bIns="45720" rtlCol="0" anchor="t">
            <a:normAutofit/>
          </a:bodyPr>
          <a:lstStyle/>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903" dirty="0"/>
              <a:t> </a:t>
            </a:r>
            <a:r>
              <a:rPr lang="ru-RU" altLang="de-DE" sz="2540" dirty="0">
                <a:solidFill>
                  <a:srgbClr val="0D0E0D"/>
                </a:solidFill>
                <a:latin typeface="Times New Roman" panose="02020603050405020304" pitchFamily="18" charset="0"/>
              </a:rPr>
              <a:t>"бухгалтера", то же самое — "договоры" и "договора". Если исходить из примера выше, то в "компьютерном сленге" будет правильно "драйвера". А в общепринятой речи — "драйверы".» </a:t>
            </a:r>
            <a:r>
              <a:rPr lang="ru-RU" altLang="de-DE" sz="1814" dirty="0">
                <a:solidFill>
                  <a:srgbClr val="0D0E0D"/>
                </a:solidFill>
                <a:latin typeface="Times New Roman" panose="02020603050405020304" pitchFamily="18" charset="0"/>
              </a:rPr>
              <a:t>(</a:t>
            </a:r>
            <a:r>
              <a:rPr lang="de-CH" altLang="de-DE" sz="1814" dirty="0">
                <a:solidFill>
                  <a:srgbClr val="CCCCFF"/>
                </a:solidFill>
                <a:latin typeface="Times New Roman" panose="02020603050405020304" pitchFamily="18" charset="0"/>
                <a:hlinkClick r:id="rId3"/>
              </a:rPr>
              <a:t>http://otvety.google.ru/otvety/thread?tid=259284b1fea4619e</a:t>
            </a:r>
            <a:r>
              <a:rPr lang="de-CH" altLang="de-DE" sz="1814" dirty="0">
                <a:solidFill>
                  <a:srgbClr val="0D0E0D"/>
                </a:solidFill>
                <a:latin typeface="Times New Roman" panose="02020603050405020304" pitchFamily="18" charset="0"/>
              </a:rPr>
              <a:t>)</a:t>
            </a: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dirty="0">
                <a:latin typeface="Times New Roman" panose="02020603050405020304" pitchFamily="18" charset="0"/>
              </a:rPr>
              <a:t>См. тоже:</a:t>
            </a: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de-DE" altLang="de-DE" sz="2540" dirty="0">
                <a:latin typeface="Times New Roman" panose="02020603050405020304" pitchFamily="18" charset="0"/>
                <a:hlinkClick r:id="rId4"/>
              </a:rPr>
              <a:t>https://rg.ru/2015/03/19/koroleva.html</a:t>
            </a:r>
            <a:r>
              <a:rPr lang="ru-RU" altLang="de-DE" sz="2540" dirty="0">
                <a:latin typeface="Times New Roman" panose="02020603050405020304" pitchFamily="18" charset="0"/>
              </a:rPr>
              <a:t> </a:t>
            </a: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de-DE" altLang="de-DE" sz="2540" dirty="0">
                <a:latin typeface="Times New Roman" panose="02020603050405020304" pitchFamily="18" charset="0"/>
                <a:hlinkClick r:id="rId5"/>
              </a:rPr>
              <a:t>https://rg.ru/2016/07/14/kak-pravilno-govorit-kremy-i-sousy-ili-krema-i-sousa.html</a:t>
            </a:r>
            <a:r>
              <a:rPr lang="ru-RU" altLang="de-DE" sz="2540" dirty="0">
                <a:latin typeface="Times New Roman" panose="02020603050405020304" pitchFamily="18" charset="0"/>
              </a:rPr>
              <a:t> </a:t>
            </a:r>
          </a:p>
          <a:p>
            <a:pPr>
              <a:spcAft>
                <a:spcPts val="1293"/>
              </a:spcAft>
              <a:buSzPct val="45000"/>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endParaRPr lang="ru-RU" altLang="de-DE" sz="2540" dirty="0">
              <a:latin typeface="Times New Roman" panose="02020603050405020304" pitchFamily="18" charset="0"/>
            </a:endParaRP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dirty="0">
                <a:latin typeface="Times New Roman" panose="02020603050405020304" pitchFamily="18" charset="0"/>
              </a:rPr>
              <a:t>Зализняк </a:t>
            </a:r>
            <a:r>
              <a:rPr lang="cs-CZ" altLang="de-DE" sz="2540" dirty="0">
                <a:latin typeface="Times New Roman" panose="02020603050405020304" pitchFamily="18" charset="0"/>
              </a:rPr>
              <a:t>(</a:t>
            </a:r>
            <a:r>
              <a:rPr lang="ru-RU" altLang="de-DE" sz="2540" dirty="0">
                <a:latin typeface="Times New Roman" panose="02020603050405020304" pitchFamily="18" charset="0"/>
              </a:rPr>
              <a:t>Грамматический словарь</a:t>
            </a:r>
            <a:r>
              <a:rPr lang="cs-CZ" altLang="de-DE" sz="2540" dirty="0">
                <a:latin typeface="Times New Roman" panose="02020603050405020304" pitchFamily="18" charset="0"/>
              </a:rPr>
              <a:t>)</a:t>
            </a:r>
            <a:r>
              <a:rPr lang="ru-RU" altLang="de-DE" sz="2540" dirty="0">
                <a:latin typeface="Times New Roman" panose="02020603050405020304" pitchFamily="18" charset="0"/>
              </a:rPr>
              <a:t> употребляет квалификатор </a:t>
            </a:r>
            <a:r>
              <a:rPr lang="ru-RU" altLang="de-DE" sz="2540" i="1" dirty="0">
                <a:latin typeface="Times New Roman" panose="02020603050405020304" pitchFamily="18" charset="0"/>
              </a:rPr>
              <a:t>проф</a:t>
            </a:r>
            <a:r>
              <a:rPr lang="ru-RU" altLang="de-DE" sz="2540" dirty="0">
                <a:latin typeface="Times New Roman" panose="02020603050405020304" pitchFamily="18" charset="0"/>
              </a:rPr>
              <a:t>., чтобы указать на связь формы им. п. мн. ч. с окончанием -</a:t>
            </a:r>
            <a:r>
              <a:rPr lang="ru-RU" altLang="de-DE" sz="2540" i="1" dirty="0">
                <a:latin typeface="Times New Roman" panose="02020603050405020304" pitchFamily="18" charset="0"/>
              </a:rPr>
              <a:t>а/я </a:t>
            </a:r>
            <a:r>
              <a:rPr lang="ru-RU" altLang="de-DE" sz="2540" dirty="0">
                <a:latin typeface="Times New Roman" panose="02020603050405020304" pitchFamily="18" charset="0"/>
              </a:rPr>
              <a:t>с определенной профессиональной средой</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81EDFE65-624D-D00F-8181-70077BF0E14E}"/>
              </a:ext>
            </a:extLst>
          </p:cNvPr>
          <p:cNvSpPr>
            <a:spLocks noGrp="1" noChangeArrowheads="1"/>
          </p:cNvSpPr>
          <p:nvPr>
            <p:ph type="body"/>
          </p:nvPr>
        </p:nvSpPr>
        <p:spPr>
          <a:xfrm>
            <a:off x="1789949" y="442127"/>
            <a:ext cx="8616424" cy="6024152"/>
          </a:xfrm>
        </p:spPr>
        <p:txBody>
          <a:bodyPr vert="horz" lIns="91440" tIns="25474" rIns="91440" bIns="45720" rtlCol="0" anchor="t">
            <a:normAutofit/>
          </a:bodyPr>
          <a:lstStyle/>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dirty="0">
                <a:latin typeface="Times New Roman" panose="02020603050405020304" pitchFamily="18" charset="0"/>
              </a:rPr>
              <a:t>Однако это нельзя обобщить, как утверждают Панов и др. (1968, 213): отношения в разных группах слов остаются разными; Крысин </a:t>
            </a:r>
            <a:r>
              <a:rPr lang="cs-CZ" altLang="de-DE" sz="2540" dirty="0">
                <a:solidFill>
                  <a:srgbClr val="0D0E0D"/>
                </a:solidFill>
                <a:latin typeface="Times New Roman" panose="02020603050405020304" pitchFamily="18" charset="0"/>
              </a:rPr>
              <a:t>(1974</a:t>
            </a:r>
            <a:r>
              <a:rPr lang="ru-RU" altLang="de-DE" sz="2540" dirty="0">
                <a:solidFill>
                  <a:srgbClr val="0D0E0D"/>
                </a:solidFill>
                <a:latin typeface="Times New Roman" panose="02020603050405020304" pitchFamily="18" charset="0"/>
              </a:rPr>
              <a:t>, </a:t>
            </a:r>
            <a:r>
              <a:rPr lang="cs-CZ" altLang="de-DE" sz="2540" dirty="0">
                <a:solidFill>
                  <a:srgbClr val="0D0E0D"/>
                </a:solidFill>
                <a:latin typeface="Times New Roman" panose="02020603050405020304" pitchFamily="18" charset="0"/>
              </a:rPr>
              <a:t>180) </a:t>
            </a:r>
            <a:r>
              <a:rPr lang="ru-RU" altLang="de-DE" sz="2540" dirty="0">
                <a:solidFill>
                  <a:srgbClr val="0D0E0D"/>
                </a:solidFill>
                <a:latin typeface="Times New Roman" panose="02020603050405020304" pitchFamily="18" charset="0"/>
              </a:rPr>
              <a:t>указывает на то, что есть слова, которые начали в </a:t>
            </a:r>
            <a:r>
              <a:rPr lang="cs-CZ" altLang="de-DE" sz="2540" dirty="0">
                <a:solidFill>
                  <a:srgbClr val="0D0E0D"/>
                </a:solidFill>
                <a:latin typeface="Times New Roman" panose="02020603050405020304" pitchFamily="18" charset="0"/>
              </a:rPr>
              <a:t>XIX </a:t>
            </a:r>
            <a:r>
              <a:rPr lang="ru-RU" altLang="de-DE" sz="2540" dirty="0">
                <a:solidFill>
                  <a:srgbClr val="0D0E0D"/>
                </a:solidFill>
                <a:latin typeface="Times New Roman" panose="02020603050405020304" pitchFamily="18" charset="0"/>
              </a:rPr>
              <a:t>в. образовать форму </a:t>
            </a:r>
            <a:r>
              <a:rPr lang="ru-RU" altLang="de-DE" sz="2540" dirty="0">
                <a:latin typeface="Times New Roman" panose="02020603050405020304" pitchFamily="18" charset="0"/>
              </a:rPr>
              <a:t>им. п. мн. ч. м. р. на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и позже эта </a:t>
            </a:r>
            <a:r>
              <a:rPr lang="ru-RU" altLang="de-DE" sz="2540" dirty="0">
                <a:solidFill>
                  <a:srgbClr val="0D0E0D"/>
                </a:solidFill>
                <a:latin typeface="Times New Roman" panose="02020603050405020304" pitchFamily="18" charset="0"/>
              </a:rPr>
              <a:t>форма перестала употребляться.</a:t>
            </a:r>
            <a:endParaRPr lang="ru-RU" altLang="de-DE" sz="2540" dirty="0">
              <a:latin typeface="Times New Roman" panose="02020603050405020304" pitchFamily="18" charset="0"/>
            </a:endParaRP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dirty="0">
                <a:solidFill>
                  <a:srgbClr val="0D0E0D"/>
                </a:solidFill>
                <a:latin typeface="Times New Roman" panose="02020603050405020304" pitchFamily="18" charset="0"/>
              </a:rPr>
              <a:t>Другие существительные за это время форму образовать начали </a:t>
            </a:r>
          </a:p>
          <a:p>
            <a:pPr marL="303878" indent="-303878">
              <a:spcAft>
                <a:spcPts val="1293"/>
              </a:spcAft>
              <a:buSzPct val="45000"/>
              <a:buFont typeface="Wingdings" pitchFamily="2" charset="2"/>
              <a:buChar char=""/>
              <a:tabLst>
                <a:tab pos="303878" algn="l"/>
                <a:tab pos="398930" algn="l"/>
                <a:tab pos="806501" algn="l"/>
                <a:tab pos="1214072" algn="l"/>
                <a:tab pos="1621643" algn="l"/>
                <a:tab pos="2029214" algn="l"/>
                <a:tab pos="2436785" algn="l"/>
                <a:tab pos="2844356" algn="l"/>
                <a:tab pos="3251926" algn="l"/>
                <a:tab pos="3659498" algn="l"/>
                <a:tab pos="4067068" algn="l"/>
                <a:tab pos="4474640" algn="l"/>
                <a:tab pos="4882210" algn="l"/>
                <a:tab pos="5289782" algn="l"/>
                <a:tab pos="5697352" algn="l"/>
                <a:tab pos="6104923" algn="l"/>
                <a:tab pos="6512494" algn="l"/>
                <a:tab pos="6920065" algn="l"/>
                <a:tab pos="7327636" algn="l"/>
                <a:tab pos="7735207" algn="l"/>
                <a:tab pos="8142778" algn="l"/>
                <a:tab pos="8537387" algn="l"/>
              </a:tabLst>
              <a:defRPr/>
            </a:pPr>
            <a:r>
              <a:rPr lang="ru-RU" altLang="de-DE" sz="2540" dirty="0">
                <a:solidFill>
                  <a:srgbClr val="0D0E0D"/>
                </a:solidFill>
                <a:latin typeface="Times New Roman" panose="02020603050405020304" pitchFamily="18" charset="0"/>
              </a:rPr>
              <a:t>Напр. у слов </a:t>
            </a:r>
            <a:r>
              <a:rPr lang="cs-CZ" altLang="de-DE" sz="2540" i="1" dirty="0" err="1">
                <a:latin typeface="Times New Roman" panose="02020603050405020304" pitchFamily="18" charset="0"/>
              </a:rPr>
              <a:t>дья́кон</a:t>
            </a:r>
            <a:r>
              <a:rPr lang="cs-CZ" altLang="de-DE" sz="2540" i="1" dirty="0">
                <a:latin typeface="Times New Roman" panose="02020603050405020304" pitchFamily="18" charset="0"/>
              </a:rPr>
              <a:t>, </a:t>
            </a:r>
            <a:r>
              <a:rPr lang="cs-CZ" altLang="de-DE" sz="2540" i="1" dirty="0" err="1">
                <a:latin typeface="Times New Roman" panose="02020603050405020304" pitchFamily="18" charset="0"/>
              </a:rPr>
              <a:t>пи́сарь</a:t>
            </a:r>
            <a:r>
              <a:rPr lang="cs-CZ" altLang="de-DE" sz="2540" dirty="0">
                <a:latin typeface="Times New Roman" panose="02020603050405020304" pitchFamily="18" charset="0"/>
              </a:rPr>
              <a:t> a  </a:t>
            </a:r>
            <a:r>
              <a:rPr lang="cs-CZ" altLang="de-DE" sz="2540" i="1" dirty="0" err="1">
                <a:latin typeface="Times New Roman" panose="02020603050405020304" pitchFamily="18" charset="0"/>
              </a:rPr>
              <a:t>при́став</a:t>
            </a:r>
            <a:r>
              <a:rPr lang="cs-CZ" altLang="de-DE" sz="2540" dirty="0">
                <a:latin typeface="Times New Roman" panose="02020603050405020304" pitchFamily="18" charset="0"/>
              </a:rPr>
              <a:t> ,</a:t>
            </a:r>
            <a:r>
              <a:rPr lang="ru-RU" sz="2540" dirty="0">
                <a:latin typeface="Times New Roman" panose="02020603050405020304" pitchFamily="18" charset="0"/>
                <a:cs typeface="Times New Roman" panose="02020603050405020304" pitchFamily="18" charset="0"/>
              </a:rPr>
              <a:t>начальник полиции небольшого административного района в царской России</a:t>
            </a:r>
            <a:r>
              <a:rPr lang="cs-CZ" altLang="de-DE" sz="2540" dirty="0" err="1">
                <a:latin typeface="Times New Roman" panose="02020603050405020304" pitchFamily="18" charset="0"/>
              </a:rPr>
              <a:t>ʻ</a:t>
            </a:r>
            <a:r>
              <a:rPr lang="ru-RU" altLang="de-DE" sz="2540" dirty="0">
                <a:latin typeface="Times New Roman" panose="02020603050405020304" pitchFamily="18" charset="0"/>
              </a:rPr>
              <a:t> является по Зализняку (Грамм. словарь)</a:t>
            </a:r>
            <a:r>
              <a:rPr lang="cs-CZ" altLang="de-DE" sz="2540" dirty="0">
                <a:latin typeface="Times New Roman" panose="02020603050405020304" pitchFamily="18" charset="0"/>
              </a:rPr>
              <a:t> </a:t>
            </a:r>
            <a:r>
              <a:rPr lang="ru-RU" altLang="de-DE" sz="2540" dirty="0">
                <a:latin typeface="Times New Roman" panose="02020603050405020304" pitchFamily="18" charset="0"/>
              </a:rPr>
              <a:t>окончание -</a:t>
            </a:r>
            <a:r>
              <a:rPr lang="ru-RU" altLang="de-DE" sz="2540" i="1" dirty="0">
                <a:latin typeface="Times New Roman" panose="02020603050405020304" pitchFamily="18" charset="0"/>
              </a:rPr>
              <a:t>а/я</a:t>
            </a:r>
            <a:r>
              <a:rPr lang="ru-RU" altLang="de-DE" sz="2540" dirty="0">
                <a:latin typeface="Times New Roman" panose="02020603050405020304" pitchFamily="18" charset="0"/>
              </a:rPr>
              <a:t> сегодня устаревшим, что, может быть, связано с тем, что данные слова как таковые менее актуальны, чем раньше</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4DD509B3-5986-A12F-531D-EAFCB95E6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435" y="298113"/>
            <a:ext cx="8491131" cy="610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a:extLst>
              <a:ext uri="{FF2B5EF4-FFF2-40B4-BE49-F238E27FC236}">
                <a16:creationId xmlns:a16="http://schemas.microsoft.com/office/drawing/2014/main" id="{02006DE6-A721-EF13-B3F0-DEA122DF4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435" y="385962"/>
            <a:ext cx="8767640" cy="392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35D1831B-878F-D364-06DC-CAD9B0755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326" y="406123"/>
            <a:ext cx="8509854" cy="318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pPr marL="457200" indent="-457200"/>
            <a:r>
              <a:rPr lang="ru-RU" altLang="de-CZ" dirty="0">
                <a:latin typeface="Times New Roman" panose="02020603050405020304" pitchFamily="18" charset="0"/>
              </a:rPr>
              <a:t>Алломорфы: варианты морфемы, напр. </a:t>
            </a:r>
            <a:r>
              <a:rPr lang="ru-RU" altLang="de-CZ" i="1" dirty="0">
                <a:latin typeface="Times New Roman" panose="02020603050405020304" pitchFamily="18" charset="0"/>
              </a:rPr>
              <a:t>друг</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rug/ - </a:t>
            </a:r>
            <a:r>
              <a:rPr lang="ru-RU" altLang="de-CZ" i="1" dirty="0">
                <a:latin typeface="Times New Roman" panose="02020603050405020304" pitchFamily="18" charset="0"/>
              </a:rPr>
              <a:t>друзья</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ruz</a:t>
            </a:r>
            <a:r>
              <a:rPr lang="de-CH" altLang="de-CZ" baseline="-25000" dirty="0">
                <a:latin typeface="Times New Roman" panose="02020603050405020304" pitchFamily="18" charset="0"/>
              </a:rPr>
              <a:t>1</a:t>
            </a:r>
            <a:r>
              <a:rPr lang="de-CH" altLang="de-CZ" dirty="0">
                <a:latin typeface="Times New Roman" panose="02020603050405020304" pitchFamily="18" charset="0"/>
              </a:rPr>
              <a:t>j-</a:t>
            </a:r>
            <a:r>
              <a:rPr lang="ru-RU" altLang="de-CZ" dirty="0">
                <a:latin typeface="Times New Roman" panose="02020603050405020304" pitchFamily="18" charset="0"/>
              </a:rPr>
              <a:t>/, </a:t>
            </a:r>
            <a:r>
              <a:rPr lang="ru-RU" altLang="de-CZ" i="1" dirty="0">
                <a:latin typeface="Times New Roman" panose="02020603050405020304" pitchFamily="18" charset="0"/>
              </a:rPr>
              <a:t>кранов-</a:t>
            </a:r>
            <a:r>
              <a:rPr lang="ru-RU" altLang="de-CZ" i="1" u="sng" dirty="0" err="1">
                <a:latin typeface="Times New Roman" panose="02020603050405020304" pitchFamily="18" charset="0"/>
              </a:rPr>
              <a:t>щик</a:t>
            </a:r>
            <a:r>
              <a:rPr lang="ru-RU" altLang="de-CZ" i="1" dirty="0">
                <a:latin typeface="Times New Roman" panose="02020603050405020304" pitchFamily="18" charset="0"/>
              </a:rPr>
              <a:t> -</a:t>
            </a:r>
            <a:r>
              <a:rPr lang="ru-RU" altLang="de-CZ" dirty="0">
                <a:latin typeface="Times New Roman" panose="02020603050405020304" pitchFamily="18" charset="0"/>
              </a:rPr>
              <a:t> </a:t>
            </a:r>
            <a:r>
              <a:rPr lang="ru-RU" altLang="de-CZ" i="1" dirty="0">
                <a:latin typeface="Times New Roman" panose="02020603050405020304" pitchFamily="18" charset="0"/>
              </a:rPr>
              <a:t>перевод-</a:t>
            </a:r>
            <a:r>
              <a:rPr lang="ru-RU" altLang="de-CZ" i="1" u="sng" dirty="0">
                <a:latin typeface="Times New Roman" panose="02020603050405020304" pitchFamily="18" charset="0"/>
              </a:rPr>
              <a:t>чик</a:t>
            </a:r>
            <a:r>
              <a:rPr lang="ru-RU" altLang="de-CZ" dirty="0">
                <a:latin typeface="Times New Roman" panose="02020603050405020304" pitchFamily="18" charset="0"/>
              </a:rPr>
              <a:t> (позиционный алломорф, ср. ч. </a:t>
            </a:r>
            <a:r>
              <a:rPr lang="cs-CZ" altLang="de-CZ" i="1" u="sng" dirty="0" err="1">
                <a:latin typeface="Times New Roman" panose="02020603050405020304" pitchFamily="18" charset="0"/>
              </a:rPr>
              <a:t>ruk</a:t>
            </a:r>
            <a:r>
              <a:rPr lang="cs-CZ" altLang="de-CZ" i="1" dirty="0">
                <a:latin typeface="Times New Roman" panose="02020603050405020304" pitchFamily="18" charset="0"/>
              </a:rPr>
              <a:t>-a,</a:t>
            </a:r>
            <a:r>
              <a:rPr lang="ru-RU" altLang="de-CZ" i="1" dirty="0">
                <a:latin typeface="Times New Roman" panose="02020603050405020304" pitchFamily="18" charset="0"/>
              </a:rPr>
              <a:t> </a:t>
            </a:r>
            <a:r>
              <a:rPr lang="cs-CZ" altLang="de-CZ" i="1" u="sng" dirty="0" err="1">
                <a:latin typeface="Times New Roman" panose="02020603050405020304" pitchFamily="18" charset="0"/>
              </a:rPr>
              <a:t>ruc</a:t>
            </a:r>
            <a:r>
              <a:rPr lang="cs-CZ" altLang="de-CZ" i="1" dirty="0">
                <a:latin typeface="Times New Roman" panose="02020603050405020304" pitchFamily="18" charset="0"/>
              </a:rPr>
              <a:t>-e</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i="1" dirty="0">
                <a:latin typeface="Times New Roman" panose="02020603050405020304" pitchFamily="18" charset="0"/>
              </a:rPr>
              <a:t>женой/женою </a:t>
            </a:r>
            <a:r>
              <a:rPr lang="ru-RU" altLang="de-CZ" dirty="0">
                <a:latin typeface="Times New Roman" panose="02020603050405020304" pitchFamily="18" charset="0"/>
              </a:rPr>
              <a:t>(свободные алломорфы</a:t>
            </a:r>
            <a:r>
              <a:rPr lang="cs-CZ" altLang="de-CZ" dirty="0">
                <a:latin typeface="Times New Roman" panose="02020603050405020304" pitchFamily="18" charset="0"/>
              </a:rPr>
              <a:t>, </a:t>
            </a:r>
            <a:r>
              <a:rPr lang="cs-CZ" altLang="de-CZ" dirty="0" err="1">
                <a:latin typeface="Times New Roman" panose="02020603050405020304" pitchFamily="18" charset="0"/>
              </a:rPr>
              <a:t>с</a:t>
            </a:r>
            <a:r>
              <a:rPr lang="ru-RU" altLang="de-CZ" dirty="0">
                <a:latin typeface="Times New Roman" panose="02020603050405020304" pitchFamily="18" charset="0"/>
              </a:rPr>
              <a:t>р. ч. </a:t>
            </a:r>
            <a:r>
              <a:rPr lang="cs-CZ" altLang="de-CZ" i="1" dirty="0">
                <a:latin typeface="Times New Roman" panose="02020603050405020304" pitchFamily="18" charset="0"/>
              </a:rPr>
              <a:t>soudci / soudcové</a:t>
            </a:r>
            <a:r>
              <a:rPr lang="ru-RU" altLang="de-CZ" dirty="0">
                <a:latin typeface="Times New Roman" panose="02020603050405020304" pitchFamily="18" charset="0"/>
              </a:rPr>
              <a:t>) </a:t>
            </a:r>
            <a:r>
              <a:rPr lang="ru-RU" altLang="de-CZ" dirty="0" err="1">
                <a:latin typeface="Times New Roman" panose="02020603050405020304" pitchFamily="18" charset="0"/>
              </a:rPr>
              <a:t>итп</a:t>
            </a:r>
            <a:r>
              <a:rPr lang="ru-RU" altLang="de-CZ" dirty="0">
                <a:latin typeface="Times New Roman" panose="02020603050405020304" pitchFamily="18" charset="0"/>
              </a:rPr>
              <a:t>.</a:t>
            </a:r>
          </a:p>
          <a:p>
            <a:pPr marL="457200" indent="-457200"/>
            <a:r>
              <a:rPr lang="ru-RU" altLang="de-CZ" dirty="0">
                <a:latin typeface="Times New Roman" panose="02020603050405020304" pitchFamily="18" charset="0"/>
              </a:rPr>
              <a:t>Корень: морфема несущая основное лексическое значение слова: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-и-ть</a:t>
            </a:r>
            <a:r>
              <a:rPr lang="cs-CZ" altLang="de-CZ" i="1" dirty="0">
                <a:latin typeface="Times New Roman" panose="02020603050405020304" pitchFamily="18" charset="0"/>
              </a:rPr>
              <a:t>,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-и-тель-Ø</a:t>
            </a:r>
            <a:r>
              <a:rPr lang="cs-CZ" altLang="de-CZ" dirty="0">
                <a:latin typeface="Times New Roman" panose="02020603050405020304" pitchFamily="18" charset="0"/>
              </a:rPr>
              <a:t>, </a:t>
            </a:r>
            <a:r>
              <a:rPr lang="cs-CZ" altLang="de-CZ" i="1" dirty="0" err="1">
                <a:latin typeface="Times New Roman" panose="02020603050405020304" pitchFamily="18" charset="0"/>
              </a:rPr>
              <a:t>пере-</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-чик-Ø</a:t>
            </a:r>
            <a:r>
              <a:rPr lang="cs-CZ" altLang="de-CZ" i="1" dirty="0">
                <a:latin typeface="Times New Roman" panose="02020603050405020304" pitchFamily="18" charset="0"/>
              </a:rPr>
              <a:t>, </a:t>
            </a:r>
            <a:r>
              <a:rPr lang="cs-CZ" altLang="de-CZ" i="1" dirty="0" err="1">
                <a:latin typeface="Times New Roman" panose="02020603050405020304" pitchFamily="18" charset="0"/>
              </a:rPr>
              <a:t>вы-</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-Ø</a:t>
            </a:r>
            <a:endParaRPr lang="ru-RU" altLang="de-CZ" dirty="0">
              <a:latin typeface="Times New Roman" panose="02020603050405020304" pitchFamily="18" charset="0"/>
            </a:endParaRPr>
          </a:p>
        </p:txBody>
      </p:sp>
    </p:spTree>
    <p:extLst>
      <p:ext uri="{BB962C8B-B14F-4D97-AF65-F5344CB8AC3E}">
        <p14:creationId xmlns:p14="http://schemas.microsoft.com/office/powerpoint/2010/main" val="3102552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9F08D040-D6C3-CE42-9FEE-72B2410C9DB7}"/>
              </a:ext>
            </a:extLst>
          </p:cNvPr>
          <p:cNvSpPr>
            <a:spLocks noGrp="1" noChangeArrowheads="1"/>
          </p:cNvSpPr>
          <p:nvPr>
            <p:ph type="body"/>
          </p:nvPr>
        </p:nvSpPr>
        <p:spPr>
          <a:xfrm>
            <a:off x="1784188" y="195861"/>
            <a:ext cx="8491131" cy="6205612"/>
          </a:xfrm>
        </p:spPr>
        <p:txBody>
          <a:bodyPr vert="horz" lIns="91440" tIns="22534" rIns="91440" bIns="45720" rtlCol="0" anchor="t">
            <a:normAutofit/>
          </a:bodyPr>
          <a:lstStyle/>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cs-CZ" altLang="de-DE" sz="2540" dirty="0">
                <a:latin typeface="Times New Roman" panose="02020603050405020304" pitchFamily="18" charset="0"/>
              </a:rPr>
              <a:t>NB:</a:t>
            </a:r>
            <a:endParaRPr lang="ru-RU" altLang="de-DE" sz="2540" dirty="0">
              <a:latin typeface="Times New Roman" panose="02020603050405020304" pitchFamily="18" charset="0"/>
            </a:endParaRPr>
          </a:p>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ru-RU" altLang="de-DE" sz="2540" dirty="0">
                <a:latin typeface="Times New Roman" panose="02020603050405020304" pitchFamily="18" charset="0"/>
              </a:rPr>
              <a:t>Несколько лет тому назад студентка на ФФ задала вопрос, что чаще, род.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или пред. п. ед. ч. м. р.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Как Вы думаете и почему?</a:t>
            </a:r>
          </a:p>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ru-RU" altLang="de-DE" sz="2540" dirty="0">
                <a:latin typeface="Times New Roman" panose="02020603050405020304" pitchFamily="18" charset="0"/>
              </a:rPr>
              <a:t>Которое из этих двух окончаний («падежей» или «под-падежей») важнее с точки зрения практического знания русского языка и его преподавания?</a:t>
            </a:r>
          </a:p>
        </p:txBody>
      </p:sp>
    </p:spTree>
    <p:extLst>
      <p:ext uri="{BB962C8B-B14F-4D97-AF65-F5344CB8AC3E}">
        <p14:creationId xmlns:p14="http://schemas.microsoft.com/office/powerpoint/2010/main" val="14722650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9F08D040-D6C3-CE42-9FEE-72B2410C9DB7}"/>
              </a:ext>
            </a:extLst>
          </p:cNvPr>
          <p:cNvSpPr>
            <a:spLocks noGrp="1" noChangeArrowheads="1"/>
          </p:cNvSpPr>
          <p:nvPr>
            <p:ph type="body"/>
          </p:nvPr>
        </p:nvSpPr>
        <p:spPr>
          <a:xfrm>
            <a:off x="1784188" y="195861"/>
            <a:ext cx="8491131" cy="6205612"/>
          </a:xfrm>
        </p:spPr>
        <p:txBody>
          <a:bodyPr vert="vert270" lIns="90000" tIns="22533" rIns="91440" bIns="45720" rtlCol="0" anchor="t">
            <a:normAutofit/>
          </a:bodyPr>
          <a:lstStyle/>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r>
              <a:rPr lang="ru-RU" altLang="de-DE" sz="2540" dirty="0">
                <a:latin typeface="Times New Roman" panose="02020603050405020304" pitchFamily="18" charset="0"/>
              </a:rPr>
              <a:t>Частота р. п. ед. ч. на –</a:t>
            </a:r>
            <a:r>
              <a:rPr lang="ru-RU" altLang="de-DE" sz="2540" i="1" dirty="0">
                <a:latin typeface="Times New Roman" panose="02020603050405020304" pitchFamily="18" charset="0"/>
              </a:rPr>
              <a:t>у/ю</a:t>
            </a:r>
            <a:r>
              <a:rPr lang="ru-RU" altLang="de-DE" sz="2540" dirty="0">
                <a:latin typeface="Times New Roman" panose="02020603050405020304" pitchFamily="18" charset="0"/>
              </a:rPr>
              <a:t> – ниже, потому что он не употребляется облигаторно. При преподавании русского языка как иностранного на него можно обратить внимание позже. Против того, о сочетаниях типа </a:t>
            </a:r>
            <a:r>
              <a:rPr lang="ru-RU" altLang="de-DE" sz="2540" i="1" dirty="0">
                <a:latin typeface="Times New Roman" panose="02020603050405020304" pitchFamily="18" charset="0"/>
              </a:rPr>
              <a:t>в шкафу, на полу</a:t>
            </a:r>
            <a:r>
              <a:rPr lang="ru-RU" altLang="de-DE" sz="2540" dirty="0">
                <a:latin typeface="Times New Roman" panose="02020603050405020304" pitchFamily="18" charset="0"/>
              </a:rPr>
              <a:t> надо информировать учащихся русскому языку как иностранному уже практически с начала. </a:t>
            </a:r>
            <a:r>
              <a:rPr lang="ru-RU" altLang="de-DE" sz="2540" dirty="0">
                <a:latin typeface="Times New Roman" panose="02020603050405020304" pitchFamily="18" charset="0"/>
                <a:sym typeface="Wingdings" pitchFamily="2" charset="2"/>
              </a:rPr>
              <a:t></a:t>
            </a:r>
            <a:endParaRPr lang="ru-RU" altLang="de-DE" sz="2540" dirty="0">
              <a:latin typeface="Times New Roman" panose="02020603050405020304" pitchFamily="18" charset="0"/>
            </a:endParaRPr>
          </a:p>
          <a:p>
            <a:pPr marL="388849" indent="-292357">
              <a:spcAft>
                <a:spcPts val="1293"/>
              </a:spcAft>
              <a:buSzPct val="45000"/>
              <a:buFont typeface="Wingdings" pitchFamily="2" charset="2"/>
              <a:buChar char=""/>
              <a:tabLst>
                <a:tab pos="388849" algn="l"/>
                <a:tab pos="483900" algn="l"/>
                <a:tab pos="891472" algn="l"/>
                <a:tab pos="1299042" algn="l"/>
                <a:tab pos="1706614" algn="l"/>
                <a:tab pos="2114184" algn="l"/>
                <a:tab pos="2521756" algn="l"/>
                <a:tab pos="2929326" algn="l"/>
                <a:tab pos="3336898" algn="l"/>
                <a:tab pos="3744468" algn="l"/>
                <a:tab pos="4152039" algn="l"/>
                <a:tab pos="4559610" algn="l"/>
                <a:tab pos="4967181" algn="l"/>
                <a:tab pos="5374752" algn="l"/>
                <a:tab pos="5782323" algn="l"/>
                <a:tab pos="6189894" algn="l"/>
                <a:tab pos="6597465" algn="l"/>
                <a:tab pos="7005036" algn="l"/>
                <a:tab pos="7412607" algn="l"/>
                <a:tab pos="7820177" algn="l"/>
                <a:tab pos="8227749" algn="l"/>
              </a:tabLst>
              <a:defRPr/>
            </a:pPr>
            <a:endParaRPr lang="ru-RU" altLang="de-DE" sz="2540" dirty="0">
              <a:latin typeface="Times New Roman" panose="02020603050405020304" pitchFamily="18" charset="0"/>
            </a:endParaRPr>
          </a:p>
        </p:txBody>
      </p:sp>
    </p:spTree>
    <p:extLst>
      <p:ext uri="{BB962C8B-B14F-4D97-AF65-F5344CB8AC3E}">
        <p14:creationId xmlns:p14="http://schemas.microsoft.com/office/powerpoint/2010/main" val="41376024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pPr marL="457200" indent="-457200"/>
            <a:r>
              <a:rPr lang="ru-RU" altLang="de-CZ" dirty="0">
                <a:latin typeface="Times New Roman" panose="02020603050405020304" pitchFamily="18" charset="0"/>
              </a:rPr>
              <a:t>Алломорфы: варианты морфемы, напр. </a:t>
            </a:r>
            <a:r>
              <a:rPr lang="ru-RU" altLang="de-CZ" i="1" dirty="0">
                <a:latin typeface="Times New Roman" panose="02020603050405020304" pitchFamily="18" charset="0"/>
              </a:rPr>
              <a:t>друг</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rug/ - </a:t>
            </a:r>
            <a:r>
              <a:rPr lang="ru-RU" altLang="de-CZ" i="1" dirty="0">
                <a:latin typeface="Times New Roman" panose="02020603050405020304" pitchFamily="18" charset="0"/>
              </a:rPr>
              <a:t>друзья</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ruz</a:t>
            </a:r>
            <a:r>
              <a:rPr lang="de-CH" altLang="de-CZ" baseline="-25000" dirty="0">
                <a:latin typeface="Times New Roman" panose="02020603050405020304" pitchFamily="18" charset="0"/>
              </a:rPr>
              <a:t>1</a:t>
            </a:r>
            <a:r>
              <a:rPr lang="de-CH" altLang="de-CZ" dirty="0">
                <a:latin typeface="Times New Roman" panose="02020603050405020304" pitchFamily="18" charset="0"/>
              </a:rPr>
              <a:t>j-</a:t>
            </a:r>
            <a:r>
              <a:rPr lang="ru-RU" altLang="de-CZ" dirty="0">
                <a:latin typeface="Times New Roman" panose="02020603050405020304" pitchFamily="18" charset="0"/>
              </a:rPr>
              <a:t>/, </a:t>
            </a:r>
            <a:r>
              <a:rPr lang="ru-RU" altLang="de-CZ" i="1" dirty="0">
                <a:latin typeface="Times New Roman" panose="02020603050405020304" pitchFamily="18" charset="0"/>
              </a:rPr>
              <a:t>кранов-</a:t>
            </a:r>
            <a:r>
              <a:rPr lang="ru-RU" altLang="de-CZ" i="1" u="sng" dirty="0" err="1">
                <a:latin typeface="Times New Roman" panose="02020603050405020304" pitchFamily="18" charset="0"/>
              </a:rPr>
              <a:t>щик</a:t>
            </a:r>
            <a:r>
              <a:rPr lang="ru-RU" altLang="de-CZ" i="1" dirty="0">
                <a:latin typeface="Times New Roman" panose="02020603050405020304" pitchFamily="18" charset="0"/>
              </a:rPr>
              <a:t> -</a:t>
            </a:r>
            <a:r>
              <a:rPr lang="ru-RU" altLang="de-CZ" dirty="0">
                <a:latin typeface="Times New Roman" panose="02020603050405020304" pitchFamily="18" charset="0"/>
              </a:rPr>
              <a:t> </a:t>
            </a:r>
            <a:r>
              <a:rPr lang="ru-RU" altLang="de-CZ" i="1" dirty="0">
                <a:latin typeface="Times New Roman" panose="02020603050405020304" pitchFamily="18" charset="0"/>
              </a:rPr>
              <a:t>перевод-</a:t>
            </a:r>
            <a:r>
              <a:rPr lang="ru-RU" altLang="de-CZ" i="1" u="sng" dirty="0">
                <a:latin typeface="Times New Roman" panose="02020603050405020304" pitchFamily="18" charset="0"/>
              </a:rPr>
              <a:t>чик</a:t>
            </a:r>
            <a:r>
              <a:rPr lang="ru-RU" altLang="de-CZ" dirty="0">
                <a:latin typeface="Times New Roman" panose="02020603050405020304" pitchFamily="18" charset="0"/>
              </a:rPr>
              <a:t> (позиционный алломорф, ср. ч. </a:t>
            </a:r>
            <a:r>
              <a:rPr lang="cs-CZ" altLang="de-CZ" i="1" u="sng" dirty="0" err="1">
                <a:latin typeface="Times New Roman" panose="02020603050405020304" pitchFamily="18" charset="0"/>
              </a:rPr>
              <a:t>ruk</a:t>
            </a:r>
            <a:r>
              <a:rPr lang="cs-CZ" altLang="de-CZ" i="1" dirty="0">
                <a:latin typeface="Times New Roman" panose="02020603050405020304" pitchFamily="18" charset="0"/>
              </a:rPr>
              <a:t>-a,</a:t>
            </a:r>
            <a:r>
              <a:rPr lang="ru-RU" altLang="de-CZ" i="1" dirty="0">
                <a:latin typeface="Times New Roman" panose="02020603050405020304" pitchFamily="18" charset="0"/>
              </a:rPr>
              <a:t> </a:t>
            </a:r>
            <a:r>
              <a:rPr lang="cs-CZ" altLang="de-CZ" i="1" u="sng" dirty="0" err="1">
                <a:latin typeface="Times New Roman" panose="02020603050405020304" pitchFamily="18" charset="0"/>
              </a:rPr>
              <a:t>ruc</a:t>
            </a:r>
            <a:r>
              <a:rPr lang="cs-CZ" altLang="de-CZ" i="1" dirty="0">
                <a:latin typeface="Times New Roman" panose="02020603050405020304" pitchFamily="18" charset="0"/>
              </a:rPr>
              <a:t>-e</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i="1" dirty="0">
                <a:latin typeface="Times New Roman" panose="02020603050405020304" pitchFamily="18" charset="0"/>
              </a:rPr>
              <a:t>женой/женою </a:t>
            </a:r>
            <a:r>
              <a:rPr lang="ru-RU" altLang="de-CZ" dirty="0">
                <a:latin typeface="Times New Roman" panose="02020603050405020304" pitchFamily="18" charset="0"/>
              </a:rPr>
              <a:t>(свободные алломорфы</a:t>
            </a:r>
            <a:r>
              <a:rPr lang="cs-CZ" altLang="de-CZ" dirty="0">
                <a:latin typeface="Times New Roman" panose="02020603050405020304" pitchFamily="18" charset="0"/>
              </a:rPr>
              <a:t>, </a:t>
            </a:r>
            <a:r>
              <a:rPr lang="cs-CZ" altLang="de-CZ" dirty="0" err="1">
                <a:latin typeface="Times New Roman" panose="02020603050405020304" pitchFamily="18" charset="0"/>
              </a:rPr>
              <a:t>с</a:t>
            </a:r>
            <a:r>
              <a:rPr lang="ru-RU" altLang="de-CZ" dirty="0">
                <a:latin typeface="Times New Roman" panose="02020603050405020304" pitchFamily="18" charset="0"/>
              </a:rPr>
              <a:t>р. ч. </a:t>
            </a:r>
            <a:r>
              <a:rPr lang="cs-CZ" altLang="de-CZ" i="1" dirty="0">
                <a:latin typeface="Times New Roman" panose="02020603050405020304" pitchFamily="18" charset="0"/>
              </a:rPr>
              <a:t>soudci / soudcové</a:t>
            </a:r>
            <a:r>
              <a:rPr lang="ru-RU" altLang="de-CZ" dirty="0">
                <a:latin typeface="Times New Roman" panose="02020603050405020304" pitchFamily="18" charset="0"/>
              </a:rPr>
              <a:t>) </a:t>
            </a:r>
            <a:r>
              <a:rPr lang="ru-RU" altLang="de-CZ" dirty="0" err="1">
                <a:latin typeface="Times New Roman" panose="02020603050405020304" pitchFamily="18" charset="0"/>
              </a:rPr>
              <a:t>итп</a:t>
            </a:r>
            <a:r>
              <a:rPr lang="ru-RU" altLang="de-CZ" dirty="0">
                <a:latin typeface="Times New Roman" panose="02020603050405020304" pitchFamily="18" charset="0"/>
              </a:rPr>
              <a:t>.</a:t>
            </a:r>
          </a:p>
          <a:p>
            <a:pPr marL="457200" indent="-457200"/>
            <a:r>
              <a:rPr lang="ru-RU" altLang="de-CZ" dirty="0">
                <a:latin typeface="Times New Roman" panose="02020603050405020304" pitchFamily="18" charset="0"/>
              </a:rPr>
              <a:t>Корень: морфема несущая основное лексическое значение слова: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-и-ть</a:t>
            </a:r>
            <a:r>
              <a:rPr lang="cs-CZ" altLang="de-CZ" i="1" dirty="0">
                <a:latin typeface="Times New Roman" panose="02020603050405020304" pitchFamily="18" charset="0"/>
              </a:rPr>
              <a:t>,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-и-тель-Ø</a:t>
            </a:r>
            <a:r>
              <a:rPr lang="cs-CZ" altLang="de-CZ" dirty="0">
                <a:latin typeface="Times New Roman" panose="02020603050405020304" pitchFamily="18" charset="0"/>
              </a:rPr>
              <a:t>, </a:t>
            </a:r>
            <a:r>
              <a:rPr lang="cs-CZ" altLang="de-CZ" i="1" dirty="0" err="1">
                <a:latin typeface="Times New Roman" panose="02020603050405020304" pitchFamily="18" charset="0"/>
              </a:rPr>
              <a:t>пере-</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-чик-Ø</a:t>
            </a:r>
            <a:r>
              <a:rPr lang="cs-CZ" altLang="de-CZ" i="1" dirty="0">
                <a:latin typeface="Times New Roman" panose="02020603050405020304" pitchFamily="18" charset="0"/>
              </a:rPr>
              <a:t>, </a:t>
            </a:r>
            <a:r>
              <a:rPr lang="cs-CZ" altLang="de-CZ" i="1" dirty="0" err="1">
                <a:latin typeface="Times New Roman" panose="02020603050405020304" pitchFamily="18" charset="0"/>
              </a:rPr>
              <a:t>вы-</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-Ø</a:t>
            </a:r>
            <a:endParaRPr lang="ru-RU" altLang="de-CZ" i="1" dirty="0">
              <a:latin typeface="Times New Roman" panose="02020603050405020304" pitchFamily="18" charset="0"/>
            </a:endParaRPr>
          </a:p>
          <a:p>
            <a:pPr marL="457200" indent="-457200"/>
            <a:r>
              <a:rPr lang="ru-RU" altLang="de-CZ" dirty="0">
                <a:latin typeface="Times New Roman" panose="02020603050405020304" pitchFamily="18" charset="0"/>
              </a:rPr>
              <a:t>Аффиксы: префикс (приставка) </a:t>
            </a:r>
            <a:r>
              <a:rPr lang="ru-RU" altLang="de-CZ" i="1" dirty="0">
                <a:latin typeface="Times New Roman" panose="02020603050405020304" pitchFamily="18" charset="0"/>
              </a:rPr>
              <a:t>(</a:t>
            </a:r>
            <a:r>
              <a:rPr lang="ru-RU" altLang="de-CZ" i="1" u="sng" dirty="0">
                <a:latin typeface="Times New Roman" panose="02020603050405020304" pitchFamily="18" charset="0"/>
              </a:rPr>
              <a:t>под</a:t>
            </a:r>
            <a:r>
              <a:rPr lang="ru-RU" altLang="de-CZ" i="1" dirty="0">
                <a:latin typeface="Times New Roman" panose="02020603050405020304" pitchFamily="18" charset="0"/>
              </a:rPr>
              <a:t>писать, </a:t>
            </a:r>
            <a:r>
              <a:rPr lang="ru-RU" altLang="de-CZ" i="1" u="sng" dirty="0">
                <a:latin typeface="Times New Roman" panose="02020603050405020304" pitchFamily="18" charset="0"/>
              </a:rPr>
              <a:t>по</a:t>
            </a:r>
            <a:r>
              <a:rPr lang="ru-RU" altLang="de-CZ" i="1" dirty="0">
                <a:latin typeface="Times New Roman" panose="02020603050405020304" pitchFamily="18" charset="0"/>
              </a:rPr>
              <a:t>друга)</a:t>
            </a:r>
            <a:r>
              <a:rPr lang="ru-RU" altLang="de-CZ" dirty="0">
                <a:latin typeface="Times New Roman" panose="02020603050405020304" pitchFamily="18" charset="0"/>
              </a:rPr>
              <a:t>, суффикс </a:t>
            </a:r>
            <a:r>
              <a:rPr lang="ru-RU" altLang="de-CZ" i="1" dirty="0">
                <a:latin typeface="Times New Roman" panose="02020603050405020304" pitchFamily="18" charset="0"/>
              </a:rPr>
              <a:t>(учи</a:t>
            </a:r>
            <a:r>
              <a:rPr lang="ru-RU" altLang="de-CZ" i="1" u="sng" dirty="0">
                <a:latin typeface="Times New Roman" panose="02020603050405020304" pitchFamily="18" charset="0"/>
              </a:rPr>
              <a:t>тель</a:t>
            </a:r>
            <a:r>
              <a:rPr lang="ru-RU" altLang="de-CZ" i="1" dirty="0">
                <a:latin typeface="Times New Roman" panose="02020603050405020304" pitchFamily="18" charset="0"/>
              </a:rPr>
              <a:t>, перевод</a:t>
            </a:r>
            <a:r>
              <a:rPr lang="ru-RU" altLang="de-CZ" i="1" u="sng" dirty="0">
                <a:latin typeface="Times New Roman" panose="02020603050405020304" pitchFamily="18" charset="0"/>
              </a:rPr>
              <a:t>чик</a:t>
            </a:r>
            <a:r>
              <a:rPr lang="ru-RU" altLang="de-CZ" i="1" dirty="0">
                <a:latin typeface="Times New Roman" panose="02020603050405020304" pitchFamily="18" charset="0"/>
              </a:rPr>
              <a:t>)</a:t>
            </a:r>
            <a:r>
              <a:rPr lang="ru-RU" altLang="de-CZ" dirty="0">
                <a:latin typeface="Times New Roman" panose="02020603050405020304" pitchFamily="18" charset="0"/>
              </a:rPr>
              <a:t>, интерфикс (</a:t>
            </a:r>
            <a:r>
              <a:rPr lang="cs-CZ" altLang="de-CZ" i="1" dirty="0" err="1">
                <a:latin typeface="Times New Roman" panose="02020603050405020304" pitchFamily="18" charset="0"/>
              </a:rPr>
              <a:t>дом</a:t>
            </a:r>
            <a:r>
              <a:rPr lang="cs-CZ" altLang="de-CZ" i="1" u="sng" dirty="0" err="1">
                <a:latin typeface="Times New Roman" panose="02020603050405020304" pitchFamily="18" charset="0"/>
              </a:rPr>
              <a:t>о</a:t>
            </a:r>
            <a:r>
              <a:rPr lang="cs-CZ" altLang="de-CZ" i="1" dirty="0" err="1">
                <a:latin typeface="Times New Roman" panose="02020603050405020304" pitchFamily="18" charset="0"/>
              </a:rPr>
              <a:t>влад</a:t>
            </a:r>
            <a:r>
              <a:rPr lang="ru-RU" altLang="de-CZ" i="1" dirty="0">
                <a:latin typeface="Times New Roman" panose="02020603050405020304" pitchFamily="18" charset="0"/>
              </a:rPr>
              <a:t>е</a:t>
            </a:r>
            <a:r>
              <a:rPr lang="cs-CZ" altLang="de-CZ" i="1" dirty="0" err="1">
                <a:latin typeface="Times New Roman" panose="02020603050405020304" pitchFamily="18" charset="0"/>
              </a:rPr>
              <a:t>лец</a:t>
            </a:r>
            <a:r>
              <a:rPr lang="ru-RU" altLang="de-CZ" dirty="0">
                <a:latin typeface="Times New Roman" panose="02020603050405020304" pitchFamily="18" charset="0"/>
              </a:rPr>
              <a:t>), </a:t>
            </a:r>
            <a:r>
              <a:rPr lang="ru-RU" altLang="de-CZ" dirty="0" err="1">
                <a:latin typeface="Times New Roman" panose="02020603050405020304" pitchFamily="18" charset="0"/>
              </a:rPr>
              <a:t>циркумфикс</a:t>
            </a:r>
            <a:r>
              <a:rPr lang="ru-RU" altLang="de-CZ" dirty="0">
                <a:latin typeface="Times New Roman" panose="02020603050405020304" pitchFamily="18" charset="0"/>
              </a:rPr>
              <a:t> (</a:t>
            </a:r>
            <a:r>
              <a:rPr lang="ru-RU" altLang="de-CZ" i="1" dirty="0">
                <a:latin typeface="Times New Roman" panose="02020603050405020304" pitchFamily="18" charset="0"/>
              </a:rPr>
              <a:t>поморье</a:t>
            </a:r>
            <a:r>
              <a:rPr lang="ru-RU" altLang="de-CZ" dirty="0">
                <a:latin typeface="Times New Roman" panose="02020603050405020304" pitchFamily="18" charset="0"/>
              </a:rPr>
              <a:t> /</a:t>
            </a:r>
            <a:r>
              <a:rPr lang="de-CH" altLang="de-CZ" u="sng" dirty="0">
                <a:latin typeface="Times New Roman" panose="02020603050405020304" pitchFamily="18" charset="0"/>
              </a:rPr>
              <a:t>po</a:t>
            </a:r>
            <a:r>
              <a:rPr lang="de-CH" altLang="de-CZ" dirty="0">
                <a:latin typeface="Times New Roman" panose="02020603050405020304" pitchFamily="18" charset="0"/>
              </a:rPr>
              <a:t>-mor</a:t>
            </a:r>
            <a:r>
              <a:rPr lang="de-CH" altLang="de-CZ" baseline="-25000" dirty="0">
                <a:latin typeface="Times New Roman" panose="02020603050405020304" pitchFamily="18" charset="0"/>
              </a:rPr>
              <a:t>1</a:t>
            </a:r>
            <a:r>
              <a:rPr lang="de-CH" altLang="de-CZ" dirty="0">
                <a:latin typeface="Times New Roman" panose="02020603050405020304" pitchFamily="18" charset="0"/>
              </a:rPr>
              <a:t>-</a:t>
            </a:r>
            <a:r>
              <a:rPr lang="de-CH" altLang="de-CZ" u="sng" dirty="0">
                <a:latin typeface="Times New Roman" panose="02020603050405020304" pitchFamily="18" charset="0"/>
              </a:rPr>
              <a:t>j</a:t>
            </a:r>
            <a:r>
              <a:rPr lang="de-CH" altLang="de-CZ" dirty="0">
                <a:latin typeface="Times New Roman" panose="02020603050405020304" pitchFamily="18" charset="0"/>
              </a:rPr>
              <a:t>-o</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dirty="0">
                <a:latin typeface="Times New Roman" panose="02020603050405020304" pitchFamily="18" charset="0"/>
              </a:rPr>
              <a:t>нем. </a:t>
            </a:r>
            <a:r>
              <a:rPr lang="cs-CZ" altLang="de-CZ" i="1" u="sng" dirty="0" err="1">
                <a:latin typeface="Times New Roman" panose="02020603050405020304" pitchFamily="18" charset="0"/>
              </a:rPr>
              <a:t>ge</a:t>
            </a:r>
            <a:r>
              <a:rPr lang="cs-CZ" altLang="de-CZ" i="1" dirty="0">
                <a:latin typeface="Times New Roman" panose="02020603050405020304" pitchFamily="18" charset="0"/>
              </a:rPr>
              <a:t>-mach-</a:t>
            </a:r>
            <a:r>
              <a:rPr lang="cs-CZ" altLang="de-CZ" i="1" u="sng" dirty="0">
                <a:latin typeface="Times New Roman" panose="02020603050405020304" pitchFamily="18" charset="0"/>
              </a:rPr>
              <a:t>t</a:t>
            </a:r>
            <a:r>
              <a:rPr lang="ru-RU" altLang="de-CZ" dirty="0">
                <a:latin typeface="Times New Roman" panose="02020603050405020304" pitchFamily="18" charset="0"/>
              </a:rPr>
              <a:t>)</a:t>
            </a:r>
            <a:r>
              <a:rPr lang="cs-CZ" altLang="de-CZ" dirty="0">
                <a:latin typeface="Times New Roman" panose="02020603050405020304" pitchFamily="18" charset="0"/>
              </a:rPr>
              <a:t>, </a:t>
            </a:r>
            <a:r>
              <a:rPr lang="ru-RU" altLang="de-CZ" dirty="0">
                <a:latin typeface="Times New Roman" panose="02020603050405020304" pitchFamily="18" charset="0"/>
              </a:rPr>
              <a:t>постфикс </a:t>
            </a:r>
            <a:r>
              <a:rPr lang="ru-RU" altLang="de-CZ" i="1" dirty="0">
                <a:latin typeface="Times New Roman" panose="02020603050405020304" pitchFamily="18" charset="0"/>
              </a:rPr>
              <a:t>(влюбить</a:t>
            </a:r>
            <a:r>
              <a:rPr lang="ru-RU" altLang="de-CZ" i="1" u="sng" dirty="0">
                <a:latin typeface="Times New Roman" panose="02020603050405020304" pitchFamily="18" charset="0"/>
              </a:rPr>
              <a:t>ся</a:t>
            </a:r>
            <a:r>
              <a:rPr lang="ru-RU" altLang="de-CZ" i="1" dirty="0">
                <a:latin typeface="Times New Roman" panose="02020603050405020304" pitchFamily="18" charset="0"/>
              </a:rPr>
              <a:t>, влюблю</a:t>
            </a:r>
            <a:r>
              <a:rPr lang="ru-RU" altLang="de-CZ" i="1" u="sng" dirty="0">
                <a:latin typeface="Times New Roman" panose="02020603050405020304" pitchFamily="18" charset="0"/>
              </a:rPr>
              <a:t>сь</a:t>
            </a:r>
            <a:r>
              <a:rPr lang="ru-RU" altLang="de-CZ" i="1" dirty="0">
                <a:latin typeface="Times New Roman" panose="02020603050405020304" pitchFamily="18" charset="0"/>
              </a:rPr>
              <a:t>)</a:t>
            </a:r>
          </a:p>
        </p:txBody>
      </p:sp>
    </p:spTree>
    <p:extLst>
      <p:ext uri="{BB962C8B-B14F-4D97-AF65-F5344CB8AC3E}">
        <p14:creationId xmlns:p14="http://schemas.microsoft.com/office/powerpoint/2010/main" val="126168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pPr marL="457200" indent="-457200"/>
            <a:r>
              <a:rPr lang="ru-RU" altLang="de-CZ" dirty="0">
                <a:latin typeface="Times New Roman" panose="02020603050405020304" pitchFamily="18" charset="0"/>
              </a:rPr>
              <a:t>Алломорфы: варианты морфемы, напр. </a:t>
            </a:r>
            <a:r>
              <a:rPr lang="ru-RU" altLang="de-CZ" i="1" dirty="0">
                <a:latin typeface="Times New Roman" panose="02020603050405020304" pitchFamily="18" charset="0"/>
              </a:rPr>
              <a:t>друг</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rug/ - </a:t>
            </a:r>
            <a:r>
              <a:rPr lang="ru-RU" altLang="de-CZ" i="1" dirty="0">
                <a:latin typeface="Times New Roman" panose="02020603050405020304" pitchFamily="18" charset="0"/>
              </a:rPr>
              <a:t>друзья</a:t>
            </a:r>
            <a:r>
              <a:rPr lang="ru-RU" altLang="de-CZ" dirty="0">
                <a:latin typeface="Times New Roman" panose="02020603050405020304" pitchFamily="18" charset="0"/>
              </a:rPr>
              <a:t> /</a:t>
            </a:r>
            <a:r>
              <a:rPr lang="de-CH" altLang="de-CZ" dirty="0">
                <a:latin typeface="Times New Roman" panose="02020603050405020304" pitchFamily="18" charset="0"/>
              </a:rPr>
              <a:t>d</a:t>
            </a:r>
            <a:r>
              <a:rPr lang="de-CH" altLang="de-CZ" baseline="-25000" dirty="0">
                <a:latin typeface="Times New Roman" panose="02020603050405020304" pitchFamily="18" charset="0"/>
              </a:rPr>
              <a:t>1</a:t>
            </a:r>
            <a:r>
              <a:rPr lang="de-CH" altLang="de-CZ" dirty="0">
                <a:latin typeface="Times New Roman" panose="02020603050405020304" pitchFamily="18" charset="0"/>
              </a:rPr>
              <a:t>ruz</a:t>
            </a:r>
            <a:r>
              <a:rPr lang="de-CH" altLang="de-CZ" baseline="-25000" dirty="0">
                <a:latin typeface="Times New Roman" panose="02020603050405020304" pitchFamily="18" charset="0"/>
              </a:rPr>
              <a:t>1</a:t>
            </a:r>
            <a:r>
              <a:rPr lang="de-CH" altLang="de-CZ" dirty="0">
                <a:latin typeface="Times New Roman" panose="02020603050405020304" pitchFamily="18" charset="0"/>
              </a:rPr>
              <a:t>j-</a:t>
            </a:r>
            <a:r>
              <a:rPr lang="ru-RU" altLang="de-CZ" dirty="0">
                <a:latin typeface="Times New Roman" panose="02020603050405020304" pitchFamily="18" charset="0"/>
              </a:rPr>
              <a:t>/, </a:t>
            </a:r>
            <a:r>
              <a:rPr lang="ru-RU" altLang="de-CZ" i="1" dirty="0">
                <a:latin typeface="Times New Roman" panose="02020603050405020304" pitchFamily="18" charset="0"/>
              </a:rPr>
              <a:t>кранов-</a:t>
            </a:r>
            <a:r>
              <a:rPr lang="ru-RU" altLang="de-CZ" i="1" u="sng" dirty="0" err="1">
                <a:latin typeface="Times New Roman" panose="02020603050405020304" pitchFamily="18" charset="0"/>
              </a:rPr>
              <a:t>щик</a:t>
            </a:r>
            <a:r>
              <a:rPr lang="ru-RU" altLang="de-CZ" i="1" dirty="0">
                <a:latin typeface="Times New Roman" panose="02020603050405020304" pitchFamily="18" charset="0"/>
              </a:rPr>
              <a:t> -</a:t>
            </a:r>
            <a:r>
              <a:rPr lang="ru-RU" altLang="de-CZ" dirty="0">
                <a:latin typeface="Times New Roman" panose="02020603050405020304" pitchFamily="18" charset="0"/>
              </a:rPr>
              <a:t> </a:t>
            </a:r>
            <a:r>
              <a:rPr lang="ru-RU" altLang="de-CZ" i="1" dirty="0">
                <a:latin typeface="Times New Roman" panose="02020603050405020304" pitchFamily="18" charset="0"/>
              </a:rPr>
              <a:t>перевод-</a:t>
            </a:r>
            <a:r>
              <a:rPr lang="ru-RU" altLang="de-CZ" i="1" u="sng" dirty="0">
                <a:latin typeface="Times New Roman" panose="02020603050405020304" pitchFamily="18" charset="0"/>
              </a:rPr>
              <a:t>чик</a:t>
            </a:r>
            <a:r>
              <a:rPr lang="ru-RU" altLang="de-CZ" dirty="0">
                <a:latin typeface="Times New Roman" panose="02020603050405020304" pitchFamily="18" charset="0"/>
              </a:rPr>
              <a:t> (позиционный алломорф, ср. ч. </a:t>
            </a:r>
            <a:r>
              <a:rPr lang="cs-CZ" altLang="de-CZ" i="1" u="sng" dirty="0" err="1">
                <a:latin typeface="Times New Roman" panose="02020603050405020304" pitchFamily="18" charset="0"/>
              </a:rPr>
              <a:t>ruk</a:t>
            </a:r>
            <a:r>
              <a:rPr lang="cs-CZ" altLang="de-CZ" i="1" dirty="0">
                <a:latin typeface="Times New Roman" panose="02020603050405020304" pitchFamily="18" charset="0"/>
              </a:rPr>
              <a:t>-a,</a:t>
            </a:r>
            <a:r>
              <a:rPr lang="ru-RU" altLang="de-CZ" i="1" dirty="0">
                <a:latin typeface="Times New Roman" panose="02020603050405020304" pitchFamily="18" charset="0"/>
              </a:rPr>
              <a:t> </a:t>
            </a:r>
            <a:r>
              <a:rPr lang="cs-CZ" altLang="de-CZ" i="1" u="sng" dirty="0" err="1">
                <a:latin typeface="Times New Roman" panose="02020603050405020304" pitchFamily="18" charset="0"/>
              </a:rPr>
              <a:t>ruc</a:t>
            </a:r>
            <a:r>
              <a:rPr lang="cs-CZ" altLang="de-CZ" i="1" dirty="0">
                <a:latin typeface="Times New Roman" panose="02020603050405020304" pitchFamily="18" charset="0"/>
              </a:rPr>
              <a:t>-e</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i="1" dirty="0">
                <a:latin typeface="Times New Roman" panose="02020603050405020304" pitchFamily="18" charset="0"/>
              </a:rPr>
              <a:t>женой/женою </a:t>
            </a:r>
            <a:r>
              <a:rPr lang="ru-RU" altLang="de-CZ" dirty="0">
                <a:latin typeface="Times New Roman" panose="02020603050405020304" pitchFamily="18" charset="0"/>
              </a:rPr>
              <a:t>(свободные алломорфы</a:t>
            </a:r>
            <a:r>
              <a:rPr lang="cs-CZ" altLang="de-CZ" dirty="0">
                <a:latin typeface="Times New Roman" panose="02020603050405020304" pitchFamily="18" charset="0"/>
              </a:rPr>
              <a:t>, </a:t>
            </a:r>
            <a:r>
              <a:rPr lang="cs-CZ" altLang="de-CZ" dirty="0" err="1">
                <a:latin typeface="Times New Roman" panose="02020603050405020304" pitchFamily="18" charset="0"/>
              </a:rPr>
              <a:t>с</a:t>
            </a:r>
            <a:r>
              <a:rPr lang="ru-RU" altLang="de-CZ" dirty="0">
                <a:latin typeface="Times New Roman" panose="02020603050405020304" pitchFamily="18" charset="0"/>
              </a:rPr>
              <a:t>р. ч. </a:t>
            </a:r>
            <a:r>
              <a:rPr lang="cs-CZ" altLang="de-CZ" i="1" dirty="0">
                <a:latin typeface="Times New Roman" panose="02020603050405020304" pitchFamily="18" charset="0"/>
              </a:rPr>
              <a:t>soudci / soudcové</a:t>
            </a:r>
            <a:r>
              <a:rPr lang="ru-RU" altLang="de-CZ" dirty="0">
                <a:latin typeface="Times New Roman" panose="02020603050405020304" pitchFamily="18" charset="0"/>
              </a:rPr>
              <a:t>) </a:t>
            </a:r>
            <a:r>
              <a:rPr lang="ru-RU" altLang="de-CZ" dirty="0" err="1">
                <a:latin typeface="Times New Roman" panose="02020603050405020304" pitchFamily="18" charset="0"/>
              </a:rPr>
              <a:t>итп</a:t>
            </a:r>
            <a:r>
              <a:rPr lang="ru-RU" altLang="de-CZ" dirty="0">
                <a:latin typeface="Times New Roman" panose="02020603050405020304" pitchFamily="18" charset="0"/>
              </a:rPr>
              <a:t>.</a:t>
            </a:r>
          </a:p>
          <a:p>
            <a:pPr marL="457200" indent="-457200"/>
            <a:r>
              <a:rPr lang="ru-RU" altLang="de-CZ" dirty="0">
                <a:latin typeface="Times New Roman" panose="02020603050405020304" pitchFamily="18" charset="0"/>
              </a:rPr>
              <a:t>Корень: морфема несущая основное лексическое значение слова: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-и-ть</a:t>
            </a:r>
            <a:r>
              <a:rPr lang="cs-CZ" altLang="de-CZ" i="1" dirty="0">
                <a:latin typeface="Times New Roman" panose="02020603050405020304" pitchFamily="18" charset="0"/>
              </a:rPr>
              <a:t>, </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-и-тель-Ø</a:t>
            </a:r>
            <a:r>
              <a:rPr lang="cs-CZ" altLang="de-CZ" dirty="0">
                <a:latin typeface="Times New Roman" panose="02020603050405020304" pitchFamily="18" charset="0"/>
              </a:rPr>
              <a:t>, </a:t>
            </a:r>
            <a:r>
              <a:rPr lang="cs-CZ" altLang="de-CZ" i="1" dirty="0" err="1">
                <a:latin typeface="Times New Roman" panose="02020603050405020304" pitchFamily="18" charset="0"/>
              </a:rPr>
              <a:t>пере-</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-чик-Ø</a:t>
            </a:r>
            <a:r>
              <a:rPr lang="cs-CZ" altLang="de-CZ" i="1" dirty="0">
                <a:latin typeface="Times New Roman" panose="02020603050405020304" pitchFamily="18" charset="0"/>
              </a:rPr>
              <a:t>, </a:t>
            </a:r>
            <a:r>
              <a:rPr lang="cs-CZ" altLang="de-CZ" i="1" dirty="0" err="1">
                <a:latin typeface="Times New Roman" panose="02020603050405020304" pitchFamily="18" charset="0"/>
              </a:rPr>
              <a:t>вы-</a:t>
            </a:r>
            <a:r>
              <a:rPr lang="cs-CZ" altLang="de-CZ" i="1" u="sng" dirty="0" err="1">
                <a:latin typeface="Times New Roman" panose="02020603050405020304" pitchFamily="18" charset="0"/>
              </a:rPr>
              <a:t>вод</a:t>
            </a:r>
            <a:r>
              <a:rPr lang="cs-CZ" altLang="de-CZ" i="1" dirty="0" err="1">
                <a:latin typeface="Times New Roman" panose="02020603050405020304" pitchFamily="18" charset="0"/>
              </a:rPr>
              <a:t>-Ø</a:t>
            </a:r>
            <a:endParaRPr lang="ru-RU" altLang="de-CZ" i="1" dirty="0">
              <a:latin typeface="Times New Roman" panose="02020603050405020304" pitchFamily="18" charset="0"/>
            </a:endParaRPr>
          </a:p>
          <a:p>
            <a:pPr marL="457200" indent="-457200"/>
            <a:r>
              <a:rPr lang="ru-RU" altLang="de-CZ" dirty="0">
                <a:latin typeface="Times New Roman" panose="02020603050405020304" pitchFamily="18" charset="0"/>
              </a:rPr>
              <a:t>Аффиксы: префикс (приставка) </a:t>
            </a:r>
            <a:r>
              <a:rPr lang="ru-RU" altLang="de-CZ" i="1" dirty="0">
                <a:latin typeface="Times New Roman" panose="02020603050405020304" pitchFamily="18" charset="0"/>
              </a:rPr>
              <a:t>(</a:t>
            </a:r>
            <a:r>
              <a:rPr lang="ru-RU" altLang="de-CZ" i="1" u="sng" dirty="0">
                <a:latin typeface="Times New Roman" panose="02020603050405020304" pitchFamily="18" charset="0"/>
              </a:rPr>
              <a:t>под</a:t>
            </a:r>
            <a:r>
              <a:rPr lang="ru-RU" altLang="de-CZ" i="1" dirty="0">
                <a:latin typeface="Times New Roman" panose="02020603050405020304" pitchFamily="18" charset="0"/>
              </a:rPr>
              <a:t>писать, </a:t>
            </a:r>
            <a:r>
              <a:rPr lang="ru-RU" altLang="de-CZ" i="1" u="sng" dirty="0">
                <a:latin typeface="Times New Roman" panose="02020603050405020304" pitchFamily="18" charset="0"/>
              </a:rPr>
              <a:t>по</a:t>
            </a:r>
            <a:r>
              <a:rPr lang="ru-RU" altLang="de-CZ" i="1" dirty="0">
                <a:latin typeface="Times New Roman" panose="02020603050405020304" pitchFamily="18" charset="0"/>
              </a:rPr>
              <a:t>друга)</a:t>
            </a:r>
            <a:r>
              <a:rPr lang="ru-RU" altLang="de-CZ" dirty="0">
                <a:latin typeface="Times New Roman" panose="02020603050405020304" pitchFamily="18" charset="0"/>
              </a:rPr>
              <a:t>, суффикс </a:t>
            </a:r>
            <a:r>
              <a:rPr lang="ru-RU" altLang="de-CZ" i="1" dirty="0">
                <a:latin typeface="Times New Roman" panose="02020603050405020304" pitchFamily="18" charset="0"/>
              </a:rPr>
              <a:t>(учи</a:t>
            </a:r>
            <a:r>
              <a:rPr lang="ru-RU" altLang="de-CZ" i="1" u="sng" dirty="0">
                <a:latin typeface="Times New Roman" panose="02020603050405020304" pitchFamily="18" charset="0"/>
              </a:rPr>
              <a:t>тель</a:t>
            </a:r>
            <a:r>
              <a:rPr lang="ru-RU" altLang="de-CZ" i="1" dirty="0">
                <a:latin typeface="Times New Roman" panose="02020603050405020304" pitchFamily="18" charset="0"/>
              </a:rPr>
              <a:t>, перевод</a:t>
            </a:r>
            <a:r>
              <a:rPr lang="ru-RU" altLang="de-CZ" i="1" u="sng" dirty="0">
                <a:latin typeface="Times New Roman" panose="02020603050405020304" pitchFamily="18" charset="0"/>
              </a:rPr>
              <a:t>чик</a:t>
            </a:r>
            <a:r>
              <a:rPr lang="ru-RU" altLang="de-CZ" i="1" dirty="0">
                <a:latin typeface="Times New Roman" panose="02020603050405020304" pitchFamily="18" charset="0"/>
              </a:rPr>
              <a:t>)</a:t>
            </a:r>
            <a:r>
              <a:rPr lang="ru-RU" altLang="de-CZ" dirty="0">
                <a:latin typeface="Times New Roman" panose="02020603050405020304" pitchFamily="18" charset="0"/>
              </a:rPr>
              <a:t>, интерфикс (</a:t>
            </a:r>
            <a:r>
              <a:rPr lang="cs-CZ" altLang="de-CZ" i="1" dirty="0" err="1">
                <a:latin typeface="Times New Roman" panose="02020603050405020304" pitchFamily="18" charset="0"/>
              </a:rPr>
              <a:t>дом</a:t>
            </a:r>
            <a:r>
              <a:rPr lang="cs-CZ" altLang="de-CZ" i="1" u="sng" dirty="0" err="1">
                <a:latin typeface="Times New Roman" panose="02020603050405020304" pitchFamily="18" charset="0"/>
              </a:rPr>
              <a:t>о</a:t>
            </a:r>
            <a:r>
              <a:rPr lang="cs-CZ" altLang="de-CZ" i="1" dirty="0" err="1">
                <a:latin typeface="Times New Roman" panose="02020603050405020304" pitchFamily="18" charset="0"/>
              </a:rPr>
              <a:t>влад</a:t>
            </a:r>
            <a:r>
              <a:rPr lang="ru-RU" altLang="de-CZ" i="1" dirty="0">
                <a:latin typeface="Times New Roman" panose="02020603050405020304" pitchFamily="18" charset="0"/>
              </a:rPr>
              <a:t>е</a:t>
            </a:r>
            <a:r>
              <a:rPr lang="cs-CZ" altLang="de-CZ" i="1" dirty="0" err="1">
                <a:latin typeface="Times New Roman" panose="02020603050405020304" pitchFamily="18" charset="0"/>
              </a:rPr>
              <a:t>лец</a:t>
            </a:r>
            <a:r>
              <a:rPr lang="ru-RU" altLang="de-CZ" dirty="0">
                <a:latin typeface="Times New Roman" panose="02020603050405020304" pitchFamily="18" charset="0"/>
              </a:rPr>
              <a:t>), </a:t>
            </a:r>
            <a:r>
              <a:rPr lang="ru-RU" altLang="de-CZ" dirty="0" err="1">
                <a:latin typeface="Times New Roman" panose="02020603050405020304" pitchFamily="18" charset="0"/>
              </a:rPr>
              <a:t>циркумфикс</a:t>
            </a:r>
            <a:r>
              <a:rPr lang="ru-RU" altLang="de-CZ" dirty="0">
                <a:latin typeface="Times New Roman" panose="02020603050405020304" pitchFamily="18" charset="0"/>
              </a:rPr>
              <a:t> (</a:t>
            </a:r>
            <a:r>
              <a:rPr lang="ru-RU" altLang="de-CZ" i="1" dirty="0">
                <a:latin typeface="Times New Roman" panose="02020603050405020304" pitchFamily="18" charset="0"/>
              </a:rPr>
              <a:t>поморье</a:t>
            </a:r>
            <a:r>
              <a:rPr lang="ru-RU" altLang="de-CZ" dirty="0">
                <a:latin typeface="Times New Roman" panose="02020603050405020304" pitchFamily="18" charset="0"/>
              </a:rPr>
              <a:t> /</a:t>
            </a:r>
            <a:r>
              <a:rPr lang="de-CH" altLang="de-CZ" u="sng" dirty="0">
                <a:latin typeface="Times New Roman" panose="02020603050405020304" pitchFamily="18" charset="0"/>
              </a:rPr>
              <a:t>po</a:t>
            </a:r>
            <a:r>
              <a:rPr lang="de-CH" altLang="de-CZ" dirty="0">
                <a:latin typeface="Times New Roman" panose="02020603050405020304" pitchFamily="18" charset="0"/>
              </a:rPr>
              <a:t>-mor</a:t>
            </a:r>
            <a:r>
              <a:rPr lang="de-CH" altLang="de-CZ" baseline="-25000" dirty="0">
                <a:latin typeface="Times New Roman" panose="02020603050405020304" pitchFamily="18" charset="0"/>
              </a:rPr>
              <a:t>1</a:t>
            </a:r>
            <a:r>
              <a:rPr lang="de-CH" altLang="de-CZ" dirty="0">
                <a:latin typeface="Times New Roman" panose="02020603050405020304" pitchFamily="18" charset="0"/>
              </a:rPr>
              <a:t>-</a:t>
            </a:r>
            <a:r>
              <a:rPr lang="de-CH" altLang="de-CZ" u="sng" dirty="0">
                <a:latin typeface="Times New Roman" panose="02020603050405020304" pitchFamily="18" charset="0"/>
              </a:rPr>
              <a:t>j</a:t>
            </a:r>
            <a:r>
              <a:rPr lang="de-CH" altLang="de-CZ" dirty="0">
                <a:latin typeface="Times New Roman" panose="02020603050405020304" pitchFamily="18" charset="0"/>
              </a:rPr>
              <a:t>-o</a:t>
            </a:r>
            <a:r>
              <a:rPr lang="ru-RU" altLang="de-CZ" dirty="0">
                <a:latin typeface="Times New Roman" panose="02020603050405020304" pitchFamily="18" charset="0"/>
              </a:rPr>
              <a:t>/</a:t>
            </a:r>
            <a:r>
              <a:rPr lang="de-CH" altLang="de-CZ" dirty="0">
                <a:latin typeface="Times New Roman" panose="02020603050405020304" pitchFamily="18" charset="0"/>
              </a:rPr>
              <a:t>, </a:t>
            </a:r>
            <a:r>
              <a:rPr lang="ru-RU" altLang="de-CZ" dirty="0">
                <a:latin typeface="Times New Roman" panose="02020603050405020304" pitchFamily="18" charset="0"/>
              </a:rPr>
              <a:t>нем. </a:t>
            </a:r>
            <a:r>
              <a:rPr lang="cs-CZ" altLang="de-CZ" i="1" u="sng" dirty="0" err="1">
                <a:latin typeface="Times New Roman" panose="02020603050405020304" pitchFamily="18" charset="0"/>
              </a:rPr>
              <a:t>ge</a:t>
            </a:r>
            <a:r>
              <a:rPr lang="cs-CZ" altLang="de-CZ" i="1" dirty="0">
                <a:latin typeface="Times New Roman" panose="02020603050405020304" pitchFamily="18" charset="0"/>
              </a:rPr>
              <a:t>-mach-</a:t>
            </a:r>
            <a:r>
              <a:rPr lang="cs-CZ" altLang="de-CZ" i="1" u="sng" dirty="0">
                <a:latin typeface="Times New Roman" panose="02020603050405020304" pitchFamily="18" charset="0"/>
              </a:rPr>
              <a:t>t</a:t>
            </a:r>
            <a:r>
              <a:rPr lang="ru-RU" altLang="de-CZ" dirty="0">
                <a:latin typeface="Times New Roman" panose="02020603050405020304" pitchFamily="18" charset="0"/>
              </a:rPr>
              <a:t>)</a:t>
            </a:r>
            <a:r>
              <a:rPr lang="cs-CZ" altLang="de-CZ" dirty="0">
                <a:latin typeface="Times New Roman" panose="02020603050405020304" pitchFamily="18" charset="0"/>
              </a:rPr>
              <a:t>, </a:t>
            </a:r>
            <a:r>
              <a:rPr lang="ru-RU" altLang="de-CZ" dirty="0">
                <a:latin typeface="Times New Roman" panose="02020603050405020304" pitchFamily="18" charset="0"/>
              </a:rPr>
              <a:t>постфикс </a:t>
            </a:r>
            <a:r>
              <a:rPr lang="ru-RU" altLang="de-CZ" i="1" dirty="0">
                <a:latin typeface="Times New Roman" panose="02020603050405020304" pitchFamily="18" charset="0"/>
              </a:rPr>
              <a:t>(влюбить</a:t>
            </a:r>
            <a:r>
              <a:rPr lang="ru-RU" altLang="de-CZ" i="1" u="sng" dirty="0">
                <a:latin typeface="Times New Roman" panose="02020603050405020304" pitchFamily="18" charset="0"/>
              </a:rPr>
              <a:t>ся</a:t>
            </a:r>
            <a:r>
              <a:rPr lang="ru-RU" altLang="de-CZ" i="1" dirty="0">
                <a:latin typeface="Times New Roman" panose="02020603050405020304" pitchFamily="18" charset="0"/>
              </a:rPr>
              <a:t>, влюблю</a:t>
            </a:r>
            <a:r>
              <a:rPr lang="ru-RU" altLang="de-CZ" i="1" u="sng" dirty="0">
                <a:latin typeface="Times New Roman" panose="02020603050405020304" pitchFamily="18" charset="0"/>
              </a:rPr>
              <a:t>сь</a:t>
            </a:r>
            <a:r>
              <a:rPr lang="ru-RU" altLang="de-CZ" i="1" dirty="0">
                <a:latin typeface="Times New Roman" panose="02020603050405020304" pitchFamily="18" charset="0"/>
              </a:rPr>
              <a:t>)</a:t>
            </a:r>
          </a:p>
          <a:p>
            <a:pPr marL="457200" indent="-457200"/>
            <a:r>
              <a:rPr lang="ru-RU" altLang="de-CZ" dirty="0">
                <a:latin typeface="Times New Roman" panose="02020603050405020304" pitchFamily="18" charset="0"/>
              </a:rPr>
              <a:t>Основа: часть слова без окончания и формообразующего суффикса </a:t>
            </a:r>
            <a:r>
              <a:rPr lang="ru-RU" altLang="de-CZ" i="1" dirty="0">
                <a:latin typeface="Times New Roman" panose="02020603050405020304" pitchFamily="18" charset="0"/>
              </a:rPr>
              <a:t>(</a:t>
            </a:r>
            <a:r>
              <a:rPr lang="ru-RU" altLang="de-CZ" i="1" u="sng" dirty="0" err="1">
                <a:latin typeface="Times New Roman" panose="02020603050405020304" pitchFamily="18" charset="0"/>
              </a:rPr>
              <a:t>чита</a:t>
            </a:r>
            <a:r>
              <a:rPr lang="ru-RU" altLang="de-CZ" i="1" dirty="0">
                <a:latin typeface="Times New Roman" panose="02020603050405020304" pitchFamily="18" charset="0"/>
              </a:rPr>
              <a:t>-л-</a:t>
            </a:r>
            <a:r>
              <a:rPr lang="cs-CZ" altLang="de-CZ" i="1" dirty="0" err="1">
                <a:latin typeface="Times New Roman" panose="02020603050405020304" pitchFamily="18" charset="0"/>
              </a:rPr>
              <a:t>Ø</a:t>
            </a:r>
            <a:r>
              <a:rPr lang="ru-RU" altLang="de-CZ" i="1" dirty="0">
                <a:latin typeface="Times New Roman" panose="02020603050405020304" pitchFamily="18" charset="0"/>
              </a:rPr>
              <a:t>)</a:t>
            </a:r>
            <a:r>
              <a:rPr lang="ru-RU" altLang="de-CZ" dirty="0">
                <a:latin typeface="Times New Roman" panose="02020603050405020304" pitchFamily="18" charset="0"/>
              </a:rPr>
              <a:t>, может содержать только корень или несколько морфем (</a:t>
            </a:r>
            <a:r>
              <a:rPr lang="ru-RU" altLang="de-CZ" i="1" u="sng" dirty="0">
                <a:latin typeface="Times New Roman" panose="02020603050405020304" pitchFamily="18" charset="0"/>
              </a:rPr>
              <a:t>без-дом-н</a:t>
            </a:r>
            <a:r>
              <a:rPr lang="ru-RU" altLang="de-CZ" dirty="0">
                <a:latin typeface="Times New Roman" panose="02020603050405020304" pitchFamily="18" charset="0"/>
              </a:rPr>
              <a:t>-</a:t>
            </a:r>
            <a:r>
              <a:rPr lang="ru-RU" altLang="de-CZ" i="1" dirty="0" err="1">
                <a:latin typeface="Times New Roman" panose="02020603050405020304" pitchFamily="18" charset="0"/>
              </a:rPr>
              <a:t>ый</a:t>
            </a:r>
            <a:r>
              <a:rPr lang="ru-RU" altLang="de-CZ" dirty="0">
                <a:latin typeface="Times New Roman" panose="02020603050405020304" pitchFamily="18" charset="0"/>
              </a:rPr>
              <a:t>)</a:t>
            </a:r>
          </a:p>
        </p:txBody>
      </p:sp>
    </p:spTree>
    <p:extLst>
      <p:ext uri="{BB962C8B-B14F-4D97-AF65-F5344CB8AC3E}">
        <p14:creationId xmlns:p14="http://schemas.microsoft.com/office/powerpoint/2010/main" val="3457898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62FF5-9112-AD40-8E45-6944657DDFAB}"/>
              </a:ext>
            </a:extLst>
          </p:cNvPr>
          <p:cNvSpPr>
            <a:spLocks noGrp="1"/>
          </p:cNvSpPr>
          <p:nvPr>
            <p:ph idx="1"/>
          </p:nvPr>
        </p:nvSpPr>
        <p:spPr>
          <a:xfrm>
            <a:off x="702733" y="437091"/>
            <a:ext cx="10515600" cy="6110465"/>
          </a:xfrm>
        </p:spPr>
        <p:txBody>
          <a:bodyPr>
            <a:normAutofit/>
          </a:bodyPr>
          <a:lstStyle/>
          <a:p>
            <a:r>
              <a:rPr lang="ru-RU" altLang="de-CZ" dirty="0">
                <a:latin typeface="Times New Roman" panose="02020603050405020304" pitchFamily="18" charset="0"/>
              </a:rPr>
              <a:t>Чередование (альтернация): замена одного звука другим (одной фонемой другой) в одной и той же морфеме при образовании и изменении слов, </a:t>
            </a:r>
            <a:r>
              <a:rPr lang="de-CZ" altLang="de-CZ" dirty="0">
                <a:latin typeface="Times New Roman" panose="02020603050405020304" pitchFamily="18" charset="0"/>
              </a:rPr>
              <a:t>выделяются два</a:t>
            </a:r>
            <a:r>
              <a:rPr lang="ru-RU" altLang="de-CZ" dirty="0">
                <a:latin typeface="Times New Roman" panose="02020603050405020304" pitchFamily="18" charset="0"/>
              </a:rPr>
              <a:t> </a:t>
            </a:r>
            <a:r>
              <a:rPr lang="de-CZ" altLang="de-CZ" dirty="0">
                <a:latin typeface="Times New Roman" panose="02020603050405020304" pitchFamily="18" charset="0"/>
              </a:rPr>
              <a:t>типа: </a:t>
            </a:r>
            <a:r>
              <a:rPr lang="de-CZ" altLang="de-CZ" i="1" dirty="0">
                <a:latin typeface="Times New Roman" panose="02020603050405020304" pitchFamily="18" charset="0"/>
              </a:rPr>
              <a:t>фонетические</a:t>
            </a:r>
            <a:r>
              <a:rPr lang="de-CZ" altLang="de-CZ" dirty="0">
                <a:latin typeface="Times New Roman" panose="02020603050405020304" pitchFamily="18" charset="0"/>
              </a:rPr>
              <a:t> (называемые</a:t>
            </a:r>
            <a:r>
              <a:rPr lang="ru-RU" altLang="de-CZ" dirty="0">
                <a:latin typeface="Times New Roman" panose="02020603050405020304" pitchFamily="18" charset="0"/>
              </a:rPr>
              <a:t> </a:t>
            </a:r>
            <a:r>
              <a:rPr lang="de-CZ" altLang="de-CZ" dirty="0">
                <a:latin typeface="Times New Roman" panose="02020603050405020304" pitchFamily="18" charset="0"/>
              </a:rPr>
              <a:t>также</a:t>
            </a:r>
            <a:r>
              <a:rPr lang="ru-RU" altLang="de-CZ" dirty="0">
                <a:latin typeface="Times New Roman" panose="02020603050405020304" pitchFamily="18" charset="0"/>
              </a:rPr>
              <a:t> </a:t>
            </a:r>
            <a:r>
              <a:rPr lang="de-CZ" altLang="de-CZ" i="1" dirty="0">
                <a:latin typeface="Times New Roman" panose="02020603050405020304" pitchFamily="18" charset="0"/>
              </a:rPr>
              <a:t>автомати</a:t>
            </a:r>
            <a:r>
              <a:rPr lang="ru-RU" altLang="de-CZ" i="1" dirty="0">
                <a:latin typeface="Times New Roman" panose="02020603050405020304" pitchFamily="18" charset="0"/>
              </a:rPr>
              <a:t>-</a:t>
            </a:r>
            <a:r>
              <a:rPr lang="de-CZ" altLang="de-CZ" i="1" dirty="0">
                <a:latin typeface="Times New Roman" panose="02020603050405020304" pitchFamily="18" charset="0"/>
              </a:rPr>
              <a:t>ческими альтернациями</a:t>
            </a:r>
            <a:r>
              <a:rPr lang="de-CZ" altLang="de-CZ" dirty="0">
                <a:latin typeface="Times New Roman" panose="02020603050405020304" pitchFamily="18" charset="0"/>
              </a:rPr>
              <a:t>)</a:t>
            </a:r>
            <a:r>
              <a:rPr lang="ru-RU" altLang="de-CZ" dirty="0">
                <a:latin typeface="Times New Roman" panose="02020603050405020304" pitchFamily="18" charset="0"/>
              </a:rPr>
              <a:t> </a:t>
            </a:r>
            <a:r>
              <a:rPr lang="de-CZ" altLang="de-CZ" dirty="0">
                <a:latin typeface="Times New Roman" panose="02020603050405020304" pitchFamily="18" charset="0"/>
              </a:rPr>
              <a:t>и</a:t>
            </a:r>
            <a:r>
              <a:rPr lang="ru-RU" altLang="de-CZ" dirty="0">
                <a:latin typeface="Times New Roman" panose="02020603050405020304" pitchFamily="18" charset="0"/>
              </a:rPr>
              <a:t> </a:t>
            </a:r>
            <a:r>
              <a:rPr lang="de-CZ" altLang="de-CZ" i="1" dirty="0">
                <a:latin typeface="Times New Roman" panose="02020603050405020304" pitchFamily="18" charset="0"/>
              </a:rPr>
              <a:t>нефонетические</a:t>
            </a:r>
            <a:r>
              <a:rPr lang="ru-RU" altLang="de-CZ" i="1" dirty="0">
                <a:latin typeface="Times New Roman" panose="02020603050405020304" pitchFamily="18" charset="0"/>
              </a:rPr>
              <a:t> </a:t>
            </a:r>
            <a:r>
              <a:rPr lang="de-CZ" altLang="de-CZ" dirty="0">
                <a:latin typeface="Times New Roman" panose="02020603050405020304" pitchFamily="18" charset="0"/>
              </a:rPr>
              <a:t>(традиционные, исторические)</a:t>
            </a:r>
            <a:r>
              <a:rPr lang="ru-RU" altLang="de-CZ" dirty="0">
                <a:latin typeface="Times New Roman" panose="02020603050405020304" pitchFamily="18" charset="0"/>
              </a:rPr>
              <a:t>:</a:t>
            </a:r>
            <a:endParaRPr lang="de-CZ" altLang="de-CZ" dirty="0">
              <a:latin typeface="Times New Roman" panose="02020603050405020304" pitchFamily="18" charset="0"/>
            </a:endParaRPr>
          </a:p>
        </p:txBody>
      </p:sp>
    </p:spTree>
    <p:extLst>
      <p:ext uri="{BB962C8B-B14F-4D97-AF65-F5344CB8AC3E}">
        <p14:creationId xmlns:p14="http://schemas.microsoft.com/office/powerpoint/2010/main" val="105138554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5721</Words>
  <Application>Microsoft Macintosh PowerPoint</Application>
  <PresentationFormat>Breitbild</PresentationFormat>
  <Paragraphs>204</Paragraphs>
  <Slides>61</Slides>
  <Notes>43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61</vt:i4>
      </vt:variant>
    </vt:vector>
  </HeadingPairs>
  <TitlesOfParts>
    <vt:vector size="67" baseType="lpstr">
      <vt:lpstr>Arial</vt:lpstr>
      <vt:lpstr>Calibri</vt:lpstr>
      <vt:lpstr>Calibri Light</vt:lpstr>
      <vt:lpstr>Times New Roman</vt:lpstr>
      <vt:lpstr>Wingdings</vt:lpstr>
      <vt:lpstr>Office</vt:lpstr>
      <vt:lpstr>Современный русский язык</vt:lpstr>
      <vt:lpstr>Морфология – общие аспекты и актуальные аспекты склонения существительных </vt:lpstr>
      <vt:lpstr>Морфология – общие аспекты и актуальные аспекты склонения существительных </vt:lpstr>
      <vt:lpstr>Морфология – общие аспекты и актуальные аспекты склонения существительных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Актуальные процессы морфологии I: сущест-вительное (род. и пред. на -у/ю)</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Эксцерпция поваренных книг</vt:lpstr>
      <vt:lpstr>PowerPoint-Präsentation</vt:lpstr>
      <vt:lpstr>PowerPoint-Präsentation</vt:lpstr>
      <vt:lpstr>Результаты анкетного опроса</vt:lpstr>
      <vt:lpstr>PowerPoint-Präsentation</vt:lpstr>
      <vt:lpstr>PowerPoint-Präsentation</vt:lpstr>
      <vt:lpstr>PowerPoint-Präsentation</vt:lpstr>
      <vt:lpstr>PowerPoint-Präsentation</vt:lpstr>
      <vt:lpstr>PowerPoint-Präsentation</vt:lpstr>
      <vt:lpstr>Актуальные процессы морфологии: сущест-вительное II (пред. п. ед. ч. м. р. на -у/ю)</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Современный русский язык</dc:title>
  <dc:creator>Giger, Markus</dc:creator>
  <cp:lastModifiedBy>Markus Giger</cp:lastModifiedBy>
  <cp:revision>350</cp:revision>
  <dcterms:created xsi:type="dcterms:W3CDTF">2021-09-25T11:08:35Z</dcterms:created>
  <dcterms:modified xsi:type="dcterms:W3CDTF">2024-10-31T11:43:37Z</dcterms:modified>
</cp:coreProperties>
</file>