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3"/>
  </p:notesMasterIdLst>
  <p:handoutMasterIdLst>
    <p:handoutMasterId r:id="rId54"/>
  </p:handoutMasterIdLst>
  <p:sldIdLst>
    <p:sldId id="257" r:id="rId2"/>
    <p:sldId id="463" r:id="rId3"/>
    <p:sldId id="356" r:id="rId4"/>
    <p:sldId id="432" r:id="rId5"/>
    <p:sldId id="393" r:id="rId6"/>
    <p:sldId id="476" r:id="rId7"/>
    <p:sldId id="322" r:id="rId8"/>
    <p:sldId id="319" r:id="rId9"/>
    <p:sldId id="475" r:id="rId10"/>
    <p:sldId id="477" r:id="rId11"/>
    <p:sldId id="478" r:id="rId12"/>
    <p:sldId id="479" r:id="rId13"/>
    <p:sldId id="480" r:id="rId14"/>
    <p:sldId id="481" r:id="rId15"/>
    <p:sldId id="482" r:id="rId16"/>
    <p:sldId id="483" r:id="rId17"/>
    <p:sldId id="484" r:id="rId18"/>
    <p:sldId id="519" r:id="rId19"/>
    <p:sldId id="486" r:id="rId20"/>
    <p:sldId id="520" r:id="rId21"/>
    <p:sldId id="521" r:id="rId22"/>
    <p:sldId id="522" r:id="rId23"/>
    <p:sldId id="487" r:id="rId24"/>
    <p:sldId id="488" r:id="rId25"/>
    <p:sldId id="489" r:id="rId26"/>
    <p:sldId id="490" r:id="rId27"/>
    <p:sldId id="491" r:id="rId28"/>
    <p:sldId id="493" r:id="rId29"/>
    <p:sldId id="494" r:id="rId30"/>
    <p:sldId id="495" r:id="rId31"/>
    <p:sldId id="496" r:id="rId32"/>
    <p:sldId id="497" r:id="rId33"/>
    <p:sldId id="498" r:id="rId34"/>
    <p:sldId id="499" r:id="rId35"/>
    <p:sldId id="503" r:id="rId36"/>
    <p:sldId id="504" r:id="rId37"/>
    <p:sldId id="505" r:id="rId38"/>
    <p:sldId id="506" r:id="rId39"/>
    <p:sldId id="507" r:id="rId40"/>
    <p:sldId id="492" r:id="rId41"/>
    <p:sldId id="508" r:id="rId42"/>
    <p:sldId id="513" r:id="rId43"/>
    <p:sldId id="514" r:id="rId44"/>
    <p:sldId id="509" r:id="rId45"/>
    <p:sldId id="515" r:id="rId46"/>
    <p:sldId id="510" r:id="rId47"/>
    <p:sldId id="511" r:id="rId48"/>
    <p:sldId id="512" r:id="rId49"/>
    <p:sldId id="516" r:id="rId50"/>
    <p:sldId id="517" r:id="rId51"/>
    <p:sldId id="518" r:id="rId52"/>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197869C-9FD9-4A4E-A5D2-40B9BB98DBFF}">
          <p14:sldIdLst>
            <p14:sldId id="257"/>
            <p14:sldId id="463"/>
            <p14:sldId id="356"/>
            <p14:sldId id="432"/>
            <p14:sldId id="393"/>
            <p14:sldId id="476"/>
            <p14:sldId id="322"/>
            <p14:sldId id="319"/>
            <p14:sldId id="475"/>
            <p14:sldId id="477"/>
            <p14:sldId id="478"/>
            <p14:sldId id="479"/>
            <p14:sldId id="480"/>
            <p14:sldId id="481"/>
            <p14:sldId id="482"/>
            <p14:sldId id="483"/>
            <p14:sldId id="484"/>
            <p14:sldId id="519"/>
            <p14:sldId id="486"/>
            <p14:sldId id="520"/>
            <p14:sldId id="521"/>
            <p14:sldId id="522"/>
            <p14:sldId id="487"/>
            <p14:sldId id="488"/>
            <p14:sldId id="489"/>
            <p14:sldId id="490"/>
            <p14:sldId id="491"/>
            <p14:sldId id="493"/>
            <p14:sldId id="494"/>
            <p14:sldId id="495"/>
            <p14:sldId id="496"/>
            <p14:sldId id="497"/>
            <p14:sldId id="498"/>
            <p14:sldId id="499"/>
            <p14:sldId id="503"/>
            <p14:sldId id="504"/>
            <p14:sldId id="505"/>
            <p14:sldId id="506"/>
            <p14:sldId id="507"/>
            <p14:sldId id="492"/>
            <p14:sldId id="508"/>
            <p14:sldId id="513"/>
            <p14:sldId id="514"/>
            <p14:sldId id="509"/>
            <p14:sldId id="515"/>
            <p14:sldId id="510"/>
            <p14:sldId id="511"/>
            <p14:sldId id="512"/>
            <p14:sldId id="516"/>
            <p14:sldId id="517"/>
            <p14:sldId id="518"/>
          </p14:sldIdLst>
        </p14:section>
        <p14:section name="Untitled Section" id="{BFADE8BC-909D-43D9-AB87-EA82C43E2E1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D1F"/>
    <a:srgbClr val="061050"/>
    <a:srgbClr val="744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9" d="100"/>
          <a:sy n="69" d="100"/>
        </p:scale>
        <p:origin x="6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C2ECFC56-470C-4598-95A2-DCF2FDB3AED0}" type="datetimeFigureOut">
              <a:rPr lang="it-IT" smtClean="0"/>
              <a:t>21/04/2017</a:t>
            </a:fld>
            <a:endParaRPr lang="it-IT"/>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8CACC008-A053-4C37-B5B8-A50B2145FB2C}" type="slidenum">
              <a:rPr lang="it-IT" smtClean="0"/>
              <a:t>‹#›</a:t>
            </a:fld>
            <a:endParaRPr lang="it-IT"/>
          </a:p>
        </p:txBody>
      </p:sp>
    </p:spTree>
    <p:extLst>
      <p:ext uri="{BB962C8B-B14F-4D97-AF65-F5344CB8AC3E}">
        <p14:creationId xmlns:p14="http://schemas.microsoft.com/office/powerpoint/2010/main" val="3004103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8475"/>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29050" y="0"/>
            <a:ext cx="2930525" cy="498475"/>
          </a:xfrm>
          <a:prstGeom prst="rect">
            <a:avLst/>
          </a:prstGeom>
        </p:spPr>
        <p:txBody>
          <a:bodyPr vert="horz" lIns="91440" tIns="45720" rIns="91440" bIns="45720" rtlCol="0"/>
          <a:lstStyle>
            <a:lvl1pPr algn="r">
              <a:defRPr sz="1200"/>
            </a:lvl1pPr>
          </a:lstStyle>
          <a:p>
            <a:fld id="{3276D454-0792-487B-A5BC-BB14AB591423}" type="datetimeFigureOut">
              <a:rPr lang="it-IT" smtClean="0"/>
              <a:t>21/04/2017</a:t>
            </a:fld>
            <a:endParaRPr lang="it-IT"/>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76275" y="4784725"/>
            <a:ext cx="5408613"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9444038"/>
            <a:ext cx="2930525" cy="498475"/>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29050" y="9444038"/>
            <a:ext cx="2930525" cy="498475"/>
          </a:xfrm>
          <a:prstGeom prst="rect">
            <a:avLst/>
          </a:prstGeom>
        </p:spPr>
        <p:txBody>
          <a:bodyPr vert="horz" lIns="91440" tIns="45720" rIns="91440" bIns="45720" rtlCol="0" anchor="b"/>
          <a:lstStyle>
            <a:lvl1pPr algn="r">
              <a:defRPr sz="1200"/>
            </a:lvl1pPr>
          </a:lstStyle>
          <a:p>
            <a:fld id="{A817803E-BBA6-4AC1-8146-A8756167E3EB}" type="slidenum">
              <a:rPr lang="it-IT" smtClean="0"/>
              <a:t>‹#›</a:t>
            </a:fld>
            <a:endParaRPr lang="it-IT"/>
          </a:p>
        </p:txBody>
      </p:sp>
    </p:spTree>
    <p:extLst>
      <p:ext uri="{BB962C8B-B14F-4D97-AF65-F5344CB8AC3E}">
        <p14:creationId xmlns:p14="http://schemas.microsoft.com/office/powerpoint/2010/main" val="4238354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2"/>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fld id="{1FCB1912-3284-4D68-AAF8-A3B618EFD180}" type="slidenum">
              <a:rPr lang="nl-NL" altLang="it-IT" sz="1200" smtClean="0">
                <a:solidFill>
                  <a:srgbClr val="000000"/>
                </a:solidFill>
              </a:rPr>
              <a:pPr/>
              <a:t>2</a:t>
            </a:fld>
            <a:endParaRPr lang="nl-NL" altLang="it-IT" sz="1200">
              <a:solidFill>
                <a:srgbClr val="000000"/>
              </a:solidFill>
            </a:endParaRPr>
          </a:p>
        </p:txBody>
      </p:sp>
      <p:sp>
        <p:nvSpPr>
          <p:cNvPr id="6147" name="Text Box 1"/>
          <p:cNvSpPr txBox="1">
            <a:spLocks noChangeArrowheads="1"/>
          </p:cNvSpPr>
          <p:nvPr/>
        </p:nvSpPr>
        <p:spPr bwMode="auto">
          <a:xfrm>
            <a:off x="3971925" y="8831263"/>
            <a:ext cx="3036888"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spcBef>
                <a:spcPts val="750"/>
              </a:spcBef>
              <a:buSzPct val="100000"/>
            </a:pPr>
            <a:fld id="{17ACF8F4-8FBA-47AF-8A97-CDF16FC2B240}" type="slidenum">
              <a:rPr lang="nl-NL" altLang="it-IT" sz="1200">
                <a:solidFill>
                  <a:srgbClr val="000000"/>
                </a:solidFill>
              </a:rPr>
              <a:pPr algn="r" eaLnBrk="1" hangingPunct="1">
                <a:spcBef>
                  <a:spcPts val="750"/>
                </a:spcBef>
                <a:buSzPct val="100000"/>
              </a:pPr>
              <a:t>2</a:t>
            </a:fld>
            <a:endParaRPr lang="nl-NL" altLang="it-IT" sz="1200">
              <a:solidFill>
                <a:srgbClr val="000000"/>
              </a:solidFill>
            </a:endParaRPr>
          </a:p>
        </p:txBody>
      </p:sp>
      <p:sp>
        <p:nvSpPr>
          <p:cNvPr id="6148" name="Rectangle 2"/>
          <p:cNvSpPr>
            <a:spLocks noGrp="1" noRot="1" noChangeAspect="1" noChangeArrowheads="1" noTextEdit="1"/>
          </p:cNvSpPr>
          <p:nvPr>
            <p:ph type="sldImg"/>
          </p:nvPr>
        </p:nvSpPr>
        <p:spPr>
          <a:xfrm>
            <a:off x="409575" y="698500"/>
            <a:ext cx="6192838" cy="3484563"/>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9"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577851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3</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3</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88101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97E90D77-7EE8-45FD-9FC1-C824CF0A8A62}" type="slidenum">
              <a:rPr lang="nl-NL" altLang="it-IT"/>
              <a:pPr/>
              <a:t>4</a:t>
            </a:fld>
            <a:endParaRPr lang="nl-NL" altLang="it-IT"/>
          </a:p>
        </p:txBody>
      </p:sp>
      <p:sp>
        <p:nvSpPr>
          <p:cNvPr id="79873" name="Text Box 1"/>
          <p:cNvSpPr txBox="1">
            <a:spLocks noChangeArrowheads="1"/>
          </p:cNvSpPr>
          <p:nvPr/>
        </p:nvSpPr>
        <p:spPr bwMode="auto">
          <a:xfrm>
            <a:off x="3851275" y="9431338"/>
            <a:ext cx="29416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ts val="750"/>
              </a:spcBef>
              <a:buClrTx/>
              <a:buFontTx/>
              <a:buNone/>
            </a:pPr>
            <a:fld id="{2F7EECDE-6DA9-4190-B9D5-D27859623891}" type="slidenum">
              <a:rPr lang="nl-NL" altLang="it-IT" sz="1200">
                <a:solidFill>
                  <a:srgbClr val="000000"/>
                </a:solidFill>
                <a:cs typeface="Arial Unicode MS" panose="020B0604020202020204" pitchFamily="34" charset="-128"/>
              </a:rPr>
              <a:pPr algn="r" eaLnBrk="1" hangingPunct="1">
                <a:spcBef>
                  <a:spcPts val="750"/>
                </a:spcBef>
                <a:buClrTx/>
                <a:buFontTx/>
                <a:buNone/>
              </a:pPr>
              <a:t>4</a:t>
            </a:fld>
            <a:endParaRPr lang="nl-NL" altLang="it-IT" sz="1200">
              <a:solidFill>
                <a:srgbClr val="000000"/>
              </a:solidFill>
              <a:cs typeface="Arial Unicode MS" panose="020B0604020202020204" pitchFamily="34" charset="-128"/>
            </a:endParaRPr>
          </a:p>
        </p:txBody>
      </p:sp>
      <p:sp>
        <p:nvSpPr>
          <p:cNvPr id="79874" name="Rectangle 2"/>
          <p:cNvSpPr txBox="1">
            <a:spLocks noGrp="1" noRot="1" noChangeAspect="1" noChangeArrowheads="1"/>
          </p:cNvSpPr>
          <p:nvPr>
            <p:ph type="sldImg"/>
          </p:nvPr>
        </p:nvSpPr>
        <p:spPr bwMode="auto">
          <a:xfrm>
            <a:off x="92075" y="746125"/>
            <a:ext cx="6615113" cy="37211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5" name="Rectangle 3"/>
          <p:cNvSpPr txBox="1">
            <a:spLocks noGrp="1" noChangeArrowheads="1"/>
          </p:cNvSpPr>
          <p:nvPr>
            <p:ph type="body" idx="1"/>
          </p:nvPr>
        </p:nvSpPr>
        <p:spPr bwMode="auto">
          <a:xfrm>
            <a:off x="906463" y="4716463"/>
            <a:ext cx="4984750" cy="4467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24401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4/21/2017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4/21/2017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4/21/2017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4/21/2017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4/21/2017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4/21/2017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4/21/2017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png"/><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2.png"/><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image" Target="../media/image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image" Target="../media/image4.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image" Target="../media/image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png"/><Relationship Id="rId4" Type="http://schemas.openxmlformats.org/officeDocument/2006/relationships/image" Target="../media/image4.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png"/><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png"/><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png"/><Relationship Id="rId4" Type="http://schemas.openxmlformats.org/officeDocument/2006/relationships/image" Target="../media/image4.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png"/><Relationship Id="rId4" Type="http://schemas.openxmlformats.org/officeDocument/2006/relationships/image" Target="../media/image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png"/><Relationship Id="rId4" Type="http://schemas.openxmlformats.org/officeDocument/2006/relationships/image" Target="../media/image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png"/><Relationship Id="rId4" Type="http://schemas.openxmlformats.org/officeDocument/2006/relationships/image" Target="../media/image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png"/><Relationship Id="rId4" Type="http://schemas.openxmlformats.org/officeDocument/2006/relationships/image" Target="../media/image4.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png"/><Relationship Id="rId4" Type="http://schemas.openxmlformats.org/officeDocument/2006/relationships/image" Target="../media/image4.w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png"/><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4.wmf"/></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9.jpeg"/><Relationship Id="rId5" Type="http://schemas.openxmlformats.org/officeDocument/2006/relationships/image" Target="../media/image2.png"/><Relationship Id="rId4" Type="http://schemas.openxmlformats.org/officeDocument/2006/relationships/image" Target="../media/image4.wmf"/></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21.png"/><Relationship Id="rId5" Type="http://schemas.openxmlformats.org/officeDocument/2006/relationships/image" Target="../media/image2.png"/><Relationship Id="rId4" Type="http://schemas.openxmlformats.org/officeDocument/2006/relationships/image" Target="../media/image4.wmf"/></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22.jpeg"/><Relationship Id="rId5" Type="http://schemas.openxmlformats.org/officeDocument/2006/relationships/image" Target="../media/image2.png"/><Relationship Id="rId4" Type="http://schemas.openxmlformats.org/officeDocument/2006/relationships/image" Target="../media/image4.wmf"/></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png"/><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4.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png"/><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121342" y="4483862"/>
            <a:ext cx="10355956" cy="1143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it-IT" sz="2000" b="1" dirty="0">
                <a:solidFill>
                  <a:schemeClr val="tx1"/>
                </a:solidFill>
              </a:rPr>
              <a:t>Paul blokker, </a:t>
            </a:r>
            <a:r>
              <a:rPr lang="it-IT" sz="1050" b="1" dirty="0">
                <a:solidFill>
                  <a:schemeClr val="tx1"/>
                </a:solidFill>
              </a:rPr>
              <a:t>PhD</a:t>
            </a:r>
            <a:endParaRPr lang="it-IT" sz="700" b="1" dirty="0">
              <a:solidFill>
                <a:schemeClr val="tx1"/>
              </a:solidFill>
            </a:endParaRPr>
          </a:p>
          <a:p>
            <a:pPr>
              <a:spcBef>
                <a:spcPts val="600"/>
              </a:spcBef>
            </a:pPr>
            <a:r>
              <a:rPr lang="it-IT" sz="1400" i="1" dirty="0">
                <a:solidFill>
                  <a:schemeClr val="tx1"/>
                </a:solidFill>
              </a:rPr>
              <a:t>Institute of Sociological studies, Charles University</a:t>
            </a:r>
          </a:p>
          <a:p>
            <a:endParaRPr lang="it-IT" sz="1600" i="1" dirty="0">
              <a:solidFill>
                <a:schemeClr val="tx1"/>
              </a:solidFill>
            </a:endParaRPr>
          </a:p>
          <a:p>
            <a:r>
              <a:rPr lang="it-IT" sz="1600" dirty="0">
                <a:solidFill>
                  <a:schemeClr val="tx1"/>
                </a:solidFill>
              </a:rPr>
              <a:t>11 April, 2017</a:t>
            </a:r>
          </a:p>
        </p:txBody>
      </p:sp>
      <p:sp>
        <p:nvSpPr>
          <p:cNvPr id="2" name="TextBox 1"/>
          <p:cNvSpPr txBox="1"/>
          <p:nvPr/>
        </p:nvSpPr>
        <p:spPr>
          <a:xfrm>
            <a:off x="987230" y="824273"/>
            <a:ext cx="7327391" cy="2031325"/>
          </a:xfrm>
          <a:prstGeom prst="rect">
            <a:avLst/>
          </a:prstGeom>
          <a:noFill/>
        </p:spPr>
        <p:txBody>
          <a:bodyPr wrap="none" rtlCol="0">
            <a:spAutoFit/>
          </a:bodyPr>
          <a:lstStyle/>
          <a:p>
            <a:r>
              <a:rPr lang="en-US" sz="3600" b="1" dirty="0">
                <a:solidFill>
                  <a:schemeClr val="bg1">
                    <a:lumMod val="50000"/>
                  </a:schemeClr>
                </a:solidFill>
                <a:latin typeface="+mj-lt"/>
              </a:rPr>
              <a:t>The Constitutional Sociology of Europe:</a:t>
            </a:r>
          </a:p>
          <a:p>
            <a:r>
              <a:rPr lang="en-US" sz="3600" b="1" i="1" dirty="0">
                <a:solidFill>
                  <a:schemeClr val="bg1">
                    <a:lumMod val="50000"/>
                  </a:schemeClr>
                </a:solidFill>
                <a:latin typeface="+mj-lt"/>
              </a:rPr>
              <a:t>Politics, Law and Society</a:t>
            </a:r>
          </a:p>
          <a:p>
            <a:endParaRPr lang="en-US" sz="5400" b="1" i="1" dirty="0">
              <a:solidFill>
                <a:schemeClr val="bg1">
                  <a:lumMod val="50000"/>
                </a:schemeClr>
              </a:solidFill>
              <a:latin typeface="+mj-lt"/>
            </a:endParaRPr>
          </a:p>
        </p:txBody>
      </p:sp>
      <p:pic>
        <p:nvPicPr>
          <p:cNvPr id="32772" name="Picture 4" descr="http://www.europeum.org/ess2014/img/logo_uk_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7189" y="4483862"/>
            <a:ext cx="1578817" cy="1552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9421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Challenges</a:t>
            </a:r>
            <a:r>
              <a:rPr lang="it-IT" sz="3600" b="1" dirty="0">
                <a:solidFill>
                  <a:schemeClr val="bg1">
                    <a:lumMod val="50000"/>
                  </a:schemeClr>
                </a:solidFill>
              </a:rPr>
              <a:t> to </a:t>
            </a: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democracy</a:t>
            </a:r>
            <a:br>
              <a:rPr lang="en-GB" sz="2400" dirty="0">
                <a:solidFill>
                  <a:schemeClr val="bg1">
                    <a:lumMod val="50000"/>
                  </a:schemeClr>
                </a:solidFill>
              </a:rPr>
            </a:br>
            <a:r>
              <a:rPr lang="en-GB" sz="3600" dirty="0">
                <a:solidFill>
                  <a:schemeClr val="bg1">
                    <a:lumMod val="50000"/>
                  </a:schemeClr>
                </a:solidFill>
              </a:rPr>
              <a:t>- A set of challenges informs a general tendency in domestic contexts towards ‘constitutional acceleration’;</a:t>
            </a:r>
            <a:br>
              <a:rPr lang="en-GB" sz="3600" dirty="0">
                <a:solidFill>
                  <a:schemeClr val="bg1">
                    <a:lumMod val="50000"/>
                  </a:schemeClr>
                </a:solidFill>
              </a:rPr>
            </a:br>
            <a:br>
              <a:rPr lang="en-GB" sz="3600" dirty="0">
                <a:solidFill>
                  <a:schemeClr val="bg1">
                    <a:lumMod val="50000"/>
                  </a:schemeClr>
                </a:solidFill>
              </a:rPr>
            </a:br>
            <a:r>
              <a:rPr lang="en-GB" sz="3600" i="1" dirty="0">
                <a:solidFill>
                  <a:schemeClr val="bg1">
                    <a:lumMod val="50000"/>
                  </a:schemeClr>
                </a:solidFill>
              </a:rPr>
              <a:t>constitutional acceleration</a:t>
            </a:r>
            <a:r>
              <a:rPr lang="en-GB" sz="3600" dirty="0">
                <a:solidFill>
                  <a:schemeClr val="bg1">
                    <a:lumMod val="50000"/>
                  </a:schemeClr>
                </a:solidFill>
              </a:rPr>
              <a:t>: the increased propensity of different actors to engage in (formal) reform of the constitutional order</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135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319819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Challenges</a:t>
            </a:r>
            <a:r>
              <a:rPr lang="it-IT" sz="3600" b="1" dirty="0">
                <a:solidFill>
                  <a:schemeClr val="bg1">
                    <a:lumMod val="50000"/>
                  </a:schemeClr>
                </a:solidFill>
              </a:rPr>
              <a:t> to </a:t>
            </a: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democracy</a:t>
            </a:r>
            <a:br>
              <a:rPr lang="it-IT" sz="3600" b="1" dirty="0">
                <a:solidFill>
                  <a:schemeClr val="bg1">
                    <a:lumMod val="50000"/>
                  </a:schemeClr>
                </a:solidFill>
              </a:rPr>
            </a:br>
            <a:r>
              <a:rPr lang="it-IT" sz="1100" b="1" dirty="0">
                <a:solidFill>
                  <a:schemeClr val="bg1">
                    <a:lumMod val="50000"/>
                  </a:schemeClr>
                </a:solidFill>
              </a:rPr>
              <a:t> </a:t>
            </a:r>
            <a:br>
              <a:rPr lang="en-GB" sz="2400" dirty="0">
                <a:solidFill>
                  <a:schemeClr val="bg1">
                    <a:lumMod val="50000"/>
                  </a:schemeClr>
                </a:solidFill>
              </a:rPr>
            </a:br>
            <a:r>
              <a:rPr lang="en-GB" sz="3600" dirty="0">
                <a:solidFill>
                  <a:schemeClr val="bg1">
                    <a:lumMod val="50000"/>
                  </a:schemeClr>
                </a:solidFill>
              </a:rPr>
              <a:t>Key reasons/motivations for change include:</a:t>
            </a:r>
            <a:br>
              <a:rPr lang="en-GB" sz="3600" dirty="0">
                <a:solidFill>
                  <a:schemeClr val="bg1">
                    <a:lumMod val="50000"/>
                  </a:schemeClr>
                </a:solidFill>
              </a:rPr>
            </a:br>
            <a:r>
              <a:rPr lang="en-GB" sz="3600" dirty="0">
                <a:solidFill>
                  <a:schemeClr val="bg1">
                    <a:lumMod val="50000"/>
                  </a:schemeClr>
                </a:solidFill>
              </a:rPr>
              <a:t>1. </a:t>
            </a:r>
            <a:r>
              <a:rPr lang="en-GB" sz="3600" b="1" i="1" dirty="0">
                <a:solidFill>
                  <a:schemeClr val="bg1">
                    <a:lumMod val="50000"/>
                  </a:schemeClr>
                </a:solidFill>
              </a:rPr>
              <a:t>economic reasons</a:t>
            </a:r>
            <a:r>
              <a:rPr lang="en-GB" sz="3600" dirty="0">
                <a:solidFill>
                  <a:schemeClr val="bg1">
                    <a:lumMod val="50000"/>
                  </a:schemeClr>
                </a:solidFill>
              </a:rPr>
              <a:t>, related to the recent economic crisis; </a:t>
            </a:r>
            <a:br>
              <a:rPr lang="en-GB" sz="3600" dirty="0">
                <a:solidFill>
                  <a:schemeClr val="bg1">
                    <a:lumMod val="50000"/>
                  </a:schemeClr>
                </a:solidFill>
              </a:rPr>
            </a:br>
            <a:r>
              <a:rPr lang="en-GB" sz="3600" dirty="0">
                <a:solidFill>
                  <a:schemeClr val="bg1">
                    <a:lumMod val="50000"/>
                  </a:schemeClr>
                </a:solidFill>
              </a:rPr>
              <a:t>2. </a:t>
            </a:r>
            <a:r>
              <a:rPr lang="en-GB" sz="3600" b="1" i="1" dirty="0">
                <a:solidFill>
                  <a:schemeClr val="bg1">
                    <a:lumMod val="50000"/>
                  </a:schemeClr>
                </a:solidFill>
              </a:rPr>
              <a:t>reasons of modernization</a:t>
            </a:r>
            <a:r>
              <a:rPr lang="en-GB" sz="3600" dirty="0">
                <a:solidFill>
                  <a:schemeClr val="bg1">
                    <a:lumMod val="50000"/>
                  </a:schemeClr>
                </a:solidFill>
              </a:rPr>
              <a:t>, obsoleteness; </a:t>
            </a:r>
            <a:br>
              <a:rPr lang="en-GB" sz="3600" dirty="0">
                <a:solidFill>
                  <a:schemeClr val="bg1">
                    <a:lumMod val="50000"/>
                  </a:schemeClr>
                </a:solidFill>
              </a:rPr>
            </a:br>
            <a:r>
              <a:rPr lang="en-GB" sz="3600" dirty="0">
                <a:solidFill>
                  <a:schemeClr val="bg1">
                    <a:lumMod val="50000"/>
                  </a:schemeClr>
                </a:solidFill>
              </a:rPr>
              <a:t>3. </a:t>
            </a:r>
            <a:r>
              <a:rPr lang="en-GB" sz="3600" b="1" i="1" dirty="0">
                <a:solidFill>
                  <a:schemeClr val="bg1">
                    <a:lumMod val="50000"/>
                  </a:schemeClr>
                </a:solidFill>
              </a:rPr>
              <a:t>reasons of redefinition of political units</a:t>
            </a:r>
            <a:r>
              <a:rPr lang="en-GB" sz="3600" dirty="0">
                <a:solidFill>
                  <a:schemeClr val="bg1">
                    <a:lumMod val="50000"/>
                  </a:schemeClr>
                </a:solidFill>
              </a:rPr>
              <a:t>, in particular due to calls for extensive autonomy of distinctive regions; </a:t>
            </a:r>
            <a:br>
              <a:rPr lang="en-GB" sz="3600" dirty="0">
                <a:solidFill>
                  <a:schemeClr val="bg1">
                    <a:lumMod val="50000"/>
                  </a:schemeClr>
                </a:solidFill>
              </a:rPr>
            </a:br>
            <a:r>
              <a:rPr lang="en-GB" sz="3600" dirty="0">
                <a:solidFill>
                  <a:schemeClr val="bg1">
                    <a:lumMod val="50000"/>
                  </a:schemeClr>
                </a:solidFill>
              </a:rPr>
              <a:t>4. </a:t>
            </a:r>
            <a:r>
              <a:rPr lang="en-GB" sz="3600" b="1" i="1" dirty="0">
                <a:solidFill>
                  <a:schemeClr val="bg1">
                    <a:lumMod val="50000"/>
                  </a:schemeClr>
                </a:solidFill>
              </a:rPr>
              <a:t>reasons of identity and national self-rule</a:t>
            </a:r>
            <a:r>
              <a:rPr lang="en-GB" sz="3600" i="1" dirty="0">
                <a:solidFill>
                  <a:schemeClr val="bg1">
                    <a:lumMod val="50000"/>
                  </a:schemeClr>
                </a:solidFill>
              </a:rPr>
              <a:t>;</a:t>
            </a:r>
            <a:br>
              <a:rPr lang="en-GB" sz="3600" dirty="0">
                <a:solidFill>
                  <a:schemeClr val="bg1">
                    <a:lumMod val="50000"/>
                  </a:schemeClr>
                </a:solidFill>
              </a:rPr>
            </a:br>
            <a:r>
              <a:rPr lang="en-GB" sz="3600" dirty="0">
                <a:solidFill>
                  <a:schemeClr val="bg1">
                    <a:lumMod val="50000"/>
                  </a:schemeClr>
                </a:solidFill>
              </a:rPr>
              <a:t>5. </a:t>
            </a:r>
            <a:r>
              <a:rPr lang="en-GB" sz="3600" b="1" i="1" dirty="0">
                <a:solidFill>
                  <a:schemeClr val="bg1">
                    <a:lumMod val="50000"/>
                  </a:schemeClr>
                </a:solidFill>
              </a:rPr>
              <a:t>reasons of participation and popular sovereignty</a:t>
            </a:r>
            <a:r>
              <a:rPr lang="en-GB" sz="3600" dirty="0">
                <a:solidFill>
                  <a:schemeClr val="bg1">
                    <a:lumMod val="50000"/>
                  </a:schemeClr>
                </a:solidFill>
              </a:rPr>
              <a:t>, calls for more robust participation;</a:t>
            </a:r>
            <a:br>
              <a:rPr lang="en-GB" sz="3600" dirty="0">
                <a:solidFill>
                  <a:schemeClr val="bg1">
                    <a:lumMod val="50000"/>
                  </a:schemeClr>
                </a:solidFill>
              </a:rPr>
            </a:br>
            <a:r>
              <a:rPr lang="en-GB" sz="3600" dirty="0">
                <a:solidFill>
                  <a:schemeClr val="bg1">
                    <a:lumMod val="50000"/>
                  </a:schemeClr>
                </a:solidFill>
              </a:rPr>
              <a:t>6. </a:t>
            </a:r>
            <a:r>
              <a:rPr lang="en-GB" sz="3600" b="1" i="1" dirty="0">
                <a:solidFill>
                  <a:schemeClr val="bg1">
                    <a:lumMod val="50000"/>
                  </a:schemeClr>
                </a:solidFill>
              </a:rPr>
              <a:t>reasons of post-sovereignty</a:t>
            </a:r>
            <a:r>
              <a:rPr lang="en-GB" sz="3600" dirty="0">
                <a:solidFill>
                  <a:schemeClr val="bg1">
                    <a:lumMod val="50000"/>
                  </a:schemeClr>
                </a:solidFill>
              </a:rPr>
              <a:t>, adaptation of constitutions to realities of shared sovereignty;</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238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14169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Acceleration</a:t>
            </a:r>
            <a:r>
              <a:rPr lang="it-IT" sz="1100" b="1" dirty="0">
                <a:solidFill>
                  <a:schemeClr val="bg1">
                    <a:lumMod val="50000"/>
                  </a:schemeClr>
                </a:solidFill>
              </a:rPr>
              <a:t> </a:t>
            </a:r>
            <a:br>
              <a:rPr lang="en-GB" sz="2400" dirty="0">
                <a:solidFill>
                  <a:schemeClr val="bg1">
                    <a:lumMod val="50000"/>
                  </a:schemeClr>
                </a:solidFill>
              </a:rPr>
            </a:br>
            <a:r>
              <a:rPr lang="en-GB" sz="3600" dirty="0">
                <a:solidFill>
                  <a:schemeClr val="bg1">
                    <a:lumMod val="50000"/>
                  </a:schemeClr>
                </a:solidFill>
              </a:rPr>
              <a:t>Modern constitutionalism is caught in the tension between </a:t>
            </a:r>
            <a:r>
              <a:rPr lang="en-GB" sz="3600" i="1" dirty="0">
                <a:solidFill>
                  <a:schemeClr val="bg1">
                    <a:lumMod val="50000"/>
                  </a:schemeClr>
                </a:solidFill>
              </a:rPr>
              <a:t>rigidity/endurance </a:t>
            </a:r>
            <a:r>
              <a:rPr lang="en-GB" sz="3600" dirty="0">
                <a:solidFill>
                  <a:schemeClr val="bg1">
                    <a:lumMod val="50000"/>
                  </a:schemeClr>
                </a:solidFill>
              </a:rPr>
              <a:t>(eternity) and the need for </a:t>
            </a:r>
            <a:r>
              <a:rPr lang="en-GB" sz="3600" i="1" dirty="0">
                <a:solidFill>
                  <a:schemeClr val="bg1">
                    <a:lumMod val="50000"/>
                  </a:schemeClr>
                </a:solidFill>
              </a:rPr>
              <a:t>change and reform</a:t>
            </a:r>
            <a:r>
              <a:rPr lang="en-GB" sz="3600" dirty="0">
                <a:solidFill>
                  <a:schemeClr val="bg1">
                    <a:lumMod val="50000"/>
                  </a:schemeClr>
                </a:solidFill>
              </a:rPr>
              <a:t>;</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Constitutional acceleration – changing constitutional norms frequently – can be understood as a reaction to ‘societal acceleration’ and ‘high-speed society’;</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340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896597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Acceleration</a:t>
            </a:r>
            <a:r>
              <a:rPr lang="it-IT" sz="1100" b="1" dirty="0">
                <a:solidFill>
                  <a:schemeClr val="bg1">
                    <a:lumMod val="50000"/>
                  </a:schemeClr>
                </a:solidFill>
              </a:rPr>
              <a:t> </a:t>
            </a:r>
            <a:br>
              <a:rPr lang="en-GB" sz="2400" dirty="0">
                <a:solidFill>
                  <a:schemeClr val="bg1">
                    <a:lumMod val="50000"/>
                  </a:schemeClr>
                </a:solidFill>
              </a:rPr>
            </a:br>
            <a:r>
              <a:rPr lang="en-GB" sz="3600" dirty="0">
                <a:solidFill>
                  <a:schemeClr val="bg1">
                    <a:lumMod val="50000"/>
                  </a:schemeClr>
                </a:solidFill>
              </a:rPr>
              <a:t>Modern constitutions seek to freeze time or to institutionalize and stabilize characteristics of present society into the future;</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But with fast changing societies, there is increased </a:t>
            </a:r>
            <a:r>
              <a:rPr lang="en-GB" sz="3600" i="1" dirty="0">
                <a:solidFill>
                  <a:schemeClr val="bg1">
                    <a:lumMod val="50000"/>
                  </a:schemeClr>
                </a:solidFill>
              </a:rPr>
              <a:t>constitutional anomie</a:t>
            </a:r>
            <a:r>
              <a:rPr lang="en-GB" sz="3600" dirty="0">
                <a:solidFill>
                  <a:schemeClr val="bg1">
                    <a:lumMod val="50000"/>
                  </a:schemeClr>
                </a:solidFill>
              </a:rPr>
              <a:t>, that is, an increasing gap or discrepancy between the formal-institutional dimension of constitutional orders and societal relations, forms of interaction, and related norms;</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442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91439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Acceleration</a:t>
            </a:r>
            <a:r>
              <a:rPr lang="it-IT" sz="1100" b="1" dirty="0">
                <a:solidFill>
                  <a:schemeClr val="bg1">
                    <a:lumMod val="50000"/>
                  </a:schemeClr>
                </a:solidFill>
              </a:rPr>
              <a:t> </a:t>
            </a:r>
            <a:br>
              <a:rPr lang="en-GB" sz="2400" dirty="0">
                <a:solidFill>
                  <a:schemeClr val="bg1">
                    <a:lumMod val="50000"/>
                  </a:schemeClr>
                </a:solidFill>
              </a:rPr>
            </a:br>
            <a:r>
              <a:rPr lang="en-GB" sz="3600" dirty="0">
                <a:solidFill>
                  <a:schemeClr val="bg1">
                    <a:lumMod val="50000"/>
                  </a:schemeClr>
                </a:solidFill>
              </a:rPr>
              <a:t>In Durkheimian terms, </a:t>
            </a:r>
            <a:r>
              <a:rPr lang="en-GB" sz="3600" i="1" dirty="0">
                <a:solidFill>
                  <a:schemeClr val="bg1">
                    <a:lumMod val="50000"/>
                  </a:schemeClr>
                </a:solidFill>
              </a:rPr>
              <a:t>anomie</a:t>
            </a:r>
            <a:r>
              <a:rPr lang="en-GB" sz="3600" dirty="0">
                <a:solidFill>
                  <a:schemeClr val="bg1">
                    <a:lumMod val="50000"/>
                  </a:schemeClr>
                </a:solidFill>
              </a:rPr>
              <a:t> emerges in a context of an ‘absence or defect of a social regulation capable of insuring cooperation between specialized functions’ (</a:t>
            </a:r>
            <a:r>
              <a:rPr lang="en-GB" sz="3600" dirty="0" err="1">
                <a:solidFill>
                  <a:schemeClr val="bg1">
                    <a:lumMod val="50000"/>
                  </a:schemeClr>
                </a:solidFill>
              </a:rPr>
              <a:t>Besnard</a:t>
            </a:r>
            <a:r>
              <a:rPr lang="en-GB" sz="3600" dirty="0">
                <a:solidFill>
                  <a:schemeClr val="bg1">
                    <a:lumMod val="50000"/>
                  </a:schemeClr>
                </a:solidFill>
              </a:rPr>
              <a:t>);</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Rigid constitutions face the danger of being out of touch with current developments (internet, abortion, gay marriage);</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544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18105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Acceleration</a:t>
            </a:r>
            <a:r>
              <a:rPr lang="it-IT" sz="1100" b="1" dirty="0">
                <a:solidFill>
                  <a:schemeClr val="bg1">
                    <a:lumMod val="50000"/>
                  </a:schemeClr>
                </a:solidFill>
              </a:rPr>
              <a:t> </a:t>
            </a:r>
            <a:br>
              <a:rPr lang="en-GB" sz="2400" dirty="0">
                <a:solidFill>
                  <a:schemeClr val="bg1">
                    <a:lumMod val="50000"/>
                  </a:schemeClr>
                </a:solidFill>
              </a:rPr>
            </a:br>
            <a:r>
              <a:rPr lang="en-GB" sz="3600" dirty="0">
                <a:solidFill>
                  <a:schemeClr val="bg1">
                    <a:lumMod val="50000"/>
                  </a:schemeClr>
                </a:solidFill>
              </a:rPr>
              <a:t>A danger is, however, that under the banner of necessity of change, constitutional reform leads to evermore </a:t>
            </a:r>
            <a:r>
              <a:rPr lang="en-GB" sz="3600" i="1" dirty="0">
                <a:solidFill>
                  <a:schemeClr val="bg1">
                    <a:lumMod val="50000"/>
                  </a:schemeClr>
                </a:solidFill>
              </a:rPr>
              <a:t>power of the executive </a:t>
            </a:r>
            <a:r>
              <a:rPr lang="en-GB" sz="3600" dirty="0">
                <a:solidFill>
                  <a:schemeClr val="bg1">
                    <a:lumMod val="50000"/>
                  </a:schemeClr>
                </a:solidFill>
              </a:rPr>
              <a:t>(to bypass slow parliamentary, deliberative processes) and </a:t>
            </a:r>
            <a:r>
              <a:rPr lang="en-GB" sz="3600" i="1" dirty="0">
                <a:solidFill>
                  <a:schemeClr val="bg1">
                    <a:lumMod val="50000"/>
                  </a:schemeClr>
                </a:solidFill>
              </a:rPr>
              <a:t>partisan</a:t>
            </a:r>
            <a:r>
              <a:rPr lang="en-GB" sz="3600" dirty="0">
                <a:solidFill>
                  <a:schemeClr val="bg1">
                    <a:lumMod val="50000"/>
                  </a:schemeClr>
                </a:solidFill>
              </a:rPr>
              <a:t> reforms, rather than </a:t>
            </a:r>
            <a:r>
              <a:rPr lang="en-GB" sz="3600" i="1" dirty="0">
                <a:solidFill>
                  <a:schemeClr val="bg1">
                    <a:lumMod val="50000"/>
                  </a:schemeClr>
                </a:solidFill>
              </a:rPr>
              <a:t>consensual </a:t>
            </a:r>
            <a:r>
              <a:rPr lang="en-GB" sz="3600" dirty="0">
                <a:solidFill>
                  <a:schemeClr val="bg1">
                    <a:lumMod val="50000"/>
                  </a:schemeClr>
                </a:solidFill>
              </a:rPr>
              <a:t>ones; </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‘Rapid fire </a:t>
            </a:r>
            <a:r>
              <a:rPr lang="en-GB" sz="3600" i="1" dirty="0" err="1">
                <a:solidFill>
                  <a:schemeClr val="bg1">
                    <a:lumMod val="50000"/>
                  </a:schemeClr>
                </a:solidFill>
              </a:rPr>
              <a:t>agere</a:t>
            </a:r>
            <a:r>
              <a:rPr lang="en-GB" sz="3600" dirty="0">
                <a:solidFill>
                  <a:schemeClr val="bg1">
                    <a:lumMod val="50000"/>
                  </a:schemeClr>
                </a:solidFill>
              </a:rPr>
              <a:t>’ versus ‘slow-going </a:t>
            </a:r>
            <a:r>
              <a:rPr lang="en-GB" sz="3600" i="1" dirty="0" err="1">
                <a:solidFill>
                  <a:schemeClr val="bg1">
                    <a:lumMod val="50000"/>
                  </a:schemeClr>
                </a:solidFill>
              </a:rPr>
              <a:t>deliberare</a:t>
            </a:r>
            <a:r>
              <a:rPr lang="en-GB" sz="3600" dirty="0">
                <a:solidFill>
                  <a:schemeClr val="bg1">
                    <a:lumMod val="50000"/>
                  </a:schemeClr>
                </a:solidFill>
              </a:rPr>
              <a:t>’ (</a:t>
            </a:r>
            <a:r>
              <a:rPr lang="en-GB" sz="3600" dirty="0" err="1">
                <a:solidFill>
                  <a:schemeClr val="bg1">
                    <a:lumMod val="50000"/>
                  </a:schemeClr>
                </a:solidFill>
              </a:rPr>
              <a:t>Scheuerman</a:t>
            </a:r>
            <a:r>
              <a:rPr lang="en-GB" sz="3600" dirty="0">
                <a:solidFill>
                  <a:schemeClr val="bg1">
                    <a:lumMod val="50000"/>
                  </a:schemeClr>
                </a:solidFill>
              </a:rPr>
              <a:t> 2002)</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6471"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745584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Modes</a:t>
            </a:r>
            <a:r>
              <a:rPr lang="it-IT" sz="3600" b="1" dirty="0">
                <a:solidFill>
                  <a:schemeClr val="bg1">
                    <a:lumMod val="50000"/>
                  </a:schemeClr>
                </a:solidFill>
              </a:rPr>
              <a:t> of </a:t>
            </a:r>
            <a:r>
              <a:rPr lang="it-IT" sz="3600" b="1" dirty="0" err="1">
                <a:solidFill>
                  <a:schemeClr val="bg1">
                    <a:lumMod val="50000"/>
                  </a:schemeClr>
                </a:solidFill>
              </a:rPr>
              <a:t>constitution-making</a:t>
            </a:r>
            <a:r>
              <a:rPr lang="it-IT" sz="3600" b="1" dirty="0">
                <a:solidFill>
                  <a:schemeClr val="bg1">
                    <a:lumMod val="50000"/>
                  </a:schemeClr>
                </a:solidFill>
              </a:rPr>
              <a:t> and </a:t>
            </a:r>
            <a:r>
              <a:rPr lang="it-IT" sz="3600" b="1" dirty="0" err="1">
                <a:solidFill>
                  <a:schemeClr val="bg1">
                    <a:lumMod val="50000"/>
                  </a:schemeClr>
                </a:solidFill>
              </a:rPr>
              <a:t>reform</a:t>
            </a:r>
            <a:br>
              <a:rPr lang="en-GB" sz="2400" dirty="0">
                <a:solidFill>
                  <a:schemeClr val="bg1">
                    <a:lumMod val="50000"/>
                  </a:schemeClr>
                </a:solidFill>
              </a:rPr>
            </a:br>
            <a:r>
              <a:rPr lang="en-GB" sz="3600" dirty="0">
                <a:solidFill>
                  <a:schemeClr val="bg1">
                    <a:lumMod val="50000"/>
                  </a:schemeClr>
                </a:solidFill>
              </a:rPr>
              <a:t>Constitutional reform includes a range of procedures that involve </a:t>
            </a:r>
            <a:r>
              <a:rPr lang="en-GB" sz="3600" i="1" dirty="0">
                <a:solidFill>
                  <a:schemeClr val="bg1">
                    <a:lumMod val="50000"/>
                  </a:schemeClr>
                </a:solidFill>
              </a:rPr>
              <a:t>elite appointment, direct election</a:t>
            </a:r>
            <a:r>
              <a:rPr lang="en-GB" sz="3600" dirty="0">
                <a:solidFill>
                  <a:schemeClr val="bg1">
                    <a:lumMod val="50000"/>
                  </a:schemeClr>
                </a:solidFill>
              </a:rPr>
              <a:t>, or </a:t>
            </a:r>
            <a:r>
              <a:rPr lang="en-GB" sz="3600" i="1" dirty="0">
                <a:solidFill>
                  <a:schemeClr val="bg1">
                    <a:lumMod val="50000"/>
                  </a:schemeClr>
                </a:solidFill>
              </a:rPr>
              <a:t>indirect selection of constitutional reform bodies</a:t>
            </a:r>
            <a:r>
              <a:rPr lang="en-GB" sz="3600" dirty="0">
                <a:solidFill>
                  <a:schemeClr val="bg1">
                    <a:lumMod val="50000"/>
                  </a:schemeClr>
                </a:solidFill>
              </a:rPr>
              <a:t>; </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Reform process can be either </a:t>
            </a:r>
            <a:r>
              <a:rPr lang="en-GB" sz="3600" i="1" dirty="0">
                <a:solidFill>
                  <a:schemeClr val="bg1">
                    <a:lumMod val="50000"/>
                  </a:schemeClr>
                </a:solidFill>
              </a:rPr>
              <a:t>open or closed</a:t>
            </a:r>
            <a:r>
              <a:rPr lang="en-GB" sz="3600" dirty="0">
                <a:solidFill>
                  <a:schemeClr val="bg1">
                    <a:lumMod val="50000"/>
                  </a:schemeClr>
                </a:solidFill>
              </a:rPr>
              <a:t>, and </a:t>
            </a:r>
            <a:r>
              <a:rPr lang="en-GB" sz="3600" i="1" dirty="0">
                <a:solidFill>
                  <a:schemeClr val="bg1">
                    <a:lumMod val="50000"/>
                  </a:schemeClr>
                </a:solidFill>
              </a:rPr>
              <a:t>indirectly legitimated </a:t>
            </a:r>
            <a:r>
              <a:rPr lang="en-GB" sz="3600" dirty="0">
                <a:solidFill>
                  <a:schemeClr val="bg1">
                    <a:lumMod val="50000"/>
                  </a:schemeClr>
                </a:solidFill>
              </a:rPr>
              <a:t>(by elites) or </a:t>
            </a:r>
            <a:r>
              <a:rPr lang="en-GB" sz="3600" i="1" dirty="0">
                <a:solidFill>
                  <a:schemeClr val="bg1">
                    <a:lumMod val="50000"/>
                  </a:schemeClr>
                </a:solidFill>
              </a:rPr>
              <a:t>directly</a:t>
            </a:r>
            <a:r>
              <a:rPr lang="en-GB" sz="3600" dirty="0">
                <a:solidFill>
                  <a:schemeClr val="bg1">
                    <a:lumMod val="50000"/>
                  </a:schemeClr>
                </a:solidFill>
              </a:rPr>
              <a:t> (by the citizens);</a:t>
            </a:r>
            <a:br>
              <a:rPr lang="en-GB" sz="3600"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749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182918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br>
              <a:rPr lang="en-GB" sz="36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851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1149223" y="15965"/>
            <a:ext cx="10113791" cy="6307005"/>
          </a:xfrm>
          <a:prstGeom prst="rect">
            <a:avLst/>
          </a:prstGeom>
        </p:spPr>
      </p:pic>
    </p:spTree>
    <p:extLst>
      <p:ext uri="{BB962C8B-B14F-4D97-AF65-F5344CB8AC3E}">
        <p14:creationId xmlns:p14="http://schemas.microsoft.com/office/powerpoint/2010/main" val="4021715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Amendment</a:t>
            </a:r>
            <a:r>
              <a:rPr lang="it-IT" sz="3600" b="1" dirty="0">
                <a:solidFill>
                  <a:schemeClr val="bg1">
                    <a:lumMod val="50000"/>
                  </a:schemeClr>
                </a:solidFill>
              </a:rPr>
              <a:t> </a:t>
            </a:r>
            <a:r>
              <a:rPr lang="it-IT" sz="3600" b="1" dirty="0" err="1">
                <a:solidFill>
                  <a:schemeClr val="bg1">
                    <a:lumMod val="50000"/>
                  </a:schemeClr>
                </a:solidFill>
              </a:rPr>
              <a:t>rules</a:t>
            </a:r>
            <a:br>
              <a:rPr lang="en-GB" sz="2400" dirty="0">
                <a:solidFill>
                  <a:schemeClr val="bg1">
                    <a:lumMod val="50000"/>
                  </a:schemeClr>
                </a:solidFill>
              </a:rPr>
            </a:br>
            <a:r>
              <a:rPr lang="en-GB" sz="3600" dirty="0">
                <a:solidFill>
                  <a:schemeClr val="bg1">
                    <a:lumMod val="50000"/>
                  </a:schemeClr>
                </a:solidFill>
              </a:rPr>
              <a:t>Who can initiate amendment, what procedures are to be followed, which parts of the constitution are immune to change, how is an amendment to be adopted or ratified?;</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Distinction: </a:t>
            </a:r>
            <a:r>
              <a:rPr lang="en-GB" sz="3600" i="1" dirty="0">
                <a:solidFill>
                  <a:schemeClr val="bg1">
                    <a:lumMod val="50000"/>
                  </a:schemeClr>
                </a:solidFill>
              </a:rPr>
              <a:t>Amendment</a:t>
            </a:r>
            <a:r>
              <a:rPr lang="en-GB" sz="3600" dirty="0">
                <a:solidFill>
                  <a:schemeClr val="bg1">
                    <a:lumMod val="50000"/>
                  </a:schemeClr>
                </a:solidFill>
              </a:rPr>
              <a:t> and </a:t>
            </a:r>
            <a:r>
              <a:rPr lang="en-GB" sz="3600" i="1" dirty="0">
                <a:solidFill>
                  <a:schemeClr val="bg1">
                    <a:lumMod val="50000"/>
                  </a:schemeClr>
                </a:solidFill>
              </a:rPr>
              <a:t>Revision</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(clearly identified in Austrian Constitution, not so in Italian Constitution)</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3792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7328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Amendment</a:t>
            </a:r>
            <a:r>
              <a:rPr lang="it-IT" sz="3600" b="1" dirty="0">
                <a:solidFill>
                  <a:schemeClr val="bg1">
                    <a:lumMod val="50000"/>
                  </a:schemeClr>
                </a:solidFill>
              </a:rPr>
              <a:t> </a:t>
            </a:r>
            <a:r>
              <a:rPr lang="it-IT" sz="3600" b="1" dirty="0" err="1">
                <a:solidFill>
                  <a:schemeClr val="bg1">
                    <a:lumMod val="50000"/>
                  </a:schemeClr>
                </a:solidFill>
              </a:rPr>
              <a:t>rules</a:t>
            </a:r>
            <a:br>
              <a:rPr lang="en-GB" sz="2400" dirty="0">
                <a:solidFill>
                  <a:schemeClr val="bg1">
                    <a:lumMod val="50000"/>
                  </a:schemeClr>
                </a:solidFill>
              </a:rPr>
            </a:br>
            <a:r>
              <a:rPr lang="en-GB" sz="3600" dirty="0">
                <a:solidFill>
                  <a:schemeClr val="bg1">
                    <a:lumMod val="50000"/>
                  </a:schemeClr>
                </a:solidFill>
              </a:rPr>
              <a:t>Amendment includes:</a:t>
            </a:r>
            <a:br>
              <a:rPr lang="en-GB" sz="3600" dirty="0">
                <a:solidFill>
                  <a:schemeClr val="bg1">
                    <a:lumMod val="50000"/>
                  </a:schemeClr>
                </a:solidFill>
              </a:rPr>
            </a:br>
            <a:br>
              <a:rPr lang="en-GB" sz="3600" dirty="0">
                <a:solidFill>
                  <a:schemeClr val="bg1">
                    <a:lumMod val="50000"/>
                  </a:schemeClr>
                </a:solidFill>
              </a:rPr>
            </a:br>
            <a:r>
              <a:rPr lang="en-GB" sz="3600" i="1" dirty="0">
                <a:solidFill>
                  <a:schemeClr val="bg1">
                    <a:lumMod val="50000"/>
                  </a:schemeClr>
                </a:solidFill>
              </a:rPr>
              <a:t>Scope</a:t>
            </a:r>
            <a:r>
              <a:rPr lang="en-GB" sz="3600" dirty="0">
                <a:solidFill>
                  <a:schemeClr val="bg1">
                    <a:lumMod val="50000"/>
                  </a:schemeClr>
                </a:solidFill>
              </a:rPr>
              <a:t> (comprehensive, restricted, exceptional)</a:t>
            </a:r>
            <a:br>
              <a:rPr lang="en-GB" sz="3600" dirty="0">
                <a:solidFill>
                  <a:schemeClr val="bg1">
                    <a:lumMod val="50000"/>
                  </a:schemeClr>
                </a:solidFill>
              </a:rPr>
            </a:br>
            <a:br>
              <a:rPr lang="en-GB" sz="3600" dirty="0">
                <a:solidFill>
                  <a:schemeClr val="bg1">
                    <a:lumMod val="50000"/>
                  </a:schemeClr>
                </a:solidFill>
              </a:rPr>
            </a:br>
            <a:r>
              <a:rPr lang="en-GB" sz="3600" i="1" dirty="0">
                <a:solidFill>
                  <a:schemeClr val="bg1">
                    <a:lumMod val="50000"/>
                  </a:schemeClr>
                </a:solidFill>
              </a:rPr>
              <a:t>Single-</a:t>
            </a:r>
            <a:r>
              <a:rPr lang="en-GB" sz="3600" dirty="0">
                <a:solidFill>
                  <a:schemeClr val="bg1">
                    <a:lumMod val="50000"/>
                  </a:schemeClr>
                </a:solidFill>
              </a:rPr>
              <a:t> or </a:t>
            </a:r>
            <a:r>
              <a:rPr lang="en-GB" sz="3600" i="1" dirty="0">
                <a:solidFill>
                  <a:schemeClr val="bg1">
                    <a:lumMod val="50000"/>
                  </a:schemeClr>
                </a:solidFill>
              </a:rPr>
              <a:t>multi-track</a:t>
            </a:r>
            <a:r>
              <a:rPr lang="en-GB" sz="3600" dirty="0">
                <a:solidFill>
                  <a:schemeClr val="bg1">
                    <a:lumMod val="50000"/>
                  </a:schemeClr>
                </a:solidFill>
              </a:rPr>
              <a:t> (one or various procedures)</a:t>
            </a:r>
            <a:br>
              <a:rPr lang="en-GB" sz="3600" dirty="0">
                <a:solidFill>
                  <a:schemeClr val="bg1">
                    <a:lumMod val="50000"/>
                  </a:schemeClr>
                </a:solidFill>
              </a:rPr>
            </a:br>
            <a:br>
              <a:rPr lang="en-GB" sz="3600" dirty="0">
                <a:solidFill>
                  <a:schemeClr val="bg1">
                    <a:lumMod val="50000"/>
                  </a:schemeClr>
                </a:solidFill>
              </a:rPr>
            </a:br>
            <a:r>
              <a:rPr lang="en-GB" sz="3600" i="1" dirty="0">
                <a:solidFill>
                  <a:schemeClr val="bg1">
                    <a:lumMod val="50000"/>
                  </a:schemeClr>
                </a:solidFill>
              </a:rPr>
              <a:t>Operational restrictions </a:t>
            </a:r>
            <a:r>
              <a:rPr lang="en-GB" sz="3600" dirty="0">
                <a:solidFill>
                  <a:schemeClr val="bg1">
                    <a:lumMod val="50000"/>
                  </a:schemeClr>
                </a:solidFill>
              </a:rPr>
              <a:t>(e.g. </a:t>
            </a:r>
            <a:r>
              <a:rPr lang="en-GB" sz="3600" dirty="0" err="1">
                <a:solidFill>
                  <a:schemeClr val="bg1">
                    <a:lumMod val="50000"/>
                  </a:schemeClr>
                </a:solidFill>
              </a:rPr>
              <a:t>quora</a:t>
            </a:r>
            <a:r>
              <a:rPr lang="en-GB" sz="3600" dirty="0">
                <a:solidFill>
                  <a:schemeClr val="bg1">
                    <a:lumMod val="50000"/>
                  </a:schemeClr>
                </a:solidFill>
              </a:rPr>
              <a:t>)</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056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03026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bg1"/>
                </a:solidFill>
                <a:latin typeface="Tahoma" panose="020B0604030504040204" pitchFamily="34" charset="0"/>
                <a:ea typeface="Microsoft YaHei" panose="020B0503020204020204" pitchFamily="34" charset="-122"/>
              </a:defRPr>
            </a:lvl9pPr>
          </a:lstStyle>
          <a:p>
            <a:pPr algn="r" eaLnBrk="1" hangingPunct="1">
              <a:buSzPct val="100000"/>
            </a:pPr>
            <a:fld id="{645905C5-738B-485D-BBCF-92C09034C4EC}" type="slidenum">
              <a:rPr lang="nl-NL" altLang="it-IT" sz="1800">
                <a:solidFill>
                  <a:srgbClr val="FFFFFF"/>
                </a:solidFill>
              </a:rPr>
              <a:pPr algn="r" eaLnBrk="1" hangingPunct="1">
                <a:buSzPct val="100000"/>
              </a:pPr>
              <a:t>2</a:t>
            </a:fld>
            <a:endParaRPr lang="nl-NL" altLang="it-IT" sz="1800">
              <a:solidFill>
                <a:srgbClr val="FFFFFF"/>
              </a:solidFill>
            </a:endParaRPr>
          </a:p>
        </p:txBody>
      </p:sp>
      <p:sp>
        <p:nvSpPr>
          <p:cNvPr id="5124" name="Rectangle 3"/>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904875" algn="l"/>
                <a:tab pos="1819275" algn="l"/>
                <a:tab pos="2733675" algn="l"/>
                <a:tab pos="3648075" algn="l"/>
                <a:tab pos="4562475" algn="l"/>
                <a:tab pos="5476875" algn="l"/>
                <a:tab pos="6391275" algn="l"/>
                <a:tab pos="7305675" algn="l"/>
                <a:tab pos="8220075" algn="l"/>
                <a:tab pos="9134475" algn="l"/>
                <a:tab pos="10048875" algn="l"/>
                <a:tab pos="10325100" algn="l"/>
                <a:tab pos="10774363" algn="l"/>
                <a:tab pos="10775950" algn="l"/>
                <a:tab pos="10777538" algn="l"/>
                <a:tab pos="10779125" algn="l"/>
                <a:tab pos="10780713" algn="l"/>
              </a:tabLst>
              <a:defRPr sz="3200">
                <a:solidFill>
                  <a:schemeClr val="bg1"/>
                </a:solidFill>
                <a:latin typeface="Tahoma" panose="020B0604030504040204" pitchFamily="34" charset="0"/>
                <a:ea typeface="Microsoft YaHei" panose="020B0503020204020204" pitchFamily="34" charset="-122"/>
              </a:defRPr>
            </a:lvl9pPr>
          </a:lstStyle>
          <a:p>
            <a:pPr>
              <a:spcBef>
                <a:spcPts val="500"/>
              </a:spcBef>
              <a:buSzPct val="100000"/>
            </a:pPr>
            <a:r>
              <a:rPr lang="en-US" altLang="it-IT" sz="2000" b="1" dirty="0">
                <a:solidFill>
                  <a:srgbClr val="CBD7F1"/>
                </a:solidFill>
                <a:latin typeface="Corbel" panose="020B0503020204020204" pitchFamily="34" charset="0"/>
              </a:rPr>
              <a:t>	</a:t>
            </a:r>
          </a:p>
        </p:txBody>
      </p:sp>
      <p:sp>
        <p:nvSpPr>
          <p:cNvPr id="3077" name="Rectangle 4"/>
          <p:cNvSpPr>
            <a:spLocks noChangeArrowheads="1"/>
          </p:cNvSpPr>
          <p:nvPr/>
        </p:nvSpPr>
        <p:spPr bwMode="auto">
          <a:xfrm>
            <a:off x="1722438" y="239713"/>
            <a:ext cx="2286000"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337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3200">
                <a:solidFill>
                  <a:schemeClr val="bg1"/>
                </a:solidFill>
                <a:latin typeface="Tahoma" panose="020B0604030504040204" pitchFamily="34" charset="0"/>
                <a:ea typeface="Microsoft YaHei" panose="020B0503020204020204" pitchFamily="34" charset="-122"/>
              </a:defRPr>
            </a:lvl9pPr>
          </a:lstStyle>
          <a:p>
            <a:pPr eaLnBrk="1" hangingPunct="1">
              <a:buSzPct val="100000"/>
              <a:defRPr/>
            </a:pPr>
            <a:endParaRPr lang="nl-NL" altLang="it-IT" sz="2800" b="1" u="sng" dirty="0">
              <a:solidFill>
                <a:schemeClr val="bg1">
                  <a:lumMod val="85000"/>
                </a:schemeClr>
              </a:solidFill>
              <a:latin typeface="Corbel" panose="020B0503020204020204" pitchFamily="34" charset="0"/>
            </a:endParaRPr>
          </a:p>
        </p:txBody>
      </p:sp>
      <p:sp>
        <p:nvSpPr>
          <p:cNvPr id="5126" name="Text Box 5"/>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ts val="2000"/>
              </a:spcBef>
              <a:buClr>
                <a:srgbClr val="000000"/>
              </a:buClr>
              <a:buSzPct val="100000"/>
            </a:pPr>
            <a:endParaRPr lang="it-IT" altLang="it-IT"/>
          </a:p>
        </p:txBody>
      </p:sp>
      <p:pic>
        <p:nvPicPr>
          <p:cNvPr id="9" name="Picture 8"/>
          <p:cNvPicPr>
            <a:picLocks noChangeAspect="1"/>
          </p:cNvPicPr>
          <p:nvPr/>
        </p:nvPicPr>
        <p:blipFill>
          <a:blip r:embed="rId3"/>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11" name="Title 1"/>
          <p:cNvSpPr txBox="1">
            <a:spLocks/>
          </p:cNvSpPr>
          <p:nvPr/>
        </p:nvSpPr>
        <p:spPr>
          <a:xfrm>
            <a:off x="2218944" y="536959"/>
            <a:ext cx="9314688"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571500" indent="-571500">
              <a:buFont typeface="Arial" panose="020B0604020202020204" pitchFamily="34" charset="0"/>
              <a:buChar char="•"/>
            </a:pPr>
            <a:br>
              <a:rPr lang="it-IT" sz="4400" b="1" dirty="0"/>
            </a:br>
            <a:br>
              <a:rPr lang="it-IT" sz="3600" b="1" dirty="0">
                <a:solidFill>
                  <a:schemeClr val="bg1">
                    <a:lumMod val="50000"/>
                  </a:schemeClr>
                </a:solidFill>
              </a:rPr>
            </a:br>
            <a:r>
              <a:rPr lang="it-IT" sz="3600" b="1" dirty="0" err="1">
                <a:solidFill>
                  <a:schemeClr val="bg1">
                    <a:lumMod val="50000"/>
                  </a:schemeClr>
                </a:solidFill>
              </a:rPr>
              <a:t>Summary</a:t>
            </a:r>
            <a:r>
              <a:rPr lang="it-IT" sz="3600" b="1" dirty="0">
                <a:solidFill>
                  <a:schemeClr val="bg1">
                    <a:lumMod val="50000"/>
                  </a:schemeClr>
                </a:solidFill>
              </a:rPr>
              <a:t> last class</a:t>
            </a:r>
          </a:p>
          <a:p>
            <a:pPr marL="571500" indent="-571500">
              <a:buFont typeface="Arial" panose="020B0604020202020204" pitchFamily="34" charset="0"/>
              <a:buChar char="•"/>
            </a:pPr>
            <a:r>
              <a:rPr lang="en-GB" sz="3200" dirty="0"/>
              <a:t>Many constitutions in Europe:</a:t>
            </a:r>
          </a:p>
          <a:p>
            <a:r>
              <a:rPr lang="en-GB" sz="3200" dirty="0"/>
              <a:t>	a. different ‘jurisdictions’: national, supranational 	(EU), 	international (</a:t>
            </a:r>
            <a:r>
              <a:rPr lang="en-GB" sz="3200" dirty="0" err="1"/>
              <a:t>CoE</a:t>
            </a:r>
            <a:r>
              <a:rPr lang="en-GB" sz="3200" dirty="0"/>
              <a:t>)</a:t>
            </a:r>
          </a:p>
          <a:p>
            <a:r>
              <a:rPr lang="en-GB" sz="3200" dirty="0"/>
              <a:t>	b. functional: economic, legal, political, security</a:t>
            </a:r>
          </a:p>
          <a:p>
            <a:r>
              <a:rPr lang="en-GB" sz="3200" dirty="0"/>
              <a:t>	c. cultural: different understandings</a:t>
            </a:r>
          </a:p>
          <a:p>
            <a:endParaRPr lang="en-GB" sz="3200" dirty="0"/>
          </a:p>
          <a:p>
            <a:pPr marL="457200" indent="-457200">
              <a:buFont typeface="Arial" panose="020B0604020202020204" pitchFamily="34" charset="0"/>
              <a:buChar char="•"/>
            </a:pPr>
            <a:r>
              <a:rPr lang="en-GB" sz="3200" dirty="0"/>
              <a:t>Jan </a:t>
            </a:r>
            <a:r>
              <a:rPr lang="en-GB" sz="3200" dirty="0" err="1"/>
              <a:t>Komarek</a:t>
            </a:r>
            <a:r>
              <a:rPr lang="en-GB" sz="3200" dirty="0"/>
              <a:t>: Role of different courts in constitutional systems, and special role of constitutional courts; changes due to prominence EU law in domestic situations</a:t>
            </a:r>
          </a:p>
          <a:p>
            <a:pPr marL="457200" indent="-457200">
              <a:buFontTx/>
              <a:buChar char="-"/>
            </a:pPr>
            <a:endParaRPr lang="en-GB" sz="3200" dirty="0"/>
          </a:p>
        </p:txBody>
      </p:sp>
    </p:spTree>
    <p:extLst>
      <p:ext uri="{BB962C8B-B14F-4D97-AF65-F5344CB8AC3E}">
        <p14:creationId xmlns:p14="http://schemas.microsoft.com/office/powerpoint/2010/main" val="3181199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099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rot="16200000">
            <a:off x="-1407207" y="383020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3620041" y="7937"/>
            <a:ext cx="8584498" cy="6315033"/>
          </a:xfrm>
          <a:prstGeom prst="rect">
            <a:avLst/>
          </a:prstGeom>
        </p:spPr>
      </p:pic>
    </p:spTree>
    <p:extLst>
      <p:ext uri="{BB962C8B-B14F-4D97-AF65-F5344CB8AC3E}">
        <p14:creationId xmlns:p14="http://schemas.microsoft.com/office/powerpoint/2010/main" val="1048870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201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rot="16200000">
            <a:off x="-1407207" y="383020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Picture 7"/>
          <p:cNvPicPr>
            <a:picLocks noChangeAspect="1"/>
          </p:cNvPicPr>
          <p:nvPr/>
        </p:nvPicPr>
        <p:blipFill>
          <a:blip r:embed="rId6"/>
          <a:stretch>
            <a:fillRect/>
          </a:stretch>
        </p:blipFill>
        <p:spPr>
          <a:xfrm>
            <a:off x="2024980" y="7936"/>
            <a:ext cx="5954174" cy="6315033"/>
          </a:xfrm>
          <a:prstGeom prst="rect">
            <a:avLst/>
          </a:prstGeom>
        </p:spPr>
      </p:pic>
    </p:spTree>
    <p:extLst>
      <p:ext uri="{BB962C8B-B14F-4D97-AF65-F5344CB8AC3E}">
        <p14:creationId xmlns:p14="http://schemas.microsoft.com/office/powerpoint/2010/main" val="1950922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4304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rot="16200000">
            <a:off x="-1407207" y="383020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1378075" y="844507"/>
            <a:ext cx="10813925" cy="4716463"/>
          </a:xfrm>
          <a:prstGeom prst="rect">
            <a:avLst/>
          </a:prstGeom>
        </p:spPr>
      </p:pic>
    </p:spTree>
    <p:extLst>
      <p:ext uri="{BB962C8B-B14F-4D97-AF65-F5344CB8AC3E}">
        <p14:creationId xmlns:p14="http://schemas.microsoft.com/office/powerpoint/2010/main" val="250657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Mindsets</a:t>
            </a:r>
            <a:br>
              <a:rPr lang="it-IT" sz="3600" b="1" dirty="0">
                <a:solidFill>
                  <a:schemeClr val="bg1">
                    <a:lumMod val="50000"/>
                  </a:schemeClr>
                </a:solidFill>
              </a:rPr>
            </a:br>
            <a:br>
              <a:rPr lang="en-GB" sz="2400" dirty="0">
                <a:solidFill>
                  <a:schemeClr val="bg1">
                    <a:lumMod val="50000"/>
                  </a:schemeClr>
                </a:solidFill>
              </a:rPr>
            </a:br>
            <a:r>
              <a:rPr lang="en-GB" sz="2800" dirty="0">
                <a:solidFill>
                  <a:schemeClr val="bg1">
                    <a:lumMod val="50000"/>
                  </a:schemeClr>
                </a:solidFill>
              </a:rPr>
              <a:t>‘[M]</a:t>
            </a:r>
            <a:r>
              <a:rPr lang="en-GB" sz="2800" dirty="0" err="1">
                <a:solidFill>
                  <a:schemeClr val="bg1">
                    <a:lumMod val="50000"/>
                  </a:schemeClr>
                </a:solidFill>
              </a:rPr>
              <a:t>odern</a:t>
            </a:r>
            <a:r>
              <a:rPr lang="en-GB" sz="2800" dirty="0">
                <a:solidFill>
                  <a:schemeClr val="bg1">
                    <a:lumMod val="50000"/>
                  </a:schemeClr>
                </a:solidFill>
              </a:rPr>
              <a:t> law does not follow a developmental </a:t>
            </a:r>
            <a:r>
              <a:rPr lang="en-GB" sz="2800" i="1" dirty="0">
                <a:solidFill>
                  <a:schemeClr val="bg1">
                    <a:lumMod val="50000"/>
                  </a:schemeClr>
                </a:solidFill>
              </a:rPr>
              <a:t>telos</a:t>
            </a:r>
            <a:r>
              <a:rPr lang="en-GB" sz="2800" dirty="0">
                <a:solidFill>
                  <a:schemeClr val="bg1">
                    <a:lumMod val="50000"/>
                  </a:schemeClr>
                </a:solidFill>
              </a:rPr>
              <a:t> of ever more rational, inclusive, and liberal formation, but faces social conflicts </a:t>
            </a:r>
            <a:r>
              <a:rPr lang="en-GB" sz="2800" i="1" dirty="0">
                <a:solidFill>
                  <a:schemeClr val="bg1">
                    <a:lumMod val="50000"/>
                  </a:schemeClr>
                </a:solidFill>
              </a:rPr>
              <a:t>and</a:t>
            </a:r>
            <a:r>
              <a:rPr lang="en-GB" sz="2800" dirty="0">
                <a:solidFill>
                  <a:schemeClr val="bg1">
                    <a:lumMod val="50000"/>
                  </a:schemeClr>
                </a:solidFill>
              </a:rPr>
              <a:t> struggles between social groups and classes, which are always struggles over material and ideological interests’ (</a:t>
            </a:r>
            <a:r>
              <a:rPr lang="en-GB" sz="2800" dirty="0" err="1">
                <a:solidFill>
                  <a:schemeClr val="bg1">
                    <a:lumMod val="50000"/>
                  </a:schemeClr>
                </a:solidFill>
              </a:rPr>
              <a:t>Brunkhorst</a:t>
            </a:r>
            <a:r>
              <a:rPr lang="en-GB" sz="2800" dirty="0">
                <a:solidFill>
                  <a:schemeClr val="bg1">
                    <a:lumMod val="50000"/>
                  </a:schemeClr>
                </a:solidFill>
              </a:rPr>
              <a:t> 2014);</a:t>
            </a:r>
            <a:br>
              <a:rPr lang="en-GB" sz="2800" dirty="0">
                <a:solidFill>
                  <a:schemeClr val="bg1">
                    <a:lumMod val="50000"/>
                  </a:schemeClr>
                </a:solidFill>
              </a:rPr>
            </a:br>
            <a:br>
              <a:rPr lang="en-GB" sz="2800" dirty="0">
                <a:solidFill>
                  <a:schemeClr val="bg1">
                    <a:lumMod val="50000"/>
                  </a:schemeClr>
                </a:solidFill>
              </a:rPr>
            </a:br>
            <a:r>
              <a:rPr lang="en-GB" sz="2800" dirty="0">
                <a:solidFill>
                  <a:schemeClr val="bg1">
                    <a:lumMod val="50000"/>
                  </a:schemeClr>
                </a:solidFill>
              </a:rPr>
              <a:t>Different actors hold different mindsets regarding change, indicating different views of why change is necessary, what the nature of the constitutional order is, and how constitutions ought to operate;</a:t>
            </a:r>
            <a:br>
              <a:rPr lang="en-GB" sz="2800" dirty="0">
                <a:solidFill>
                  <a:schemeClr val="bg1">
                    <a:lumMod val="50000"/>
                  </a:schemeClr>
                </a:solidFill>
              </a:rPr>
            </a:br>
            <a:br>
              <a:rPr lang="en-GB" sz="28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158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864530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Mindsets</a:t>
            </a:r>
            <a:br>
              <a:rPr lang="it-IT" sz="3600" b="1" dirty="0">
                <a:solidFill>
                  <a:schemeClr val="bg1">
                    <a:lumMod val="50000"/>
                  </a:schemeClr>
                </a:solidFill>
              </a:rPr>
            </a:br>
            <a:br>
              <a:rPr lang="en-GB" sz="2400" dirty="0">
                <a:solidFill>
                  <a:schemeClr val="bg1">
                    <a:lumMod val="50000"/>
                  </a:schemeClr>
                </a:solidFill>
              </a:rPr>
            </a:br>
            <a:r>
              <a:rPr lang="en-GB" sz="2800" dirty="0">
                <a:solidFill>
                  <a:schemeClr val="bg1">
                    <a:lumMod val="50000"/>
                  </a:schemeClr>
                </a:solidFill>
              </a:rPr>
              <a:t>Two key mindsets can be identified:</a:t>
            </a:r>
            <a:br>
              <a:rPr lang="en-GB" sz="2800" dirty="0">
                <a:solidFill>
                  <a:schemeClr val="bg1">
                    <a:lumMod val="50000"/>
                  </a:schemeClr>
                </a:solidFill>
              </a:rPr>
            </a:br>
            <a:br>
              <a:rPr lang="en-GB" sz="2800" dirty="0">
                <a:solidFill>
                  <a:schemeClr val="bg1">
                    <a:lumMod val="50000"/>
                  </a:schemeClr>
                </a:solidFill>
              </a:rPr>
            </a:br>
            <a:r>
              <a:rPr lang="en-GB" sz="2800" b="1" dirty="0">
                <a:solidFill>
                  <a:schemeClr val="bg1">
                    <a:lumMod val="50000"/>
                  </a:schemeClr>
                </a:solidFill>
              </a:rPr>
              <a:t>The Kantian mindset</a:t>
            </a:r>
            <a:r>
              <a:rPr lang="en-GB" sz="2800" dirty="0">
                <a:solidFill>
                  <a:schemeClr val="bg1">
                    <a:lumMod val="50000"/>
                  </a:schemeClr>
                </a:solidFill>
              </a:rPr>
              <a:t>: autonomy, egalitarian self-determination, representative government, and universal rights; </a:t>
            </a:r>
            <a:br>
              <a:rPr lang="en-GB" sz="2800" dirty="0">
                <a:solidFill>
                  <a:schemeClr val="bg1">
                    <a:lumMod val="50000"/>
                  </a:schemeClr>
                </a:solidFill>
              </a:rPr>
            </a:br>
            <a:br>
              <a:rPr lang="en-GB" sz="2800" dirty="0">
                <a:solidFill>
                  <a:schemeClr val="bg1">
                    <a:lumMod val="50000"/>
                  </a:schemeClr>
                </a:solidFill>
              </a:rPr>
            </a:br>
            <a:br>
              <a:rPr lang="en-GB" sz="2800" dirty="0">
                <a:solidFill>
                  <a:schemeClr val="bg1">
                    <a:lumMod val="50000"/>
                  </a:schemeClr>
                </a:solidFill>
              </a:rPr>
            </a:br>
            <a:r>
              <a:rPr lang="en-GB" sz="2800" b="1" dirty="0">
                <a:solidFill>
                  <a:schemeClr val="bg1">
                    <a:lumMod val="50000"/>
                  </a:schemeClr>
                </a:solidFill>
              </a:rPr>
              <a:t>The managerial mindset</a:t>
            </a:r>
            <a:r>
              <a:rPr lang="en-GB" sz="2800" dirty="0">
                <a:solidFill>
                  <a:schemeClr val="bg1">
                    <a:lumMod val="50000"/>
                  </a:schemeClr>
                </a:solidFill>
              </a:rPr>
              <a:t>: the rule of law, judicial review, possessive individualism and competition;</a:t>
            </a:r>
            <a:br>
              <a:rPr lang="en-GB" sz="2800" dirty="0">
                <a:solidFill>
                  <a:schemeClr val="bg1">
                    <a:lumMod val="50000"/>
                  </a:schemeClr>
                </a:solidFill>
              </a:rPr>
            </a:br>
            <a:br>
              <a:rPr lang="en-GB" sz="28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260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558732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Mindsets</a:t>
            </a:r>
            <a:br>
              <a:rPr lang="it-IT" sz="3600" b="1" dirty="0">
                <a:solidFill>
                  <a:schemeClr val="bg1">
                    <a:lumMod val="50000"/>
                  </a:schemeClr>
                </a:solidFill>
              </a:rPr>
            </a:br>
            <a:br>
              <a:rPr lang="en-GB" sz="2400" dirty="0">
                <a:solidFill>
                  <a:schemeClr val="bg1">
                    <a:lumMod val="50000"/>
                  </a:schemeClr>
                </a:solidFill>
              </a:rPr>
            </a:br>
            <a:r>
              <a:rPr lang="en-GB" sz="2800" b="1" dirty="0">
                <a:solidFill>
                  <a:schemeClr val="bg1">
                    <a:lumMod val="50000"/>
                  </a:schemeClr>
                </a:solidFill>
              </a:rPr>
              <a:t>The Kantian mindset</a:t>
            </a:r>
            <a:r>
              <a:rPr lang="en-GB" sz="2800" dirty="0">
                <a:solidFill>
                  <a:schemeClr val="bg1">
                    <a:lumMod val="50000"/>
                  </a:schemeClr>
                </a:solidFill>
              </a:rPr>
              <a:t>: ‘not just the rule of law – but the emancipation from any law that is not the law to which we have given our agreement’; </a:t>
            </a:r>
            <a:br>
              <a:rPr lang="en-GB" sz="2800" dirty="0">
                <a:solidFill>
                  <a:schemeClr val="bg1">
                    <a:lumMod val="50000"/>
                  </a:schemeClr>
                </a:solidFill>
              </a:rPr>
            </a:br>
            <a:br>
              <a:rPr lang="en-GB" sz="2800" dirty="0">
                <a:solidFill>
                  <a:schemeClr val="bg1">
                    <a:lumMod val="50000"/>
                  </a:schemeClr>
                </a:solidFill>
              </a:rPr>
            </a:br>
            <a:br>
              <a:rPr lang="en-GB" sz="2800" dirty="0">
                <a:solidFill>
                  <a:schemeClr val="bg1">
                    <a:lumMod val="50000"/>
                  </a:schemeClr>
                </a:solidFill>
              </a:rPr>
            </a:br>
            <a:r>
              <a:rPr lang="en-GB" sz="2800" b="1" dirty="0">
                <a:solidFill>
                  <a:schemeClr val="bg1">
                    <a:lumMod val="50000"/>
                  </a:schemeClr>
                </a:solidFill>
              </a:rPr>
              <a:t>The managerial mindset</a:t>
            </a:r>
            <a:r>
              <a:rPr lang="en-GB" sz="2800" dirty="0">
                <a:solidFill>
                  <a:schemeClr val="bg1">
                    <a:lumMod val="50000"/>
                  </a:schemeClr>
                </a:solidFill>
              </a:rPr>
              <a:t>: ‘designed to preserve the evolutionary advances of the structural coupling of law and other functional systems’;</a:t>
            </a:r>
            <a:br>
              <a:rPr lang="en-GB" sz="2800" dirty="0">
                <a:solidFill>
                  <a:schemeClr val="bg1">
                    <a:lumMod val="50000"/>
                  </a:schemeClr>
                </a:solidFill>
              </a:rPr>
            </a:br>
            <a:br>
              <a:rPr lang="en-GB" sz="28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362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5843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Mindsets</a:t>
            </a:r>
            <a:br>
              <a:rPr lang="it-IT" sz="3600" b="1" dirty="0">
                <a:solidFill>
                  <a:schemeClr val="bg1">
                    <a:lumMod val="50000"/>
                  </a:schemeClr>
                </a:solidFill>
              </a:rPr>
            </a:br>
            <a:br>
              <a:rPr lang="en-GB" sz="2400" dirty="0">
                <a:solidFill>
                  <a:schemeClr val="bg1">
                    <a:lumMod val="50000"/>
                  </a:schemeClr>
                </a:solidFill>
              </a:rPr>
            </a:br>
            <a:r>
              <a:rPr lang="en-GB" sz="2800" b="1" dirty="0">
                <a:solidFill>
                  <a:schemeClr val="bg1">
                    <a:lumMod val="50000"/>
                  </a:schemeClr>
                </a:solidFill>
              </a:rPr>
              <a:t>The Kantian mindset</a:t>
            </a:r>
            <a:r>
              <a:rPr lang="en-GB" sz="2800" dirty="0">
                <a:solidFill>
                  <a:schemeClr val="bg1">
                    <a:lumMod val="50000"/>
                  </a:schemeClr>
                </a:solidFill>
              </a:rPr>
              <a:t>: universal language of democratizers</a:t>
            </a:r>
            <a:br>
              <a:rPr lang="en-GB" sz="2800" dirty="0">
                <a:solidFill>
                  <a:schemeClr val="bg1">
                    <a:lumMod val="50000"/>
                  </a:schemeClr>
                </a:solidFill>
              </a:rPr>
            </a:br>
            <a:br>
              <a:rPr lang="en-GB" sz="2800" dirty="0">
                <a:solidFill>
                  <a:schemeClr val="bg1">
                    <a:lumMod val="50000"/>
                  </a:schemeClr>
                </a:solidFill>
              </a:rPr>
            </a:br>
            <a:br>
              <a:rPr lang="en-GB" sz="2800" dirty="0">
                <a:solidFill>
                  <a:schemeClr val="bg1">
                    <a:lumMod val="50000"/>
                  </a:schemeClr>
                </a:solidFill>
              </a:rPr>
            </a:br>
            <a:r>
              <a:rPr lang="en-GB" sz="2800" b="1" dirty="0">
                <a:solidFill>
                  <a:schemeClr val="bg1">
                    <a:lumMod val="50000"/>
                  </a:schemeClr>
                </a:solidFill>
              </a:rPr>
              <a:t>The managerial mindset</a:t>
            </a:r>
            <a:r>
              <a:rPr lang="en-GB" sz="2800" dirty="0">
                <a:solidFill>
                  <a:schemeClr val="bg1">
                    <a:lumMod val="50000"/>
                  </a:schemeClr>
                </a:solidFill>
              </a:rPr>
              <a:t>: technocratic language of elites</a:t>
            </a:r>
            <a:br>
              <a:rPr lang="en-GB" sz="2800" dirty="0">
                <a:solidFill>
                  <a:schemeClr val="bg1">
                    <a:lumMod val="50000"/>
                  </a:schemeClr>
                </a:solidFill>
              </a:rPr>
            </a:br>
            <a:br>
              <a:rPr lang="en-GB" sz="28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4649"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84787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br>
              <a:rPr lang="en-GB" sz="2400" dirty="0">
                <a:solidFill>
                  <a:schemeClr val="bg1">
                    <a:lumMod val="50000"/>
                  </a:schemeClr>
                </a:solidFill>
              </a:rPr>
            </a:br>
            <a:r>
              <a:rPr lang="en-GB" sz="3200" dirty="0">
                <a:solidFill>
                  <a:schemeClr val="bg1">
                    <a:lumMod val="50000"/>
                  </a:schemeClr>
                </a:solidFill>
              </a:rPr>
              <a:t>One recent tendency in constitutional change regards the recourse to </a:t>
            </a:r>
            <a:r>
              <a:rPr lang="en-GB" sz="3200" i="1" dirty="0">
                <a:solidFill>
                  <a:schemeClr val="bg1">
                    <a:lumMod val="50000"/>
                  </a:schemeClr>
                </a:solidFill>
              </a:rPr>
              <a:t>popular or citizen participation </a:t>
            </a:r>
            <a:r>
              <a:rPr lang="en-GB" sz="3200" dirty="0">
                <a:solidFill>
                  <a:schemeClr val="bg1">
                    <a:lumMod val="50000"/>
                  </a:schemeClr>
                </a:solidFill>
              </a:rPr>
              <a:t>in reforms</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It appears increasingly difficult not to involve the citizenry when constitutional reforms are being proposed or new constitutions designed</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An important aspect is that of </a:t>
            </a:r>
            <a:r>
              <a:rPr lang="en-GB" sz="3200" i="1" dirty="0">
                <a:solidFill>
                  <a:schemeClr val="bg1">
                    <a:lumMod val="50000"/>
                  </a:schemeClr>
                </a:solidFill>
              </a:rPr>
              <a:t>legitimacy</a:t>
            </a:r>
            <a:r>
              <a:rPr lang="en-GB" sz="3200" dirty="0">
                <a:solidFill>
                  <a:schemeClr val="bg1">
                    <a:lumMod val="50000"/>
                  </a:schemeClr>
                </a:solidFill>
              </a:rPr>
              <a:t>, that is, the idea is that if citizens are not involved, it is difficult to argue that the reforms are underpinned by popular support and the idea of popular sovereignty</a:t>
            </a:r>
            <a:br>
              <a:rPr lang="en-GB" sz="3200" dirty="0">
                <a:solidFill>
                  <a:schemeClr val="bg1">
                    <a:lumMod val="50000"/>
                  </a:schemeClr>
                </a:solidFill>
              </a:rPr>
            </a:b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567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4045855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br>
              <a:rPr lang="en-GB" sz="2400" dirty="0">
                <a:solidFill>
                  <a:schemeClr val="bg1">
                    <a:lumMod val="50000"/>
                  </a:schemeClr>
                </a:solidFill>
              </a:rPr>
            </a:br>
            <a:r>
              <a:rPr lang="en-GB" sz="3200" dirty="0">
                <a:solidFill>
                  <a:schemeClr val="bg1">
                    <a:lumMod val="50000"/>
                  </a:schemeClr>
                </a:solidFill>
              </a:rPr>
              <a:t>One important argument is that constitutional reform touches upon fundamental questions of a political community, and hence needs some kind of citizen confirmation</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A further significant argument is that some questions (e.g. same sex marriage) cannot be resolved by legal means and need to reflect widespread civic attitudes and support</a:t>
            </a: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771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604829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br>
              <a:rPr lang="en-GB" sz="2400" dirty="0">
                <a:solidFill>
                  <a:schemeClr val="bg1">
                    <a:lumMod val="50000"/>
                  </a:schemeClr>
                </a:solidFill>
              </a:rPr>
            </a:br>
            <a:r>
              <a:rPr lang="en-GB" sz="3200" dirty="0">
                <a:solidFill>
                  <a:schemeClr val="bg1">
                    <a:lumMod val="50000"/>
                  </a:schemeClr>
                </a:solidFill>
              </a:rPr>
              <a:t>In significant ways, participatory constitutionalism is different from the ‘legal </a:t>
            </a:r>
            <a:r>
              <a:rPr lang="en-GB" sz="3200" dirty="0" err="1">
                <a:solidFill>
                  <a:schemeClr val="bg1">
                    <a:lumMod val="50000"/>
                  </a:schemeClr>
                </a:solidFill>
              </a:rPr>
              <a:t>constitutonalism</a:t>
            </a:r>
            <a:r>
              <a:rPr lang="en-GB" sz="3200" dirty="0">
                <a:solidFill>
                  <a:schemeClr val="bg1">
                    <a:lumMod val="50000"/>
                  </a:schemeClr>
                </a:solidFill>
              </a:rPr>
              <a:t>‘ that became predominant after WWII</a:t>
            </a:r>
            <a:br>
              <a:rPr lang="en-GB" sz="3200" dirty="0">
                <a:solidFill>
                  <a:schemeClr val="bg1">
                    <a:lumMod val="50000"/>
                  </a:schemeClr>
                </a:solidFill>
              </a:rPr>
            </a:br>
            <a:br>
              <a:rPr lang="en-GB" sz="3200" dirty="0">
                <a:solidFill>
                  <a:schemeClr val="bg1">
                    <a:lumMod val="50000"/>
                  </a:schemeClr>
                </a:solidFill>
              </a:rPr>
            </a:br>
            <a:r>
              <a:rPr lang="en-GB" sz="3200" dirty="0">
                <a:solidFill>
                  <a:schemeClr val="bg1">
                    <a:lumMod val="50000"/>
                  </a:schemeClr>
                </a:solidFill>
              </a:rPr>
              <a:t>Sociologically speaking, participatory constitutionalism is of great interest, as it explicitly links society with constitutional norms and constitutional change</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8735"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253215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3</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00370"/>
            <a:ext cx="6629400" cy="58576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a:solidFill>
                  <a:schemeClr val="bg1">
                    <a:lumMod val="50000"/>
                  </a:schemeClr>
                </a:solidFill>
              </a:rPr>
              <a:t>The student will be evaluated at the end of the course by means of a written essay, to be handed in at the end of the semester (exact date will be stipulated);</a:t>
            </a:r>
          </a:p>
          <a:p>
            <a:pPr>
              <a:spcBef>
                <a:spcPts val="1500"/>
              </a:spcBef>
            </a:pPr>
            <a:r>
              <a:rPr lang="it-IT" altLang="it-IT" sz="2400" dirty="0">
                <a:solidFill>
                  <a:schemeClr val="bg1">
                    <a:lumMod val="50000"/>
                  </a:schemeClr>
                </a:solidFill>
              </a:rPr>
              <a:t>The written essay will be of </a:t>
            </a:r>
          </a:p>
          <a:p>
            <a:pPr>
              <a:spcBef>
                <a:spcPts val="1500"/>
              </a:spcBef>
            </a:pPr>
            <a:r>
              <a:rPr lang="it-IT" altLang="it-IT" sz="2400" dirty="0">
                <a:solidFill>
                  <a:schemeClr val="bg1">
                    <a:lumMod val="50000"/>
                  </a:schemeClr>
                </a:solidFill>
              </a:rPr>
              <a:t>	</a:t>
            </a:r>
            <a:r>
              <a:rPr lang="it-IT" altLang="it-IT" sz="2400" b="1" dirty="0">
                <a:solidFill>
                  <a:schemeClr val="bg1">
                    <a:lumMod val="50000"/>
                  </a:schemeClr>
                </a:solidFill>
              </a:rPr>
              <a:t>BA</a:t>
            </a:r>
            <a:r>
              <a:rPr lang="it-IT" altLang="it-IT" sz="2400" dirty="0">
                <a:solidFill>
                  <a:schemeClr val="bg1">
                    <a:lumMod val="50000"/>
                  </a:schemeClr>
                </a:solidFill>
              </a:rPr>
              <a:t>: a minimum of 2.000 </a:t>
            </a:r>
            <a:r>
              <a:rPr lang="it-IT" altLang="it-IT" sz="2400" dirty="0" err="1">
                <a:solidFill>
                  <a:schemeClr val="bg1">
                    <a:lumMod val="50000"/>
                  </a:schemeClr>
                </a:solidFill>
              </a:rPr>
              <a:t>words</a:t>
            </a:r>
            <a:r>
              <a:rPr lang="it-IT" altLang="it-IT" sz="2400" dirty="0">
                <a:solidFill>
                  <a:schemeClr val="bg1">
                    <a:lumMod val="50000"/>
                  </a:schemeClr>
                </a:solidFill>
              </a:rPr>
              <a:t>, and </a:t>
            </a:r>
            <a:r>
              <a:rPr lang="it-IT" altLang="it-IT" sz="2400" dirty="0" err="1">
                <a:solidFill>
                  <a:schemeClr val="bg1">
                    <a:lumMod val="50000"/>
                  </a:schemeClr>
                </a:solidFill>
              </a:rPr>
              <a:t>needs</a:t>
            </a:r>
            <a:r>
              <a:rPr lang="it-IT" altLang="it-IT" sz="2400" dirty="0">
                <a:solidFill>
                  <a:schemeClr val="bg1">
                    <a:lumMod val="50000"/>
                  </a:schemeClr>
                </a:solidFill>
              </a:rPr>
              <a:t> to </a:t>
            </a:r>
            <a:r>
              <a:rPr lang="it-IT" altLang="it-IT" sz="2400" dirty="0" err="1">
                <a:solidFill>
                  <a:schemeClr val="bg1">
                    <a:lumMod val="50000"/>
                  </a:schemeClr>
                </a:solidFill>
              </a:rPr>
              <a:t>contain</a:t>
            </a:r>
            <a:r>
              <a:rPr lang="it-IT" altLang="it-IT" sz="2400" dirty="0">
                <a:solidFill>
                  <a:schemeClr val="bg1">
                    <a:lumMod val="50000"/>
                  </a:schemeClr>
                </a:solidFill>
              </a:rPr>
              <a:t> a </a:t>
            </a:r>
            <a:r>
              <a:rPr lang="it-IT" altLang="it-IT" sz="2400" dirty="0" err="1">
                <a:solidFill>
                  <a:schemeClr val="bg1">
                    <a:lumMod val="50000"/>
                  </a:schemeClr>
                </a:solidFill>
              </a:rPr>
              <a:t>bibliography</a:t>
            </a:r>
            <a:r>
              <a:rPr lang="it-IT" altLang="it-IT" sz="2400" dirty="0">
                <a:solidFill>
                  <a:schemeClr val="bg1">
                    <a:lumMod val="50000"/>
                  </a:schemeClr>
                </a:solidFill>
              </a:rPr>
              <a:t> with </a:t>
            </a:r>
            <a:r>
              <a:rPr lang="it-IT" altLang="it-IT" sz="2400" dirty="0" err="1">
                <a:solidFill>
                  <a:schemeClr val="bg1">
                    <a:lumMod val="50000"/>
                  </a:schemeClr>
                </a:solidFill>
              </a:rPr>
              <a:t>at</a:t>
            </a:r>
            <a:r>
              <a:rPr lang="it-IT" altLang="it-IT" sz="2400" dirty="0">
                <a:solidFill>
                  <a:schemeClr val="bg1">
                    <a:lumMod val="50000"/>
                  </a:schemeClr>
                </a:solidFill>
              </a:rPr>
              <a:t> </a:t>
            </a:r>
            <a:r>
              <a:rPr lang="it-IT" altLang="it-IT" sz="2400" dirty="0" err="1">
                <a:solidFill>
                  <a:schemeClr val="bg1">
                    <a:lumMod val="50000"/>
                  </a:schemeClr>
                </a:solidFill>
              </a:rPr>
              <a:t>least</a:t>
            </a:r>
            <a:r>
              <a:rPr lang="it-IT" altLang="it-IT" sz="2400" dirty="0">
                <a:solidFill>
                  <a:schemeClr val="bg1">
                    <a:lumMod val="50000"/>
                  </a:schemeClr>
                </a:solidFill>
              </a:rPr>
              <a:t> 5 </a:t>
            </a:r>
            <a:r>
              <a:rPr lang="it-IT" altLang="it-IT" sz="2400" dirty="0" err="1">
                <a:solidFill>
                  <a:schemeClr val="bg1">
                    <a:lumMod val="50000"/>
                  </a:schemeClr>
                </a:solidFill>
              </a:rPr>
              <a:t>academic</a:t>
            </a:r>
            <a:r>
              <a:rPr lang="it-IT" altLang="it-IT" sz="2400" dirty="0">
                <a:solidFill>
                  <a:schemeClr val="bg1">
                    <a:lumMod val="50000"/>
                  </a:schemeClr>
                </a:solidFill>
              </a:rPr>
              <a:t> </a:t>
            </a:r>
            <a:r>
              <a:rPr lang="it-IT" altLang="it-IT" sz="2400" dirty="0" err="1">
                <a:solidFill>
                  <a:schemeClr val="bg1">
                    <a:lumMod val="50000"/>
                  </a:schemeClr>
                </a:solidFill>
              </a:rPr>
              <a:t>resources</a:t>
            </a:r>
            <a:r>
              <a:rPr lang="it-IT" altLang="it-IT" sz="2400" dirty="0">
                <a:solidFill>
                  <a:schemeClr val="bg1">
                    <a:lumMod val="50000"/>
                  </a:schemeClr>
                </a:solidFill>
              </a:rPr>
              <a:t>.</a:t>
            </a:r>
          </a:p>
          <a:p>
            <a:pPr>
              <a:spcBef>
                <a:spcPts val="1500"/>
              </a:spcBef>
            </a:pPr>
            <a:r>
              <a:rPr lang="it-IT" altLang="it-IT" sz="2400" dirty="0">
                <a:solidFill>
                  <a:schemeClr val="bg1">
                    <a:lumMod val="50000"/>
                  </a:schemeClr>
                </a:solidFill>
              </a:rPr>
              <a:t>	</a:t>
            </a:r>
            <a:r>
              <a:rPr lang="it-IT" altLang="it-IT" sz="2400" b="1" dirty="0">
                <a:solidFill>
                  <a:schemeClr val="bg1">
                    <a:lumMod val="50000"/>
                  </a:schemeClr>
                </a:solidFill>
              </a:rPr>
              <a:t>MA</a:t>
            </a:r>
            <a:r>
              <a:rPr lang="it-IT" altLang="it-IT" sz="2400" dirty="0">
                <a:solidFill>
                  <a:schemeClr val="bg1">
                    <a:lumMod val="50000"/>
                  </a:schemeClr>
                </a:solidFill>
              </a:rPr>
              <a:t>: a minimum of 3.000 words, and needs to contain a bibliography with at least 10 academic resources.</a:t>
            </a: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2160856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779092"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br>
              <a:rPr lang="en-GB" sz="2400" dirty="0">
                <a:solidFill>
                  <a:schemeClr val="bg1">
                    <a:lumMod val="50000"/>
                  </a:schemeClr>
                </a:solidFill>
              </a:rPr>
            </a:br>
            <a:r>
              <a:rPr lang="en-GB" sz="3200" dirty="0">
                <a:solidFill>
                  <a:schemeClr val="bg1">
                    <a:lumMod val="50000"/>
                  </a:schemeClr>
                </a:solidFill>
              </a:rPr>
              <a:t>Participatory constitutionalism can be understood as a form of </a:t>
            </a:r>
            <a:r>
              <a:rPr lang="en-GB" sz="3200" i="1" dirty="0">
                <a:solidFill>
                  <a:schemeClr val="bg1">
                    <a:lumMod val="50000"/>
                  </a:schemeClr>
                </a:solidFill>
              </a:rPr>
              <a:t>democratic innovation</a:t>
            </a:r>
            <a:r>
              <a:rPr lang="en-GB" sz="3200" dirty="0">
                <a:solidFill>
                  <a:schemeClr val="bg1">
                    <a:lumMod val="50000"/>
                  </a:schemeClr>
                </a:solidFill>
              </a:rPr>
              <a:t>, in an attempt to (re-)connect citizens to the democratic process</a:t>
            </a:r>
            <a:br>
              <a:rPr lang="en-GB" sz="3200" dirty="0">
                <a:solidFill>
                  <a:schemeClr val="bg1">
                    <a:lumMod val="50000"/>
                  </a:schemeClr>
                </a:solidFill>
              </a:rPr>
            </a:br>
            <a:br>
              <a:rPr lang="en-GB" sz="3200" dirty="0">
                <a:solidFill>
                  <a:schemeClr val="bg1">
                    <a:lumMod val="50000"/>
                  </a:schemeClr>
                </a:solidFill>
              </a:rPr>
            </a:b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9758"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985422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382417"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r>
              <a:rPr lang="it-IT" sz="1600" b="1" dirty="0">
                <a:solidFill>
                  <a:schemeClr val="bg1">
                    <a:lumMod val="50000"/>
                  </a:schemeClr>
                </a:solidFill>
              </a:rPr>
              <a:t> </a:t>
            </a:r>
            <a:br>
              <a:rPr lang="it-IT" sz="3600" b="1" dirty="0">
                <a:solidFill>
                  <a:schemeClr val="bg1">
                    <a:lumMod val="50000"/>
                  </a:schemeClr>
                </a:solidFill>
              </a:rPr>
            </a:br>
            <a:r>
              <a:rPr lang="en-US" sz="6600" b="1" i="1" dirty="0">
                <a:solidFill>
                  <a:srgbClr val="FFC000"/>
                </a:solidFill>
              </a:rPr>
              <a:t>Example</a:t>
            </a:r>
            <a:br>
              <a:rPr lang="en-US" sz="6600" dirty="0">
                <a:solidFill>
                  <a:schemeClr val="bg1">
                    <a:lumMod val="50000"/>
                  </a:schemeClr>
                </a:solidFill>
              </a:rPr>
            </a:br>
            <a:r>
              <a:rPr lang="en-US" sz="5400" dirty="0">
                <a:solidFill>
                  <a:schemeClr val="bg1">
                    <a:lumMod val="50000"/>
                  </a:schemeClr>
                </a:solidFill>
              </a:rPr>
              <a:t>Iceland </a:t>
            </a:r>
            <a:r>
              <a:rPr lang="en-US" sz="2700" dirty="0">
                <a:solidFill>
                  <a:schemeClr val="bg1">
                    <a:lumMod val="50000"/>
                  </a:schemeClr>
                </a:solidFill>
              </a:rPr>
              <a:t>	</a:t>
            </a:r>
            <a:endParaRPr lang="en-US" sz="16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3180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82287" name="Picture 15" descr="consti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6989" y="2279738"/>
            <a:ext cx="5651491" cy="3767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1947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Icelandic Constitutions (1920 - 1944)</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3"/>
          <a:stretch>
            <a:fillRect/>
          </a:stretch>
        </p:blipFill>
        <p:spPr>
          <a:xfrm>
            <a:off x="-85760" y="3144033"/>
            <a:ext cx="6311263" cy="2433833"/>
          </a:xfrm>
          <a:prstGeom prst="rect">
            <a:avLst/>
          </a:prstGeom>
        </p:spPr>
      </p:pic>
      <p:pic>
        <p:nvPicPr>
          <p:cNvPr id="8" name="Picture 7"/>
          <p:cNvPicPr>
            <a:picLocks noChangeAspect="1"/>
          </p:cNvPicPr>
          <p:nvPr/>
        </p:nvPicPr>
        <p:blipFill>
          <a:blip r:embed="rId4"/>
          <a:stretch>
            <a:fillRect/>
          </a:stretch>
        </p:blipFill>
        <p:spPr>
          <a:xfrm>
            <a:off x="6395787" y="3468453"/>
            <a:ext cx="5796213" cy="2542783"/>
          </a:xfrm>
          <a:prstGeom prst="rect">
            <a:avLst/>
          </a:prstGeom>
        </p:spPr>
      </p:pic>
    </p:spTree>
    <p:extLst>
      <p:ext uri="{BB962C8B-B14F-4D97-AF65-F5344CB8AC3E}">
        <p14:creationId xmlns:p14="http://schemas.microsoft.com/office/powerpoint/2010/main" val="21538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collapse of the financial system in Iceland in 2008 led to a deep political crisis</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Intense protests in front of </a:t>
            </a:r>
            <a:r>
              <a:rPr lang="en-US" sz="2700" dirty="0" err="1">
                <a:solidFill>
                  <a:schemeClr val="bg1">
                    <a:lumMod val="50000"/>
                  </a:schemeClr>
                </a:solidFill>
              </a:rPr>
              <a:t>Althingi</a:t>
            </a:r>
            <a:r>
              <a:rPr lang="en-US" sz="2700" dirty="0">
                <a:solidFill>
                  <a:schemeClr val="bg1">
                    <a:lumMod val="50000"/>
                  </a:schemeClr>
                </a:solidFill>
              </a:rPr>
              <a:t> (the Parliament) led to the resignation of PM </a:t>
            </a:r>
            <a:r>
              <a:rPr lang="en-US" sz="2700" dirty="0" err="1">
                <a:solidFill>
                  <a:schemeClr val="bg1">
                    <a:lumMod val="50000"/>
                  </a:schemeClr>
                </a:solidFill>
              </a:rPr>
              <a:t>Geir</a:t>
            </a:r>
            <a:r>
              <a:rPr lang="en-US" sz="2700" dirty="0">
                <a:solidFill>
                  <a:schemeClr val="bg1">
                    <a:lumMod val="50000"/>
                  </a:schemeClr>
                </a:solidFill>
              </a:rPr>
              <a:t> H. </a:t>
            </a:r>
            <a:r>
              <a:rPr lang="en-US" sz="2700" dirty="0" err="1">
                <a:solidFill>
                  <a:schemeClr val="bg1">
                    <a:lumMod val="50000"/>
                  </a:schemeClr>
                </a:solidFill>
              </a:rPr>
              <a:t>Haarde</a:t>
            </a:r>
            <a:r>
              <a:rPr lang="en-US" sz="2700" dirty="0">
                <a:solidFill>
                  <a:schemeClr val="bg1">
                    <a:lumMod val="50000"/>
                  </a:schemeClr>
                </a:solidFill>
              </a:rPr>
              <a:t> and a call for new elections</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One of the most drastic outcomes was the set-up of a Constitutional Council, made up of ‘ordinary citizens’, to reform the Icelandic Constitution</a:t>
            </a: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749875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Internationally, Iceland became well-known for its ‘crowd-sourced’ constitution-making process, in which the 25 citizens of the Constitutional Council interacted with the wider public through Facebook, Twitter, YouTube and e-mail;</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whole process encountered a lot of domestic resistance, however, by both the traditionally largest political parties, and others, skeptical of constitutional change;</a:t>
            </a: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31157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Iceland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a:t>
            </a: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graphicFrame>
        <p:nvGraphicFramePr>
          <p:cNvPr id="4" name="Table 3"/>
          <p:cNvGraphicFramePr>
            <a:graphicFrameLocks noGrp="1"/>
          </p:cNvGraphicFramePr>
          <p:nvPr>
            <p:extLst>
              <p:ext uri="{D42A27DB-BD31-4B8C-83A1-F6EECF244321}">
                <p14:modId xmlns:p14="http://schemas.microsoft.com/office/powerpoint/2010/main" val="3826450719"/>
              </p:ext>
            </p:extLst>
          </p:nvPr>
        </p:nvGraphicFramePr>
        <p:xfrm>
          <a:off x="2377440" y="2032214"/>
          <a:ext cx="7433249" cy="4079240"/>
        </p:xfrm>
        <a:graphic>
          <a:graphicData uri="http://schemas.openxmlformats.org/drawingml/2006/table">
            <a:tbl>
              <a:tblPr firstRow="1" bandRow="1">
                <a:tableStyleId>{5C22544A-7EE6-4342-B048-85BDC9FD1C3A}</a:tableStyleId>
              </a:tblPr>
              <a:tblGrid>
                <a:gridCol w="7433249">
                  <a:extLst>
                    <a:ext uri="{9D8B030D-6E8A-4147-A177-3AD203B41FA5}">
                      <a16:colId xmlns:a16="http://schemas.microsoft.com/office/drawing/2014/main" val="2111114998"/>
                    </a:ext>
                  </a:extLst>
                </a:gridCol>
              </a:tblGrid>
              <a:tr h="370840">
                <a:tc>
                  <a:txBody>
                    <a:bodyPr/>
                    <a:lstStyle/>
                    <a:p>
                      <a:r>
                        <a:rPr lang="en-GB" dirty="0"/>
                        <a:t>Icelandic Constitutional Reform Process</a:t>
                      </a:r>
                    </a:p>
                  </a:txBody>
                  <a:tcPr/>
                </a:tc>
                <a:extLst>
                  <a:ext uri="{0D108BD9-81ED-4DB2-BD59-A6C34878D82A}">
                    <a16:rowId xmlns:a16="http://schemas.microsoft.com/office/drawing/2014/main" val="1558490882"/>
                  </a:ext>
                </a:extLst>
              </a:tr>
              <a:tr h="370840">
                <a:tc>
                  <a:txBody>
                    <a:bodyPr/>
                    <a:lstStyle/>
                    <a:p>
                      <a:r>
                        <a:rPr lang="en-GB" dirty="0"/>
                        <a:t>Financial Collapse 2008</a:t>
                      </a:r>
                    </a:p>
                  </a:txBody>
                  <a:tcPr/>
                </a:tc>
                <a:extLst>
                  <a:ext uri="{0D108BD9-81ED-4DB2-BD59-A6C34878D82A}">
                    <a16:rowId xmlns:a16="http://schemas.microsoft.com/office/drawing/2014/main" val="4004185746"/>
                  </a:ext>
                </a:extLst>
              </a:tr>
              <a:tr h="370840">
                <a:tc>
                  <a:txBody>
                    <a:bodyPr/>
                    <a:lstStyle/>
                    <a:p>
                      <a:r>
                        <a:rPr lang="en-GB" dirty="0"/>
                        <a:t>Protests leading to resignation government early 2009</a:t>
                      </a:r>
                    </a:p>
                  </a:txBody>
                  <a:tcPr/>
                </a:tc>
                <a:extLst>
                  <a:ext uri="{0D108BD9-81ED-4DB2-BD59-A6C34878D82A}">
                    <a16:rowId xmlns:a16="http://schemas.microsoft.com/office/drawing/2014/main" val="1344624665"/>
                  </a:ext>
                </a:extLst>
              </a:tr>
              <a:tr h="370840">
                <a:tc>
                  <a:txBody>
                    <a:bodyPr/>
                    <a:lstStyle/>
                    <a:p>
                      <a:r>
                        <a:rPr lang="en-GB" dirty="0"/>
                        <a:t>First deliberative meeting with ca. 1000 citizens (Anthill) end of 2009</a:t>
                      </a:r>
                    </a:p>
                  </a:txBody>
                  <a:tcPr/>
                </a:tc>
                <a:extLst>
                  <a:ext uri="{0D108BD9-81ED-4DB2-BD59-A6C34878D82A}">
                    <a16:rowId xmlns:a16="http://schemas.microsoft.com/office/drawing/2014/main" val="8469839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Second deliberative meeting with ca. 1000 citizens (Constitution) end of 2010</a:t>
                      </a:r>
                    </a:p>
                  </a:txBody>
                  <a:tcPr/>
                </a:tc>
                <a:extLst>
                  <a:ext uri="{0D108BD9-81ED-4DB2-BD59-A6C34878D82A}">
                    <a16:rowId xmlns:a16="http://schemas.microsoft.com/office/drawing/2014/main" val="1568823315"/>
                  </a:ext>
                </a:extLst>
              </a:tr>
              <a:tr h="370840">
                <a:tc>
                  <a:txBody>
                    <a:bodyPr/>
                    <a:lstStyle/>
                    <a:p>
                      <a:r>
                        <a:rPr lang="en-GB" dirty="0"/>
                        <a:t>Election of 25-member Constitutional Council November 2010</a:t>
                      </a:r>
                    </a:p>
                  </a:txBody>
                  <a:tcPr/>
                </a:tc>
                <a:extLst>
                  <a:ext uri="{0D108BD9-81ED-4DB2-BD59-A6C34878D82A}">
                    <a16:rowId xmlns:a16="http://schemas.microsoft.com/office/drawing/2014/main" val="1121373056"/>
                  </a:ext>
                </a:extLst>
              </a:tr>
              <a:tr h="370840">
                <a:tc>
                  <a:txBody>
                    <a:bodyPr/>
                    <a:lstStyle/>
                    <a:p>
                      <a:r>
                        <a:rPr lang="en-GB" dirty="0"/>
                        <a:t>Drafting new Icelandic Constitution Summer 2011</a:t>
                      </a:r>
                    </a:p>
                  </a:txBody>
                  <a:tcPr/>
                </a:tc>
                <a:extLst>
                  <a:ext uri="{0D108BD9-81ED-4DB2-BD59-A6C34878D82A}">
                    <a16:rowId xmlns:a16="http://schemas.microsoft.com/office/drawing/2014/main" val="446505603"/>
                  </a:ext>
                </a:extLst>
              </a:tr>
              <a:tr h="370840">
                <a:tc>
                  <a:txBody>
                    <a:bodyPr/>
                    <a:lstStyle/>
                    <a:p>
                      <a:r>
                        <a:rPr lang="en-GB" dirty="0"/>
                        <a:t>Referendum October 2012 on new Constitution</a:t>
                      </a:r>
                    </a:p>
                  </a:txBody>
                  <a:tcPr/>
                </a:tc>
                <a:extLst>
                  <a:ext uri="{0D108BD9-81ED-4DB2-BD59-A6C34878D82A}">
                    <a16:rowId xmlns:a16="http://schemas.microsoft.com/office/drawing/2014/main" val="1739945168"/>
                  </a:ext>
                </a:extLst>
              </a:tr>
              <a:tr h="370840">
                <a:tc>
                  <a:txBody>
                    <a:bodyPr/>
                    <a:lstStyle/>
                    <a:p>
                      <a:r>
                        <a:rPr lang="en-GB" dirty="0"/>
                        <a:t>General elections April 2013: constitutional reform stalled</a:t>
                      </a:r>
                    </a:p>
                  </a:txBody>
                  <a:tcPr/>
                </a:tc>
                <a:extLst>
                  <a:ext uri="{0D108BD9-81ED-4DB2-BD59-A6C34878D82A}">
                    <a16:rowId xmlns:a16="http://schemas.microsoft.com/office/drawing/2014/main" val="2058227518"/>
                  </a:ext>
                </a:extLst>
              </a:tr>
              <a:tr h="370840">
                <a:tc>
                  <a:txBody>
                    <a:bodyPr/>
                    <a:lstStyle/>
                    <a:p>
                      <a:r>
                        <a:rPr lang="en-GB" dirty="0"/>
                        <a:t>2013-2016: Parliamentary commission works on four constitutional issues </a:t>
                      </a:r>
                    </a:p>
                  </a:txBody>
                  <a:tcPr/>
                </a:tc>
                <a:extLst>
                  <a:ext uri="{0D108BD9-81ED-4DB2-BD59-A6C34878D82A}">
                    <a16:rowId xmlns:a16="http://schemas.microsoft.com/office/drawing/2014/main" val="271797468"/>
                  </a:ext>
                </a:extLst>
              </a:tr>
              <a:tr h="370840">
                <a:tc>
                  <a:txBody>
                    <a:bodyPr/>
                    <a:lstStyle/>
                    <a:p>
                      <a:r>
                        <a:rPr lang="en-GB" dirty="0"/>
                        <a:t>October 2016: General elections</a:t>
                      </a:r>
                    </a:p>
                  </a:txBody>
                  <a:tcPr/>
                </a:tc>
                <a:extLst>
                  <a:ext uri="{0D108BD9-81ED-4DB2-BD59-A6C34878D82A}">
                    <a16:rowId xmlns:a16="http://schemas.microsoft.com/office/drawing/2014/main" val="657541283"/>
                  </a:ext>
                </a:extLst>
              </a:tr>
            </a:tbl>
          </a:graphicData>
        </a:graphic>
      </p:graphicFrame>
    </p:spTree>
    <p:extLst>
      <p:ext uri="{BB962C8B-B14F-4D97-AF65-F5344CB8AC3E}">
        <p14:creationId xmlns:p14="http://schemas.microsoft.com/office/powerpoint/2010/main" val="3485476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rot="16200000">
            <a:off x="-1879991" y="378609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30754" name="Picture 2" descr="Image result for iceland ant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870" y="7937"/>
            <a:ext cx="8422652" cy="632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1827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rot="16200000">
            <a:off x="-1879991" y="378609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 name="Picture 1"/>
          <p:cNvPicPr>
            <a:picLocks noChangeAspect="1"/>
          </p:cNvPicPr>
          <p:nvPr/>
        </p:nvPicPr>
        <p:blipFill>
          <a:blip r:embed="rId3"/>
          <a:stretch>
            <a:fillRect/>
          </a:stretch>
        </p:blipFill>
        <p:spPr>
          <a:xfrm>
            <a:off x="1273712" y="160337"/>
            <a:ext cx="7899744" cy="5991081"/>
          </a:xfrm>
          <a:prstGeom prst="rect">
            <a:avLst/>
          </a:prstGeom>
        </p:spPr>
      </p:pic>
    </p:spTree>
    <p:extLst>
      <p:ext uri="{BB962C8B-B14F-4D97-AF65-F5344CB8AC3E}">
        <p14:creationId xmlns:p14="http://schemas.microsoft.com/office/powerpoint/2010/main" val="3164305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rot="16200000">
            <a:off x="-1879991" y="378609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Picture 3"/>
          <p:cNvPicPr>
            <a:picLocks noChangeAspect="1"/>
          </p:cNvPicPr>
          <p:nvPr/>
        </p:nvPicPr>
        <p:blipFill>
          <a:blip r:embed="rId3"/>
          <a:stretch>
            <a:fillRect/>
          </a:stretch>
        </p:blipFill>
        <p:spPr>
          <a:xfrm>
            <a:off x="1136984" y="312738"/>
            <a:ext cx="8141738" cy="5966122"/>
          </a:xfrm>
          <a:prstGeom prst="rect">
            <a:avLst/>
          </a:prstGeom>
        </p:spPr>
      </p:pic>
    </p:spTree>
    <p:extLst>
      <p:ext uri="{BB962C8B-B14F-4D97-AF65-F5344CB8AC3E}">
        <p14:creationId xmlns:p14="http://schemas.microsoft.com/office/powerpoint/2010/main" val="2227802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rot="16200000">
            <a:off x="-1879991" y="3786094"/>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 name="Picture 1"/>
          <p:cNvPicPr>
            <a:picLocks noChangeAspect="1"/>
          </p:cNvPicPr>
          <p:nvPr/>
        </p:nvPicPr>
        <p:blipFill>
          <a:blip r:embed="rId3"/>
          <a:stretch>
            <a:fillRect/>
          </a:stretch>
        </p:blipFill>
        <p:spPr>
          <a:xfrm>
            <a:off x="1360078" y="160337"/>
            <a:ext cx="8169299" cy="6118523"/>
          </a:xfrm>
          <a:prstGeom prst="rect">
            <a:avLst/>
          </a:prstGeom>
        </p:spPr>
      </p:pic>
    </p:spTree>
    <p:extLst>
      <p:ext uri="{BB962C8B-B14F-4D97-AF65-F5344CB8AC3E}">
        <p14:creationId xmlns:p14="http://schemas.microsoft.com/office/powerpoint/2010/main" val="3075988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8077200" y="6248400"/>
            <a:ext cx="1905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Tahoma" panose="020B0604030504040204" pitchFamily="34" charset="0"/>
                <a:ea typeface="Microsoft YaHei" panose="020B0503020204020204" pitchFamily="34" charset="-122"/>
              </a:defRPr>
            </a:lvl9pPr>
          </a:lstStyle>
          <a:p>
            <a:pPr algn="r" eaLnBrk="1" hangingPunct="1">
              <a:spcBef>
                <a:spcPct val="0"/>
              </a:spcBef>
              <a:buClrTx/>
              <a:buFontTx/>
              <a:buNone/>
            </a:pPr>
            <a:fld id="{ED18FB54-0EFD-4155-ACD1-0B4ECABF9A20}" type="slidenum">
              <a:rPr lang="nl-NL" altLang="it-IT" sz="1800"/>
              <a:pPr algn="r" eaLnBrk="1" hangingPunct="1">
                <a:spcBef>
                  <a:spcPct val="0"/>
                </a:spcBef>
                <a:buClrTx/>
                <a:buFontTx/>
                <a:buNone/>
              </a:pPr>
              <a:t>4</a:t>
            </a:fld>
            <a:endParaRPr lang="nl-NL" altLang="it-IT" sz="1800"/>
          </a:p>
        </p:txBody>
      </p:sp>
      <p:sp>
        <p:nvSpPr>
          <p:cNvPr id="6146" name="Rectangle 2"/>
          <p:cNvSpPr>
            <a:spLocks noChangeArrowheads="1"/>
          </p:cNvSpPr>
          <p:nvPr/>
        </p:nvSpPr>
        <p:spPr bwMode="auto">
          <a:xfrm>
            <a:off x="1524000" y="4191000"/>
            <a:ext cx="2057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908050" algn="l"/>
                <a:tab pos="1822450" algn="l"/>
                <a:tab pos="2736850" algn="l"/>
                <a:tab pos="3651250" algn="l"/>
                <a:tab pos="4565650" algn="l"/>
                <a:tab pos="5480050" algn="l"/>
                <a:tab pos="6394450" algn="l"/>
                <a:tab pos="7308850" algn="l"/>
                <a:tab pos="8223250" algn="l"/>
                <a:tab pos="9137650" algn="l"/>
                <a:tab pos="10052050" algn="l"/>
                <a:tab pos="10328275" algn="l"/>
                <a:tab pos="10777538" algn="l"/>
                <a:tab pos="10779125" algn="l"/>
                <a:tab pos="10780713" algn="l"/>
              </a:tabLst>
              <a:defRPr sz="2000">
                <a:solidFill>
                  <a:srgbClr val="FFFFFF"/>
                </a:solidFill>
                <a:latin typeface="Tahoma" panose="020B0604030504040204" pitchFamily="34" charset="0"/>
                <a:ea typeface="Microsoft YaHei" panose="020B0503020204020204" pitchFamily="34" charset="-122"/>
              </a:defRPr>
            </a:lvl9pPr>
          </a:lstStyle>
          <a:p>
            <a:pPr>
              <a:spcBef>
                <a:spcPts val="500"/>
              </a:spcBef>
            </a:pPr>
            <a:r>
              <a:rPr lang="en-US" altLang="it-IT">
                <a:solidFill>
                  <a:srgbClr val="CBD7F1"/>
                </a:solidFill>
                <a:latin typeface="Corbel" panose="020B0503020204020204" pitchFamily="34" charset="0"/>
              </a:rPr>
              <a:t>	</a:t>
            </a:r>
          </a:p>
        </p:txBody>
      </p:sp>
      <p:sp>
        <p:nvSpPr>
          <p:cNvPr id="6147" name="Rectangle 3"/>
          <p:cNvSpPr>
            <a:spLocks noChangeArrowheads="1"/>
          </p:cNvSpPr>
          <p:nvPr/>
        </p:nvSpPr>
        <p:spPr bwMode="auto">
          <a:xfrm>
            <a:off x="1524000" y="1371600"/>
            <a:ext cx="2286000" cy="190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lgn="l" eaLnBrk="1" hangingPunct="1">
              <a:spcBef>
                <a:spcPct val="0"/>
              </a:spcBef>
              <a:buClrTx/>
              <a:buFontTx/>
              <a:buNone/>
            </a:pPr>
            <a:endParaRPr lang="nl-NL" altLang="it-IT" u="sng" dirty="0">
              <a:solidFill>
                <a:srgbClr val="333399"/>
              </a:solidFill>
              <a:latin typeface="Corbel" panose="020B0503020204020204" pitchFamily="34" charset="0"/>
            </a:endParaRPr>
          </a:p>
        </p:txBody>
      </p:sp>
      <p:sp>
        <p:nvSpPr>
          <p:cNvPr id="6148" name="Text Box 4"/>
          <p:cNvSpPr txBox="1">
            <a:spLocks noChangeArrowheads="1"/>
          </p:cNvSpPr>
          <p:nvPr/>
        </p:nvSpPr>
        <p:spPr bwMode="auto">
          <a:xfrm>
            <a:off x="3429000" y="0"/>
            <a:ext cx="69342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149" name="Text Box 5"/>
          <p:cNvSpPr txBox="1">
            <a:spLocks noChangeArrowheads="1"/>
          </p:cNvSpPr>
          <p:nvPr/>
        </p:nvSpPr>
        <p:spPr bwMode="auto">
          <a:xfrm>
            <a:off x="3733800" y="1093671"/>
            <a:ext cx="8169442" cy="9258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5pPr>
            <a:lvl6pPr marL="25146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6pPr>
            <a:lvl7pPr marL="29718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7pPr>
            <a:lvl8pPr marL="34290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8pPr>
            <a:lvl9pPr marL="3886200" indent="-228600" algn="ctr" defTabSz="449263" eaLnBrk="0" fontAlgn="base" hangingPunct="0">
              <a:spcBef>
                <a:spcPts val="125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rgbClr val="FFFFFF"/>
                </a:solidFill>
                <a:latin typeface="Tahoma" panose="020B0604030504040204" pitchFamily="34" charset="0"/>
                <a:ea typeface="Microsoft YaHei" panose="020B0503020204020204" pitchFamily="34" charset="-122"/>
              </a:defRPr>
            </a:lvl9pPr>
          </a:lstStyle>
          <a:p>
            <a:pPr>
              <a:spcBef>
                <a:spcPts val="1500"/>
              </a:spcBef>
            </a:pPr>
            <a:r>
              <a:rPr lang="it-IT" altLang="it-IT" sz="2400" b="1" dirty="0">
                <a:solidFill>
                  <a:srgbClr val="FFC000"/>
                </a:solidFill>
              </a:rPr>
              <a:t>Final Exam</a:t>
            </a:r>
          </a:p>
          <a:p>
            <a:pPr>
              <a:spcBef>
                <a:spcPts val="1500"/>
              </a:spcBef>
            </a:pPr>
            <a:r>
              <a:rPr lang="it-IT" altLang="it-IT" sz="2400" dirty="0"/>
              <a:t>-</a:t>
            </a:r>
            <a:r>
              <a:rPr lang="it-IT" altLang="it-IT" sz="2400" dirty="0" err="1">
                <a:solidFill>
                  <a:schemeClr val="bg1">
                    <a:lumMod val="50000"/>
                  </a:schemeClr>
                </a:solidFill>
              </a:rPr>
              <a:t>Possible</a:t>
            </a:r>
            <a:r>
              <a:rPr lang="it-IT" altLang="it-IT" sz="2400" dirty="0">
                <a:solidFill>
                  <a:schemeClr val="bg1">
                    <a:lumMod val="50000"/>
                  </a:schemeClr>
                </a:solidFill>
              </a:rPr>
              <a:t> </a:t>
            </a:r>
            <a:r>
              <a:rPr lang="it-IT" altLang="it-IT" sz="2400" dirty="0" err="1">
                <a:solidFill>
                  <a:schemeClr val="bg1">
                    <a:lumMod val="50000"/>
                  </a:schemeClr>
                </a:solidFill>
              </a:rPr>
              <a:t>topics</a:t>
            </a:r>
            <a:r>
              <a:rPr lang="it-IT" altLang="it-IT" sz="2400" dirty="0">
                <a:solidFill>
                  <a:schemeClr val="bg1">
                    <a:lumMod val="50000"/>
                  </a:schemeClr>
                </a:solidFill>
              </a:rPr>
              <a:t>:</a:t>
            </a:r>
          </a:p>
          <a:p>
            <a:pPr marL="349250" indent="-342900">
              <a:spcBef>
                <a:spcPts val="1500"/>
              </a:spcBef>
              <a:buFontTx/>
              <a:buChar char="-"/>
            </a:pPr>
            <a:r>
              <a:rPr lang="it-IT" altLang="it-IT" sz="2400" dirty="0">
                <a:solidFill>
                  <a:schemeClr val="tx1">
                    <a:lumMod val="75000"/>
                    <a:lumOff val="25000"/>
                  </a:schemeClr>
                </a:solidFill>
              </a:rPr>
              <a:t>Citizen </a:t>
            </a:r>
            <a:r>
              <a:rPr lang="it-IT" altLang="it-IT" sz="2400" dirty="0" err="1">
                <a:solidFill>
                  <a:schemeClr val="tx1">
                    <a:lumMod val="75000"/>
                    <a:lumOff val="25000"/>
                  </a:schemeClr>
                </a:solidFill>
              </a:rPr>
              <a:t>participation</a:t>
            </a:r>
            <a:r>
              <a:rPr lang="it-IT" altLang="it-IT" sz="2400" dirty="0">
                <a:solidFill>
                  <a:schemeClr val="tx1">
                    <a:lumMod val="75000"/>
                    <a:lumOff val="25000"/>
                  </a:schemeClr>
                </a:solidFill>
              </a:rPr>
              <a:t> in </a:t>
            </a:r>
            <a:r>
              <a:rPr lang="it-IT" altLang="it-IT" sz="2400" dirty="0" err="1">
                <a:solidFill>
                  <a:schemeClr val="tx1">
                    <a:lumMod val="75000"/>
                    <a:lumOff val="25000"/>
                  </a:schemeClr>
                </a:solidFill>
              </a:rPr>
              <a:t>constitutional</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reform</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processes</a:t>
            </a:r>
            <a:r>
              <a:rPr lang="it-IT" altLang="it-IT" sz="2400" dirty="0">
                <a:solidFill>
                  <a:schemeClr val="tx1">
                    <a:lumMod val="75000"/>
                    <a:lumOff val="25000"/>
                  </a:schemeClr>
                </a:solidFill>
              </a:rPr>
              <a:t>;</a:t>
            </a: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r>
              <a:rPr lang="it-IT" altLang="it-IT" sz="2400" dirty="0" err="1">
                <a:solidFill>
                  <a:schemeClr val="tx1">
                    <a:lumMod val="75000"/>
                    <a:lumOff val="25000"/>
                  </a:schemeClr>
                </a:solidFill>
              </a:rPr>
              <a:t>Constitutions</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as</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vehicles</a:t>
            </a:r>
            <a:r>
              <a:rPr lang="it-IT" altLang="it-IT" sz="2400" dirty="0">
                <a:solidFill>
                  <a:schemeClr val="tx1">
                    <a:lumMod val="75000"/>
                    <a:lumOff val="25000"/>
                  </a:schemeClr>
                </a:solidFill>
              </a:rPr>
              <a:t> of </a:t>
            </a:r>
            <a:r>
              <a:rPr lang="it-IT" altLang="it-IT" sz="2400" dirty="0" err="1">
                <a:solidFill>
                  <a:schemeClr val="tx1">
                    <a:lumMod val="75000"/>
                    <a:lumOff val="25000"/>
                  </a:schemeClr>
                </a:solidFill>
              </a:rPr>
              <a:t>democratic</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innovation</a:t>
            </a:r>
            <a:r>
              <a:rPr lang="it-IT" altLang="it-IT" sz="2400" dirty="0">
                <a:solidFill>
                  <a:schemeClr val="tx1">
                    <a:lumMod val="75000"/>
                    <a:lumOff val="25000"/>
                  </a:schemeClr>
                </a:solidFill>
              </a:rPr>
              <a:t>;</a:t>
            </a: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r>
              <a:rPr lang="it-IT" altLang="it-IT" sz="2400" dirty="0">
                <a:solidFill>
                  <a:schemeClr val="tx1">
                    <a:lumMod val="75000"/>
                    <a:lumOff val="25000"/>
                  </a:schemeClr>
                </a:solidFill>
              </a:rPr>
              <a:t>The </a:t>
            </a:r>
            <a:r>
              <a:rPr lang="it-IT" altLang="it-IT" sz="2400" dirty="0" err="1">
                <a:solidFill>
                  <a:schemeClr val="tx1">
                    <a:lumMod val="75000"/>
                    <a:lumOff val="25000"/>
                  </a:schemeClr>
                </a:solidFill>
              </a:rPr>
              <a:t>European</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Union’s</a:t>
            </a:r>
            <a:r>
              <a:rPr lang="it-IT" altLang="it-IT" sz="2400" dirty="0">
                <a:solidFill>
                  <a:schemeClr val="tx1">
                    <a:lumMod val="75000"/>
                    <a:lumOff val="25000"/>
                  </a:schemeClr>
                </a:solidFill>
              </a:rPr>
              <a:t> </a:t>
            </a:r>
            <a:r>
              <a:rPr lang="it-IT" altLang="it-IT" sz="2400" dirty="0" err="1">
                <a:solidFill>
                  <a:schemeClr val="tx1">
                    <a:lumMod val="75000"/>
                    <a:lumOff val="25000"/>
                  </a:schemeClr>
                </a:solidFill>
              </a:rPr>
              <a:t>Democratic</a:t>
            </a:r>
            <a:r>
              <a:rPr lang="it-IT" altLang="it-IT" sz="2400" dirty="0">
                <a:solidFill>
                  <a:schemeClr val="tx1">
                    <a:lumMod val="75000"/>
                    <a:lumOff val="25000"/>
                  </a:schemeClr>
                </a:solidFill>
              </a:rPr>
              <a:t> Deficit and Citizen </a:t>
            </a:r>
            <a:r>
              <a:rPr lang="it-IT" altLang="it-IT" sz="2400" dirty="0" err="1">
                <a:solidFill>
                  <a:schemeClr val="tx1">
                    <a:lumMod val="75000"/>
                    <a:lumOff val="25000"/>
                  </a:schemeClr>
                </a:solidFill>
              </a:rPr>
              <a:t>Participation</a:t>
            </a:r>
            <a:endParaRPr lang="it-IT" altLang="it-IT" sz="2400" dirty="0">
              <a:solidFill>
                <a:schemeClr val="tx1">
                  <a:lumMod val="75000"/>
                  <a:lumOff val="25000"/>
                </a:schemeClr>
              </a:solidFill>
            </a:endParaRPr>
          </a:p>
          <a:p>
            <a:pPr marL="6350" indent="0">
              <a:spcBef>
                <a:spcPts val="1500"/>
              </a:spcBef>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tx1">
                  <a:lumMod val="75000"/>
                  <a:lumOff val="25000"/>
                </a:schemeClr>
              </a:solidFill>
            </a:endParaRPr>
          </a:p>
          <a:p>
            <a:pPr marL="349250" indent="-342900">
              <a:spcBef>
                <a:spcPts val="1500"/>
              </a:spcBef>
              <a:buFontTx/>
              <a:buChar char="-"/>
            </a:pPr>
            <a:endParaRPr lang="it-IT" altLang="it-IT" sz="2400" dirty="0">
              <a:solidFill>
                <a:schemeClr val="bg1">
                  <a:lumMod val="50000"/>
                </a:schemeClr>
              </a:solidFill>
            </a:endParaRPr>
          </a:p>
          <a:p>
            <a:pPr marL="349250" indent="-342900">
              <a:spcBef>
                <a:spcPts val="1500"/>
              </a:spcBef>
              <a:buFontTx/>
              <a:buChar char="-"/>
            </a:pPr>
            <a:endParaRPr lang="it-IT" altLang="it-IT" sz="2400" dirty="0">
              <a:solidFill>
                <a:schemeClr val="bg1">
                  <a:lumMod val="50000"/>
                </a:schemeClr>
              </a:solidFill>
            </a:endParaRPr>
          </a:p>
          <a:p>
            <a:pPr>
              <a:spcBef>
                <a:spcPts val="1500"/>
              </a:spcBef>
            </a:pPr>
            <a:endParaRPr lang="it-IT" altLang="it-IT" sz="2400" dirty="0">
              <a:solidFill>
                <a:schemeClr val="bg1">
                  <a:lumMod val="50000"/>
                </a:schemeClr>
              </a:solidFill>
            </a:endParaRP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191000"/>
            <a:ext cx="2209800" cy="1466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p:cNvPicPr>
          <p:nvPr/>
        </p:nvPicPr>
        <p:blipFill>
          <a:blip r:embed="rId4"/>
          <a:stretch>
            <a:fillRect/>
          </a:stretch>
        </p:blipFill>
        <p:spPr>
          <a:xfrm rot="16200000">
            <a:off x="645545" y="1438089"/>
            <a:ext cx="346677" cy="533350"/>
          </a:xfrm>
          <a:prstGeom prst="rect">
            <a:avLst/>
          </a:prstGeom>
        </p:spPr>
      </p:pic>
      <p:sp>
        <p:nvSpPr>
          <p:cNvPr id="10" name="Rectangle 9"/>
          <p:cNvSpPr/>
          <p:nvPr/>
        </p:nvSpPr>
        <p:spPr>
          <a:xfrm>
            <a:off x="552208" y="402847"/>
            <a:ext cx="4400757" cy="584775"/>
          </a:xfrm>
          <a:prstGeom prst="rect">
            <a:avLst/>
          </a:prstGeom>
        </p:spPr>
        <p:txBody>
          <a:bodyPr wrap="none">
            <a:spAutoFit/>
          </a:bodyPr>
          <a:lstStyle/>
          <a:p>
            <a:r>
              <a:rPr lang="en-US" sz="3200" b="1" dirty="0"/>
              <a:t>Constitutional Sociology </a:t>
            </a:r>
          </a:p>
        </p:txBody>
      </p:sp>
    </p:spTree>
    <p:extLst>
      <p:ext uri="{BB962C8B-B14F-4D97-AF65-F5344CB8AC3E}">
        <p14:creationId xmlns:p14="http://schemas.microsoft.com/office/powerpoint/2010/main" val="3125304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2669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le 1"/>
          <p:cNvSpPr txBox="1">
            <a:spLocks/>
          </p:cNvSpPr>
          <p:nvPr/>
        </p:nvSpPr>
        <p:spPr>
          <a:xfrm>
            <a:off x="2377440" y="459553"/>
            <a:ext cx="8382417"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r>
              <a:rPr lang="it-IT" sz="1600" b="1" dirty="0">
                <a:solidFill>
                  <a:schemeClr val="bg1">
                    <a:lumMod val="50000"/>
                  </a:schemeClr>
                </a:solidFill>
              </a:rPr>
              <a:t> </a:t>
            </a:r>
            <a:br>
              <a:rPr lang="it-IT" sz="3600" b="1" dirty="0">
                <a:solidFill>
                  <a:schemeClr val="bg1">
                    <a:lumMod val="50000"/>
                  </a:schemeClr>
                </a:solidFill>
              </a:rPr>
            </a:br>
            <a:r>
              <a:rPr lang="en-US" sz="6600" b="1" i="1" dirty="0">
                <a:solidFill>
                  <a:srgbClr val="FFC000"/>
                </a:solidFill>
              </a:rPr>
              <a:t>Example</a:t>
            </a:r>
            <a:br>
              <a:rPr lang="en-US" sz="6600" dirty="0">
                <a:solidFill>
                  <a:schemeClr val="bg1">
                    <a:lumMod val="50000"/>
                  </a:schemeClr>
                </a:solidFill>
              </a:rPr>
            </a:br>
            <a:r>
              <a:rPr lang="en-US" sz="5400" dirty="0">
                <a:solidFill>
                  <a:schemeClr val="bg1">
                    <a:lumMod val="50000"/>
                  </a:schemeClr>
                </a:solidFill>
              </a:rPr>
              <a:t>Ireland </a:t>
            </a:r>
            <a:r>
              <a:rPr lang="en-US" sz="2700" dirty="0">
                <a:solidFill>
                  <a:schemeClr val="bg1">
                    <a:lumMod val="50000"/>
                  </a:schemeClr>
                </a:solidFill>
              </a:rPr>
              <a:t>	</a:t>
            </a:r>
            <a:endParaRPr lang="en-US" sz="1600" dirty="0">
              <a:solidFill>
                <a:schemeClr val="bg1">
                  <a:lumMod val="50000"/>
                </a:schemeClr>
              </a:solidFill>
            </a:endParaRPr>
          </a:p>
        </p:txBody>
      </p:sp>
      <p:pic>
        <p:nvPicPr>
          <p:cNvPr id="326680" name="Picture 24" descr="Image resul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4215" y="2161308"/>
            <a:ext cx="5397962" cy="4031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8846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Ireland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economic crisis of 2008 led to calls for constitutional reform, including from major political parties (</a:t>
            </a:r>
            <a:r>
              <a:rPr lang="en-US" sz="2700" i="1" dirty="0">
                <a:solidFill>
                  <a:schemeClr val="bg1">
                    <a:lumMod val="50000"/>
                  </a:schemeClr>
                </a:solidFill>
              </a:rPr>
              <a:t>Fine Gael </a:t>
            </a:r>
            <a:r>
              <a:rPr lang="en-US" sz="2700" dirty="0">
                <a:solidFill>
                  <a:schemeClr val="bg1">
                    <a:lumMod val="50000"/>
                  </a:schemeClr>
                </a:solidFill>
              </a:rPr>
              <a:t>and </a:t>
            </a:r>
            <a:r>
              <a:rPr lang="en-US" sz="2700" i="1" dirty="0" err="1">
                <a:solidFill>
                  <a:schemeClr val="bg1">
                    <a:lumMod val="50000"/>
                  </a:schemeClr>
                </a:solidFill>
              </a:rPr>
              <a:t>Labour</a:t>
            </a:r>
            <a:r>
              <a:rPr lang="en-US" sz="2700" i="1" dirty="0">
                <a:solidFill>
                  <a:schemeClr val="bg1">
                    <a:lumMod val="50000"/>
                  </a:schemeClr>
                </a:solidFill>
              </a:rPr>
              <a:t> party</a:t>
            </a:r>
            <a:r>
              <a:rPr lang="en-US" sz="2700" dirty="0">
                <a:solidFill>
                  <a:schemeClr val="bg1">
                    <a:lumMod val="50000"/>
                  </a:schemeClr>
                </a:solidFill>
              </a:rPr>
              <a:t>);</a:t>
            </a:r>
            <a:br>
              <a:rPr lang="en-US" sz="2700" dirty="0">
                <a:solidFill>
                  <a:schemeClr val="bg1">
                    <a:lumMod val="50000"/>
                  </a:schemeClr>
                </a:solidFill>
              </a:rPr>
            </a:br>
            <a:br>
              <a:rPr lang="en-US" sz="2700" dirty="0">
                <a:solidFill>
                  <a:schemeClr val="bg1">
                    <a:lumMod val="50000"/>
                  </a:schemeClr>
                </a:solidFill>
              </a:rPr>
            </a:b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 name="Picture 3"/>
          <p:cNvPicPr>
            <a:picLocks noChangeAspect="1"/>
          </p:cNvPicPr>
          <p:nvPr/>
        </p:nvPicPr>
        <p:blipFill>
          <a:blip r:embed="rId3"/>
          <a:stretch>
            <a:fillRect/>
          </a:stretch>
        </p:blipFill>
        <p:spPr>
          <a:xfrm>
            <a:off x="2377440" y="3680979"/>
            <a:ext cx="9455916" cy="2011897"/>
          </a:xfrm>
          <a:prstGeom prst="rect">
            <a:avLst/>
          </a:prstGeom>
        </p:spPr>
      </p:pic>
    </p:spTree>
    <p:extLst>
      <p:ext uri="{BB962C8B-B14F-4D97-AF65-F5344CB8AC3E}">
        <p14:creationId xmlns:p14="http://schemas.microsoft.com/office/powerpoint/2010/main" val="954503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Ireland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In Dec. 2012, a Constitutional Convention was set up, along the lines of earlier experiences in British Columbia and the Netherlands;</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Convention includes 66 randomly selected citizens (taking into account </a:t>
            </a:r>
            <a:r>
              <a:rPr lang="en-GB" sz="2700" dirty="0">
                <a:solidFill>
                  <a:schemeClr val="bg1">
                    <a:lumMod val="50000"/>
                  </a:schemeClr>
                </a:solidFill>
              </a:rPr>
              <a:t>age, gender, region, education and socio-economic status)</a:t>
            </a:r>
            <a:r>
              <a:rPr lang="en-US" sz="2700" dirty="0">
                <a:solidFill>
                  <a:schemeClr val="bg1">
                    <a:lumMod val="50000"/>
                  </a:schemeClr>
                </a:solidFill>
              </a:rPr>
              <a:t>, 33 politicians, plus an independent chair, as well as experts (political scientists) as mediators and advisors; </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5572126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Ireland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a:t>
            </a:r>
            <a:r>
              <a:rPr lang="it-IT" sz="2700" dirty="0">
                <a:solidFill>
                  <a:schemeClr val="bg1">
                    <a:lumMod val="50000"/>
                  </a:schemeClr>
                </a:solidFill>
              </a:rPr>
              <a:t>8 </a:t>
            </a:r>
            <a:r>
              <a:rPr lang="it-IT" sz="2700" dirty="0" err="1">
                <a:solidFill>
                  <a:schemeClr val="bg1">
                    <a:lumMod val="50000"/>
                  </a:schemeClr>
                </a:solidFill>
              </a:rPr>
              <a:t>matters</a:t>
            </a:r>
            <a:r>
              <a:rPr lang="it-IT" sz="2700" dirty="0">
                <a:solidFill>
                  <a:schemeClr val="bg1">
                    <a:lumMod val="50000"/>
                  </a:schemeClr>
                </a:solidFill>
              </a:rPr>
              <a:t> </a:t>
            </a:r>
            <a:r>
              <a:rPr lang="it-IT" sz="2700" dirty="0" err="1">
                <a:solidFill>
                  <a:schemeClr val="bg1">
                    <a:lumMod val="50000"/>
                  </a:schemeClr>
                </a:solidFill>
              </a:rPr>
              <a:t>were</a:t>
            </a:r>
            <a:r>
              <a:rPr lang="it-IT" sz="2700" dirty="0">
                <a:solidFill>
                  <a:schemeClr val="bg1">
                    <a:lumMod val="50000"/>
                  </a:schemeClr>
                </a:solidFill>
              </a:rPr>
              <a:t> to be </a:t>
            </a:r>
            <a:r>
              <a:rPr lang="it-IT" sz="2700" dirty="0" err="1">
                <a:solidFill>
                  <a:schemeClr val="bg1">
                    <a:lumMod val="50000"/>
                  </a:schemeClr>
                </a:solidFill>
              </a:rPr>
              <a:t>discussed</a:t>
            </a:r>
            <a:r>
              <a:rPr lang="it-IT" sz="2700" dirty="0">
                <a:solidFill>
                  <a:schemeClr val="bg1">
                    <a:lumMod val="50000"/>
                  </a:schemeClr>
                </a:solidFill>
              </a:rPr>
              <a:t>:</a:t>
            </a:r>
            <a:br>
              <a:rPr lang="it-IT" sz="2700" dirty="0">
                <a:solidFill>
                  <a:schemeClr val="bg1">
                    <a:lumMod val="50000"/>
                  </a:schemeClr>
                </a:solidFill>
              </a:rPr>
            </a:b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review</a:t>
            </a:r>
            <a:r>
              <a:rPr lang="it-IT" sz="2700" dirty="0">
                <a:solidFill>
                  <a:schemeClr val="bg1">
                    <a:lumMod val="50000"/>
                  </a:schemeClr>
                </a:solidFill>
              </a:rPr>
              <a:t> of the </a:t>
            </a:r>
            <a:r>
              <a:rPr lang="it-IT" sz="2700" dirty="0" err="1">
                <a:solidFill>
                  <a:schemeClr val="bg1">
                    <a:lumMod val="50000"/>
                  </a:schemeClr>
                </a:solidFill>
              </a:rPr>
              <a:t>Dail</a:t>
            </a:r>
            <a:r>
              <a:rPr lang="it-IT" sz="2700" dirty="0">
                <a:solidFill>
                  <a:schemeClr val="bg1">
                    <a:lumMod val="50000"/>
                  </a:schemeClr>
                </a:solidFill>
              </a:rPr>
              <a:t> </a:t>
            </a:r>
            <a:r>
              <a:rPr lang="it-IT" sz="2700" dirty="0" err="1">
                <a:solidFill>
                  <a:schemeClr val="bg1">
                    <a:lumMod val="50000"/>
                  </a:schemeClr>
                </a:solidFill>
              </a:rPr>
              <a:t>electoral</a:t>
            </a:r>
            <a:r>
              <a:rPr lang="it-IT" sz="2700" dirty="0">
                <a:solidFill>
                  <a:schemeClr val="bg1">
                    <a:lumMod val="50000"/>
                  </a:schemeClr>
                </a:solidFill>
              </a:rPr>
              <a:t> system</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reducing</a:t>
            </a:r>
            <a:r>
              <a:rPr lang="it-IT" sz="2700" dirty="0">
                <a:solidFill>
                  <a:schemeClr val="bg1">
                    <a:lumMod val="50000"/>
                  </a:schemeClr>
                </a:solidFill>
              </a:rPr>
              <a:t> the </a:t>
            </a:r>
            <a:r>
              <a:rPr lang="it-IT" sz="2700" dirty="0" err="1">
                <a:solidFill>
                  <a:schemeClr val="bg1">
                    <a:lumMod val="50000"/>
                  </a:schemeClr>
                </a:solidFill>
              </a:rPr>
              <a:t>presidential</a:t>
            </a:r>
            <a:r>
              <a:rPr lang="it-IT" sz="2700" dirty="0">
                <a:solidFill>
                  <a:schemeClr val="bg1">
                    <a:lumMod val="50000"/>
                  </a:schemeClr>
                </a:solidFill>
              </a:rPr>
              <a:t> </a:t>
            </a:r>
            <a:r>
              <a:rPr lang="it-IT" sz="2700" dirty="0" err="1">
                <a:solidFill>
                  <a:schemeClr val="bg1">
                    <a:lumMod val="50000"/>
                  </a:schemeClr>
                </a:solidFill>
              </a:rPr>
              <a:t>term</a:t>
            </a:r>
            <a:r>
              <a:rPr lang="it-IT" sz="2700" dirty="0">
                <a:solidFill>
                  <a:schemeClr val="bg1">
                    <a:lumMod val="50000"/>
                  </a:schemeClr>
                </a:solidFill>
              </a:rPr>
              <a:t> to </a:t>
            </a:r>
            <a:r>
              <a:rPr lang="it-IT" sz="2700" dirty="0" err="1">
                <a:solidFill>
                  <a:schemeClr val="bg1">
                    <a:lumMod val="50000"/>
                  </a:schemeClr>
                </a:solidFill>
              </a:rPr>
              <a:t>five</a:t>
            </a:r>
            <a:r>
              <a:rPr lang="it-IT" sz="2700" dirty="0">
                <a:solidFill>
                  <a:schemeClr val="bg1">
                    <a:lumMod val="50000"/>
                  </a:schemeClr>
                </a:solidFill>
              </a:rPr>
              <a:t> </a:t>
            </a:r>
            <a:r>
              <a:rPr lang="it-IT" sz="2700" dirty="0" err="1">
                <a:solidFill>
                  <a:schemeClr val="bg1">
                    <a:lumMod val="50000"/>
                  </a:schemeClr>
                </a:solidFill>
              </a:rPr>
              <a:t>years</a:t>
            </a:r>
            <a:r>
              <a:rPr lang="it-IT" sz="2700" dirty="0">
                <a:solidFill>
                  <a:schemeClr val="bg1">
                    <a:lumMod val="50000"/>
                  </a:schemeClr>
                </a:solidFill>
              </a:rPr>
              <a:t>;</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marriage</a:t>
            </a:r>
            <a:r>
              <a:rPr lang="it-IT" sz="2700" dirty="0">
                <a:solidFill>
                  <a:schemeClr val="bg1">
                    <a:lumMod val="50000"/>
                  </a:schemeClr>
                </a:solidFill>
              </a:rPr>
              <a:t> </a:t>
            </a:r>
            <a:r>
              <a:rPr lang="it-IT" sz="2700" dirty="0" err="1">
                <a:solidFill>
                  <a:schemeClr val="bg1">
                    <a:lumMod val="50000"/>
                  </a:schemeClr>
                </a:solidFill>
              </a:rPr>
              <a:t>equality</a:t>
            </a:r>
            <a:r>
              <a:rPr lang="it-IT" sz="2700" dirty="0">
                <a:solidFill>
                  <a:schemeClr val="bg1">
                    <a:lumMod val="50000"/>
                  </a:schemeClr>
                </a:solidFill>
              </a:rPr>
              <a:t>;</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clause</a:t>
            </a:r>
            <a:r>
              <a:rPr lang="it-IT" sz="2700" dirty="0">
                <a:solidFill>
                  <a:schemeClr val="bg1">
                    <a:lumMod val="50000"/>
                  </a:schemeClr>
                </a:solidFill>
              </a:rPr>
              <a:t> on </a:t>
            </a:r>
            <a:r>
              <a:rPr lang="it-IT" sz="2700" dirty="0" err="1">
                <a:solidFill>
                  <a:schemeClr val="bg1">
                    <a:lumMod val="50000"/>
                  </a:schemeClr>
                </a:solidFill>
              </a:rPr>
              <a:t>women</a:t>
            </a:r>
            <a:r>
              <a:rPr lang="it-IT" sz="2700" dirty="0">
                <a:solidFill>
                  <a:schemeClr val="bg1">
                    <a:lumMod val="50000"/>
                  </a:schemeClr>
                </a:solidFill>
              </a:rPr>
              <a:t> in the home;</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greater</a:t>
            </a:r>
            <a:r>
              <a:rPr lang="it-IT" sz="2700" dirty="0">
                <a:solidFill>
                  <a:schemeClr val="bg1">
                    <a:lumMod val="50000"/>
                  </a:schemeClr>
                </a:solidFill>
              </a:rPr>
              <a:t> </a:t>
            </a:r>
            <a:r>
              <a:rPr lang="it-IT" sz="2700" dirty="0" err="1">
                <a:solidFill>
                  <a:schemeClr val="bg1">
                    <a:lumMod val="50000"/>
                  </a:schemeClr>
                </a:solidFill>
              </a:rPr>
              <a:t>participation</a:t>
            </a:r>
            <a:r>
              <a:rPr lang="it-IT" sz="2700" dirty="0">
                <a:solidFill>
                  <a:schemeClr val="bg1">
                    <a:lumMod val="50000"/>
                  </a:schemeClr>
                </a:solidFill>
              </a:rPr>
              <a:t> </a:t>
            </a:r>
            <a:r>
              <a:rPr lang="it-IT" sz="2700" dirty="0" err="1">
                <a:solidFill>
                  <a:schemeClr val="bg1">
                    <a:lumMod val="50000"/>
                  </a:schemeClr>
                </a:solidFill>
              </a:rPr>
              <a:t>women</a:t>
            </a:r>
            <a:r>
              <a:rPr lang="it-IT" sz="2700" dirty="0">
                <a:solidFill>
                  <a:schemeClr val="bg1">
                    <a:lumMod val="50000"/>
                  </a:schemeClr>
                </a:solidFill>
              </a:rPr>
              <a:t> in </a:t>
            </a:r>
            <a:r>
              <a:rPr lang="it-IT" sz="2700" dirty="0" err="1">
                <a:solidFill>
                  <a:schemeClr val="bg1">
                    <a:lumMod val="50000"/>
                  </a:schemeClr>
                </a:solidFill>
              </a:rPr>
              <a:t>politics</a:t>
            </a:r>
            <a:r>
              <a:rPr lang="it-IT" sz="2700" dirty="0">
                <a:solidFill>
                  <a:schemeClr val="bg1">
                    <a:lumMod val="50000"/>
                  </a:schemeClr>
                </a:solidFill>
              </a:rPr>
              <a:t> and public life;</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removing</a:t>
            </a:r>
            <a:r>
              <a:rPr lang="it-IT" sz="2700" dirty="0">
                <a:solidFill>
                  <a:schemeClr val="bg1">
                    <a:lumMod val="50000"/>
                  </a:schemeClr>
                </a:solidFill>
              </a:rPr>
              <a:t> </a:t>
            </a:r>
            <a:r>
              <a:rPr lang="it-IT" sz="2700" dirty="0" err="1">
                <a:solidFill>
                  <a:schemeClr val="bg1">
                    <a:lumMod val="50000"/>
                  </a:schemeClr>
                </a:solidFill>
              </a:rPr>
              <a:t>blasphemy</a:t>
            </a:r>
            <a:r>
              <a:rPr lang="it-IT" sz="2700" dirty="0">
                <a:solidFill>
                  <a:schemeClr val="bg1">
                    <a:lumMod val="50000"/>
                  </a:schemeClr>
                </a:solidFill>
              </a:rPr>
              <a:t> from the </a:t>
            </a:r>
            <a:r>
              <a:rPr lang="it-IT" sz="2700" dirty="0" err="1">
                <a:solidFill>
                  <a:schemeClr val="bg1">
                    <a:lumMod val="50000"/>
                  </a:schemeClr>
                </a:solidFill>
              </a:rPr>
              <a:t>Constitution</a:t>
            </a:r>
            <a:r>
              <a:rPr lang="it-IT" sz="2700" dirty="0">
                <a:solidFill>
                  <a:schemeClr val="bg1">
                    <a:lumMod val="50000"/>
                  </a:schemeClr>
                </a:solidFill>
              </a:rPr>
              <a:t>;</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votes</a:t>
            </a:r>
            <a:r>
              <a:rPr lang="it-IT" sz="2700" dirty="0">
                <a:solidFill>
                  <a:schemeClr val="bg1">
                    <a:lumMod val="50000"/>
                  </a:schemeClr>
                </a:solidFill>
              </a:rPr>
              <a:t> for </a:t>
            </a:r>
            <a:r>
              <a:rPr lang="it-IT" sz="2700" dirty="0" err="1">
                <a:solidFill>
                  <a:schemeClr val="bg1">
                    <a:lumMod val="50000"/>
                  </a:schemeClr>
                </a:solidFill>
              </a:rPr>
              <a:t>emigrants</a:t>
            </a:r>
            <a:r>
              <a:rPr lang="it-IT" sz="2700" dirty="0">
                <a:solidFill>
                  <a:schemeClr val="bg1">
                    <a:lumMod val="50000"/>
                  </a:schemeClr>
                </a:solidFill>
              </a:rPr>
              <a:t> in </a:t>
            </a:r>
            <a:r>
              <a:rPr lang="it-IT" sz="2700" dirty="0" err="1">
                <a:solidFill>
                  <a:schemeClr val="bg1">
                    <a:lumMod val="50000"/>
                  </a:schemeClr>
                </a:solidFill>
              </a:rPr>
              <a:t>presidential</a:t>
            </a:r>
            <a:r>
              <a:rPr lang="it-IT" sz="2700" dirty="0">
                <a:solidFill>
                  <a:schemeClr val="bg1">
                    <a:lumMod val="50000"/>
                  </a:schemeClr>
                </a:solidFill>
              </a:rPr>
              <a:t> </a:t>
            </a:r>
            <a:r>
              <a:rPr lang="it-IT" sz="2700" dirty="0" err="1">
                <a:solidFill>
                  <a:schemeClr val="bg1">
                    <a:lumMod val="50000"/>
                  </a:schemeClr>
                </a:solidFill>
              </a:rPr>
              <a:t>elections</a:t>
            </a: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658674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Ireland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Convention consisted of 13 deliberative weekends over more than a year time;</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Convention adopted </a:t>
            </a:r>
            <a:r>
              <a:rPr lang="en-US" sz="2700" i="1" dirty="0">
                <a:solidFill>
                  <a:schemeClr val="bg1">
                    <a:lumMod val="50000"/>
                  </a:schemeClr>
                </a:solidFill>
              </a:rPr>
              <a:t>38</a:t>
            </a:r>
            <a:r>
              <a:rPr lang="en-US" sz="2700" dirty="0">
                <a:solidFill>
                  <a:schemeClr val="bg1">
                    <a:lumMod val="50000"/>
                  </a:schemeClr>
                </a:solidFill>
              </a:rPr>
              <a:t> recommendations (inter alia on voting age and same-sex marriage);</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Convention was consultative, but the government promised to hold referenda on some of the proposals (incl. age for eligibility to run for president and same-sex marriage, May 2015);</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67386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Ireland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In October 2016, a follow-up Citizens’ Assembly was set up (</a:t>
            </a:r>
            <a:r>
              <a:rPr lang="en-US" sz="2700" i="1" dirty="0">
                <a:solidFill>
                  <a:schemeClr val="bg1">
                    <a:lumMod val="50000"/>
                  </a:schemeClr>
                </a:solidFill>
              </a:rPr>
              <a:t>An </a:t>
            </a:r>
            <a:r>
              <a:rPr lang="en-US" sz="2700" i="1" dirty="0" err="1">
                <a:solidFill>
                  <a:schemeClr val="bg1">
                    <a:lumMod val="50000"/>
                  </a:schemeClr>
                </a:solidFill>
              </a:rPr>
              <a:t>Tionól</a:t>
            </a:r>
            <a:r>
              <a:rPr lang="en-US" sz="2700" i="1" dirty="0">
                <a:solidFill>
                  <a:schemeClr val="bg1">
                    <a:lumMod val="50000"/>
                  </a:schemeClr>
                </a:solidFill>
              </a:rPr>
              <a:t> </a:t>
            </a:r>
            <a:r>
              <a:rPr lang="en-US" sz="2700" i="1" dirty="0" err="1">
                <a:solidFill>
                  <a:schemeClr val="bg1">
                    <a:lumMod val="50000"/>
                  </a:schemeClr>
                </a:solidFill>
              </a:rPr>
              <a:t>Saoránach</a:t>
            </a:r>
            <a:r>
              <a:rPr lang="en-US" sz="2700" dirty="0">
                <a:solidFill>
                  <a:schemeClr val="bg1">
                    <a:lumMod val="50000"/>
                  </a:schemeClr>
                </a:solidFill>
              </a:rPr>
              <a:t>), in order to further discuss constitutional change (inter alia regarding abortion (8</a:t>
            </a:r>
            <a:r>
              <a:rPr lang="en-US" sz="2700" baseline="30000" dirty="0">
                <a:solidFill>
                  <a:schemeClr val="bg1">
                    <a:lumMod val="50000"/>
                  </a:schemeClr>
                </a:solidFill>
              </a:rPr>
              <a:t>th</a:t>
            </a:r>
            <a:r>
              <a:rPr lang="en-US" sz="2700" dirty="0">
                <a:solidFill>
                  <a:schemeClr val="bg1">
                    <a:lumMod val="50000"/>
                  </a:schemeClr>
                </a:solidFill>
              </a:rPr>
              <a:t> amendment) and referendums);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Citizens’ Assembly consists of 99 randomly selected citizens;</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9173570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32822"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le 1"/>
          <p:cNvSpPr txBox="1">
            <a:spLocks/>
          </p:cNvSpPr>
          <p:nvPr/>
        </p:nvSpPr>
        <p:spPr>
          <a:xfrm>
            <a:off x="2377440" y="459553"/>
            <a:ext cx="8382417"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r>
              <a:rPr lang="it-IT" sz="1600" b="1" dirty="0">
                <a:solidFill>
                  <a:schemeClr val="bg1">
                    <a:lumMod val="50000"/>
                  </a:schemeClr>
                </a:solidFill>
              </a:rPr>
              <a:t> </a:t>
            </a:r>
            <a:br>
              <a:rPr lang="it-IT" sz="3600" b="1" dirty="0">
                <a:solidFill>
                  <a:schemeClr val="bg1">
                    <a:lumMod val="50000"/>
                  </a:schemeClr>
                </a:solidFill>
              </a:rPr>
            </a:br>
            <a:r>
              <a:rPr lang="en-US" sz="6600" b="1" i="1" dirty="0">
                <a:solidFill>
                  <a:srgbClr val="FFC000"/>
                </a:solidFill>
              </a:rPr>
              <a:t>Example</a:t>
            </a:r>
            <a:br>
              <a:rPr lang="en-US" sz="6600" dirty="0">
                <a:solidFill>
                  <a:schemeClr val="bg1">
                    <a:lumMod val="50000"/>
                  </a:schemeClr>
                </a:solidFill>
              </a:rPr>
            </a:br>
            <a:r>
              <a:rPr lang="en-US" sz="5400" dirty="0">
                <a:solidFill>
                  <a:schemeClr val="bg1">
                    <a:lumMod val="50000"/>
                  </a:schemeClr>
                </a:solidFill>
              </a:rPr>
              <a:t>Romania </a:t>
            </a:r>
            <a:r>
              <a:rPr lang="en-US" sz="2700" dirty="0">
                <a:solidFill>
                  <a:schemeClr val="bg1">
                    <a:lumMod val="50000"/>
                  </a:schemeClr>
                </a:solidFill>
              </a:rPr>
              <a:t>	</a:t>
            </a:r>
            <a:endParaRPr lang="en-US" sz="1600" dirty="0">
              <a:solidFill>
                <a:schemeClr val="bg1">
                  <a:lumMod val="50000"/>
                </a:schemeClr>
              </a:solidFill>
            </a:endParaRPr>
          </a:p>
        </p:txBody>
      </p:sp>
      <p:pic>
        <p:nvPicPr>
          <p:cNvPr id="332811" name="Picture 11" descr="Image result for forum constitutional roman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3891" y="1952673"/>
            <a:ext cx="5682809" cy="4262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564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Romania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Romania experienced (once again) a constitutional crisis in the summer of 2012, due to conflict between the President (</a:t>
            </a:r>
            <a:r>
              <a:rPr lang="en-US" sz="2700" dirty="0" err="1">
                <a:solidFill>
                  <a:schemeClr val="bg1">
                    <a:lumMod val="50000"/>
                  </a:schemeClr>
                </a:solidFill>
              </a:rPr>
              <a:t>Basescu</a:t>
            </a:r>
            <a:r>
              <a:rPr lang="en-US" sz="2700" dirty="0">
                <a:solidFill>
                  <a:schemeClr val="bg1">
                    <a:lumMod val="50000"/>
                  </a:schemeClr>
                </a:solidFill>
              </a:rPr>
              <a:t>) and the government (PM Ponta);</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In late 2012, Ponta and his PSD party won a large majority in the general elections and started a constitutional reform process;</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An innovative part of this process was the set up of a </a:t>
            </a:r>
            <a:r>
              <a:rPr lang="en-US" sz="2700" i="1" dirty="0">
                <a:solidFill>
                  <a:schemeClr val="bg1">
                    <a:lumMod val="50000"/>
                  </a:schemeClr>
                </a:solidFill>
              </a:rPr>
              <a:t>Forum Constitutional</a:t>
            </a:r>
            <a:r>
              <a:rPr lang="en-US" sz="2700" dirty="0">
                <a:solidFill>
                  <a:schemeClr val="bg1">
                    <a:lumMod val="50000"/>
                  </a:schemeClr>
                </a:solidFill>
              </a:rPr>
              <a:t>, in which citizens engaged with constitutional reform and proposed their own ideas for the reform process;</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398254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Romania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A </a:t>
            </a:r>
            <a:r>
              <a:rPr lang="en-US" sz="2700" i="1" dirty="0">
                <a:solidFill>
                  <a:schemeClr val="bg1">
                    <a:lumMod val="50000"/>
                  </a:schemeClr>
                </a:solidFill>
              </a:rPr>
              <a:t>Forum Constitutional </a:t>
            </a:r>
            <a:r>
              <a:rPr lang="en-US" sz="2700" dirty="0">
                <a:solidFill>
                  <a:schemeClr val="bg1">
                    <a:lumMod val="50000"/>
                  </a:schemeClr>
                </a:solidFill>
              </a:rPr>
              <a:t>had already been experimented with in 2002-3 , with the first major post-communist constitutional reform;</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The Forum was organized by the NGO </a:t>
            </a:r>
            <a:r>
              <a:rPr lang="en-US" sz="2700" i="1" dirty="0" err="1">
                <a:solidFill>
                  <a:schemeClr val="bg1">
                    <a:lumMod val="50000"/>
                  </a:schemeClr>
                </a:solidFill>
              </a:rPr>
              <a:t>Asociatia</a:t>
            </a:r>
            <a:r>
              <a:rPr lang="en-US" sz="2700" i="1" dirty="0">
                <a:solidFill>
                  <a:schemeClr val="bg1">
                    <a:lumMod val="50000"/>
                  </a:schemeClr>
                </a:solidFill>
              </a:rPr>
              <a:t> Pro </a:t>
            </a:r>
            <a:r>
              <a:rPr lang="en-US" sz="2700" i="1" dirty="0" err="1">
                <a:solidFill>
                  <a:schemeClr val="bg1">
                    <a:lumMod val="50000"/>
                  </a:schemeClr>
                </a:solidFill>
              </a:rPr>
              <a:t>Democratia</a:t>
            </a:r>
            <a:r>
              <a:rPr lang="en-US" sz="2700" i="1" dirty="0">
                <a:solidFill>
                  <a:schemeClr val="bg1">
                    <a:lumMod val="50000"/>
                  </a:schemeClr>
                </a:solidFill>
              </a:rPr>
              <a:t> </a:t>
            </a:r>
            <a:r>
              <a:rPr lang="en-US" sz="2700" dirty="0">
                <a:solidFill>
                  <a:schemeClr val="bg1">
                    <a:lumMod val="50000"/>
                  </a:schemeClr>
                </a:solidFill>
              </a:rPr>
              <a:t>(APD) and the Romanian Parliament, and consisted of a series of deliberative meetings and conferences in major Romanian cities, the organization of an online form, and the production of a sizeable final report with citizen proposals;</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6944516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8745671"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Romania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a:t>
            </a:r>
            <a:r>
              <a:rPr lang="en-GB" sz="2700" dirty="0">
                <a:solidFill>
                  <a:schemeClr val="bg1">
                    <a:lumMod val="50000"/>
                  </a:schemeClr>
                </a:solidFill>
              </a:rPr>
              <a:t>Forty-two debates were held with around 1600 participants, online proposals from more than 400 people were received, and a conference was organized with the Venice Commission. The final outcome consisted in a comprehensive report, edited by the president of the Forum, and presented to the parliamentary commission</a:t>
            </a:r>
            <a:r>
              <a:rPr lang="en-US" sz="2700" dirty="0">
                <a:solidFill>
                  <a:schemeClr val="bg1">
                    <a:lumMod val="50000"/>
                  </a:schemeClr>
                </a:solidFill>
              </a:rPr>
              <a:t>;</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2260899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229583"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 name="Picture 9"/>
          <p:cNvPicPr>
            <a:picLocks noChangeAspect="1"/>
          </p:cNvPicPr>
          <p:nvPr/>
        </p:nvPicPr>
        <p:blipFill>
          <a:blip r:embed="rId6"/>
          <a:stretch>
            <a:fillRect/>
          </a:stretch>
        </p:blipFill>
        <p:spPr>
          <a:xfrm>
            <a:off x="2566327" y="2124075"/>
            <a:ext cx="9604978" cy="3237633"/>
          </a:xfrm>
          <a:prstGeom prst="rect">
            <a:avLst/>
          </a:prstGeom>
        </p:spPr>
      </p:pic>
    </p:spTree>
    <p:extLst>
      <p:ext uri="{BB962C8B-B14F-4D97-AF65-F5344CB8AC3E}">
        <p14:creationId xmlns:p14="http://schemas.microsoft.com/office/powerpoint/2010/main" val="4015281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36910"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0" name="Title 1"/>
          <p:cNvSpPr txBox="1">
            <a:spLocks/>
          </p:cNvSpPr>
          <p:nvPr/>
        </p:nvSpPr>
        <p:spPr>
          <a:xfrm>
            <a:off x="2377440" y="459553"/>
            <a:ext cx="8382417" cy="6010232"/>
          </a:xfrm>
          <a:prstGeom prst="rect">
            <a:avLst/>
          </a:prstGeom>
        </p:spPr>
        <p:txBody>
          <a:bodyPr vert="horz" lIns="91440" tIns="45720" rIns="91440" bIns="45720" rtlCol="0" anchor="t" anchorCtr="0">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Participatory</a:t>
            </a:r>
            <a:r>
              <a:rPr lang="it-IT" sz="3600" b="1" dirty="0">
                <a:solidFill>
                  <a:schemeClr val="bg1">
                    <a:lumMod val="50000"/>
                  </a:schemeClr>
                </a:solidFill>
              </a:rPr>
              <a:t> </a:t>
            </a:r>
            <a:r>
              <a:rPr lang="it-IT" sz="3600" b="1" dirty="0" err="1">
                <a:solidFill>
                  <a:schemeClr val="bg1">
                    <a:lumMod val="50000"/>
                  </a:schemeClr>
                </a:solidFill>
              </a:rPr>
              <a:t>Constitutionalism</a:t>
            </a:r>
            <a:br>
              <a:rPr lang="it-IT" sz="3600" b="1" dirty="0">
                <a:solidFill>
                  <a:schemeClr val="bg1">
                    <a:lumMod val="50000"/>
                  </a:schemeClr>
                </a:solidFill>
              </a:rPr>
            </a:br>
            <a:r>
              <a:rPr lang="it-IT" sz="1600" b="1" dirty="0">
                <a:solidFill>
                  <a:schemeClr val="bg1">
                    <a:lumMod val="50000"/>
                  </a:schemeClr>
                </a:solidFill>
              </a:rPr>
              <a:t> </a:t>
            </a:r>
            <a:br>
              <a:rPr lang="it-IT" sz="3600" b="1" dirty="0">
                <a:solidFill>
                  <a:schemeClr val="bg1">
                    <a:lumMod val="50000"/>
                  </a:schemeClr>
                </a:solidFill>
              </a:rPr>
            </a:br>
            <a:r>
              <a:rPr lang="en-US" sz="6600" b="1" i="1" dirty="0">
                <a:solidFill>
                  <a:srgbClr val="FFC000"/>
                </a:solidFill>
              </a:rPr>
              <a:t>Example</a:t>
            </a:r>
            <a:br>
              <a:rPr lang="en-US" sz="6600" dirty="0">
                <a:solidFill>
                  <a:schemeClr val="bg1">
                    <a:lumMod val="50000"/>
                  </a:schemeClr>
                </a:solidFill>
              </a:rPr>
            </a:br>
            <a:r>
              <a:rPr lang="en-US" sz="5400" dirty="0">
                <a:solidFill>
                  <a:schemeClr val="bg1">
                    <a:lumMod val="50000"/>
                  </a:schemeClr>
                </a:solidFill>
              </a:rPr>
              <a:t>The European </a:t>
            </a:r>
          </a:p>
          <a:p>
            <a:r>
              <a:rPr lang="en-US" sz="5400" dirty="0">
                <a:solidFill>
                  <a:schemeClr val="bg1">
                    <a:lumMod val="50000"/>
                  </a:schemeClr>
                </a:solidFill>
              </a:rPr>
              <a:t>Union </a:t>
            </a:r>
            <a:r>
              <a:rPr lang="en-US" sz="2700" dirty="0">
                <a:solidFill>
                  <a:schemeClr val="bg1">
                    <a:lumMod val="50000"/>
                  </a:schemeClr>
                </a:solidFill>
              </a:rPr>
              <a:t>	</a:t>
            </a:r>
            <a:endParaRPr lang="en-US" sz="1600" dirty="0">
              <a:solidFill>
                <a:schemeClr val="bg1">
                  <a:lumMod val="50000"/>
                </a:schemeClr>
              </a:solidFill>
            </a:endParaRPr>
          </a:p>
        </p:txBody>
      </p:sp>
      <p:pic>
        <p:nvPicPr>
          <p:cNvPr id="336900" name="Picture 4" descr="Image result for convention for the future of Europ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80464" y="2857499"/>
            <a:ext cx="5054650" cy="3321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6623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689869" cy="6010232"/>
          </a:xfrm>
        </p:spPr>
        <p:txBody>
          <a:bodyPr anchor="t" anchorCtr="0">
            <a:normAutofit/>
          </a:bodyPr>
          <a:lstStyle/>
          <a:p>
            <a:br>
              <a:rPr lang="it-IT" sz="4400" b="1" dirty="0"/>
            </a:br>
            <a:br>
              <a:rPr lang="it-IT" sz="3600" b="1" dirty="0">
                <a:solidFill>
                  <a:schemeClr val="bg1">
                    <a:lumMod val="50000"/>
                  </a:schemeClr>
                </a:solidFill>
              </a:rPr>
            </a:br>
            <a:r>
              <a:rPr lang="en-US" sz="3200" b="1" i="1" dirty="0">
                <a:solidFill>
                  <a:srgbClr val="FFC000"/>
                </a:solidFill>
              </a:rPr>
              <a:t>Example  </a:t>
            </a:r>
            <a:r>
              <a:rPr lang="en-US" sz="2700" dirty="0">
                <a:solidFill>
                  <a:schemeClr val="bg1">
                    <a:lumMod val="50000"/>
                  </a:schemeClr>
                </a:solidFill>
              </a:rPr>
              <a:t>EU 	</a:t>
            </a:r>
            <a:br>
              <a:rPr lang="en-US" sz="2700" dirty="0">
                <a:solidFill>
                  <a:schemeClr val="bg1">
                    <a:lumMod val="50000"/>
                  </a:schemeClr>
                </a:solidFill>
              </a:rPr>
            </a:br>
            <a:br>
              <a:rPr lang="en-US" sz="2700" dirty="0">
                <a:solidFill>
                  <a:schemeClr val="bg1">
                    <a:lumMod val="50000"/>
                  </a:schemeClr>
                </a:solidFill>
              </a:rPr>
            </a:br>
            <a:r>
              <a:rPr lang="en-US" sz="2700" dirty="0">
                <a:solidFill>
                  <a:schemeClr val="bg1">
                    <a:lumMod val="50000"/>
                  </a:schemeClr>
                </a:solidFill>
              </a:rPr>
              <a:t>- </a:t>
            </a:r>
            <a:r>
              <a:rPr lang="it-IT" sz="2700" dirty="0">
                <a:solidFill>
                  <a:schemeClr val="bg1">
                    <a:lumMod val="50000"/>
                  </a:schemeClr>
                </a:solidFill>
              </a:rPr>
              <a:t>The </a:t>
            </a:r>
            <a:r>
              <a:rPr lang="it-IT" sz="2700" dirty="0" err="1">
                <a:solidFill>
                  <a:schemeClr val="bg1">
                    <a:lumMod val="50000"/>
                  </a:schemeClr>
                </a:solidFill>
              </a:rPr>
              <a:t>famous</a:t>
            </a:r>
            <a:r>
              <a:rPr lang="it-IT" sz="2700" dirty="0">
                <a:solidFill>
                  <a:schemeClr val="bg1">
                    <a:lumMod val="50000"/>
                  </a:schemeClr>
                </a:solidFill>
              </a:rPr>
              <a:t> </a:t>
            </a:r>
            <a:r>
              <a:rPr lang="it-IT" sz="2700" dirty="0" err="1">
                <a:solidFill>
                  <a:schemeClr val="bg1">
                    <a:lumMod val="50000"/>
                  </a:schemeClr>
                </a:solidFill>
              </a:rPr>
              <a:t>democratic</a:t>
            </a:r>
            <a:r>
              <a:rPr lang="it-IT" sz="2700" dirty="0">
                <a:solidFill>
                  <a:schemeClr val="bg1">
                    <a:lumMod val="50000"/>
                  </a:schemeClr>
                </a:solidFill>
              </a:rPr>
              <a:t> deficit of the EU </a:t>
            </a:r>
            <a:r>
              <a:rPr lang="it-IT" sz="2700" dirty="0" err="1">
                <a:solidFill>
                  <a:schemeClr val="bg1">
                    <a:lumMod val="50000"/>
                  </a:schemeClr>
                </a:solidFill>
              </a:rPr>
              <a:t>has</a:t>
            </a:r>
            <a:r>
              <a:rPr lang="it-IT" sz="2700" dirty="0">
                <a:solidFill>
                  <a:schemeClr val="bg1">
                    <a:lumMod val="50000"/>
                  </a:schemeClr>
                </a:solidFill>
              </a:rPr>
              <a:t> </a:t>
            </a:r>
            <a:r>
              <a:rPr lang="it-IT" sz="2700" dirty="0" err="1">
                <a:solidFill>
                  <a:schemeClr val="bg1">
                    <a:lumMod val="50000"/>
                  </a:schemeClr>
                </a:solidFill>
              </a:rPr>
              <a:t>been</a:t>
            </a:r>
            <a:r>
              <a:rPr lang="it-IT" sz="2700" dirty="0">
                <a:solidFill>
                  <a:schemeClr val="bg1">
                    <a:lumMod val="50000"/>
                  </a:schemeClr>
                </a:solidFill>
              </a:rPr>
              <a:t> </a:t>
            </a:r>
            <a:r>
              <a:rPr lang="it-IT" sz="2700" dirty="0" err="1">
                <a:solidFill>
                  <a:schemeClr val="bg1">
                    <a:lumMod val="50000"/>
                  </a:schemeClr>
                </a:solidFill>
              </a:rPr>
              <a:t>predominantly</a:t>
            </a:r>
            <a:r>
              <a:rPr lang="it-IT" sz="2700" dirty="0">
                <a:solidFill>
                  <a:schemeClr val="bg1">
                    <a:lumMod val="50000"/>
                  </a:schemeClr>
                </a:solidFill>
              </a:rPr>
              <a:t> </a:t>
            </a:r>
            <a:r>
              <a:rPr lang="it-IT" sz="2700" dirty="0" err="1">
                <a:solidFill>
                  <a:schemeClr val="bg1">
                    <a:lumMod val="50000"/>
                  </a:schemeClr>
                </a:solidFill>
              </a:rPr>
              <a:t>approached</a:t>
            </a:r>
            <a:r>
              <a:rPr lang="it-IT" sz="2700" dirty="0">
                <a:solidFill>
                  <a:schemeClr val="bg1">
                    <a:lumMod val="50000"/>
                  </a:schemeClr>
                </a:solidFill>
              </a:rPr>
              <a:t> from the </a:t>
            </a:r>
            <a:r>
              <a:rPr lang="it-IT" sz="2700" dirty="0" err="1">
                <a:solidFill>
                  <a:schemeClr val="bg1">
                    <a:lumMod val="50000"/>
                  </a:schemeClr>
                </a:solidFill>
              </a:rPr>
              <a:t>perspective</a:t>
            </a:r>
            <a:r>
              <a:rPr lang="it-IT" sz="2700" dirty="0">
                <a:solidFill>
                  <a:schemeClr val="bg1">
                    <a:lumMod val="50000"/>
                  </a:schemeClr>
                </a:solidFill>
              </a:rPr>
              <a:t> of </a:t>
            </a:r>
            <a:r>
              <a:rPr lang="it-IT" sz="2700" dirty="0" err="1">
                <a:solidFill>
                  <a:schemeClr val="bg1">
                    <a:lumMod val="50000"/>
                  </a:schemeClr>
                </a:solidFill>
              </a:rPr>
              <a:t>representative</a:t>
            </a:r>
            <a:r>
              <a:rPr lang="it-IT" sz="2700" dirty="0">
                <a:solidFill>
                  <a:schemeClr val="bg1">
                    <a:lumMod val="50000"/>
                  </a:schemeClr>
                </a:solidFill>
              </a:rPr>
              <a:t> </a:t>
            </a:r>
            <a:r>
              <a:rPr lang="it-IT" sz="2700" dirty="0" err="1">
                <a:solidFill>
                  <a:schemeClr val="bg1">
                    <a:lumMod val="50000"/>
                  </a:schemeClr>
                </a:solidFill>
              </a:rPr>
              <a:t>democracy</a:t>
            </a:r>
            <a:r>
              <a:rPr lang="it-IT" sz="2700" dirty="0">
                <a:solidFill>
                  <a:schemeClr val="bg1">
                    <a:lumMod val="50000"/>
                  </a:schemeClr>
                </a:solidFill>
              </a:rPr>
              <a:t>, and </a:t>
            </a:r>
            <a:r>
              <a:rPr lang="it-IT" sz="2700" dirty="0" err="1">
                <a:solidFill>
                  <a:schemeClr val="bg1">
                    <a:lumMod val="50000"/>
                  </a:schemeClr>
                </a:solidFill>
              </a:rPr>
              <a:t>hence</a:t>
            </a:r>
            <a:r>
              <a:rPr lang="it-IT" sz="2700" dirty="0">
                <a:solidFill>
                  <a:schemeClr val="bg1">
                    <a:lumMod val="50000"/>
                  </a:schemeClr>
                </a:solidFill>
              </a:rPr>
              <a:t> </a:t>
            </a:r>
            <a:r>
              <a:rPr lang="it-IT" sz="2700" dirty="0" err="1">
                <a:solidFill>
                  <a:schemeClr val="bg1">
                    <a:lumMod val="50000"/>
                  </a:schemeClr>
                </a:solidFill>
              </a:rPr>
              <a:t>attempts</a:t>
            </a:r>
            <a:r>
              <a:rPr lang="it-IT" sz="2700" dirty="0">
                <a:solidFill>
                  <a:schemeClr val="bg1">
                    <a:lumMod val="50000"/>
                  </a:schemeClr>
                </a:solidFill>
              </a:rPr>
              <a:t> </a:t>
            </a:r>
            <a:r>
              <a:rPr lang="it-IT" sz="2700" dirty="0" err="1">
                <a:solidFill>
                  <a:schemeClr val="bg1">
                    <a:lumMod val="50000"/>
                  </a:schemeClr>
                </a:solidFill>
              </a:rPr>
              <a:t>have</a:t>
            </a:r>
            <a:r>
              <a:rPr lang="it-IT" sz="2700" dirty="0">
                <a:solidFill>
                  <a:schemeClr val="bg1">
                    <a:lumMod val="50000"/>
                  </a:schemeClr>
                </a:solidFill>
              </a:rPr>
              <a:t> </a:t>
            </a:r>
            <a:r>
              <a:rPr lang="it-IT" sz="2700" dirty="0" err="1">
                <a:solidFill>
                  <a:schemeClr val="bg1">
                    <a:lumMod val="50000"/>
                  </a:schemeClr>
                </a:solidFill>
              </a:rPr>
              <a:t>been</a:t>
            </a:r>
            <a:r>
              <a:rPr lang="it-IT" sz="2700" dirty="0">
                <a:solidFill>
                  <a:schemeClr val="bg1">
                    <a:lumMod val="50000"/>
                  </a:schemeClr>
                </a:solidFill>
              </a:rPr>
              <a:t> made to </a:t>
            </a:r>
            <a:r>
              <a:rPr lang="it-IT" sz="2700" dirty="0" err="1">
                <a:solidFill>
                  <a:schemeClr val="bg1">
                    <a:lumMod val="50000"/>
                  </a:schemeClr>
                </a:solidFill>
              </a:rPr>
              <a:t>strengthen</a:t>
            </a:r>
            <a:r>
              <a:rPr lang="it-IT" sz="2700" dirty="0">
                <a:solidFill>
                  <a:schemeClr val="bg1">
                    <a:lumMod val="50000"/>
                  </a:schemeClr>
                </a:solidFill>
              </a:rPr>
              <a:t> the </a:t>
            </a:r>
            <a:r>
              <a:rPr lang="it-IT" sz="2700" dirty="0" err="1">
                <a:solidFill>
                  <a:schemeClr val="bg1">
                    <a:lumMod val="50000"/>
                  </a:schemeClr>
                </a:solidFill>
              </a:rPr>
              <a:t>European</a:t>
            </a:r>
            <a:r>
              <a:rPr lang="it-IT" sz="2700" dirty="0">
                <a:solidFill>
                  <a:schemeClr val="bg1">
                    <a:lumMod val="50000"/>
                  </a:schemeClr>
                </a:solidFill>
              </a:rPr>
              <a:t> </a:t>
            </a:r>
            <a:r>
              <a:rPr lang="it-IT" sz="2700" dirty="0" err="1">
                <a:solidFill>
                  <a:schemeClr val="bg1">
                    <a:lumMod val="50000"/>
                  </a:schemeClr>
                </a:solidFill>
              </a:rPr>
              <a:t>Parliament</a:t>
            </a:r>
            <a:r>
              <a:rPr lang="it-IT" sz="2700" dirty="0">
                <a:solidFill>
                  <a:schemeClr val="bg1">
                    <a:lumMod val="50000"/>
                  </a:schemeClr>
                </a:solidFill>
              </a:rPr>
              <a:t>;</a:t>
            </a:r>
            <a:br>
              <a:rPr lang="it-IT" sz="2700" dirty="0">
                <a:solidFill>
                  <a:schemeClr val="bg1">
                    <a:lumMod val="50000"/>
                  </a:schemeClr>
                </a:solidFill>
              </a:rPr>
            </a:br>
            <a:r>
              <a:rPr lang="it-IT" sz="2700" dirty="0">
                <a:solidFill>
                  <a:schemeClr val="bg1">
                    <a:lumMod val="50000"/>
                  </a:schemeClr>
                </a:solidFill>
              </a:rPr>
              <a:t>- </a:t>
            </a:r>
            <a:r>
              <a:rPr lang="it-IT" sz="2700" dirty="0" err="1">
                <a:solidFill>
                  <a:schemeClr val="bg1">
                    <a:lumMod val="50000"/>
                  </a:schemeClr>
                </a:solidFill>
              </a:rPr>
              <a:t>But</a:t>
            </a:r>
            <a:r>
              <a:rPr lang="it-IT" sz="2700" dirty="0">
                <a:solidFill>
                  <a:schemeClr val="bg1">
                    <a:lumMod val="50000"/>
                  </a:schemeClr>
                </a:solidFill>
              </a:rPr>
              <a:t> </a:t>
            </a:r>
            <a:r>
              <a:rPr lang="it-IT" sz="2700" dirty="0" err="1">
                <a:solidFill>
                  <a:schemeClr val="bg1">
                    <a:lumMod val="50000"/>
                  </a:schemeClr>
                </a:solidFill>
              </a:rPr>
              <a:t>significant</a:t>
            </a:r>
            <a:r>
              <a:rPr lang="it-IT" sz="2700" dirty="0">
                <a:solidFill>
                  <a:schemeClr val="bg1">
                    <a:lumMod val="50000"/>
                  </a:schemeClr>
                </a:solidFill>
              </a:rPr>
              <a:t> </a:t>
            </a:r>
            <a:r>
              <a:rPr lang="it-IT" sz="2700" dirty="0" err="1">
                <a:solidFill>
                  <a:schemeClr val="bg1">
                    <a:lumMod val="50000"/>
                  </a:schemeClr>
                </a:solidFill>
              </a:rPr>
              <a:t>attempts</a:t>
            </a:r>
            <a:r>
              <a:rPr lang="it-IT" sz="2700" dirty="0">
                <a:solidFill>
                  <a:schemeClr val="bg1">
                    <a:lumMod val="50000"/>
                  </a:schemeClr>
                </a:solidFill>
              </a:rPr>
              <a:t> to involve the </a:t>
            </a:r>
            <a:r>
              <a:rPr lang="it-IT" sz="2700" dirty="0" err="1">
                <a:solidFill>
                  <a:schemeClr val="bg1">
                    <a:lumMod val="50000"/>
                  </a:schemeClr>
                </a:solidFill>
              </a:rPr>
              <a:t>citizens</a:t>
            </a:r>
            <a:r>
              <a:rPr lang="it-IT" sz="2700" dirty="0">
                <a:solidFill>
                  <a:schemeClr val="bg1">
                    <a:lumMod val="50000"/>
                  </a:schemeClr>
                </a:solidFill>
              </a:rPr>
              <a:t>/</a:t>
            </a:r>
            <a:r>
              <a:rPr lang="it-IT" sz="2700" dirty="0" err="1">
                <a:solidFill>
                  <a:schemeClr val="bg1">
                    <a:lumMod val="50000"/>
                  </a:schemeClr>
                </a:solidFill>
              </a:rPr>
              <a:t>civil</a:t>
            </a:r>
            <a:r>
              <a:rPr lang="it-IT" sz="2700" dirty="0">
                <a:solidFill>
                  <a:schemeClr val="bg1">
                    <a:lumMod val="50000"/>
                  </a:schemeClr>
                </a:solidFill>
              </a:rPr>
              <a:t> society in a more </a:t>
            </a:r>
            <a:r>
              <a:rPr lang="it-IT" sz="2700" dirty="0" err="1">
                <a:solidFill>
                  <a:schemeClr val="bg1">
                    <a:lumMod val="50000"/>
                  </a:schemeClr>
                </a:solidFill>
              </a:rPr>
              <a:t>direct</a:t>
            </a:r>
            <a:r>
              <a:rPr lang="it-IT" sz="2700" dirty="0">
                <a:solidFill>
                  <a:schemeClr val="bg1">
                    <a:lumMod val="50000"/>
                  </a:schemeClr>
                </a:solidFill>
              </a:rPr>
              <a:t> way </a:t>
            </a:r>
            <a:r>
              <a:rPr lang="it-IT" sz="2700" dirty="0" err="1">
                <a:solidFill>
                  <a:schemeClr val="bg1">
                    <a:lumMod val="50000"/>
                  </a:schemeClr>
                </a:solidFill>
              </a:rPr>
              <a:t>have</a:t>
            </a:r>
            <a:r>
              <a:rPr lang="it-IT" sz="2700" dirty="0">
                <a:solidFill>
                  <a:schemeClr val="bg1">
                    <a:lumMod val="50000"/>
                  </a:schemeClr>
                </a:solidFill>
              </a:rPr>
              <a:t> </a:t>
            </a:r>
            <a:r>
              <a:rPr lang="it-IT" sz="2700" dirty="0" err="1">
                <a:solidFill>
                  <a:schemeClr val="bg1">
                    <a:lumMod val="50000"/>
                  </a:schemeClr>
                </a:solidFill>
              </a:rPr>
              <a:t>been</a:t>
            </a:r>
            <a:r>
              <a:rPr lang="it-IT" sz="2700" dirty="0">
                <a:solidFill>
                  <a:schemeClr val="bg1">
                    <a:lumMod val="50000"/>
                  </a:schemeClr>
                </a:solidFill>
              </a:rPr>
              <a:t> </a:t>
            </a:r>
            <a:r>
              <a:rPr lang="it-IT" sz="2700" dirty="0" err="1">
                <a:solidFill>
                  <a:schemeClr val="bg1">
                    <a:lumMod val="50000"/>
                  </a:schemeClr>
                </a:solidFill>
              </a:rPr>
              <a:t>equally</a:t>
            </a:r>
            <a:r>
              <a:rPr lang="it-IT" sz="2700" dirty="0">
                <a:solidFill>
                  <a:schemeClr val="bg1">
                    <a:lumMod val="50000"/>
                  </a:schemeClr>
                </a:solidFill>
              </a:rPr>
              <a:t> </a:t>
            </a:r>
            <a:r>
              <a:rPr lang="it-IT" sz="2700" dirty="0" err="1">
                <a:solidFill>
                  <a:schemeClr val="bg1">
                    <a:lumMod val="50000"/>
                  </a:schemeClr>
                </a:solidFill>
              </a:rPr>
              <a:t>undertaken</a:t>
            </a:r>
            <a:r>
              <a:rPr lang="it-IT" sz="2700" dirty="0">
                <a:solidFill>
                  <a:schemeClr val="bg1">
                    <a:lumMod val="50000"/>
                  </a:schemeClr>
                </a:solidFill>
              </a:rPr>
              <a:t>:</a:t>
            </a:r>
            <a:br>
              <a:rPr lang="it-IT" sz="2700" dirty="0">
                <a:solidFill>
                  <a:schemeClr val="bg1">
                    <a:lumMod val="50000"/>
                  </a:schemeClr>
                </a:solidFill>
              </a:rPr>
            </a:br>
            <a:br>
              <a:rPr lang="it-IT" sz="2700" dirty="0">
                <a:solidFill>
                  <a:schemeClr val="bg1">
                    <a:lumMod val="50000"/>
                  </a:schemeClr>
                </a:solidFill>
              </a:rPr>
            </a:br>
            <a:r>
              <a:rPr lang="it-IT" sz="2700" dirty="0">
                <a:solidFill>
                  <a:schemeClr val="bg1">
                    <a:lumMod val="50000"/>
                  </a:schemeClr>
                </a:solidFill>
              </a:rPr>
              <a:t>	- Convention for the </a:t>
            </a:r>
            <a:r>
              <a:rPr lang="it-IT" sz="2700" dirty="0" err="1">
                <a:solidFill>
                  <a:schemeClr val="bg1">
                    <a:lumMod val="50000"/>
                  </a:schemeClr>
                </a:solidFill>
              </a:rPr>
              <a:t>Eur</a:t>
            </a:r>
            <a:r>
              <a:rPr lang="it-IT" sz="2700" dirty="0">
                <a:solidFill>
                  <a:schemeClr val="bg1">
                    <a:lumMod val="50000"/>
                  </a:schemeClr>
                </a:solidFill>
              </a:rPr>
              <a:t>. Charter of </a:t>
            </a:r>
            <a:r>
              <a:rPr lang="it-IT" sz="2700" dirty="0" err="1">
                <a:solidFill>
                  <a:schemeClr val="bg1">
                    <a:lumMod val="50000"/>
                  </a:schemeClr>
                </a:solidFill>
              </a:rPr>
              <a:t>Fundamental</a:t>
            </a:r>
            <a:r>
              <a:rPr lang="it-IT" sz="2700" dirty="0">
                <a:solidFill>
                  <a:schemeClr val="bg1">
                    <a:lumMod val="50000"/>
                  </a:schemeClr>
                </a:solidFill>
              </a:rPr>
              <a:t> </a:t>
            </a:r>
            <a:r>
              <a:rPr lang="it-IT" sz="2700" dirty="0" err="1">
                <a:solidFill>
                  <a:schemeClr val="bg1">
                    <a:lumMod val="50000"/>
                  </a:schemeClr>
                </a:solidFill>
              </a:rPr>
              <a:t>Rights</a:t>
            </a:r>
            <a:r>
              <a:rPr lang="it-IT" sz="2700" dirty="0">
                <a:solidFill>
                  <a:schemeClr val="bg1">
                    <a:lumMod val="50000"/>
                  </a:schemeClr>
                </a:solidFill>
              </a:rPr>
              <a:t>	(1999)</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European</a:t>
            </a:r>
            <a:r>
              <a:rPr lang="it-IT" sz="2700" dirty="0">
                <a:solidFill>
                  <a:schemeClr val="bg1">
                    <a:lumMod val="50000"/>
                  </a:schemeClr>
                </a:solidFill>
              </a:rPr>
              <a:t> </a:t>
            </a:r>
            <a:r>
              <a:rPr lang="it-IT" sz="2700" dirty="0" err="1">
                <a:solidFill>
                  <a:schemeClr val="bg1">
                    <a:lumMod val="50000"/>
                  </a:schemeClr>
                </a:solidFill>
              </a:rPr>
              <a:t>Commission</a:t>
            </a:r>
            <a:r>
              <a:rPr lang="it-IT" sz="2700" dirty="0">
                <a:solidFill>
                  <a:schemeClr val="bg1">
                    <a:lumMod val="50000"/>
                  </a:schemeClr>
                </a:solidFill>
              </a:rPr>
              <a:t> </a:t>
            </a:r>
            <a:r>
              <a:rPr lang="it-IT" sz="2700" dirty="0" err="1">
                <a:solidFill>
                  <a:schemeClr val="bg1">
                    <a:lumMod val="50000"/>
                  </a:schemeClr>
                </a:solidFill>
              </a:rPr>
              <a:t>Civic</a:t>
            </a:r>
            <a:r>
              <a:rPr lang="it-IT" sz="2700" dirty="0">
                <a:solidFill>
                  <a:schemeClr val="bg1">
                    <a:lumMod val="50000"/>
                  </a:schemeClr>
                </a:solidFill>
              </a:rPr>
              <a:t> </a:t>
            </a:r>
            <a:r>
              <a:rPr lang="it-IT" sz="2700" dirty="0" err="1">
                <a:solidFill>
                  <a:schemeClr val="bg1">
                    <a:lumMod val="50000"/>
                  </a:schemeClr>
                </a:solidFill>
              </a:rPr>
              <a:t>Dialogue</a:t>
            </a:r>
            <a:br>
              <a:rPr lang="it-IT" sz="2700" dirty="0">
                <a:solidFill>
                  <a:schemeClr val="bg1">
                    <a:lumMod val="50000"/>
                  </a:schemeClr>
                </a:solidFill>
              </a:rPr>
            </a:br>
            <a:r>
              <a:rPr lang="it-IT" sz="2700" dirty="0">
                <a:solidFill>
                  <a:schemeClr val="bg1">
                    <a:lumMod val="50000"/>
                  </a:schemeClr>
                </a:solidFill>
              </a:rPr>
              <a:t>	- Convention on the Future of Europe (2003-2005)</a:t>
            </a:r>
            <a:br>
              <a:rPr lang="it-IT" sz="2700" dirty="0">
                <a:solidFill>
                  <a:schemeClr val="bg1">
                    <a:lumMod val="50000"/>
                  </a:schemeClr>
                </a:solidFill>
              </a:rPr>
            </a:br>
            <a:r>
              <a:rPr lang="it-IT" sz="2700" dirty="0">
                <a:solidFill>
                  <a:schemeClr val="bg1">
                    <a:lumMod val="50000"/>
                  </a:schemeClr>
                </a:solidFill>
              </a:rPr>
              <a:t>	- </a:t>
            </a:r>
            <a:r>
              <a:rPr lang="it-IT" sz="2700" dirty="0" err="1">
                <a:solidFill>
                  <a:schemeClr val="bg1">
                    <a:lumMod val="50000"/>
                  </a:schemeClr>
                </a:solidFill>
              </a:rPr>
              <a:t>European</a:t>
            </a:r>
            <a:r>
              <a:rPr lang="it-IT" sz="2700" dirty="0">
                <a:solidFill>
                  <a:schemeClr val="bg1">
                    <a:lumMod val="50000"/>
                  </a:schemeClr>
                </a:solidFill>
              </a:rPr>
              <a:t> </a:t>
            </a:r>
            <a:r>
              <a:rPr lang="it-IT" sz="2700" dirty="0" err="1">
                <a:solidFill>
                  <a:schemeClr val="bg1">
                    <a:lumMod val="50000"/>
                  </a:schemeClr>
                </a:solidFill>
              </a:rPr>
              <a:t>Citizens</a:t>
            </a:r>
            <a:r>
              <a:rPr lang="it-IT" sz="2700" dirty="0">
                <a:solidFill>
                  <a:schemeClr val="bg1">
                    <a:lumMod val="50000"/>
                  </a:schemeClr>
                </a:solidFill>
              </a:rPr>
              <a:t>’ </a:t>
            </a:r>
            <a:r>
              <a:rPr lang="it-IT" sz="2700" dirty="0" err="1">
                <a:solidFill>
                  <a:schemeClr val="bg1">
                    <a:lumMod val="50000"/>
                  </a:schemeClr>
                </a:solidFill>
              </a:rPr>
              <a:t>Initiative</a:t>
            </a:r>
            <a:br>
              <a:rPr lang="en-US" sz="2700" dirty="0">
                <a:solidFill>
                  <a:schemeClr val="bg1">
                    <a:lumMod val="50000"/>
                  </a:schemeClr>
                </a:solidFill>
              </a:rPr>
            </a:br>
            <a:endParaRPr lang="en-US" sz="1600" dirty="0">
              <a:solidFill>
                <a:schemeClr val="bg1">
                  <a:lumMod val="50000"/>
                </a:schemeClr>
              </a:solidFill>
            </a:endParaRPr>
          </a:p>
        </p:txBody>
      </p:sp>
      <p:pic>
        <p:nvPicPr>
          <p:cNvPr id="5" name="Picture 4"/>
          <p:cNvPicPr>
            <a:picLocks noChangeAspect="1"/>
          </p:cNvPicPr>
          <p:nvPr/>
        </p:nvPicPr>
        <p:blipFill>
          <a:blip r:embed="rId2"/>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1351450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377440" y="459553"/>
            <a:ext cx="9119616" cy="6010232"/>
          </a:xfrm>
        </p:spPr>
        <p:txBody>
          <a:bodyPr anchor="t" anchorCtr="0">
            <a:normAutofit/>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Readings</a:t>
            </a:r>
            <a:br>
              <a:rPr lang="it-IT" sz="3600" b="1" dirty="0">
                <a:solidFill>
                  <a:schemeClr val="bg1">
                    <a:lumMod val="50000"/>
                  </a:schemeClr>
                </a:solidFill>
              </a:rPr>
            </a:br>
            <a:endParaRPr lang="en-US" sz="2400" dirty="0">
              <a:solidFill>
                <a:schemeClr val="bg1">
                  <a:lumMod val="50000"/>
                </a:schemeClr>
              </a:solidFill>
            </a:endParaRPr>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10336"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7" name="Picture 6"/>
          <p:cNvPicPr>
            <a:picLocks noChangeAspect="1"/>
          </p:cNvPicPr>
          <p:nvPr/>
        </p:nvPicPr>
        <p:blipFill>
          <a:blip r:embed="rId6"/>
          <a:stretch>
            <a:fillRect/>
          </a:stretch>
        </p:blipFill>
        <p:spPr>
          <a:xfrm>
            <a:off x="2470839" y="1982547"/>
            <a:ext cx="9153074" cy="3578423"/>
          </a:xfrm>
          <a:prstGeom prst="rect">
            <a:avLst/>
          </a:prstGeom>
        </p:spPr>
      </p:pic>
    </p:spTree>
    <p:extLst>
      <p:ext uri="{BB962C8B-B14F-4D97-AF65-F5344CB8AC3E}">
        <p14:creationId xmlns:p14="http://schemas.microsoft.com/office/powerpoint/2010/main" val="1190704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fontScale="90000"/>
          </a:bodyPr>
          <a:lstStyle/>
          <a:p>
            <a:br>
              <a:rPr lang="it-IT" sz="4400" b="1" dirty="0"/>
            </a:br>
            <a:br>
              <a:rPr lang="it-IT" sz="3600" b="1" dirty="0">
                <a:solidFill>
                  <a:schemeClr val="bg1">
                    <a:lumMod val="50000"/>
                  </a:schemeClr>
                </a:solidFill>
              </a:rPr>
            </a:br>
            <a:r>
              <a:rPr lang="it-IT" sz="3600" b="1" dirty="0">
                <a:solidFill>
                  <a:schemeClr val="bg1">
                    <a:lumMod val="50000"/>
                  </a:schemeClr>
                </a:solidFill>
              </a:rPr>
              <a:t>Objectives</a:t>
            </a:r>
            <a:br>
              <a:rPr lang="it-IT" sz="3600" b="1" dirty="0">
                <a:solidFill>
                  <a:schemeClr val="bg1">
                    <a:lumMod val="50000"/>
                  </a:schemeClr>
                </a:solidFill>
              </a:rPr>
            </a:br>
            <a:br>
              <a:rPr lang="en-GB" sz="2400" dirty="0">
                <a:solidFill>
                  <a:schemeClr val="bg1">
                    <a:lumMod val="50000"/>
                  </a:schemeClr>
                </a:solidFill>
              </a:rPr>
            </a:br>
            <a:br>
              <a:rPr lang="en-GB" sz="3200" dirty="0"/>
            </a:br>
            <a:r>
              <a:rPr lang="en-GB" sz="3200" dirty="0"/>
              <a:t>1. Contemporary challenges to domestic constitutional orders;</a:t>
            </a:r>
            <a:br>
              <a:rPr lang="en-GB" sz="3200" dirty="0"/>
            </a:br>
            <a:br>
              <a:rPr lang="en-GB" sz="3200" dirty="0"/>
            </a:br>
            <a:r>
              <a:rPr lang="en-GB" sz="3200" dirty="0"/>
              <a:t>2. Civic participation in constitutional politics:</a:t>
            </a:r>
            <a:br>
              <a:rPr lang="en-GB" sz="3200" dirty="0"/>
            </a:br>
            <a:r>
              <a:rPr lang="en-GB" sz="3200" dirty="0"/>
              <a:t>		1. Iceland;</a:t>
            </a:r>
            <a:br>
              <a:rPr lang="en-GB" sz="3200" dirty="0"/>
            </a:br>
            <a:r>
              <a:rPr lang="en-GB" sz="3200" dirty="0"/>
              <a:t>		2. Ireland;</a:t>
            </a:r>
            <a:br>
              <a:rPr lang="en-GB" sz="3200" dirty="0"/>
            </a:br>
            <a:r>
              <a:rPr lang="en-GB" sz="3200" dirty="0"/>
              <a:t>		3. Romania;</a:t>
            </a:r>
            <a:br>
              <a:rPr lang="en-GB" sz="3200" dirty="0"/>
            </a:br>
            <a:r>
              <a:rPr lang="en-GB" sz="3200" dirty="0"/>
              <a:t>		4. EU</a:t>
            </a:r>
            <a:br>
              <a:rPr lang="en-GB" sz="3200" dirty="0"/>
            </a:br>
            <a:br>
              <a:rPr lang="en-GB" sz="3200" dirty="0"/>
            </a:b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9824" name="Image" r:id="rId3" imgW="495000" imgH="761760" progId="Photoshop.Image.13">
                  <p:embed/>
                </p:oleObj>
              </mc:Choice>
              <mc:Fallback>
                <p:oleObj name="Image" r:id="rId3" imgW="495000" imgH="761760" progId="Photoshop.Image.13">
                  <p:embed/>
                  <p:pic>
                    <p:nvPicPr>
                      <p:cNvPr id="0" name=""/>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985360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512" name="Picture 80" descr="Risultati immagini per text ball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024" y="1098419"/>
            <a:ext cx="7905999" cy="49095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020090552"/>
              </p:ext>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146758" name="Image" r:id="rId4" imgW="495000" imgH="761760" progId="Photoshop.Image.13">
                  <p:embed/>
                </p:oleObj>
              </mc:Choice>
              <mc:Fallback>
                <p:oleObj name="Image" r:id="rId4" imgW="495000" imgH="761760" progId="Photoshop.Image.13">
                  <p:embed/>
                  <p:pic>
                    <p:nvPicPr>
                      <p:cNvPr id="0" name=""/>
                      <p:cNvPicPr/>
                      <p:nvPr/>
                    </p:nvPicPr>
                    <p:blipFill>
                      <a:blip r:embed="rId5"/>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6"/>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TextBox 6"/>
          <p:cNvSpPr txBox="1"/>
          <p:nvPr/>
        </p:nvSpPr>
        <p:spPr>
          <a:xfrm>
            <a:off x="4196532" y="1878103"/>
            <a:ext cx="6452904" cy="2123658"/>
          </a:xfrm>
          <a:prstGeom prst="rect">
            <a:avLst/>
          </a:prstGeom>
          <a:noFill/>
        </p:spPr>
        <p:txBody>
          <a:bodyPr wrap="square" rtlCol="0">
            <a:spAutoFit/>
          </a:bodyPr>
          <a:lstStyle/>
          <a:p>
            <a:r>
              <a:rPr lang="it-IT" sz="4400" dirty="0" err="1">
                <a:latin typeface="Lucida Handwriting" panose="03010101010101010101" pitchFamily="66" charset="0"/>
              </a:rPr>
              <a:t>What</a:t>
            </a:r>
            <a:r>
              <a:rPr lang="it-IT" sz="4400" dirty="0">
                <a:latin typeface="Lucida Handwriting" panose="03010101010101010101" pitchFamily="66" charset="0"/>
              </a:rPr>
              <a:t> </a:t>
            </a:r>
            <a:r>
              <a:rPr lang="it-IT" sz="4400" dirty="0" err="1">
                <a:latin typeface="Lucida Handwriting" panose="03010101010101010101" pitchFamily="66" charset="0"/>
              </a:rPr>
              <a:t>is</a:t>
            </a:r>
            <a:r>
              <a:rPr lang="it-IT" sz="4400" dirty="0">
                <a:latin typeface="Lucida Handwriting" panose="03010101010101010101" pitchFamily="66" charset="0"/>
              </a:rPr>
              <a:t> happening to </a:t>
            </a:r>
            <a:r>
              <a:rPr lang="it-IT" sz="4400" dirty="0" err="1">
                <a:latin typeface="Lucida Handwriting" panose="03010101010101010101" pitchFamily="66" charset="0"/>
              </a:rPr>
              <a:t>constitutional</a:t>
            </a:r>
            <a:r>
              <a:rPr lang="it-IT" sz="4400" dirty="0">
                <a:latin typeface="Lucida Handwriting" panose="03010101010101010101" pitchFamily="66" charset="0"/>
              </a:rPr>
              <a:t> </a:t>
            </a:r>
            <a:r>
              <a:rPr lang="it-IT" sz="4400" dirty="0" err="1">
                <a:latin typeface="Lucida Handwriting" panose="03010101010101010101" pitchFamily="66" charset="0"/>
              </a:rPr>
              <a:t>democracy</a:t>
            </a:r>
            <a:r>
              <a:rPr lang="it-IT" sz="4400" dirty="0">
                <a:latin typeface="Lucida Handwriting" panose="03010101010101010101" pitchFamily="66" charset="0"/>
              </a:rPr>
              <a:t>?</a:t>
            </a:r>
            <a:endParaRPr lang="en-GB" sz="4400" dirty="0">
              <a:latin typeface="Lucida Handwriting" panose="03010101010101010101" pitchFamily="66" charset="0"/>
            </a:endParaRPr>
          </a:p>
        </p:txBody>
      </p:sp>
    </p:spTree>
    <p:extLst>
      <p:ext uri="{BB962C8B-B14F-4D97-AF65-F5344CB8AC3E}">
        <p14:creationId xmlns:p14="http://schemas.microsoft.com/office/powerpoint/2010/main" val="88226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8944" y="536959"/>
            <a:ext cx="9314688" cy="6010232"/>
          </a:xfrm>
        </p:spPr>
        <p:txBody>
          <a:bodyPr anchor="t" anchorCtr="0">
            <a:normAutofit/>
          </a:bodyPr>
          <a:lstStyle/>
          <a:p>
            <a:br>
              <a:rPr lang="it-IT" sz="4400" b="1" dirty="0"/>
            </a:br>
            <a:br>
              <a:rPr lang="it-IT" sz="3600" b="1" dirty="0">
                <a:solidFill>
                  <a:schemeClr val="bg1">
                    <a:lumMod val="50000"/>
                  </a:schemeClr>
                </a:solidFill>
              </a:rPr>
            </a:br>
            <a:r>
              <a:rPr lang="it-IT" sz="3600" b="1" dirty="0" err="1">
                <a:solidFill>
                  <a:schemeClr val="bg1">
                    <a:lumMod val="50000"/>
                  </a:schemeClr>
                </a:solidFill>
              </a:rPr>
              <a:t>Challenges</a:t>
            </a:r>
            <a:r>
              <a:rPr lang="it-IT" sz="3600" b="1" dirty="0">
                <a:solidFill>
                  <a:schemeClr val="bg1">
                    <a:lumMod val="50000"/>
                  </a:schemeClr>
                </a:solidFill>
              </a:rPr>
              <a:t> to </a:t>
            </a:r>
            <a:r>
              <a:rPr lang="it-IT" sz="3600" b="1" dirty="0" err="1">
                <a:solidFill>
                  <a:schemeClr val="bg1">
                    <a:lumMod val="50000"/>
                  </a:schemeClr>
                </a:solidFill>
              </a:rPr>
              <a:t>constitutional</a:t>
            </a:r>
            <a:r>
              <a:rPr lang="it-IT" sz="3600" b="1" dirty="0">
                <a:solidFill>
                  <a:schemeClr val="bg1">
                    <a:lumMod val="50000"/>
                  </a:schemeClr>
                </a:solidFill>
              </a:rPr>
              <a:t> </a:t>
            </a:r>
            <a:r>
              <a:rPr lang="it-IT" sz="3600" b="1" dirty="0" err="1">
                <a:solidFill>
                  <a:schemeClr val="bg1">
                    <a:lumMod val="50000"/>
                  </a:schemeClr>
                </a:solidFill>
              </a:rPr>
              <a:t>democracy</a:t>
            </a:r>
            <a:br>
              <a:rPr lang="en-GB" sz="2400" dirty="0">
                <a:solidFill>
                  <a:schemeClr val="bg1">
                    <a:lumMod val="50000"/>
                  </a:schemeClr>
                </a:solidFill>
              </a:rPr>
            </a:br>
            <a:br>
              <a:rPr lang="en-GB" sz="2400" dirty="0">
                <a:solidFill>
                  <a:schemeClr val="bg1">
                    <a:lumMod val="50000"/>
                  </a:schemeClr>
                </a:solidFill>
              </a:rPr>
            </a:br>
            <a:r>
              <a:rPr lang="en-GB" sz="3600" dirty="0">
                <a:solidFill>
                  <a:schemeClr val="bg1">
                    <a:lumMod val="50000"/>
                  </a:schemeClr>
                </a:solidFill>
              </a:rPr>
              <a:t>- Many scholars discuss new forms of constitutionalism, in particular </a:t>
            </a:r>
            <a:r>
              <a:rPr lang="en-GB" sz="3600" i="1" dirty="0">
                <a:solidFill>
                  <a:schemeClr val="bg1">
                    <a:lumMod val="50000"/>
                  </a:schemeClr>
                </a:solidFill>
              </a:rPr>
              <a:t>beyond</a:t>
            </a:r>
            <a:r>
              <a:rPr lang="en-GB" sz="3600" dirty="0">
                <a:solidFill>
                  <a:schemeClr val="bg1">
                    <a:lumMod val="50000"/>
                  </a:schemeClr>
                </a:solidFill>
              </a:rPr>
              <a:t> the state;</a:t>
            </a:r>
            <a:br>
              <a:rPr lang="en-GB" sz="3600" dirty="0">
                <a:solidFill>
                  <a:schemeClr val="bg1">
                    <a:lumMod val="50000"/>
                  </a:schemeClr>
                </a:solidFill>
              </a:rPr>
            </a:br>
            <a:br>
              <a:rPr lang="en-GB" sz="3600" dirty="0">
                <a:solidFill>
                  <a:schemeClr val="bg1">
                    <a:lumMod val="50000"/>
                  </a:schemeClr>
                </a:solidFill>
              </a:rPr>
            </a:br>
            <a:r>
              <a:rPr lang="en-GB" sz="3600" dirty="0">
                <a:solidFill>
                  <a:schemeClr val="bg1">
                    <a:lumMod val="50000"/>
                  </a:schemeClr>
                </a:solidFill>
              </a:rPr>
              <a:t>- There is relatively little attention for the complex changes that affect </a:t>
            </a:r>
            <a:r>
              <a:rPr lang="en-GB" sz="3600" i="1" dirty="0">
                <a:solidFill>
                  <a:schemeClr val="bg1">
                    <a:lumMod val="50000"/>
                  </a:schemeClr>
                </a:solidFill>
              </a:rPr>
              <a:t>national</a:t>
            </a:r>
            <a:r>
              <a:rPr lang="en-GB" sz="3600" dirty="0">
                <a:solidFill>
                  <a:schemeClr val="bg1">
                    <a:lumMod val="50000"/>
                  </a:schemeClr>
                </a:solidFill>
              </a:rPr>
              <a:t> or </a:t>
            </a:r>
            <a:r>
              <a:rPr lang="en-GB" sz="3600" i="1" dirty="0">
                <a:solidFill>
                  <a:schemeClr val="bg1">
                    <a:lumMod val="50000"/>
                  </a:schemeClr>
                </a:solidFill>
              </a:rPr>
              <a:t>domestic</a:t>
            </a:r>
            <a:r>
              <a:rPr lang="en-GB" sz="3600" dirty="0">
                <a:solidFill>
                  <a:schemeClr val="bg1">
                    <a:lumMod val="50000"/>
                  </a:schemeClr>
                </a:solidFill>
              </a:rPr>
              <a:t> constitutions</a:t>
            </a:r>
            <a:endParaRPr lang="en-US" sz="2400" dirty="0"/>
          </a:p>
        </p:txBody>
      </p:sp>
      <p:graphicFrame>
        <p:nvGraphicFramePr>
          <p:cNvPr id="4" name="Object 3"/>
          <p:cNvGraphicFramePr>
            <a:graphicFrameLocks noChangeAspect="1"/>
          </p:cNvGraphicFramePr>
          <p:nvPr>
            <p:extLst/>
          </p:nvPr>
        </p:nvGraphicFramePr>
        <p:xfrm>
          <a:off x="11696700" y="5560970"/>
          <a:ext cx="495300" cy="762000"/>
        </p:xfrm>
        <a:graphic>
          <a:graphicData uri="http://schemas.openxmlformats.org/presentationml/2006/ole">
            <mc:AlternateContent xmlns:mc="http://schemas.openxmlformats.org/markup-compatibility/2006">
              <mc:Choice xmlns:v="urn:schemas-microsoft-com:vml" Requires="v">
                <p:oleObj spid="_x0000_s306254" name="Image" r:id="rId3" imgW="495000" imgH="761760" progId="Photoshop.Image.13">
                  <p:embed/>
                </p:oleObj>
              </mc:Choice>
              <mc:Fallback>
                <p:oleObj name="Image" r:id="rId3" imgW="495000" imgH="761760" progId="Photoshop.Image.13">
                  <p:embed/>
                  <p:pic>
                    <p:nvPicPr>
                      <p:cNvPr id="4" name="Object 3"/>
                      <p:cNvPicPr/>
                      <p:nvPr/>
                    </p:nvPicPr>
                    <p:blipFill>
                      <a:blip r:embed="rId4"/>
                      <a:stretch>
                        <a:fillRect/>
                      </a:stretch>
                    </p:blipFill>
                    <p:spPr>
                      <a:xfrm>
                        <a:off x="11696700" y="5560970"/>
                        <a:ext cx="495300" cy="762000"/>
                      </a:xfrm>
                      <a:prstGeom prst="rect">
                        <a:avLst/>
                      </a:prstGeom>
                    </p:spPr>
                  </p:pic>
                </p:oleObj>
              </mc:Fallback>
            </mc:AlternateContent>
          </a:graphicData>
        </a:graphic>
      </p:graphicFrame>
      <p:pic>
        <p:nvPicPr>
          <p:cNvPr id="5" name="Picture 4"/>
          <p:cNvPicPr>
            <a:picLocks noChangeAspect="1"/>
          </p:cNvPicPr>
          <p:nvPr/>
        </p:nvPicPr>
        <p:blipFill>
          <a:blip r:embed="rId5"/>
          <a:stretch>
            <a:fillRect/>
          </a:stretch>
        </p:blipFill>
        <p:spPr>
          <a:xfrm rot="16200000">
            <a:off x="645545" y="1438089"/>
            <a:ext cx="346677" cy="533350"/>
          </a:xfrm>
          <a:prstGeom prst="rect">
            <a:avLst/>
          </a:prstGeom>
        </p:spPr>
      </p:pic>
      <p:sp>
        <p:nvSpPr>
          <p:cNvPr id="9" name="Rectangle 8"/>
          <p:cNvSpPr/>
          <p:nvPr/>
        </p:nvSpPr>
        <p:spPr>
          <a:xfrm>
            <a:off x="552208" y="402847"/>
            <a:ext cx="4400757" cy="584775"/>
          </a:xfrm>
          <a:prstGeom prst="rect">
            <a:avLst/>
          </a:prstGeom>
        </p:spPr>
        <p:txBody>
          <a:bodyPr wrap="none">
            <a:spAutoFit/>
          </a:bodyPr>
          <a:lstStyle/>
          <a:p>
            <a:r>
              <a:rPr lang="en-US" sz="3200" b="1" dirty="0"/>
              <a:t>Constitutional Sociology </a:t>
            </a:r>
          </a:p>
        </p:txBody>
      </p:sp>
      <p:sp>
        <p:nvSpPr>
          <p:cNvPr id="3" name="AutoShape 10"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2" descr="data:image/jpeg;base64,/9j/4AAQSkZJRgABAQAAAQABAAD/2wCEAAkGBxQTEhQTEhQWExUXFxcUGBgXGBQXFhcXFxQWGBcUFBQYHCggGBolHBcUITEhJSkrLi4uFx8zODMsNygtLisBCgoKDg0OGxAQFCwcHxwsLCwsLCwsLCwsLCwsLCssLCwsLCw3LDcuNywsLDc3ODg3NywrLCsrLCsrKysrLCsrK//AABEIAKAAoAMBIgACEQEDEQH/xAAbAAADAAMBAQAAAAAAAAAAAAADBAUBAgYAB//EADYQAAEDAgQDBgYBBAIDAAAAAAEAAhEDIQQSMUEFUWETInGBkaEGMrHB0fDhFEJS8QcjQ2KS/8QAGQEAAwEBAQAAAAAAAAAAAAAAAQIDBAAF/8QAIxEAAgICAwABBQEAAAAAAAAAAAECEQMhEjFBUQQTIySBIv/aAAwDAQACEQMRAD8A5PB8NLrnTeVSMU25WCJ5alexGIgXsp3bEm2p9gkewoLnkdAfCSiYelndJuPulAJsr3DMLaeiR6KwVhKeFko9TDi8eCZFP2RG01Fs0KIrRwgmU7SoLdlJMsbsFNsqlQJrFt2aYFNbtbHgloa6ANprYMR3sWgauoF2CRKVYg/uvNec1YDBqjG0xZU0VBVbWZ2dUT1/d1MwoqYN4yOmmTpNoO3ithZMNrZm5HCeR+xWuOQxTh8Ez4y49WYGwTlfIB8NQeq4h2IcdSV3dZgc003QWn5Sb5TpfouC4nRdTe5rhBBVExYpenjWPNK1ai0zrFNpJXWUpdIbx5iZ8pSVN5NtkzjdTuUPD0YAHK/ogRG+F0Zdfw/0uow9OAoPBWiZO1h15ldEFHI9mnEtG+WyIwLQFM0WbqJcLQpJqnSAWlNGpkDVdQLMmjNwEOE2+rpCWqFu/si0cm2aOfZDlZdVGwJ8UPITqkbKJG2fxWWrT3WTOmiFnNG1uYXmErxpwFoXXComQaBOeJ71v3ZI/GHDXPoh7RmLTM7lvXqE5iqchOcIrh7ezfcGW+y0QdmfIq2fK2NLjAVRuFyBaY/DdhiXsNxNjzCPj6stQyN9Irhpu2S2yXnr/Nk7h6cFxPI++6HSbaeob7JunRzDxt/KqZjPD2GZ/fFX6L5/dUnhqYExp9gjUz76KGRbNGJjrAnKQSFFyepWUDQNMlbBwm6wwrBATChHYgdfRamo3/E+dlqAjspSjth0gBJ6DwQnU1QdTi/L6LBFr8kHAZTFaVFYy/lZc+DKm8SxpIIbZcooEptBcdxAN3CQp8U5x6qbhuBVKju+co16+qrHhVGneQbReDoqOKI82UcPXbUEAj+UlVBp1ATa61w5oEw1waeYT9Wl2jCDct06hNDTJ5Fo5z47w3/Yx7dHCfO0lRG3C6/iODdXw4Lblmo6LleyXT7Di6DUMGS0f/Xp/CLSrQAdon1gBVcK2JB0ED6pIURDY8/K4VqM47Up7Acmjw3KyacW5fj/AEja5fBFqtuSef1k/YJZRHhKjXDs5piUux26MHSFlfZtXQ7RqJfF4rIOZ2+5KHTqRJ5KdWzvMNBM+3JFKwN0b1ONZLu0+vglR8XO0Yw3jy/hWafCqdNuaoQTG948BySNfGUGnutEjlAVbS8Iu2HwvE3vhzhFo8VSwte0dApeH4jmHdbbyR3VJnYj0SOVlVGhrE4gaQpPaZXXEnZFp1ZN0Z9DMOXI8lPlTK8E0KVKz6hcGkCNeQjbqei5fF03vc0y95JMiO6IiIM332tG8rpKVBoPeBBVNjaUWueoVVOiEoWyHWwLajWdmwB4HeIEbaWVzgZcA2fmGs/RbUngfKI8kVrvVK53s7hSo2bFKo5sSwjNHQ6gqHxbBNjtKYgTBHjuFdxlPMzMD3hNt4QKdHPScObT6i6acrSBih2S6gkaxqT7INMWHLQ+aM2cs8rILIkA6G/77LUZBtwymdtPol6lWSBO49gZKLUdIAPL8R9EiyfU/gflBhXZRpG3iitcliR5WRRe3VY5LZug9G73Qz93QzjBh6eY/MdB9gmarCcsbIGKwoe4Zh8t0U6F7Oa4hXqvfFYvykGzIJuLa2N4Vn4fxDqdAscwyYyiN4v9lYo02iCRP0TBpgCwgfuidz1oXh8kfD0HSCfaydqaQAjCjdYxTIiFJsulZNpiCm6Ds26UxTSIjwTGHpmErHj2ErUt4kIzGMP8LzGEa7rFanADtpg/lBWzmkth8saLJIMLDqdpleaxdx2c6oN2QgoOAdDS3cGPZMUmRJU0vyOef/UnzH+1StEYPZz/AAvFdpSnmJPpp7IuaQSdoHrKl8GwzhSaBp8x6lxiPABWHUnGbWzT++i18kYuL+AFOre+wWam4G11qaJD77g+qHh6mk+H2+6Ngpodov7o9Uzh3qThKkAg6yU0xyyT7NuJaLuGqGNVvQbJn0/JU3DP0CqYZyQLQw219T+6LSoSbm6M4hAhFhijQOW76UjmsikvOcflBtugkUZFxdSTHVO4WqGxKQrEAkbyl6z3kwCG9dUyjYrlRexWNbIgQkq2MkgeymAPtmAPWfsmGUM1iIPOL+SfiScxqjicuxy7dPBPUaw1BkJY8tlp2XIwptMopJoefWgkc1Oxx7pKMwk906i46ha1xLSusQBgsMMoAsIk/ZEdh+UhNcJEsYebR7IeKdlddF3ZSKTQKtgSO6YmJHVRq2CsfMFWsdie66puLNH3QahzXIjn4FMpOicoL0hNBBgpkmFpimw4jktqbpCD2MtDWFqqvReufw7lVovShK1CommQpdF6MytGiKYKHsUQGiFPY7UrNavIA56BaPbAR9DdIXxNIO1ErSlggTomKfXmmqFLQp0iUp/AhjcNds36I5oZesftkbF5RvBHPVIYniTGCB3iUXLw6ONvYw1k6oNVwBiFNdxOqflAXqQqk5nEFKdLHXpTa688rjw3CJWbY+qBQqOJumKw0A5JH2EkcCx8Na11hsep2KrcXOZubQhczw27B4Kthq5DS112aA/49D0VsmP1C4cq6Y7/AE4NGea0oOAs7UgR1Czw93/W5v8Ac0o1MtqMDNCPUeCijRJEHiVPKfbySzTCrYim57CCJIm+xhR2i19k1EgtB6pYV6jsddUsO5KGylTE6LLZBhYwhTTgJnouYRdhl56CB9/siVngADyS9IHM49VrWcSYFhvzRiCewf8AXNbMkIdTir3WZ3RzR34GnY5UzhabBoAms5JImM4e99y70/KJS4S0QXGfqrlUtNgUo90eRsjs77j8NGUGNvlt1Rg8GISr6solFsJWLJt9gq5vIEdFipURC2ZU+vWyzOyFCuRM4T8gXQ8OpA2Oi5ngT+4F0WCrwVsMgavgjSOYTl/yH9o5OHLqgYk3DjcReLLpMI6Wrh/iTHdhU7mh228kcn0n+OcQYfr/AMn25r+lb+otAAAOyQ4phMpDwImx8eamM+I6UDNLXToR90XH8XNWGgEAc9T4LI4tHo3FrsXqtOqaweJG6WaTcH96oQEGQuqxOjp8M+3VP036LmsJjIMKoytMFK0MnYUVIc5bgBL16c95puNua1w9WUfDvRsv/fwvFnJAqOOuyzTqSlCNtatHU53Xi7YJulT7qezuhVrAitBGiwwgytDWiUoJA6zoBPkuK+I+I/8Ajabky7oBoFc4/wAT7Ki4zfRviei4CiS4kkySZKtCPpmkdd8OiWq9QpGVC+FdF17GBWIlPCGGeS+Y/Gtea4HKV9Kpuhh8F8n+IKmbEu6LdN/hR5kF+wzpfh74NbjaWacrgbGJBSuN4U/DVDSeZc27XAQHBfSv+NcLlwzTGt0D/kptEsDDevqwN2mLu6HkvKnblR6uKVKzgWtzNkWIWTh5BI1Gy9Sa6m7K8ZT13TTm/wBw1+qktOjdqSsnlnkU1hsTsU52bXgJaphSP36J9Mm4tDtOvCzigPmFvBINaR1RO02IQo5sapYnnqmO0aYUl55LzapCNAUioSQbFH/q9lHFZ36UKq87u9EA8ilVx7QdYU3iHGQ1pcJIFz+EsaU7KL8T1srGUx/dLj4DT3+iMUmJKbJPEuIuruBdoNByW+FZZJ0Wp9ivRK/T/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Tree>
    <p:extLst>
      <p:ext uri="{BB962C8B-B14F-4D97-AF65-F5344CB8AC3E}">
        <p14:creationId xmlns:p14="http://schemas.microsoft.com/office/powerpoint/2010/main" val="3293261256"/>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46705</TotalTime>
  <Words>295</Words>
  <Application>Microsoft Office PowerPoint</Application>
  <PresentationFormat>Widescreen</PresentationFormat>
  <Paragraphs>148</Paragraphs>
  <Slides>51</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61" baseType="lpstr">
      <vt:lpstr>Microsoft YaHei</vt:lpstr>
      <vt:lpstr>Arial</vt:lpstr>
      <vt:lpstr>Arial Unicode MS</vt:lpstr>
      <vt:lpstr>Calibri</vt:lpstr>
      <vt:lpstr>Calibri Light</vt:lpstr>
      <vt:lpstr>Corbel</vt:lpstr>
      <vt:lpstr>Lucida Handwriting</vt:lpstr>
      <vt:lpstr>Tahoma</vt:lpstr>
      <vt:lpstr>Retrospect</vt:lpstr>
      <vt:lpstr>Image</vt:lpstr>
      <vt:lpstr>PowerPoint Presentation</vt:lpstr>
      <vt:lpstr>PowerPoint Presentation</vt:lpstr>
      <vt:lpstr>PowerPoint Presentation</vt:lpstr>
      <vt:lpstr>PowerPoint Presentation</vt:lpstr>
      <vt:lpstr>  Readings </vt:lpstr>
      <vt:lpstr>  Readings </vt:lpstr>
      <vt:lpstr>  Objectives   1. Contemporary challenges to domestic constitutional orders;  2. Civic participation in constitutional politics:   1. Iceland;   2. Ireland;   3. Romania;   4. EU  </vt:lpstr>
      <vt:lpstr>PowerPoint Presentation</vt:lpstr>
      <vt:lpstr>  Challenges to constitutional democracy  - Many scholars discuss new forms of constitutionalism, in particular beyond the state;  - There is relatively little attention for the complex changes that affect national or domestic constitutions</vt:lpstr>
      <vt:lpstr>  Challenges to constitutional democracy - A set of challenges informs a general tendency in domestic contexts towards ‘constitutional acceleration’;  constitutional acceleration: the increased propensity of different actors to engage in (formal) reform of the constitutional order  </vt:lpstr>
      <vt:lpstr>  Challenges to constitutional democracy   Key reasons/motivations for change include: 1. economic reasons, related to the recent economic crisis;  2. reasons of modernization, obsoleteness;  3. reasons of redefinition of political units, in particular due to calls for extensive autonomy of distinctive regions;  4. reasons of identity and national self-rule; 5. reasons of participation and popular sovereignty, calls for more robust participation; 6. reasons of post-sovereignty, adaptation of constitutions to realities of shared sovereignty;  </vt:lpstr>
      <vt:lpstr>  Constitutional Acceleration  Modern constitutionalism is caught in the tension between rigidity/endurance (eternity) and the need for change and reform;  Constitutional acceleration – changing constitutional norms frequently – can be understood as a reaction to ‘societal acceleration’ and ‘high-speed society’;  </vt:lpstr>
      <vt:lpstr>  Constitutional Acceleration  Modern constitutions seek to freeze time or to institutionalize and stabilize characteristics of present society into the future;  But with fast changing societies, there is increased constitutional anomie, that is, an increasing gap or discrepancy between the formal-institutional dimension of constitutional orders and societal relations, forms of interaction, and related norms;  </vt:lpstr>
      <vt:lpstr>  Constitutional Acceleration  In Durkheimian terms, anomie emerges in a context of an ‘absence or defect of a social regulation capable of insuring cooperation between specialized functions’ (Besnard);  Rigid constitutions face the danger of being out of touch with current developments (internet, abortion, gay marriage);</vt:lpstr>
      <vt:lpstr>  Constitutional Acceleration  A danger is, however, that under the banner of necessity of change, constitutional reform leads to evermore power of the executive (to bypass slow parliamentary, deliberative processes) and partisan reforms, rather than consensual ones;   ‘Rapid fire agere’ versus ‘slow-going deliberare’ (Scheuerman 2002)  </vt:lpstr>
      <vt:lpstr>  Modes of constitution-making and reform Constitutional reform includes a range of procedures that involve elite appointment, direct election, or indirect selection of constitutional reform bodies;   Reform process can be either open or closed, and indirectly legitimated (by elites) or directly (by the citizens);  </vt:lpstr>
      <vt:lpstr>   </vt:lpstr>
      <vt:lpstr>  Amendment rules Who can initiate amendment, what procedures are to be followed, which parts of the constitution are immune to change, how is an amendment to be adopted or ratified?;  Distinction: Amendment and Revision  (clearly identified in Austrian Constitution, not so in Italian Constitution)</vt:lpstr>
      <vt:lpstr>  Amendment rules Amendment includes:  Scope (comprehensive, restricted, exceptional)  Single- or multi-track (one or various procedures)  Operational restrictions (e.g. quora)</vt:lpstr>
      <vt:lpstr>  </vt:lpstr>
      <vt:lpstr>  </vt:lpstr>
      <vt:lpstr>  </vt:lpstr>
      <vt:lpstr>  Constitutional Mindsets  ‘[M]odern law does not follow a developmental telos of ever more rational, inclusive, and liberal formation, but faces social conflicts and struggles between social groups and classes, which are always struggles over material and ideological interests’ (Brunkhorst 2014);  Different actors hold different mindsets regarding change, indicating different views of why change is necessary, what the nature of the constitutional order is, and how constitutions ought to operate;  </vt:lpstr>
      <vt:lpstr>  Constitutional Mindsets  Two key mindsets can be identified:  The Kantian mindset: autonomy, egalitarian self-determination, representative government, and universal rights;    The managerial mindset: the rule of law, judicial review, possessive individualism and competition;  </vt:lpstr>
      <vt:lpstr>  Constitutional Mindsets  The Kantian mindset: ‘not just the rule of law – but the emancipation from any law that is not the law to which we have given our agreement’;    The managerial mindset: ‘designed to preserve the evolutionary advances of the structural coupling of law and other functional systems’;  </vt:lpstr>
      <vt:lpstr>  Constitutional Mindsets  The Kantian mindset: universal language of democratizers   The managerial mindset: technocratic language of elites  </vt:lpstr>
      <vt:lpstr>  Participatory constitutionalism  One recent tendency in constitutional change regards the recourse to popular or citizen participation in reforms  It appears increasingly difficult not to involve the citizenry when constitutional reforms are being proposed or new constitutions designed  An important aspect is that of legitimacy, that is, the idea is that if citizens are not involved, it is difficult to argue that the reforms are underpinned by popular support and the idea of popular sovereignty  </vt:lpstr>
      <vt:lpstr>  Participatory constitutionalism  One important argument is that constitutional reform touches upon fundamental questions of a political community, and hence needs some kind of citizen confirmation  A further significant argument is that some questions (e.g. same sex marriage) cannot be resolved by legal means and need to reflect widespread civic attitudes and support </vt:lpstr>
      <vt:lpstr>  Participatory constitutionalism  In significant ways, participatory constitutionalism is different from the ‘legal constitutonalism‘ that became predominant after WWII  Sociologically speaking, participatory constitutionalism is of great interest, as it explicitly links society with constitutional norms and constitutional change</vt:lpstr>
      <vt:lpstr>  Participatory constitutionalism  Participatory constitutionalism can be understood as a form of democratic innovation, in an attempt to (re-)connect citizens to the democratic process  </vt:lpstr>
      <vt:lpstr>  Participatory Constitutionalism   Example Iceland  </vt:lpstr>
      <vt:lpstr>  Example  Iceland    Icelandic Constitutions (1920 - 1944) </vt:lpstr>
      <vt:lpstr>  Example  Iceland    - The collapse of the financial system in Iceland in 2008 led to a deep political crisis  - Intense protests in front of Althingi (the Parliament) led to the resignation of PM Geir H. Haarde and a call for new elections  - One of the most drastic outcomes was the set-up of a Constitutional Council, made up of ‘ordinary citizens’, to reform the Icelandic Constitution</vt:lpstr>
      <vt:lpstr>  Example  Iceland    - Internationally, Iceland became well-known for its ‘crowd-sourced’ constitution-making process, in which the 25 citizens of the Constitutional Council interacted with the wider public through Facebook, Twitter, YouTube and e-mail;  - The whole process encountered a lot of domestic resistance, however, by both the traditionally largest political parties, and others, skeptical of constitutional change;</vt:lpstr>
      <vt:lpstr>  Example  Iceland    - .</vt:lpstr>
      <vt:lpstr>PowerPoint Presentation</vt:lpstr>
      <vt:lpstr>PowerPoint Presentation</vt:lpstr>
      <vt:lpstr>PowerPoint Presentation</vt:lpstr>
      <vt:lpstr>PowerPoint Presentation</vt:lpstr>
      <vt:lpstr>PowerPoint Presentation</vt:lpstr>
      <vt:lpstr>  Example  Ireland    - The economic crisis of 2008 led to calls for constitutional reform, including from major political parties (Fine Gael and Labour party);   </vt:lpstr>
      <vt:lpstr>  Example  Ireland    - In Dec. 2012, a Constitutional Convention was set up, along the lines of earlier experiences in British Columbia and the Netherlands;  - The Convention includes 66 randomly selected citizens (taking into account age, gender, region, education and socio-economic status), 33 politicians, plus an independent chair, as well as experts (political scientists) as mediators and advisors;  </vt:lpstr>
      <vt:lpstr>  Example  Ireland    - 8 matters were to be discussed:   - review of the Dail electoral system  - reducing the presidential term to five years;  - marriage equality;  - clause on women in the home;  - greater participation women in politics and public life;  - removing blasphemy from the Constitution;  - votes for emigrants in presidential elections</vt:lpstr>
      <vt:lpstr>  Example  Ireland    - The Convention consisted of 13 deliberative weekends over more than a year time;  - The Convention adopted 38 recommendations (inter alia on voting age and same-sex marriage);  - The Convention was consultative, but the government promised to hold referenda on some of the proposals (incl. age for eligibility to run for president and same-sex marriage, May 2015); </vt:lpstr>
      <vt:lpstr>  Example  Ireland    - In October 2016, a follow-up Citizens’ Assembly was set up (An Tionól Saoránach), in order to further discuss constitutional change (inter alia regarding abortion (8th amendment) and referendums);   - The Citizens’ Assembly consists of 99 randomly selected citizens; </vt:lpstr>
      <vt:lpstr>PowerPoint Presentation</vt:lpstr>
      <vt:lpstr>  Example  Romania    - Romania experienced (once again) a constitutional crisis in the summer of 2012, due to conflict between the President (Basescu) and the government (PM Ponta);  - In late 2012, Ponta and his PSD party won a large majority in the general elections and started a constitutional reform process;  - An innovative part of this process was the set up of a Forum Constitutional, in which citizens engaged with constitutional reform and proposed their own ideas for the reform process; </vt:lpstr>
      <vt:lpstr>  Example  Romania    - A Forum Constitutional had already been experimented with in 2002-3 , with the first major post-communist constitutional reform;  - The Forum was organized by the NGO Asociatia Pro Democratia (APD) and the Romanian Parliament, and consisted of a series of deliberative meetings and conferences in major Romanian cities, the organization of an online form, and the production of a sizeable final report with citizen proposals; </vt:lpstr>
      <vt:lpstr>  Example  Romania    - Forty-two debates were held with around 1600 participants, online proposals from more than 400 people were received, and a conference was organized with the Venice Commission. The final outcome consisted in a comprehensive report, edited by the president of the Forum, and presented to the parliamentary commission; </vt:lpstr>
      <vt:lpstr>PowerPoint Presentation</vt:lpstr>
      <vt:lpstr>  Example  EU    - The famous democratic deficit of the EU has been predominantly approached from the perspective of representative democracy, and hence attempts have been made to strengthen the European Parliament; - But significant attempts to involve the citizens/civil society in a more direct way have been equally undertaken:   - Convention for the Eur. Charter of Fundamental Rights (1999)  - European Commission Civic Dialogue  - Convention on the Future of Europe (2003-2005)  - European Citizens’ Initiative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society?</dc:title>
  <dc:creator>Paul Blokker</dc:creator>
  <cp:lastModifiedBy>PB</cp:lastModifiedBy>
  <cp:revision>805</cp:revision>
  <cp:lastPrinted>2014-10-06T19:55:55Z</cp:lastPrinted>
  <dcterms:created xsi:type="dcterms:W3CDTF">2014-10-02T10:00:54Z</dcterms:created>
  <dcterms:modified xsi:type="dcterms:W3CDTF">2017-04-25T13:23:13Z</dcterms:modified>
</cp:coreProperties>
</file>