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57" r:id="rId5"/>
    <p:sldId id="275" r:id="rId6"/>
    <p:sldId id="276" r:id="rId7"/>
    <p:sldId id="258" r:id="rId8"/>
    <p:sldId id="259" r:id="rId9"/>
    <p:sldId id="277" r:id="rId10"/>
    <p:sldId id="279" r:id="rId11"/>
    <p:sldId id="278" r:id="rId12"/>
    <p:sldId id="280" r:id="rId13"/>
    <p:sldId id="261" r:id="rId14"/>
    <p:sldId id="281" r:id="rId15"/>
    <p:sldId id="26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8395516-FD8D-44AF-8A27-34874A56719C}" type="datetimeFigureOut">
              <a:rPr lang="cs-CZ" smtClean="0"/>
              <a:pPr/>
              <a:t>27.03.2020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2A8969-FD79-4C2D-A98C-437B0DCEE34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s-mannheim.de/cosmas2/projekt/referenz/connexor/" TargetMode="External"/><Relationship Id="rId2" Type="http://schemas.openxmlformats.org/officeDocument/2006/relationships/hyperlink" Target="http://www.ids-mannheim.de/cosmas2/projekt/referenz/bemerkungen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ds-mannheim.de/cosmas2/projekt/referenz/stt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Getaggte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Suche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>
                <a:solidFill>
                  <a:schemeClr val="accent2"/>
                </a:solidFill>
              </a:rPr>
              <a:t>nachdem</a:t>
            </a:r>
            <a:r>
              <a:rPr lang="cs-CZ" sz="2000" dirty="0" smtClean="0">
                <a:solidFill>
                  <a:schemeClr val="accent2"/>
                </a:solidFill>
              </a:rPr>
              <a:t> der </a:t>
            </a:r>
            <a:r>
              <a:rPr lang="cs-CZ" sz="2000" dirty="0" err="1" smtClean="0">
                <a:solidFill>
                  <a:schemeClr val="accent2"/>
                </a:solidFill>
              </a:rPr>
              <a:t>Morph</a:t>
            </a:r>
            <a:r>
              <a:rPr lang="cs-CZ" sz="2000" dirty="0" smtClean="0">
                <a:solidFill>
                  <a:schemeClr val="accent2"/>
                </a:solidFill>
              </a:rPr>
              <a:t>-</a:t>
            </a:r>
            <a:r>
              <a:rPr lang="cs-CZ" sz="2000" dirty="0" err="1" smtClean="0">
                <a:solidFill>
                  <a:schemeClr val="accent2"/>
                </a:solidFill>
              </a:rPr>
              <a:t>Assistent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die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Suchanfrage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formuliert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hat</a:t>
            </a:r>
            <a:r>
              <a:rPr lang="cs-CZ" sz="2000" dirty="0" smtClean="0">
                <a:solidFill>
                  <a:schemeClr val="accent2"/>
                </a:solidFill>
              </a:rPr>
              <a:t> (MORPH(NUM ORD), </a:t>
            </a:r>
            <a:r>
              <a:rPr lang="cs-CZ" sz="2000" dirty="0" err="1" smtClean="0">
                <a:solidFill>
                  <a:schemeClr val="accent2"/>
                </a:solidFill>
              </a:rPr>
              <a:t>wählen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Sie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smtClean="0">
                <a:solidFill>
                  <a:schemeClr val="accent2"/>
                </a:solidFill>
              </a:rPr>
              <a:t>„</a:t>
            </a:r>
            <a:r>
              <a:rPr lang="cs-CZ" sz="2000" dirty="0" err="1" smtClean="0">
                <a:solidFill>
                  <a:schemeClr val="accent2"/>
                </a:solidFill>
              </a:rPr>
              <a:t>Suchen</a:t>
            </a:r>
            <a:r>
              <a:rPr lang="cs-CZ" sz="2000" dirty="0" smtClean="0">
                <a:solidFill>
                  <a:schemeClr val="accent2"/>
                </a:solidFill>
              </a:rPr>
              <a:t>“</a:t>
            </a:r>
          </a:p>
          <a:p>
            <a:r>
              <a:rPr lang="cs-CZ" sz="2000" dirty="0" err="1" smtClean="0">
                <a:solidFill>
                  <a:schemeClr val="accent2"/>
                </a:solidFill>
              </a:rPr>
              <a:t>als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Ergebnisse</a:t>
            </a:r>
            <a:r>
              <a:rPr lang="cs-CZ" sz="2000" dirty="0" smtClean="0">
                <a:solidFill>
                  <a:schemeClr val="accent2"/>
                </a:solidFill>
              </a:rPr>
              <a:t> (KWIC-</a:t>
            </a:r>
            <a:r>
              <a:rPr lang="cs-CZ" sz="2000" dirty="0" err="1" smtClean="0">
                <a:solidFill>
                  <a:schemeClr val="accent2"/>
                </a:solidFill>
              </a:rPr>
              <a:t>Ansicht</a:t>
            </a:r>
            <a:r>
              <a:rPr lang="cs-CZ" sz="2000" dirty="0" smtClean="0">
                <a:solidFill>
                  <a:schemeClr val="accent2"/>
                </a:solidFill>
              </a:rPr>
              <a:t>) </a:t>
            </a:r>
            <a:r>
              <a:rPr lang="cs-CZ" sz="2000" dirty="0" err="1" smtClean="0">
                <a:solidFill>
                  <a:schemeClr val="accent2"/>
                </a:solidFill>
              </a:rPr>
              <a:t>werden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Konkordanzen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mit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unterschiedlichen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Ordinalzahlen</a:t>
            </a:r>
            <a:r>
              <a:rPr lang="cs-CZ" sz="2000" dirty="0" smtClean="0">
                <a:solidFill>
                  <a:schemeClr val="accent2"/>
                </a:solidFill>
              </a:rPr>
              <a:t> </a:t>
            </a:r>
            <a:r>
              <a:rPr lang="cs-CZ" sz="2000" dirty="0" err="1" smtClean="0">
                <a:solidFill>
                  <a:schemeClr val="accent2"/>
                </a:solidFill>
              </a:rPr>
              <a:t>erscheinen</a:t>
            </a:r>
            <a:endParaRPr lang="cs-CZ" sz="2000" dirty="0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45224"/>
            <a:ext cx="24860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4324350"/>
            <a:ext cx="48577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Fehlerhaftigkeit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 err="1" smtClean="0"/>
              <a:t>Suchen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dieselbe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Weise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Pluralformen</a:t>
            </a:r>
            <a:r>
              <a:rPr lang="cs-CZ" dirty="0" smtClean="0">
                <a:solidFill>
                  <a:srgbClr val="FF0000"/>
                </a:solidFill>
              </a:rPr>
              <a:t> der </a:t>
            </a:r>
            <a:r>
              <a:rPr lang="cs-CZ" dirty="0" err="1" smtClean="0">
                <a:solidFill>
                  <a:srgbClr val="FF0000"/>
                </a:solidFill>
              </a:rPr>
              <a:t>Eigennamen</a:t>
            </a:r>
            <a:r>
              <a:rPr lang="cs-CZ" dirty="0" smtClean="0"/>
              <a:t>; </a:t>
            </a:r>
            <a:r>
              <a:rPr lang="cs-CZ" dirty="0" err="1" smtClean="0"/>
              <a:t>beobachten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dabei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Fehlerhaftigkeit</a:t>
            </a:r>
            <a:r>
              <a:rPr lang="cs-CZ" dirty="0" smtClean="0"/>
              <a:t> des </a:t>
            </a:r>
            <a:r>
              <a:rPr lang="cs-CZ" dirty="0" err="1" smtClean="0"/>
              <a:t>Tagsets</a:t>
            </a:r>
            <a:r>
              <a:rPr lang="cs-CZ" dirty="0" smtClean="0"/>
              <a:t> in </a:t>
            </a:r>
            <a:r>
              <a:rPr lang="cs-CZ" dirty="0" err="1" smtClean="0"/>
              <a:t>dieser</a:t>
            </a:r>
            <a:r>
              <a:rPr lang="cs-CZ" dirty="0" smtClean="0"/>
              <a:t> Kategorie</a:t>
            </a:r>
          </a:p>
          <a:p>
            <a:pPr lvl="1" algn="r">
              <a:buNone/>
            </a:pPr>
            <a:endParaRPr lang="cs-CZ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Suche</a:t>
            </a:r>
            <a:r>
              <a:rPr lang="cs-CZ" dirty="0" smtClean="0"/>
              <a:t>: </a:t>
            </a:r>
            <a:r>
              <a:rPr lang="cs-CZ" dirty="0" err="1" smtClean="0"/>
              <a:t>Kombination</a:t>
            </a:r>
            <a:r>
              <a:rPr lang="cs-CZ" dirty="0" smtClean="0"/>
              <a:t> </a:t>
            </a:r>
            <a:r>
              <a:rPr lang="cs-CZ" dirty="0" err="1" smtClean="0"/>
              <a:t>von</a:t>
            </a:r>
            <a:r>
              <a:rPr lang="cs-CZ" dirty="0" smtClean="0"/>
              <a:t> Kategorie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konkretem</a:t>
            </a:r>
            <a:r>
              <a:rPr lang="cs-CZ" dirty="0" smtClean="0"/>
              <a:t> </a:t>
            </a:r>
            <a:r>
              <a:rPr lang="cs-CZ" dirty="0" err="1" smtClean="0"/>
              <a:t>Suchwort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 smtClean="0"/>
              <a:t>morpho</a:t>
            </a:r>
            <a:r>
              <a:rPr lang="cs-CZ" dirty="0" smtClean="0"/>
              <a:t>-</a:t>
            </a:r>
            <a:r>
              <a:rPr lang="cs-CZ" dirty="0" err="1" smtClean="0"/>
              <a:t>syntaktische</a:t>
            </a:r>
            <a:r>
              <a:rPr lang="cs-CZ" dirty="0" smtClean="0"/>
              <a:t> </a:t>
            </a:r>
            <a:r>
              <a:rPr lang="cs-CZ" dirty="0" err="1" smtClean="0"/>
              <a:t>Kategorien</a:t>
            </a:r>
            <a:r>
              <a:rPr lang="cs-CZ" dirty="0" smtClean="0"/>
              <a:t> </a:t>
            </a:r>
            <a:r>
              <a:rPr lang="cs-CZ" dirty="0" err="1" smtClean="0"/>
              <a:t>lassen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auch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einer</a:t>
            </a:r>
            <a:r>
              <a:rPr lang="cs-CZ" dirty="0" smtClean="0"/>
              <a:t> </a:t>
            </a:r>
            <a:r>
              <a:rPr lang="cs-CZ" dirty="0" err="1" smtClean="0"/>
              <a:t>konkreten</a:t>
            </a:r>
            <a:r>
              <a:rPr lang="cs-CZ" dirty="0" smtClean="0"/>
              <a:t> </a:t>
            </a:r>
            <a:r>
              <a:rPr lang="cs-CZ" dirty="0" err="1" smtClean="0"/>
              <a:t>Wortform</a:t>
            </a:r>
            <a:r>
              <a:rPr lang="cs-CZ" dirty="0" smtClean="0"/>
              <a:t> </a:t>
            </a:r>
            <a:r>
              <a:rPr lang="cs-CZ" dirty="0" err="1" smtClean="0"/>
              <a:t>kombinieren</a:t>
            </a:r>
            <a:endParaRPr lang="cs-CZ" dirty="0" smtClean="0"/>
          </a:p>
          <a:p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Regeln</a:t>
            </a:r>
            <a:r>
              <a:rPr lang="cs-CZ" dirty="0" smtClean="0"/>
              <a:t> der </a:t>
            </a:r>
            <a:r>
              <a:rPr lang="cs-CZ" dirty="0" err="1" smtClean="0"/>
              <a:t>Verbindung</a:t>
            </a:r>
            <a:r>
              <a:rPr lang="cs-CZ" dirty="0" smtClean="0"/>
              <a:t> </a:t>
            </a:r>
            <a:r>
              <a:rPr lang="cs-CZ" dirty="0" err="1" smtClean="0"/>
              <a:t>zweier</a:t>
            </a:r>
            <a:r>
              <a:rPr lang="cs-CZ" dirty="0" smtClean="0"/>
              <a:t> </a:t>
            </a:r>
            <a:r>
              <a:rPr lang="cs-CZ" dirty="0" err="1" smtClean="0"/>
              <a:t>Wörter</a:t>
            </a:r>
            <a:r>
              <a:rPr lang="cs-CZ" dirty="0" smtClean="0"/>
              <a:t> </a:t>
            </a:r>
            <a:r>
              <a:rPr lang="cs-CZ" dirty="0" err="1" smtClean="0"/>
              <a:t>sind</a:t>
            </a:r>
            <a:r>
              <a:rPr lang="cs-CZ" dirty="0" smtClean="0"/>
              <a:t> </a:t>
            </a:r>
            <a:r>
              <a:rPr lang="cs-CZ" dirty="0" err="1" smtClean="0"/>
              <a:t>gleich</a:t>
            </a:r>
            <a:r>
              <a:rPr lang="cs-CZ" dirty="0" smtClean="0"/>
              <a:t>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Archiv W</a:t>
            </a:r>
          </a:p>
          <a:p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Suche</a:t>
            </a:r>
            <a:r>
              <a:rPr lang="cs-CZ" dirty="0" smtClean="0"/>
              <a:t> nach „</a:t>
            </a:r>
            <a:r>
              <a:rPr lang="cs-CZ" dirty="0" err="1" smtClean="0"/>
              <a:t>am</a:t>
            </a:r>
            <a:r>
              <a:rPr lang="cs-CZ" dirty="0" smtClean="0"/>
              <a:t> + Adjektiv </a:t>
            </a:r>
            <a:r>
              <a:rPr lang="cs-CZ" dirty="0" err="1" smtClean="0"/>
              <a:t>im</a:t>
            </a:r>
            <a:r>
              <a:rPr lang="cs-CZ" dirty="0" smtClean="0"/>
              <a:t> Superlativ“ </a:t>
            </a:r>
            <a:r>
              <a:rPr lang="cs-CZ" dirty="0" err="1" smtClean="0"/>
              <a:t>würde</a:t>
            </a:r>
            <a:r>
              <a:rPr lang="cs-CZ" dirty="0" smtClean="0"/>
              <a:t> </a:t>
            </a:r>
            <a:r>
              <a:rPr lang="cs-CZ" dirty="0" err="1" smtClean="0"/>
              <a:t>deshalb</a:t>
            </a:r>
            <a:r>
              <a:rPr lang="cs-CZ" dirty="0" smtClean="0"/>
              <a:t> </a:t>
            </a:r>
            <a:r>
              <a:rPr lang="cs-CZ" dirty="0" err="1" smtClean="0"/>
              <a:t>folgendermaßen</a:t>
            </a:r>
            <a:r>
              <a:rPr lang="cs-CZ" dirty="0" smtClean="0"/>
              <a:t> </a:t>
            </a:r>
            <a:r>
              <a:rPr lang="cs-CZ" dirty="0" err="1" smtClean="0"/>
              <a:t>verlaufen</a:t>
            </a:r>
            <a:endParaRPr lang="cs-CZ" dirty="0" smtClean="0"/>
          </a:p>
          <a:p>
            <a:pPr lvl="1"/>
            <a:r>
              <a:rPr lang="cs-CZ" dirty="0" err="1" smtClean="0"/>
              <a:t>ins</a:t>
            </a:r>
            <a:r>
              <a:rPr lang="cs-CZ" dirty="0" smtClean="0"/>
              <a:t> </a:t>
            </a:r>
            <a:r>
              <a:rPr lang="cs-CZ" dirty="0" err="1" smtClean="0"/>
              <a:t>Suchanfragefester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am</a:t>
            </a:r>
            <a:r>
              <a:rPr lang="cs-CZ" dirty="0" smtClean="0"/>
              <a:t> </a:t>
            </a:r>
            <a:r>
              <a:rPr lang="cs-CZ" dirty="0" err="1" smtClean="0"/>
              <a:t>einschreiben</a:t>
            </a:r>
            <a:r>
              <a:rPr lang="cs-CZ" dirty="0" smtClean="0"/>
              <a:t>, </a:t>
            </a:r>
            <a:r>
              <a:rPr lang="cs-CZ" dirty="0" err="1" smtClean="0"/>
              <a:t>Operator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/+w1 </a:t>
            </a:r>
            <a:r>
              <a:rPr lang="cs-CZ" dirty="0" err="1" smtClean="0"/>
              <a:t>wählen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Hilfe</a:t>
            </a:r>
            <a:r>
              <a:rPr lang="cs-CZ" dirty="0" smtClean="0"/>
              <a:t> des </a:t>
            </a:r>
            <a:r>
              <a:rPr lang="cs-CZ" dirty="0" err="1" smtClean="0"/>
              <a:t>Morph</a:t>
            </a:r>
            <a:r>
              <a:rPr lang="cs-CZ" dirty="0" smtClean="0"/>
              <a:t>-</a:t>
            </a:r>
            <a:r>
              <a:rPr lang="cs-CZ" dirty="0" err="1" smtClean="0"/>
              <a:t>Assistenten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Kategorie </a:t>
            </a:r>
            <a:r>
              <a:rPr lang="cs-CZ" dirty="0" smtClean="0">
                <a:solidFill>
                  <a:srgbClr val="FF0000"/>
                </a:solidFill>
              </a:rPr>
              <a:t>Adjektiv </a:t>
            </a:r>
            <a:r>
              <a:rPr lang="cs-CZ" dirty="0" err="1" smtClean="0">
                <a:solidFill>
                  <a:srgbClr val="FF0000"/>
                </a:solidFill>
              </a:rPr>
              <a:t>im</a:t>
            </a:r>
            <a:r>
              <a:rPr lang="cs-CZ" dirty="0" smtClean="0">
                <a:solidFill>
                  <a:srgbClr val="FF0000"/>
                </a:solidFill>
              </a:rPr>
              <a:t> Superlativ </a:t>
            </a:r>
            <a:r>
              <a:rPr lang="cs-CZ" dirty="0" err="1" smtClean="0"/>
              <a:t>wählen</a:t>
            </a:r>
            <a:endParaRPr lang="cs-CZ" dirty="0" smtClean="0"/>
          </a:p>
          <a:p>
            <a:pPr lvl="1"/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volle</a:t>
            </a:r>
            <a:r>
              <a:rPr lang="cs-CZ" dirty="0" smtClean="0"/>
              <a:t>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sollte</a:t>
            </a:r>
            <a:r>
              <a:rPr lang="cs-CZ" dirty="0" smtClean="0"/>
              <a:t> </a:t>
            </a:r>
            <a:r>
              <a:rPr lang="cs-CZ" dirty="0" err="1" smtClean="0"/>
              <a:t>dann</a:t>
            </a:r>
            <a:r>
              <a:rPr lang="cs-CZ" dirty="0" smtClean="0"/>
              <a:t> </a:t>
            </a:r>
            <a:r>
              <a:rPr lang="cs-CZ" dirty="0" err="1" smtClean="0"/>
              <a:t>aussehen</a:t>
            </a:r>
            <a:r>
              <a:rPr lang="cs-CZ" dirty="0" smtClean="0"/>
              <a:t>: 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</a:rPr>
              <a:t>am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 /+w1 MORPH(A SUP)</a:t>
            </a:r>
          </a:p>
          <a:p>
            <a:pPr lvl="1"/>
            <a:r>
              <a:rPr lang="cs-CZ" dirty="0" err="1" smtClean="0"/>
              <a:t>lassen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laufen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kontrollieren</a:t>
            </a:r>
            <a:r>
              <a:rPr lang="cs-CZ" dirty="0" smtClean="0"/>
              <a:t> 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Ergebnisse</a:t>
            </a:r>
            <a:endParaRPr lang="cs-CZ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066800"/>
          </a:xfrm>
        </p:spPr>
        <p:txBody>
          <a:bodyPr>
            <a:normAutofit/>
          </a:bodyPr>
          <a:lstStyle/>
          <a:p>
            <a:r>
              <a:rPr lang="cs-CZ" sz="2800" dirty="0" err="1" smtClean="0"/>
              <a:t>Ausnutzung</a:t>
            </a:r>
            <a:r>
              <a:rPr lang="cs-CZ" sz="2800" dirty="0" smtClean="0"/>
              <a:t> der Kategorie </a:t>
            </a:r>
            <a:r>
              <a:rPr lang="cs-CZ" sz="2800" dirty="0" err="1" smtClean="0"/>
              <a:t>für</a:t>
            </a:r>
            <a:r>
              <a:rPr lang="cs-CZ" sz="2800" dirty="0" smtClean="0"/>
              <a:t> </a:t>
            </a:r>
            <a:r>
              <a:rPr lang="cs-CZ" sz="2800" dirty="0" err="1" smtClean="0"/>
              <a:t>Unterscheidung</a:t>
            </a:r>
            <a:r>
              <a:rPr lang="cs-CZ" sz="2800" dirty="0" smtClean="0"/>
              <a:t> der Homonymie/</a:t>
            </a:r>
            <a:r>
              <a:rPr lang="cs-CZ" sz="2800" dirty="0" err="1" smtClean="0"/>
              <a:t>Homographie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cs-CZ" dirty="0" err="1" smtClean="0">
                <a:solidFill>
                  <a:schemeClr val="accent2"/>
                </a:solidFill>
              </a:rPr>
              <a:t>Bei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homographen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Formen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können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Sie</a:t>
            </a:r>
            <a:r>
              <a:rPr lang="cs-CZ" dirty="0" smtClean="0">
                <a:solidFill>
                  <a:schemeClr val="accent2"/>
                </a:solidFill>
              </a:rPr>
              <a:t> durch </a:t>
            </a:r>
            <a:r>
              <a:rPr lang="cs-CZ" dirty="0" err="1" smtClean="0">
                <a:solidFill>
                  <a:schemeClr val="accent2"/>
                </a:solidFill>
              </a:rPr>
              <a:t>Hinzufügung</a:t>
            </a:r>
            <a:r>
              <a:rPr lang="cs-CZ" dirty="0" smtClean="0">
                <a:solidFill>
                  <a:schemeClr val="accent2"/>
                </a:solidFill>
              </a:rPr>
              <a:t> der Kategorie </a:t>
            </a:r>
            <a:r>
              <a:rPr lang="cs-CZ" dirty="0" err="1" smtClean="0">
                <a:solidFill>
                  <a:schemeClr val="accent2"/>
                </a:solidFill>
              </a:rPr>
              <a:t>die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Bedeutung</a:t>
            </a:r>
            <a:r>
              <a:rPr lang="cs-CZ" dirty="0" smtClean="0">
                <a:solidFill>
                  <a:schemeClr val="accent2"/>
                </a:solidFill>
              </a:rPr>
              <a:t>/</a:t>
            </a:r>
            <a:r>
              <a:rPr lang="cs-CZ" dirty="0" err="1" smtClean="0">
                <a:solidFill>
                  <a:schemeClr val="accent2"/>
                </a:solidFill>
              </a:rPr>
              <a:t>Funktion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unterscheiden</a:t>
            </a:r>
            <a:r>
              <a:rPr lang="cs-CZ" dirty="0" smtClean="0">
                <a:solidFill>
                  <a:schemeClr val="accent2"/>
                </a:solidFill>
              </a:rPr>
              <a:t>. </a:t>
            </a:r>
            <a:r>
              <a:rPr lang="cs-CZ" dirty="0" err="1" smtClean="0">
                <a:solidFill>
                  <a:schemeClr val="accent2"/>
                </a:solidFill>
              </a:rPr>
              <a:t>Das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Wort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sein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bezeichnet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im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Deutschen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ein</a:t>
            </a:r>
            <a:r>
              <a:rPr lang="cs-CZ" dirty="0" smtClean="0">
                <a:solidFill>
                  <a:schemeClr val="accent2"/>
                </a:solidFill>
              </a:rPr>
              <a:t> Verb (</a:t>
            </a:r>
            <a:r>
              <a:rPr lang="cs-CZ" dirty="0" err="1" smtClean="0">
                <a:solidFill>
                  <a:schemeClr val="accent2"/>
                </a:solidFill>
              </a:rPr>
              <a:t>existieren</a:t>
            </a:r>
            <a:r>
              <a:rPr lang="cs-CZ" dirty="0" smtClean="0">
                <a:solidFill>
                  <a:schemeClr val="accent2"/>
                </a:solidFill>
              </a:rPr>
              <a:t>) </a:t>
            </a:r>
            <a:r>
              <a:rPr lang="cs-CZ" dirty="0" err="1" smtClean="0">
                <a:solidFill>
                  <a:schemeClr val="accent2"/>
                </a:solidFill>
              </a:rPr>
              <a:t>und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ein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Possessivpronomen</a:t>
            </a:r>
            <a:r>
              <a:rPr lang="cs-CZ" dirty="0" smtClean="0">
                <a:solidFill>
                  <a:schemeClr val="accent2"/>
                </a:solidFill>
              </a:rPr>
              <a:t>. </a:t>
            </a:r>
            <a:r>
              <a:rPr lang="cs-CZ" dirty="0" err="1" smtClean="0">
                <a:solidFill>
                  <a:schemeClr val="accent2"/>
                </a:solidFill>
              </a:rPr>
              <a:t>Wollen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Sie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nur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eine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dieser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Funktionen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wählen</a:t>
            </a:r>
            <a:r>
              <a:rPr lang="cs-CZ" dirty="0" smtClean="0">
                <a:solidFill>
                  <a:schemeClr val="accent2"/>
                </a:solidFill>
              </a:rPr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fügen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Sie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die</a:t>
            </a:r>
            <a:r>
              <a:rPr lang="cs-CZ" dirty="0" smtClean="0">
                <a:solidFill>
                  <a:schemeClr val="accent2"/>
                </a:solidFill>
              </a:rPr>
              <a:t> Kategorie per </a:t>
            </a:r>
            <a:r>
              <a:rPr lang="cs-CZ" dirty="0" err="1" smtClean="0">
                <a:solidFill>
                  <a:schemeClr val="accent2"/>
                </a:solidFill>
              </a:rPr>
              <a:t>Morph</a:t>
            </a:r>
            <a:r>
              <a:rPr lang="cs-CZ" dirty="0" smtClean="0">
                <a:solidFill>
                  <a:schemeClr val="accent2"/>
                </a:solidFill>
              </a:rPr>
              <a:t>-</a:t>
            </a:r>
            <a:r>
              <a:rPr lang="cs-CZ" dirty="0" err="1" smtClean="0">
                <a:solidFill>
                  <a:schemeClr val="accent2"/>
                </a:solidFill>
              </a:rPr>
              <a:t>Assisstenten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und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dem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logischen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Operator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  <a:latin typeface="+mj-lt"/>
              </a:rPr>
              <a:t>/w0 </a:t>
            </a:r>
            <a:r>
              <a:rPr lang="cs-CZ" dirty="0" err="1" smtClean="0">
                <a:solidFill>
                  <a:schemeClr val="accent2"/>
                </a:solidFill>
              </a:rPr>
              <a:t>hinzu</a:t>
            </a:r>
            <a:r>
              <a:rPr lang="cs-CZ" dirty="0" smtClean="0">
                <a:solidFill>
                  <a:schemeClr val="accent2"/>
                </a:solidFill>
              </a:rPr>
              <a:t>.</a:t>
            </a:r>
          </a:p>
          <a:p>
            <a:pPr marL="914400" lvl="1" indent="-514350"/>
            <a:r>
              <a:rPr lang="cs-CZ" dirty="0" err="1" smtClean="0">
                <a:solidFill>
                  <a:srgbClr val="FF0000"/>
                </a:solidFill>
              </a:rPr>
              <a:t>sein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als</a:t>
            </a:r>
            <a:r>
              <a:rPr lang="cs-CZ" dirty="0" smtClean="0">
                <a:solidFill>
                  <a:srgbClr val="FF0000"/>
                </a:solidFill>
              </a:rPr>
              <a:t> Pronomen 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</a:rPr>
              <a:t>sein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/w0 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MORPH(PRON)</a:t>
            </a:r>
          </a:p>
          <a:p>
            <a:pPr marL="914400" lvl="1" indent="-514350">
              <a:buNone/>
            </a:pPr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Abgrenzung</a:t>
            </a:r>
            <a:r>
              <a:rPr lang="cs-CZ" dirty="0" smtClean="0"/>
              <a:t> des </a:t>
            </a:r>
            <a:r>
              <a:rPr lang="cs-CZ" dirty="0" err="1" smtClean="0"/>
              <a:t>Lemmas</a:t>
            </a:r>
            <a:r>
              <a:rPr lang="cs-CZ" dirty="0" smtClean="0"/>
              <a:t> </a:t>
            </a:r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konkrete</a:t>
            </a:r>
            <a:r>
              <a:rPr lang="cs-CZ" dirty="0" smtClean="0"/>
              <a:t> </a:t>
            </a:r>
            <a:r>
              <a:rPr lang="cs-CZ" dirty="0" err="1" smtClean="0"/>
              <a:t>Funktion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cs-CZ" dirty="0" err="1" smtClean="0">
                <a:solidFill>
                  <a:schemeClr val="accent2"/>
                </a:solidFill>
              </a:rPr>
              <a:t>Wollen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Sie</a:t>
            </a:r>
            <a:r>
              <a:rPr lang="cs-CZ" dirty="0" smtClean="0">
                <a:solidFill>
                  <a:schemeClr val="accent2"/>
                </a:solidFill>
              </a:rPr>
              <a:t> z.B. </a:t>
            </a:r>
            <a:r>
              <a:rPr lang="cs-CZ" dirty="0" err="1" smtClean="0">
                <a:solidFill>
                  <a:schemeClr val="accent2"/>
                </a:solidFill>
              </a:rPr>
              <a:t>ein</a:t>
            </a:r>
            <a:r>
              <a:rPr lang="cs-CZ" dirty="0" smtClean="0">
                <a:solidFill>
                  <a:schemeClr val="accent2"/>
                </a:solidFill>
              </a:rPr>
              <a:t> Verb </a:t>
            </a:r>
            <a:r>
              <a:rPr lang="cs-CZ" dirty="0" err="1" smtClean="0">
                <a:solidFill>
                  <a:schemeClr val="accent2"/>
                </a:solidFill>
              </a:rPr>
              <a:t>nur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einer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konkreten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Funktion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heraussuchen</a:t>
            </a:r>
            <a:r>
              <a:rPr lang="cs-CZ" dirty="0" smtClean="0">
                <a:solidFill>
                  <a:schemeClr val="accent2"/>
                </a:solidFill>
              </a:rPr>
              <a:t>, </a:t>
            </a:r>
            <a:r>
              <a:rPr lang="cs-CZ" dirty="0" err="1" smtClean="0">
                <a:solidFill>
                  <a:schemeClr val="accent2"/>
                </a:solidFill>
              </a:rPr>
              <a:t>fügen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Sie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dem</a:t>
            </a:r>
            <a:r>
              <a:rPr lang="cs-CZ" dirty="0" smtClean="0">
                <a:solidFill>
                  <a:schemeClr val="accent2"/>
                </a:solidFill>
              </a:rPr>
              <a:t> Verb </a:t>
            </a:r>
            <a:r>
              <a:rPr lang="cs-CZ" dirty="0" err="1" smtClean="0">
                <a:solidFill>
                  <a:schemeClr val="accent2"/>
                </a:solidFill>
              </a:rPr>
              <a:t>das</a:t>
            </a:r>
            <a:r>
              <a:rPr lang="cs-CZ" dirty="0" smtClean="0">
                <a:solidFill>
                  <a:schemeClr val="accent2"/>
                </a:solidFill>
              </a:rPr>
              <a:t> Lemma-</a:t>
            </a:r>
            <a:r>
              <a:rPr lang="cs-CZ" dirty="0" err="1" smtClean="0">
                <a:solidFill>
                  <a:schemeClr val="accent2"/>
                </a:solidFill>
              </a:rPr>
              <a:t>Zeichen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&amp;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und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fügen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Sie</a:t>
            </a:r>
            <a:r>
              <a:rPr lang="cs-CZ" dirty="0" smtClean="0">
                <a:solidFill>
                  <a:schemeClr val="accent2"/>
                </a:solidFill>
              </a:rPr>
              <a:t> </a:t>
            </a:r>
            <a:r>
              <a:rPr lang="cs-CZ" dirty="0" err="1" smtClean="0">
                <a:solidFill>
                  <a:schemeClr val="accent2"/>
                </a:solidFill>
              </a:rPr>
              <a:t>die</a:t>
            </a:r>
            <a:r>
              <a:rPr lang="cs-CZ" dirty="0" smtClean="0">
                <a:solidFill>
                  <a:schemeClr val="accent2"/>
                </a:solidFill>
              </a:rPr>
              <a:t> Kategorie/</a:t>
            </a:r>
            <a:r>
              <a:rPr lang="cs-CZ" dirty="0" err="1" smtClean="0">
                <a:solidFill>
                  <a:schemeClr val="accent2"/>
                </a:solidFill>
              </a:rPr>
              <a:t>Funktion</a:t>
            </a:r>
            <a:r>
              <a:rPr lang="cs-CZ" dirty="0" smtClean="0">
                <a:solidFill>
                  <a:schemeClr val="accent2"/>
                </a:solidFill>
              </a:rPr>
              <a:t> durch </a:t>
            </a:r>
            <a:r>
              <a:rPr lang="cs-CZ" dirty="0" smtClean="0">
                <a:solidFill>
                  <a:srgbClr val="FF0000"/>
                </a:solidFill>
                <a:latin typeface="+mj-lt"/>
              </a:rPr>
              <a:t>/w0</a:t>
            </a:r>
            <a:endParaRPr lang="en-US" dirty="0" smtClean="0">
              <a:solidFill>
                <a:srgbClr val="FF0000"/>
              </a:solidFill>
              <a:latin typeface="+mj-lt"/>
            </a:endParaRPr>
          </a:p>
          <a:p>
            <a:pPr marL="914400" lvl="1" indent="-514350"/>
            <a:r>
              <a:rPr lang="en-US" dirty="0" err="1" smtClean="0">
                <a:solidFill>
                  <a:srgbClr val="FF0000"/>
                </a:solidFill>
              </a:rPr>
              <a:t>verzeihen</a:t>
            </a:r>
            <a:r>
              <a:rPr lang="en-US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Imperativ</a:t>
            </a:r>
            <a:endParaRPr lang="en-US" dirty="0" smtClean="0">
              <a:solidFill>
                <a:srgbClr val="FF0000"/>
              </a:solidFill>
            </a:endParaRPr>
          </a:p>
          <a:p>
            <a:pPr marL="1314450" lvl="2" indent="-514350" algn="r">
              <a:buNone/>
            </a:pP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&amp;</a:t>
            </a:r>
            <a:r>
              <a:rPr lang="cs-CZ" dirty="0" err="1" smtClean="0">
                <a:solidFill>
                  <a:schemeClr val="accent5">
                    <a:lumMod val="75000"/>
                  </a:schemeClr>
                </a:solidFill>
              </a:rPr>
              <a:t>verzeihen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/w0 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MORPH(V IMP)</a:t>
            </a:r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Tagged</a:t>
            </a:r>
            <a:r>
              <a:rPr lang="cs-CZ" dirty="0" smtClean="0"/>
              <a:t>-T, </a:t>
            </a:r>
            <a:r>
              <a:rPr lang="cs-CZ" dirty="0" err="1" smtClean="0"/>
              <a:t>Tagged</a:t>
            </a:r>
            <a:r>
              <a:rPr lang="cs-CZ" dirty="0" smtClean="0"/>
              <a:t>-T2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1" indent="-514350"/>
            <a:r>
              <a:rPr lang="cs-CZ" dirty="0" smtClean="0"/>
              <a:t>Archiv </a:t>
            </a:r>
            <a:r>
              <a:rPr lang="cs-CZ" dirty="0" err="1" smtClean="0"/>
              <a:t>Tagged</a:t>
            </a:r>
            <a:r>
              <a:rPr lang="cs-CZ" dirty="0" smtClean="0"/>
              <a:t>-T oder T2 </a:t>
            </a:r>
            <a:r>
              <a:rPr lang="cs-CZ" dirty="0" err="1" smtClean="0"/>
              <a:t>und</a:t>
            </a:r>
            <a:r>
              <a:rPr lang="cs-CZ" dirty="0" smtClean="0"/>
              <a:t> Korpus </a:t>
            </a:r>
            <a:r>
              <a:rPr lang="cs-CZ" dirty="0" err="1" smtClean="0"/>
              <a:t>Tagged</a:t>
            </a:r>
            <a:r>
              <a:rPr lang="cs-CZ" dirty="0" smtClean="0"/>
              <a:t>-T-</a:t>
            </a:r>
            <a:r>
              <a:rPr lang="cs-CZ" dirty="0" err="1" smtClean="0"/>
              <a:t>öffentlich</a:t>
            </a:r>
            <a:r>
              <a:rPr lang="cs-CZ" dirty="0" smtClean="0"/>
              <a:t>  oder T2-</a:t>
            </a:r>
            <a:r>
              <a:rPr lang="cs-CZ" dirty="0" err="1" smtClean="0"/>
              <a:t>öffentlich</a:t>
            </a:r>
            <a:r>
              <a:rPr lang="cs-CZ" dirty="0" smtClean="0"/>
              <a:t> </a:t>
            </a:r>
            <a:r>
              <a:rPr lang="cs-CZ" dirty="0" err="1" smtClean="0"/>
              <a:t>öffnen</a:t>
            </a:r>
            <a:endParaRPr lang="cs-CZ" dirty="0" smtClean="0"/>
          </a:p>
          <a:p>
            <a:pPr marL="914400" lvl="1" indent="-514350"/>
            <a:r>
              <a:rPr lang="cs-CZ" dirty="0" err="1" smtClean="0"/>
              <a:t>Angebote</a:t>
            </a:r>
            <a:r>
              <a:rPr lang="cs-CZ" dirty="0" smtClean="0"/>
              <a:t> des </a:t>
            </a:r>
            <a:r>
              <a:rPr lang="cs-CZ" dirty="0" err="1" smtClean="0"/>
              <a:t>Morph</a:t>
            </a:r>
            <a:r>
              <a:rPr lang="cs-CZ" dirty="0" smtClean="0"/>
              <a:t>-</a:t>
            </a:r>
            <a:r>
              <a:rPr lang="cs-CZ" dirty="0" err="1" smtClean="0"/>
              <a:t>Assistenten</a:t>
            </a:r>
            <a:r>
              <a:rPr lang="cs-CZ" dirty="0" smtClean="0"/>
              <a:t> </a:t>
            </a:r>
            <a:r>
              <a:rPr lang="cs-CZ" dirty="0" err="1" smtClean="0"/>
              <a:t>durchlesen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Tagged</a:t>
            </a:r>
            <a:r>
              <a:rPr lang="cs-CZ" dirty="0" smtClean="0"/>
              <a:t>-C </a:t>
            </a:r>
            <a:r>
              <a:rPr lang="cs-CZ" dirty="0" err="1" smtClean="0"/>
              <a:t>vergleichen</a:t>
            </a:r>
            <a:endParaRPr lang="cs-CZ" dirty="0" smtClean="0"/>
          </a:p>
          <a:p>
            <a:pPr marL="914400" lvl="1" indent="-514350"/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verläuft</a:t>
            </a:r>
            <a:r>
              <a:rPr lang="cs-CZ" dirty="0" smtClean="0"/>
              <a:t> </a:t>
            </a:r>
            <a:r>
              <a:rPr lang="cs-CZ" dirty="0" err="1" smtClean="0"/>
              <a:t>analogisch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Tagged</a:t>
            </a:r>
            <a:r>
              <a:rPr lang="cs-CZ" dirty="0" smtClean="0"/>
              <a:t>-C,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unterschiedlichem</a:t>
            </a:r>
            <a:r>
              <a:rPr lang="cs-CZ" dirty="0" smtClean="0"/>
              <a:t> </a:t>
            </a:r>
            <a:r>
              <a:rPr lang="cs-CZ" dirty="0" err="1" smtClean="0"/>
              <a:t>Kategorienangebot</a:t>
            </a:r>
            <a:endParaRPr lang="cs-CZ" dirty="0" smtClean="0"/>
          </a:p>
          <a:p>
            <a:pPr marL="914400" lvl="1" indent="-514350"/>
            <a:endParaRPr lang="cs-CZ" dirty="0" smtClean="0">
              <a:solidFill>
                <a:srgbClr val="FF0000"/>
              </a:solidFill>
            </a:endParaRPr>
          </a:p>
          <a:p>
            <a:pPr marL="914400" lvl="1" indent="-514350"/>
            <a:r>
              <a:rPr lang="cs-CZ" dirty="0" err="1" smtClean="0">
                <a:solidFill>
                  <a:srgbClr val="FF0000"/>
                </a:solidFill>
              </a:rPr>
              <a:t>türkisch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im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Attribut</a:t>
            </a:r>
            <a:endParaRPr lang="cs-CZ" dirty="0" smtClean="0">
              <a:solidFill>
                <a:srgbClr val="FF0000"/>
              </a:solidFill>
            </a:endParaRPr>
          </a:p>
          <a:p>
            <a:pPr marL="1314450" lvl="2" indent="-514350" algn="r">
              <a:buNone/>
            </a:pP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&amp;</a:t>
            </a:r>
            <a:r>
              <a:rPr lang="cs-CZ" dirty="0" err="1" smtClean="0">
                <a:solidFill>
                  <a:schemeClr val="accent5">
                    <a:lumMod val="50000"/>
                  </a:schemeClr>
                </a:solidFill>
              </a:rPr>
              <a:t>türkisch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/+w0 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MORPH(ADJ </a:t>
            </a:r>
            <a:r>
              <a:rPr lang="cs-CZ" dirty="0" err="1" smtClean="0">
                <a:solidFill>
                  <a:schemeClr val="accent5">
                    <a:lumMod val="50000"/>
                  </a:schemeClr>
                </a:solidFill>
              </a:rPr>
              <a:t>at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1771650" lvl="3" indent="-514350" algn="r"/>
            <a:r>
              <a:rPr lang="cs-CZ" dirty="0" err="1" smtClean="0"/>
              <a:t>Ging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Tagged</a:t>
            </a:r>
            <a:r>
              <a:rPr lang="cs-CZ" dirty="0" smtClean="0"/>
              <a:t>-C, </a:t>
            </a:r>
            <a:r>
              <a:rPr lang="cs-CZ" dirty="0" err="1" smtClean="0"/>
              <a:t>weil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syntaktische</a:t>
            </a:r>
            <a:r>
              <a:rPr lang="cs-CZ" dirty="0" smtClean="0"/>
              <a:t> </a:t>
            </a:r>
            <a:r>
              <a:rPr lang="cs-CZ" dirty="0" err="1" smtClean="0"/>
              <a:t>Position</a:t>
            </a:r>
            <a:r>
              <a:rPr lang="cs-CZ" dirty="0" smtClean="0"/>
              <a:t> des </a:t>
            </a:r>
            <a:r>
              <a:rPr lang="cs-CZ" dirty="0" err="1" smtClean="0"/>
              <a:t>Attributs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vorhanden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endParaRPr lang="cs-CZ" dirty="0" smtClean="0"/>
          </a:p>
          <a:p>
            <a:pPr marL="1771650" lvl="3" indent="-514350">
              <a:buNone/>
            </a:pPr>
            <a:endParaRPr lang="de-DE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Tagging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morpho</a:t>
            </a:r>
            <a:r>
              <a:rPr lang="cs-CZ" dirty="0" smtClean="0"/>
              <a:t>-</a:t>
            </a:r>
            <a:r>
              <a:rPr lang="cs-CZ" dirty="0" err="1" smtClean="0"/>
              <a:t>syntaktische</a:t>
            </a:r>
            <a:r>
              <a:rPr lang="cs-CZ" dirty="0" smtClean="0"/>
              <a:t> </a:t>
            </a:r>
            <a:r>
              <a:rPr lang="cs-CZ" dirty="0" err="1" smtClean="0"/>
              <a:t>Anotation</a:t>
            </a:r>
            <a:endParaRPr lang="cs-CZ" dirty="0" smtClean="0"/>
          </a:p>
          <a:p>
            <a:r>
              <a:rPr lang="cs-CZ" dirty="0" err="1" smtClean="0"/>
              <a:t>d.h</a:t>
            </a:r>
            <a:r>
              <a:rPr lang="cs-CZ" dirty="0" smtClean="0"/>
              <a:t>. </a:t>
            </a:r>
            <a:r>
              <a:rPr lang="cs-CZ" dirty="0" err="1" smtClean="0"/>
              <a:t>Hinzufügung</a:t>
            </a:r>
            <a:r>
              <a:rPr lang="cs-CZ" dirty="0" smtClean="0"/>
              <a:t> </a:t>
            </a:r>
            <a:r>
              <a:rPr lang="cs-CZ" dirty="0" err="1" smtClean="0"/>
              <a:t>morpho</a:t>
            </a:r>
            <a:r>
              <a:rPr lang="cs-CZ" dirty="0" smtClean="0"/>
              <a:t>-</a:t>
            </a:r>
            <a:r>
              <a:rPr lang="cs-CZ" dirty="0" err="1" smtClean="0"/>
              <a:t>syntaktischer</a:t>
            </a:r>
            <a:r>
              <a:rPr lang="cs-CZ" dirty="0" smtClean="0"/>
              <a:t> </a:t>
            </a:r>
            <a:r>
              <a:rPr lang="cs-CZ" dirty="0" err="1" smtClean="0"/>
              <a:t>Angaben</a:t>
            </a:r>
            <a:r>
              <a:rPr lang="cs-CZ" dirty="0" smtClean="0"/>
              <a:t> jedem </a:t>
            </a:r>
            <a:r>
              <a:rPr lang="cs-CZ" dirty="0" err="1" smtClean="0"/>
              <a:t>Token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Korpus</a:t>
            </a:r>
          </a:p>
          <a:p>
            <a:r>
              <a:rPr lang="cs-CZ" dirty="0" err="1" smtClean="0"/>
              <a:t>Tags</a:t>
            </a:r>
            <a:r>
              <a:rPr lang="cs-CZ" dirty="0" smtClean="0"/>
              <a:t> </a:t>
            </a:r>
            <a:r>
              <a:rPr lang="cs-CZ" dirty="0" err="1" smtClean="0"/>
              <a:t>sind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Text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sichtbar</a:t>
            </a:r>
            <a:endParaRPr lang="cs-CZ" dirty="0" smtClean="0"/>
          </a:p>
          <a:p>
            <a:r>
              <a:rPr lang="cs-CZ" dirty="0" err="1" smtClean="0"/>
              <a:t>Tagging</a:t>
            </a:r>
            <a:r>
              <a:rPr lang="cs-CZ" dirty="0" smtClean="0"/>
              <a:t> </a:t>
            </a:r>
            <a:r>
              <a:rPr lang="cs-CZ" dirty="0" err="1" smtClean="0"/>
              <a:t>hilft</a:t>
            </a:r>
            <a:r>
              <a:rPr lang="cs-CZ" dirty="0" smtClean="0"/>
              <a:t> </a:t>
            </a:r>
            <a:r>
              <a:rPr lang="cs-CZ" dirty="0" err="1" smtClean="0"/>
              <a:t>bei</a:t>
            </a:r>
            <a:r>
              <a:rPr lang="cs-CZ" dirty="0" smtClean="0"/>
              <a:t> </a:t>
            </a:r>
            <a:r>
              <a:rPr lang="cs-CZ" dirty="0" err="1" smtClean="0"/>
              <a:t>verallgemeinerten</a:t>
            </a:r>
            <a:r>
              <a:rPr lang="cs-CZ" dirty="0" smtClean="0"/>
              <a:t> </a:t>
            </a:r>
            <a:r>
              <a:rPr lang="cs-CZ" dirty="0" err="1" smtClean="0"/>
              <a:t>Suchanfragen</a:t>
            </a:r>
            <a:r>
              <a:rPr lang="cs-CZ" dirty="0" smtClean="0"/>
              <a:t> (</a:t>
            </a:r>
            <a:r>
              <a:rPr lang="cs-CZ" dirty="0" err="1" smtClean="0"/>
              <a:t>sucht</a:t>
            </a:r>
            <a:r>
              <a:rPr lang="cs-CZ" dirty="0" smtClean="0"/>
              <a:t> man </a:t>
            </a:r>
            <a:r>
              <a:rPr lang="cs-CZ" dirty="0" err="1" smtClean="0"/>
              <a:t>nicht</a:t>
            </a:r>
            <a:r>
              <a:rPr lang="cs-CZ" dirty="0" smtClean="0"/>
              <a:t> nach </a:t>
            </a:r>
            <a:r>
              <a:rPr lang="cs-CZ" dirty="0" err="1" smtClean="0"/>
              <a:t>konkreter</a:t>
            </a:r>
            <a:r>
              <a:rPr lang="cs-CZ" dirty="0" smtClean="0"/>
              <a:t> </a:t>
            </a:r>
            <a:r>
              <a:rPr lang="cs-CZ" dirty="0" err="1" smtClean="0"/>
              <a:t>Wortform</a:t>
            </a:r>
            <a:r>
              <a:rPr lang="cs-CZ" dirty="0" smtClean="0"/>
              <a:t>, </a:t>
            </a:r>
            <a:r>
              <a:rPr lang="cs-CZ" dirty="0" err="1" smtClean="0"/>
              <a:t>sondern</a:t>
            </a:r>
            <a:r>
              <a:rPr lang="cs-CZ" dirty="0" smtClean="0"/>
              <a:t> nach </a:t>
            </a:r>
            <a:r>
              <a:rPr lang="cs-CZ" dirty="0" err="1" smtClean="0"/>
              <a:t>einer</a:t>
            </a:r>
            <a:r>
              <a:rPr lang="cs-CZ" dirty="0" smtClean="0"/>
              <a:t> </a:t>
            </a:r>
            <a:r>
              <a:rPr lang="cs-CZ" dirty="0" err="1" smtClean="0"/>
              <a:t>morpho</a:t>
            </a:r>
            <a:r>
              <a:rPr lang="cs-CZ" dirty="0" smtClean="0"/>
              <a:t>-</a:t>
            </a:r>
            <a:r>
              <a:rPr lang="cs-CZ" dirty="0" err="1" smtClean="0"/>
              <a:t>syntaktischen</a:t>
            </a:r>
            <a:r>
              <a:rPr lang="cs-CZ" dirty="0" smtClean="0"/>
              <a:t> </a:t>
            </a:r>
            <a:r>
              <a:rPr lang="cs-CZ" dirty="0" smtClean="0"/>
              <a:t>Kategorie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Getaggte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DeReKo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Texte </a:t>
            </a:r>
            <a:r>
              <a:rPr lang="cs-CZ" dirty="0" err="1" smtClean="0"/>
              <a:t>im</a:t>
            </a:r>
            <a:r>
              <a:rPr lang="cs-CZ" dirty="0" smtClean="0"/>
              <a:t> W-Archiv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getaggt</a:t>
            </a:r>
            <a:endParaRPr lang="cs-CZ" dirty="0" smtClean="0"/>
          </a:p>
          <a:p>
            <a:r>
              <a:rPr lang="cs-CZ" dirty="0" err="1" smtClean="0"/>
              <a:t>dieselben</a:t>
            </a:r>
            <a:r>
              <a:rPr lang="cs-CZ" dirty="0" smtClean="0"/>
              <a:t> Texte </a:t>
            </a:r>
            <a:r>
              <a:rPr lang="cs-CZ" dirty="0" err="1" smtClean="0"/>
              <a:t>kopiert</a:t>
            </a:r>
            <a:r>
              <a:rPr lang="cs-CZ" dirty="0" smtClean="0"/>
              <a:t>, </a:t>
            </a:r>
            <a:r>
              <a:rPr lang="cs-CZ" dirty="0" err="1" smtClean="0"/>
              <a:t>zusätzlich</a:t>
            </a:r>
            <a:r>
              <a:rPr lang="cs-CZ" dirty="0" smtClean="0"/>
              <a:t> </a:t>
            </a:r>
            <a:r>
              <a:rPr lang="cs-CZ" dirty="0" err="1" smtClean="0"/>
              <a:t>getaggt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in den </a:t>
            </a:r>
            <a:r>
              <a:rPr lang="cs-CZ" dirty="0" err="1" smtClean="0"/>
              <a:t>Archiven</a:t>
            </a:r>
            <a:r>
              <a:rPr lang="cs-CZ" dirty="0" smtClean="0"/>
              <a:t> TAGGED-C, </a:t>
            </a:r>
            <a:r>
              <a:rPr lang="cs-CZ" dirty="0" err="1" smtClean="0"/>
              <a:t>bzw</a:t>
            </a:r>
            <a:r>
              <a:rPr lang="cs-CZ" dirty="0" smtClean="0"/>
              <a:t>. C2, TAGGED-T, </a:t>
            </a:r>
            <a:r>
              <a:rPr lang="cs-CZ" dirty="0" err="1" smtClean="0"/>
              <a:t>bzw</a:t>
            </a:r>
            <a:r>
              <a:rPr lang="cs-CZ" dirty="0" smtClean="0"/>
              <a:t>. T2 </a:t>
            </a:r>
            <a:r>
              <a:rPr lang="cs-CZ" dirty="0" err="1" smtClean="0"/>
              <a:t>und</a:t>
            </a:r>
            <a:r>
              <a:rPr lang="cs-CZ" dirty="0" smtClean="0"/>
              <a:t> TAGGED-M </a:t>
            </a:r>
            <a:r>
              <a:rPr lang="cs-CZ" dirty="0" err="1" smtClean="0"/>
              <a:t>gespeichert</a:t>
            </a:r>
            <a:endParaRPr lang="cs-CZ" dirty="0" smtClean="0"/>
          </a:p>
          <a:p>
            <a:r>
              <a:rPr lang="cs-CZ" dirty="0" err="1" smtClean="0"/>
              <a:t>fürs</a:t>
            </a:r>
            <a:r>
              <a:rPr lang="cs-CZ" dirty="0" smtClean="0"/>
              <a:t> </a:t>
            </a:r>
            <a:r>
              <a:rPr lang="cs-CZ" dirty="0" err="1" smtClean="0"/>
              <a:t>Tagging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verschiedene</a:t>
            </a:r>
            <a:r>
              <a:rPr lang="cs-CZ" dirty="0" smtClean="0"/>
              <a:t> „</a:t>
            </a:r>
            <a:r>
              <a:rPr lang="cs-CZ" dirty="0" err="1" smtClean="0"/>
              <a:t>tagsets</a:t>
            </a:r>
            <a:r>
              <a:rPr lang="cs-CZ" dirty="0" smtClean="0"/>
              <a:t>“ </a:t>
            </a:r>
            <a:r>
              <a:rPr lang="cs-CZ" dirty="0" err="1" smtClean="0"/>
              <a:t>benutzt</a:t>
            </a:r>
            <a:r>
              <a:rPr lang="cs-CZ" dirty="0" smtClean="0"/>
              <a:t> (</a:t>
            </a:r>
            <a:r>
              <a:rPr lang="cs-CZ" dirty="0" err="1" smtClean="0"/>
              <a:t>unterschiedlich</a:t>
            </a:r>
            <a:r>
              <a:rPr lang="cs-CZ" dirty="0" smtClean="0"/>
              <a:t> je nach der </a:t>
            </a:r>
            <a:r>
              <a:rPr lang="cs-CZ" dirty="0" err="1" smtClean="0"/>
              <a:t>Sprache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deren</a:t>
            </a:r>
            <a:r>
              <a:rPr lang="cs-CZ" dirty="0" smtClean="0"/>
              <a:t> </a:t>
            </a:r>
            <a:r>
              <a:rPr lang="cs-CZ" dirty="0" err="1" smtClean="0"/>
              <a:t>Spezifika</a:t>
            </a:r>
            <a:r>
              <a:rPr lang="cs-CZ" dirty="0" smtClean="0"/>
              <a:t>, je nach </a:t>
            </a:r>
            <a:r>
              <a:rPr lang="cs-CZ" dirty="0" err="1" smtClean="0"/>
              <a:t>dem</a:t>
            </a:r>
            <a:r>
              <a:rPr lang="cs-CZ" dirty="0" smtClean="0"/>
              <a:t> </a:t>
            </a:r>
            <a:r>
              <a:rPr lang="cs-CZ" dirty="0" err="1" smtClean="0"/>
              <a:t>Zweck</a:t>
            </a:r>
            <a:r>
              <a:rPr lang="cs-CZ" dirty="0" smtClean="0"/>
              <a:t>, </a:t>
            </a:r>
            <a:r>
              <a:rPr lang="cs-CZ" dirty="0" err="1" smtClean="0"/>
              <a:t>d.h</a:t>
            </a:r>
            <a:r>
              <a:rPr lang="cs-CZ" dirty="0" smtClean="0"/>
              <a:t>. </a:t>
            </a:r>
            <a:r>
              <a:rPr lang="cs-CZ" dirty="0" err="1" smtClean="0"/>
              <a:t>welche</a:t>
            </a:r>
            <a:r>
              <a:rPr lang="cs-CZ" dirty="0" smtClean="0"/>
              <a:t> gram. </a:t>
            </a:r>
            <a:r>
              <a:rPr lang="cs-CZ" dirty="0" err="1" smtClean="0"/>
              <a:t>Kategorien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taggen</a:t>
            </a:r>
            <a:r>
              <a:rPr lang="cs-CZ" dirty="0" smtClean="0"/>
              <a:t> </a:t>
            </a:r>
            <a:r>
              <a:rPr lang="cs-CZ" dirty="0" err="1" smtClean="0"/>
              <a:t>gewünscht</a:t>
            </a:r>
            <a:r>
              <a:rPr lang="cs-CZ" dirty="0" smtClean="0"/>
              <a:t> </a:t>
            </a:r>
            <a:r>
              <a:rPr lang="cs-CZ" dirty="0" err="1" smtClean="0"/>
              <a:t>sind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DeReKo</a:t>
            </a:r>
            <a:r>
              <a:rPr lang="cs-CZ" dirty="0" smtClean="0"/>
              <a:t> </a:t>
            </a:r>
            <a:r>
              <a:rPr lang="cs-CZ" dirty="0" err="1" smtClean="0"/>
              <a:t>sind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drei</a:t>
            </a:r>
            <a:r>
              <a:rPr lang="cs-CZ" dirty="0" smtClean="0"/>
              <a:t> </a:t>
            </a:r>
            <a:r>
              <a:rPr lang="cs-CZ" dirty="0" err="1" smtClean="0"/>
              <a:t>getaggten</a:t>
            </a:r>
            <a:r>
              <a:rPr lang="cs-CZ" dirty="0" smtClean="0"/>
              <a:t> </a:t>
            </a:r>
            <a:r>
              <a:rPr lang="cs-CZ" dirty="0" smtClean="0"/>
              <a:t>Archive </a:t>
            </a:r>
            <a:r>
              <a:rPr lang="cs-CZ" dirty="0" smtClean="0"/>
              <a:t>je </a:t>
            </a:r>
            <a:r>
              <a:rPr lang="cs-CZ" dirty="0" smtClean="0"/>
              <a:t>nach </a:t>
            </a:r>
            <a:r>
              <a:rPr lang="cs-CZ" dirty="0" err="1" smtClean="0"/>
              <a:t>dem</a:t>
            </a:r>
            <a:r>
              <a:rPr lang="cs-CZ" dirty="0" smtClean="0"/>
              <a:t> </a:t>
            </a:r>
            <a:r>
              <a:rPr lang="cs-CZ" dirty="0" err="1" smtClean="0"/>
              <a:t>verwendeten</a:t>
            </a:r>
            <a:r>
              <a:rPr lang="cs-CZ" dirty="0" smtClean="0"/>
              <a:t> </a:t>
            </a:r>
            <a:r>
              <a:rPr lang="cs-CZ" dirty="0" err="1" smtClean="0"/>
              <a:t>Tagset</a:t>
            </a:r>
            <a:r>
              <a:rPr lang="cs-CZ" dirty="0" smtClean="0"/>
              <a:t> </a:t>
            </a:r>
            <a:r>
              <a:rPr lang="cs-CZ" dirty="0" err="1" smtClean="0"/>
              <a:t>benannt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cs-CZ" dirty="0" err="1" smtClean="0"/>
              <a:t>Getaggte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DeReKo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00200"/>
            <a:ext cx="8964488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 smtClean="0"/>
              <a:t>Tagged</a:t>
            </a:r>
            <a:r>
              <a:rPr lang="cs-CZ" dirty="0" smtClean="0"/>
              <a:t>-C</a:t>
            </a:r>
          </a:p>
          <a:p>
            <a:pPr lvl="1"/>
            <a:r>
              <a:rPr lang="cs-CZ" dirty="0" err="1" smtClean="0"/>
              <a:t>Connexor</a:t>
            </a:r>
            <a:r>
              <a:rPr lang="cs-CZ" dirty="0" smtClean="0"/>
              <a:t> </a:t>
            </a:r>
            <a:r>
              <a:rPr lang="cs-CZ" dirty="0" err="1" smtClean="0"/>
              <a:t>Tagset</a:t>
            </a:r>
            <a:endParaRPr lang="cs-CZ" dirty="0" smtClean="0"/>
          </a:p>
          <a:p>
            <a:pPr lvl="1"/>
            <a:r>
              <a:rPr lang="cs-CZ" dirty="0" err="1" smtClean="0"/>
              <a:t>Tagged</a:t>
            </a:r>
            <a:r>
              <a:rPr lang="cs-CZ" dirty="0" smtClean="0"/>
              <a:t>-C (Texte bis 2009), </a:t>
            </a:r>
            <a:r>
              <a:rPr lang="cs-CZ" dirty="0" err="1" smtClean="0"/>
              <a:t>Tagged</a:t>
            </a:r>
            <a:r>
              <a:rPr lang="cs-CZ" dirty="0" smtClean="0"/>
              <a:t>-C2 (Texte ab 2010)</a:t>
            </a:r>
          </a:p>
          <a:p>
            <a:pPr lvl="1"/>
            <a:r>
              <a:rPr lang="cs-CZ" dirty="0" err="1" smtClean="0"/>
              <a:t>Morphologische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syntaktische</a:t>
            </a:r>
            <a:r>
              <a:rPr lang="cs-CZ" dirty="0" smtClean="0"/>
              <a:t> </a:t>
            </a:r>
            <a:r>
              <a:rPr lang="cs-CZ" dirty="0" err="1" smtClean="0"/>
              <a:t>Annotation</a:t>
            </a:r>
            <a:endParaRPr lang="cs-CZ" dirty="0" smtClean="0"/>
          </a:p>
          <a:p>
            <a:r>
              <a:rPr lang="cs-CZ" dirty="0" err="1" smtClean="0"/>
              <a:t>Tagged</a:t>
            </a:r>
            <a:r>
              <a:rPr lang="cs-CZ" dirty="0" smtClean="0"/>
              <a:t>-T</a:t>
            </a:r>
          </a:p>
          <a:p>
            <a:pPr lvl="1"/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Hilfe</a:t>
            </a:r>
            <a:r>
              <a:rPr lang="cs-CZ" dirty="0" smtClean="0"/>
              <a:t> </a:t>
            </a:r>
            <a:r>
              <a:rPr lang="cs-CZ" dirty="0" err="1" smtClean="0"/>
              <a:t>von</a:t>
            </a:r>
            <a:r>
              <a:rPr lang="cs-CZ" dirty="0" smtClean="0"/>
              <a:t> </a:t>
            </a:r>
            <a:r>
              <a:rPr lang="cs-CZ" dirty="0" err="1" smtClean="0"/>
              <a:t>TreeTagger</a:t>
            </a:r>
            <a:r>
              <a:rPr lang="cs-CZ" dirty="0" smtClean="0"/>
              <a:t> (+ </a:t>
            </a:r>
            <a:r>
              <a:rPr lang="cs-CZ" dirty="0" err="1" smtClean="0"/>
              <a:t>auf</a:t>
            </a:r>
            <a:r>
              <a:rPr lang="cs-CZ" dirty="0" smtClean="0"/>
              <a:t> </a:t>
            </a:r>
            <a:r>
              <a:rPr lang="cs-CZ" dirty="0" err="1" smtClean="0"/>
              <a:t>Grund</a:t>
            </a:r>
            <a:r>
              <a:rPr lang="cs-CZ" dirty="0" smtClean="0"/>
              <a:t> </a:t>
            </a:r>
            <a:r>
              <a:rPr lang="cs-CZ" dirty="0" err="1" smtClean="0"/>
              <a:t>von</a:t>
            </a:r>
            <a:r>
              <a:rPr lang="cs-CZ" dirty="0" smtClean="0"/>
              <a:t> STTS-</a:t>
            </a:r>
            <a:r>
              <a:rPr lang="cs-CZ" dirty="0" err="1" smtClean="0"/>
              <a:t>Tagset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Tagged</a:t>
            </a:r>
            <a:r>
              <a:rPr lang="cs-CZ" dirty="0" smtClean="0"/>
              <a:t>-T (Texte bis 2009), </a:t>
            </a:r>
            <a:r>
              <a:rPr lang="cs-CZ" dirty="0" err="1" smtClean="0"/>
              <a:t>Tagged</a:t>
            </a:r>
            <a:r>
              <a:rPr lang="cs-CZ" dirty="0" smtClean="0"/>
              <a:t>-T2 (Texte ab 2010)</a:t>
            </a:r>
          </a:p>
          <a:p>
            <a:pPr lvl="1"/>
            <a:r>
              <a:rPr lang="cs-CZ" dirty="0" err="1" smtClean="0"/>
              <a:t>dieselben</a:t>
            </a:r>
            <a:r>
              <a:rPr lang="cs-CZ" dirty="0" smtClean="0"/>
              <a:t> Texte </a:t>
            </a:r>
            <a:r>
              <a:rPr lang="cs-CZ" dirty="0" err="1" smtClean="0"/>
              <a:t>wie</a:t>
            </a:r>
            <a:r>
              <a:rPr lang="cs-CZ" dirty="0" smtClean="0"/>
              <a:t>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Tagged</a:t>
            </a:r>
            <a:r>
              <a:rPr lang="cs-CZ" dirty="0" smtClean="0"/>
              <a:t>-C/C2</a:t>
            </a:r>
          </a:p>
          <a:p>
            <a:pPr lvl="1"/>
            <a:r>
              <a:rPr lang="cs-CZ" dirty="0" err="1" smtClean="0"/>
              <a:t>Kategorien</a:t>
            </a:r>
            <a:r>
              <a:rPr lang="cs-CZ" dirty="0" smtClean="0"/>
              <a:t>: POS (part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speech</a:t>
            </a:r>
            <a:r>
              <a:rPr lang="cs-CZ" dirty="0" smtClean="0"/>
              <a:t>), LEX (</a:t>
            </a:r>
            <a:r>
              <a:rPr lang="cs-CZ" dirty="0" err="1" smtClean="0"/>
              <a:t>lexikalische</a:t>
            </a:r>
            <a:r>
              <a:rPr lang="cs-CZ" dirty="0" smtClean="0"/>
              <a:t> Kategorie),  MOR (</a:t>
            </a:r>
            <a:r>
              <a:rPr lang="cs-CZ" dirty="0" err="1" smtClean="0"/>
              <a:t>Morphologie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Tagged</a:t>
            </a:r>
            <a:r>
              <a:rPr lang="cs-CZ" dirty="0" smtClean="0"/>
              <a:t>-M</a:t>
            </a:r>
          </a:p>
          <a:p>
            <a:pPr lvl="1"/>
            <a:r>
              <a:rPr lang="cs-CZ" dirty="0" err="1" smtClean="0"/>
              <a:t>Mecolb</a:t>
            </a:r>
            <a:r>
              <a:rPr lang="cs-CZ" dirty="0" smtClean="0"/>
              <a:t>-</a:t>
            </a:r>
            <a:r>
              <a:rPr lang="cs-CZ" dirty="0" err="1" smtClean="0"/>
              <a:t>Minimal</a:t>
            </a:r>
            <a:r>
              <a:rPr lang="cs-CZ" dirty="0" smtClean="0"/>
              <a:t> </a:t>
            </a:r>
            <a:r>
              <a:rPr lang="cs-CZ" dirty="0" err="1" smtClean="0"/>
              <a:t>Tagset</a:t>
            </a:r>
            <a:endParaRPr lang="cs-CZ" dirty="0" smtClean="0"/>
          </a:p>
          <a:p>
            <a:pPr lvl="1"/>
            <a:r>
              <a:rPr lang="cs-CZ" dirty="0" err="1" smtClean="0"/>
              <a:t>Abgeschlossenes</a:t>
            </a:r>
            <a:r>
              <a:rPr lang="cs-CZ" dirty="0" smtClean="0"/>
              <a:t> Projekt, 30 </a:t>
            </a:r>
            <a:r>
              <a:rPr lang="cs-CZ" dirty="0" err="1" smtClean="0"/>
              <a:t>Mio</a:t>
            </a:r>
            <a:r>
              <a:rPr lang="cs-CZ" dirty="0" smtClean="0"/>
              <a:t> </a:t>
            </a:r>
            <a:r>
              <a:rPr lang="cs-CZ" dirty="0" err="1" smtClean="0"/>
              <a:t>Wörter</a:t>
            </a:r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/>
          </a:bodyPr>
          <a:lstStyle/>
          <a:p>
            <a:r>
              <a:rPr lang="cs-CZ" dirty="0" smtClean="0"/>
              <a:t>Texte in </a:t>
            </a:r>
            <a:r>
              <a:rPr lang="cs-CZ" dirty="0" err="1" smtClean="0"/>
              <a:t>Tagged</a:t>
            </a:r>
            <a:r>
              <a:rPr lang="cs-CZ" dirty="0" smtClean="0"/>
              <a:t> C/C2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Tagged</a:t>
            </a:r>
            <a:r>
              <a:rPr lang="cs-CZ" dirty="0" smtClean="0"/>
              <a:t> T/T2 </a:t>
            </a:r>
            <a:r>
              <a:rPr lang="cs-CZ" dirty="0" err="1" smtClean="0"/>
              <a:t>gleich</a:t>
            </a:r>
            <a:r>
              <a:rPr lang="cs-CZ" dirty="0" smtClean="0"/>
              <a:t>, </a:t>
            </a:r>
            <a:r>
              <a:rPr lang="cs-CZ" dirty="0" err="1" smtClean="0"/>
              <a:t>nur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unterschiedlichem</a:t>
            </a:r>
            <a:r>
              <a:rPr lang="cs-CZ" dirty="0" smtClean="0"/>
              <a:t> </a:t>
            </a:r>
            <a:r>
              <a:rPr lang="cs-CZ" dirty="0" err="1" smtClean="0"/>
              <a:t>Tagset</a:t>
            </a:r>
            <a:r>
              <a:rPr lang="cs-CZ" dirty="0" smtClean="0"/>
              <a:t> </a:t>
            </a:r>
            <a:r>
              <a:rPr lang="cs-CZ" dirty="0" err="1" smtClean="0"/>
              <a:t>getaggt</a:t>
            </a:r>
            <a:endParaRPr lang="cs-CZ" dirty="0" smtClean="0"/>
          </a:p>
          <a:p>
            <a:r>
              <a:rPr lang="cs-CZ" dirty="0" err="1" smtClean="0"/>
              <a:t>alle</a:t>
            </a:r>
            <a:r>
              <a:rPr lang="cs-CZ" dirty="0" smtClean="0"/>
              <a:t> </a:t>
            </a:r>
            <a:r>
              <a:rPr lang="cs-CZ" dirty="0" err="1" smtClean="0"/>
              <a:t>neuen</a:t>
            </a:r>
            <a:r>
              <a:rPr lang="cs-CZ" dirty="0" smtClean="0"/>
              <a:t> Texte des </a:t>
            </a:r>
            <a:r>
              <a:rPr lang="cs-CZ" dirty="0" err="1" smtClean="0"/>
              <a:t>DeReKo</a:t>
            </a:r>
            <a:r>
              <a:rPr lang="cs-CZ" dirty="0" smtClean="0"/>
              <a:t> </a:t>
            </a:r>
            <a:r>
              <a:rPr lang="cs-CZ" dirty="0" err="1" smtClean="0"/>
              <a:t>weiter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diesen</a:t>
            </a:r>
            <a:r>
              <a:rPr lang="cs-CZ" dirty="0" smtClean="0"/>
              <a:t> </a:t>
            </a:r>
            <a:r>
              <a:rPr lang="cs-CZ" dirty="0" err="1" smtClean="0"/>
              <a:t>Instrumenten</a:t>
            </a:r>
            <a:r>
              <a:rPr lang="cs-CZ" dirty="0" smtClean="0"/>
              <a:t> </a:t>
            </a:r>
            <a:r>
              <a:rPr lang="cs-CZ" dirty="0" err="1" smtClean="0"/>
              <a:t>getaggt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erweitert</a:t>
            </a:r>
            <a:endParaRPr lang="cs-CZ" dirty="0" smtClean="0"/>
          </a:p>
          <a:p>
            <a:r>
              <a:rPr lang="cs-CZ" dirty="0" smtClean="0"/>
              <a:t>Texte </a:t>
            </a:r>
            <a:r>
              <a:rPr lang="cs-CZ" dirty="0" err="1" smtClean="0"/>
              <a:t>im</a:t>
            </a:r>
            <a:r>
              <a:rPr lang="cs-CZ" dirty="0" smtClean="0"/>
              <a:t> </a:t>
            </a:r>
            <a:r>
              <a:rPr lang="cs-CZ" dirty="0" err="1" smtClean="0"/>
              <a:t>Tagged</a:t>
            </a:r>
            <a:r>
              <a:rPr lang="cs-CZ" dirty="0" smtClean="0"/>
              <a:t>-M </a:t>
            </a:r>
            <a:r>
              <a:rPr lang="cs-CZ" dirty="0" err="1" smtClean="0"/>
              <a:t>beschränkt</a:t>
            </a:r>
            <a:r>
              <a:rPr lang="cs-CZ" dirty="0" smtClean="0"/>
              <a:t>, es </a:t>
            </a:r>
            <a:r>
              <a:rPr lang="cs-CZ" dirty="0" err="1" smtClean="0"/>
              <a:t>handelte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um </a:t>
            </a:r>
            <a:r>
              <a:rPr lang="cs-CZ" dirty="0" err="1" smtClean="0"/>
              <a:t>ein</a:t>
            </a:r>
            <a:r>
              <a:rPr lang="cs-CZ" dirty="0" smtClean="0"/>
              <a:t> </a:t>
            </a:r>
            <a:r>
              <a:rPr lang="cs-CZ" dirty="0" err="1" smtClean="0"/>
              <a:t>Pilotprojekt</a:t>
            </a:r>
            <a:r>
              <a:rPr lang="cs-CZ" dirty="0" smtClean="0"/>
              <a:t>. </a:t>
            </a:r>
            <a:r>
              <a:rPr lang="cs-CZ" dirty="0" err="1" smtClean="0"/>
              <a:t>Mecolb</a:t>
            </a:r>
            <a:r>
              <a:rPr lang="cs-CZ" dirty="0" smtClean="0"/>
              <a:t>-</a:t>
            </a:r>
            <a:r>
              <a:rPr lang="cs-CZ" dirty="0" err="1" smtClean="0"/>
              <a:t>Tagset</a:t>
            </a:r>
            <a:r>
              <a:rPr lang="cs-CZ" dirty="0" smtClean="0"/>
              <a:t> </a:t>
            </a:r>
            <a:r>
              <a:rPr lang="cs-CZ" dirty="0" err="1" smtClean="0"/>
              <a:t>bietet</a:t>
            </a:r>
            <a:r>
              <a:rPr lang="cs-CZ" dirty="0" smtClean="0"/>
              <a:t> </a:t>
            </a:r>
            <a:r>
              <a:rPr lang="cs-CZ" dirty="0" err="1" smtClean="0"/>
              <a:t>zwar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</a:t>
            </a:r>
            <a:r>
              <a:rPr lang="cs-CZ" dirty="0" err="1" smtClean="0"/>
              <a:t>umfangreichste</a:t>
            </a:r>
            <a:r>
              <a:rPr lang="cs-CZ" dirty="0" smtClean="0"/>
              <a:t> </a:t>
            </a:r>
            <a:r>
              <a:rPr lang="cs-CZ" dirty="0" err="1" smtClean="0"/>
              <a:t>Angebot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Annotationskategorien</a:t>
            </a:r>
            <a:r>
              <a:rPr lang="cs-CZ" dirty="0" smtClean="0"/>
              <a:t>, </a:t>
            </a:r>
            <a:r>
              <a:rPr lang="cs-CZ" dirty="0" err="1" smtClean="0"/>
              <a:t>hat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jedoch</a:t>
            </a:r>
            <a:r>
              <a:rPr lang="cs-CZ" dirty="0" smtClean="0"/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fehlerhaft</a:t>
            </a:r>
            <a:r>
              <a:rPr lang="cs-CZ" dirty="0" smtClean="0"/>
              <a:t> </a:t>
            </a:r>
            <a:r>
              <a:rPr lang="cs-CZ" dirty="0" err="1" smtClean="0"/>
              <a:t>gezeigt</a:t>
            </a:r>
            <a:r>
              <a:rPr lang="cs-CZ" dirty="0" smtClean="0"/>
              <a:t>, </a:t>
            </a:r>
            <a:r>
              <a:rPr lang="cs-CZ" dirty="0" err="1" smtClean="0"/>
              <a:t>sodass</a:t>
            </a:r>
            <a:r>
              <a:rPr lang="cs-CZ" dirty="0" smtClean="0"/>
              <a:t> </a:t>
            </a:r>
            <a:r>
              <a:rPr lang="cs-CZ" dirty="0" err="1" smtClean="0"/>
              <a:t>das</a:t>
            </a:r>
            <a:r>
              <a:rPr lang="cs-CZ" dirty="0" smtClean="0"/>
              <a:t> Projekt </a:t>
            </a:r>
            <a:r>
              <a:rPr lang="cs-CZ" dirty="0" err="1" smtClean="0"/>
              <a:t>abgeschlossen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Texte des </a:t>
            </a:r>
            <a:r>
              <a:rPr lang="cs-CZ" dirty="0" err="1" smtClean="0"/>
              <a:t>DeReKo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dem</a:t>
            </a:r>
            <a:r>
              <a:rPr lang="cs-CZ" dirty="0" smtClean="0"/>
              <a:t> </a:t>
            </a:r>
            <a:r>
              <a:rPr lang="cs-CZ" dirty="0" err="1" smtClean="0"/>
              <a:t>Mecolb</a:t>
            </a:r>
            <a:r>
              <a:rPr lang="cs-CZ" dirty="0" smtClean="0"/>
              <a:t>-</a:t>
            </a:r>
            <a:r>
              <a:rPr lang="cs-CZ" dirty="0" err="1" smtClean="0"/>
              <a:t>Tagset</a:t>
            </a:r>
            <a:r>
              <a:rPr lang="cs-CZ" dirty="0" smtClean="0"/>
              <a:t> 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mehr</a:t>
            </a:r>
            <a:r>
              <a:rPr lang="cs-CZ" dirty="0" smtClean="0"/>
              <a:t> </a:t>
            </a:r>
            <a:r>
              <a:rPr lang="cs-CZ" dirty="0" err="1" smtClean="0"/>
              <a:t>getaggt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Prozess</a:t>
            </a:r>
            <a:r>
              <a:rPr lang="cs-CZ" dirty="0" smtClean="0"/>
              <a:t>: </a:t>
            </a:r>
            <a:r>
              <a:rPr lang="cs-CZ" dirty="0" err="1" smtClean="0"/>
              <a:t>Tagging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Texte in den </a:t>
            </a:r>
            <a:r>
              <a:rPr lang="cs-CZ" dirty="0" err="1" smtClean="0"/>
              <a:t>Korpora</a:t>
            </a:r>
            <a:r>
              <a:rPr lang="cs-CZ" dirty="0" smtClean="0"/>
              <a:t> </a:t>
            </a:r>
            <a:r>
              <a:rPr lang="cs-CZ" dirty="0" err="1" smtClean="0"/>
              <a:t>werden</a:t>
            </a:r>
            <a:r>
              <a:rPr lang="cs-CZ" dirty="0" smtClean="0"/>
              <a:t> </a:t>
            </a:r>
            <a:r>
              <a:rPr lang="cs-CZ" dirty="0" err="1" smtClean="0"/>
              <a:t>automatisch</a:t>
            </a:r>
            <a:r>
              <a:rPr lang="cs-CZ" dirty="0" smtClean="0"/>
              <a:t> </a:t>
            </a:r>
            <a:r>
              <a:rPr lang="cs-CZ" dirty="0" err="1" smtClean="0"/>
              <a:t>getaggt</a:t>
            </a:r>
            <a:r>
              <a:rPr lang="cs-CZ" dirty="0" smtClean="0"/>
              <a:t> (</a:t>
            </a:r>
            <a:r>
              <a:rPr lang="cs-CZ" dirty="0" err="1" smtClean="0"/>
              <a:t>nicht</a:t>
            </a:r>
            <a:r>
              <a:rPr lang="cs-CZ" dirty="0" smtClean="0"/>
              <a:t> </a:t>
            </a:r>
            <a:r>
              <a:rPr lang="cs-CZ" dirty="0" err="1" smtClean="0"/>
              <a:t>manuell</a:t>
            </a:r>
            <a:r>
              <a:rPr lang="cs-CZ" dirty="0" smtClean="0"/>
              <a:t>), </a:t>
            </a:r>
            <a:r>
              <a:rPr lang="cs-CZ" dirty="0" err="1" smtClean="0"/>
              <a:t>d.h</a:t>
            </a:r>
            <a:r>
              <a:rPr lang="cs-CZ" dirty="0" smtClean="0"/>
              <a:t>. es </a:t>
            </a:r>
            <a:r>
              <a:rPr lang="cs-CZ" dirty="0" err="1" smtClean="0"/>
              <a:t>kann</a:t>
            </a:r>
            <a:r>
              <a:rPr lang="cs-CZ" dirty="0" smtClean="0"/>
              <a:t> </a:t>
            </a:r>
            <a:r>
              <a:rPr lang="cs-CZ" dirty="0" err="1" smtClean="0"/>
              <a:t>zu</a:t>
            </a:r>
            <a:r>
              <a:rPr lang="cs-CZ" dirty="0" smtClean="0"/>
              <a:t> </a:t>
            </a:r>
            <a:r>
              <a:rPr lang="cs-CZ" dirty="0" err="1" smtClean="0"/>
              <a:t>Fehlern</a:t>
            </a:r>
            <a:r>
              <a:rPr lang="cs-CZ" dirty="0" smtClean="0"/>
              <a:t> in der </a:t>
            </a:r>
            <a:r>
              <a:rPr lang="cs-CZ" dirty="0" err="1" smtClean="0"/>
              <a:t>Annotation</a:t>
            </a:r>
            <a:r>
              <a:rPr lang="cs-CZ" dirty="0" smtClean="0"/>
              <a:t> </a:t>
            </a:r>
            <a:r>
              <a:rPr lang="cs-CZ" dirty="0" err="1" smtClean="0"/>
              <a:t>kommen</a:t>
            </a:r>
            <a:r>
              <a:rPr lang="cs-CZ" dirty="0" smtClean="0"/>
              <a:t> (</a:t>
            </a:r>
            <a:r>
              <a:rPr lang="cs-CZ" dirty="0" err="1" smtClean="0"/>
              <a:t>und</a:t>
            </a:r>
            <a:r>
              <a:rPr lang="cs-CZ" dirty="0" smtClean="0"/>
              <a:t> es </a:t>
            </a:r>
            <a:r>
              <a:rPr lang="cs-CZ" dirty="0" err="1" smtClean="0"/>
              <a:t>kommt</a:t>
            </a:r>
            <a:r>
              <a:rPr lang="cs-CZ" dirty="0" smtClean="0"/>
              <a:t> </a:t>
            </a:r>
            <a:r>
              <a:rPr lang="cs-CZ" dirty="0" err="1" smtClean="0"/>
              <a:t>dazu</a:t>
            </a:r>
            <a:r>
              <a:rPr lang="cs-CZ" dirty="0" smtClean="0"/>
              <a:t> </a:t>
            </a:r>
            <a:r>
              <a:rPr lang="cs-CZ" dirty="0" err="1" smtClean="0"/>
              <a:t>manchmal</a:t>
            </a:r>
            <a:r>
              <a:rPr lang="cs-CZ" dirty="0" smtClean="0"/>
              <a:t> </a:t>
            </a:r>
            <a:r>
              <a:rPr lang="cs-CZ" dirty="0" err="1" smtClean="0"/>
              <a:t>häufig</a:t>
            </a:r>
            <a:r>
              <a:rPr lang="cs-CZ" dirty="0" smtClean="0"/>
              <a:t>). </a:t>
            </a:r>
            <a:r>
              <a:rPr lang="cs-CZ" dirty="0" err="1" smtClean="0"/>
              <a:t>D.h</a:t>
            </a:r>
            <a:r>
              <a:rPr lang="cs-CZ" dirty="0" smtClean="0"/>
              <a:t>. </a:t>
            </a:r>
            <a:r>
              <a:rPr lang="cs-CZ" dirty="0" err="1" smtClean="0"/>
              <a:t>dass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Wortformen</a:t>
            </a:r>
            <a:r>
              <a:rPr lang="cs-CZ" dirty="0" smtClean="0"/>
              <a:t> </a:t>
            </a:r>
            <a:r>
              <a:rPr lang="cs-CZ" dirty="0" err="1" smtClean="0"/>
              <a:t>eine</a:t>
            </a:r>
            <a:r>
              <a:rPr lang="cs-CZ" dirty="0" smtClean="0"/>
              <a:t> </a:t>
            </a:r>
            <a:r>
              <a:rPr lang="cs-CZ" dirty="0" err="1" smtClean="0"/>
              <a:t>falsche</a:t>
            </a:r>
            <a:r>
              <a:rPr lang="cs-CZ" dirty="0" smtClean="0"/>
              <a:t> </a:t>
            </a:r>
            <a:r>
              <a:rPr lang="cs-CZ" dirty="0" err="1" smtClean="0"/>
              <a:t>Markierung</a:t>
            </a:r>
            <a:r>
              <a:rPr lang="cs-CZ" dirty="0" smtClean="0"/>
              <a:t> </a:t>
            </a:r>
            <a:r>
              <a:rPr lang="cs-CZ" dirty="0" err="1" smtClean="0"/>
              <a:t>erhalten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bei</a:t>
            </a:r>
            <a:r>
              <a:rPr lang="cs-CZ" dirty="0" smtClean="0"/>
              <a:t> der </a:t>
            </a:r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sich</a:t>
            </a:r>
            <a:r>
              <a:rPr lang="cs-CZ" dirty="0" smtClean="0"/>
              <a:t> </a:t>
            </a:r>
            <a:r>
              <a:rPr lang="cs-CZ" dirty="0" err="1" smtClean="0"/>
              <a:t>somit</a:t>
            </a:r>
            <a:r>
              <a:rPr lang="cs-CZ" dirty="0" smtClean="0"/>
              <a:t> </a:t>
            </a:r>
            <a:r>
              <a:rPr lang="cs-CZ" dirty="0" err="1" smtClean="0"/>
              <a:t>falsche</a:t>
            </a:r>
            <a:r>
              <a:rPr lang="cs-CZ" dirty="0" smtClean="0"/>
              <a:t> </a:t>
            </a:r>
            <a:r>
              <a:rPr lang="cs-CZ" dirty="0" err="1" smtClean="0"/>
              <a:t>Treffen</a:t>
            </a:r>
            <a:r>
              <a:rPr lang="cs-CZ" dirty="0" smtClean="0"/>
              <a:t> </a:t>
            </a:r>
            <a:r>
              <a:rPr lang="cs-CZ" dirty="0" err="1" smtClean="0"/>
              <a:t>zeigen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Näheres</a:t>
            </a:r>
            <a:r>
              <a:rPr lang="cs-CZ" dirty="0" smtClean="0"/>
              <a:t> </a:t>
            </a:r>
            <a:r>
              <a:rPr lang="cs-CZ" dirty="0" err="1" smtClean="0"/>
              <a:t>zur</a:t>
            </a:r>
            <a:r>
              <a:rPr lang="cs-CZ" dirty="0" smtClean="0"/>
              <a:t> </a:t>
            </a:r>
            <a:r>
              <a:rPr lang="cs-CZ" dirty="0" err="1" smtClean="0"/>
              <a:t>Fehlerhaftigkeit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zur</a:t>
            </a:r>
            <a:r>
              <a:rPr lang="cs-CZ" dirty="0" smtClean="0"/>
              <a:t> </a:t>
            </a:r>
            <a:r>
              <a:rPr lang="cs-CZ" dirty="0" err="1" smtClean="0"/>
              <a:t>Beschreibung</a:t>
            </a:r>
            <a:r>
              <a:rPr lang="cs-CZ" dirty="0" smtClean="0"/>
              <a:t> der </a:t>
            </a:r>
            <a:r>
              <a:rPr lang="cs-CZ" dirty="0" err="1" smtClean="0"/>
              <a:t>Tagsets</a:t>
            </a:r>
            <a:r>
              <a:rPr lang="cs-CZ" dirty="0" smtClean="0"/>
              <a:t> s. </a:t>
            </a:r>
            <a:r>
              <a:rPr lang="cs-CZ" dirty="0" err="1" smtClean="0"/>
              <a:t>weitere</a:t>
            </a:r>
            <a:r>
              <a:rPr lang="cs-CZ" dirty="0" smtClean="0"/>
              <a:t> Folie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Fehlerhaftigkeit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>
                <a:solidFill>
                  <a:srgbClr val="FF0000"/>
                </a:solidFill>
                <a:hlinkClick r:id="rId2"/>
              </a:rPr>
              <a:t>http://www.</a:t>
            </a:r>
            <a:r>
              <a:rPr lang="cs-CZ" dirty="0" err="1" smtClean="0">
                <a:solidFill>
                  <a:srgbClr val="FF0000"/>
                </a:solidFill>
                <a:hlinkClick r:id="rId2"/>
              </a:rPr>
              <a:t>ids</a:t>
            </a:r>
            <a:r>
              <a:rPr lang="cs-CZ" dirty="0" smtClean="0">
                <a:solidFill>
                  <a:srgbClr val="FF0000"/>
                </a:solidFill>
                <a:hlinkClick r:id="rId2"/>
              </a:rPr>
              <a:t>-</a:t>
            </a:r>
            <a:r>
              <a:rPr lang="cs-CZ" dirty="0" err="1" smtClean="0">
                <a:solidFill>
                  <a:srgbClr val="FF0000"/>
                </a:solidFill>
                <a:hlinkClick r:id="rId2"/>
              </a:rPr>
              <a:t>mannheim.de</a:t>
            </a:r>
            <a:r>
              <a:rPr lang="cs-CZ" dirty="0" smtClean="0">
                <a:solidFill>
                  <a:srgbClr val="FF0000"/>
                </a:solidFill>
                <a:hlinkClick r:id="rId2"/>
              </a:rPr>
              <a:t>/cosmas2/projekt/</a:t>
            </a:r>
            <a:r>
              <a:rPr lang="cs-CZ" dirty="0" err="1" smtClean="0">
                <a:solidFill>
                  <a:srgbClr val="FF0000"/>
                </a:solidFill>
                <a:hlinkClick r:id="rId2"/>
              </a:rPr>
              <a:t>referenz</a:t>
            </a:r>
            <a:r>
              <a:rPr lang="cs-CZ" dirty="0" smtClean="0">
                <a:solidFill>
                  <a:srgbClr val="FF0000"/>
                </a:solidFill>
                <a:hlinkClick r:id="rId2"/>
              </a:rPr>
              <a:t>/</a:t>
            </a:r>
            <a:r>
              <a:rPr lang="cs-CZ" dirty="0" err="1" smtClean="0">
                <a:solidFill>
                  <a:srgbClr val="FF0000"/>
                </a:solidFill>
                <a:hlinkClick r:id="rId2"/>
              </a:rPr>
              <a:t>bemerkungen.html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 smtClean="0"/>
          </a:p>
          <a:p>
            <a:r>
              <a:rPr lang="cs-CZ" dirty="0" smtClean="0"/>
              <a:t>CONNEXOR-</a:t>
            </a:r>
            <a:r>
              <a:rPr lang="cs-CZ" dirty="0" err="1" smtClean="0"/>
              <a:t>Tagset</a:t>
            </a:r>
            <a:endParaRPr lang="cs-CZ" dirty="0" smtClean="0"/>
          </a:p>
          <a:p>
            <a:pPr>
              <a:buNone/>
            </a:pPr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ids</a:t>
            </a:r>
            <a:r>
              <a:rPr lang="cs-CZ" dirty="0" smtClean="0">
                <a:hlinkClick r:id="rId3"/>
              </a:rPr>
              <a:t>-</a:t>
            </a:r>
            <a:r>
              <a:rPr lang="cs-CZ" dirty="0" err="1" smtClean="0">
                <a:hlinkClick r:id="rId3"/>
              </a:rPr>
              <a:t>mannheim.de</a:t>
            </a:r>
            <a:r>
              <a:rPr lang="cs-CZ" dirty="0" smtClean="0">
                <a:hlinkClick r:id="rId3"/>
              </a:rPr>
              <a:t>/cosmas2/projekt/</a:t>
            </a:r>
            <a:r>
              <a:rPr lang="cs-CZ" dirty="0" err="1" smtClean="0">
                <a:hlinkClick r:id="rId3"/>
              </a:rPr>
              <a:t>referenz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connexor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 smtClean="0"/>
              <a:t>STTS-</a:t>
            </a:r>
            <a:r>
              <a:rPr lang="cs-CZ" dirty="0" err="1" smtClean="0"/>
              <a:t>Tagset</a:t>
            </a:r>
            <a:endParaRPr lang="cs-CZ" dirty="0" smtClean="0"/>
          </a:p>
          <a:p>
            <a:pPr>
              <a:buNone/>
            </a:pPr>
            <a:r>
              <a:rPr lang="cs-CZ" dirty="0" smtClean="0">
                <a:hlinkClick r:id="rId4"/>
              </a:rPr>
              <a:t>http://www.</a:t>
            </a:r>
            <a:r>
              <a:rPr lang="cs-CZ" dirty="0" err="1" smtClean="0">
                <a:hlinkClick r:id="rId4"/>
              </a:rPr>
              <a:t>ids</a:t>
            </a:r>
            <a:r>
              <a:rPr lang="cs-CZ" dirty="0" smtClean="0">
                <a:hlinkClick r:id="rId4"/>
              </a:rPr>
              <a:t>-</a:t>
            </a:r>
            <a:r>
              <a:rPr lang="cs-CZ" dirty="0" err="1" smtClean="0">
                <a:hlinkClick r:id="rId4"/>
              </a:rPr>
              <a:t>mannheim.de</a:t>
            </a:r>
            <a:r>
              <a:rPr lang="cs-CZ" dirty="0" smtClean="0">
                <a:hlinkClick r:id="rId4"/>
              </a:rPr>
              <a:t>/cosmas2/projekt/</a:t>
            </a:r>
            <a:r>
              <a:rPr lang="cs-CZ" dirty="0" err="1" smtClean="0">
                <a:hlinkClick r:id="rId4"/>
              </a:rPr>
              <a:t>referenz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stts</a:t>
            </a:r>
            <a:r>
              <a:rPr lang="cs-CZ" dirty="0" smtClean="0">
                <a:hlinkClick r:id="rId4"/>
              </a:rPr>
              <a:t>/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Arbeit</a:t>
            </a:r>
            <a:r>
              <a:rPr lang="cs-CZ" dirty="0" smtClean="0"/>
              <a:t> </a:t>
            </a:r>
            <a:r>
              <a:rPr lang="cs-CZ" dirty="0" err="1" smtClean="0"/>
              <a:t>mit</a:t>
            </a:r>
            <a:r>
              <a:rPr lang="cs-CZ" dirty="0" smtClean="0"/>
              <a:t> </a:t>
            </a:r>
            <a:r>
              <a:rPr lang="cs-CZ" dirty="0" err="1" smtClean="0"/>
              <a:t>getaggten</a:t>
            </a:r>
            <a:r>
              <a:rPr lang="cs-CZ" dirty="0" smtClean="0"/>
              <a:t> </a:t>
            </a:r>
            <a:r>
              <a:rPr lang="cs-CZ" dirty="0" err="1" smtClean="0"/>
              <a:t>Korpora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Tagged</a:t>
            </a:r>
            <a:r>
              <a:rPr lang="cs-CZ" dirty="0" smtClean="0"/>
              <a:t>-C; </a:t>
            </a:r>
            <a:r>
              <a:rPr lang="cs-CZ" dirty="0" err="1" smtClean="0"/>
              <a:t>Tagged</a:t>
            </a:r>
            <a:r>
              <a:rPr lang="cs-CZ" dirty="0" smtClean="0"/>
              <a:t>-C2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2511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Archiv </a:t>
            </a:r>
            <a:r>
              <a:rPr lang="cs-CZ" sz="2000" dirty="0" err="1" smtClean="0"/>
              <a:t>Tagged</a:t>
            </a:r>
            <a:r>
              <a:rPr lang="cs-CZ" sz="2000" dirty="0" smtClean="0"/>
              <a:t>-C oder </a:t>
            </a:r>
            <a:r>
              <a:rPr lang="cs-CZ" sz="2000" dirty="0" err="1" smtClean="0"/>
              <a:t>Tagged</a:t>
            </a:r>
            <a:r>
              <a:rPr lang="cs-CZ" sz="2000" dirty="0" smtClean="0"/>
              <a:t>-C2 </a:t>
            </a:r>
            <a:r>
              <a:rPr lang="cs-CZ" sz="2000" dirty="0" err="1" smtClean="0"/>
              <a:t>öffnen</a:t>
            </a:r>
            <a:endParaRPr lang="cs-CZ" sz="2000" dirty="0" smtClean="0"/>
          </a:p>
          <a:p>
            <a:r>
              <a:rPr lang="cs-CZ" sz="2000" dirty="0" smtClean="0"/>
              <a:t>Korpus </a:t>
            </a:r>
            <a:r>
              <a:rPr lang="cs-CZ" sz="2000" dirty="0" err="1" smtClean="0"/>
              <a:t>Tagged</a:t>
            </a:r>
            <a:r>
              <a:rPr lang="cs-CZ" sz="2000" dirty="0" smtClean="0"/>
              <a:t>-C-</a:t>
            </a:r>
            <a:r>
              <a:rPr lang="cs-CZ" sz="2000" dirty="0" err="1" smtClean="0"/>
              <a:t>öffentlich</a:t>
            </a:r>
            <a:r>
              <a:rPr lang="cs-CZ" sz="2000" dirty="0" smtClean="0"/>
              <a:t> oder </a:t>
            </a:r>
            <a:r>
              <a:rPr lang="cs-CZ" sz="2000" dirty="0" err="1" smtClean="0"/>
              <a:t>Tagged</a:t>
            </a:r>
            <a:r>
              <a:rPr lang="cs-CZ" sz="2000" dirty="0" smtClean="0"/>
              <a:t>-C2-</a:t>
            </a:r>
            <a:r>
              <a:rPr lang="cs-CZ" sz="2000" dirty="0" err="1" smtClean="0"/>
              <a:t>öffentlich</a:t>
            </a:r>
            <a:r>
              <a:rPr lang="cs-CZ" sz="2000" dirty="0" smtClean="0"/>
              <a:t> </a:t>
            </a:r>
            <a:r>
              <a:rPr lang="cs-CZ" sz="2000" dirty="0" err="1" smtClean="0"/>
              <a:t>öffnen</a:t>
            </a:r>
            <a:endParaRPr lang="cs-CZ" sz="2000" dirty="0" smtClean="0"/>
          </a:p>
          <a:p>
            <a:endParaRPr lang="cs-CZ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11978"/>
            <a:ext cx="9144000" cy="234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61048"/>
            <a:ext cx="39338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1100" y="3140968"/>
            <a:ext cx="41529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Suchanfrage</a:t>
            </a:r>
            <a:r>
              <a:rPr lang="cs-CZ" dirty="0" smtClean="0"/>
              <a:t> </a:t>
            </a:r>
            <a:r>
              <a:rPr lang="cs-CZ" dirty="0" err="1" smtClean="0"/>
              <a:t>formulieren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000" dirty="0" err="1" smtClean="0"/>
              <a:t>Suche</a:t>
            </a:r>
            <a:r>
              <a:rPr lang="cs-CZ" sz="2000" dirty="0" smtClean="0"/>
              <a:t> </a:t>
            </a:r>
            <a:r>
              <a:rPr lang="cs-CZ" sz="2000" dirty="0" err="1" smtClean="0"/>
              <a:t>einer</a:t>
            </a:r>
            <a:r>
              <a:rPr lang="cs-CZ" sz="2000" dirty="0" smtClean="0"/>
              <a:t> </a:t>
            </a:r>
            <a:r>
              <a:rPr lang="cs-CZ" sz="2000" dirty="0" err="1" smtClean="0"/>
              <a:t>beliebigen</a:t>
            </a:r>
            <a:r>
              <a:rPr lang="cs-CZ" sz="2000" dirty="0" smtClean="0"/>
              <a:t> Kategorie – MORPH-</a:t>
            </a:r>
            <a:r>
              <a:rPr lang="cs-CZ" sz="2000" dirty="0" err="1" smtClean="0"/>
              <a:t>Assistent</a:t>
            </a:r>
            <a:r>
              <a:rPr lang="cs-CZ" sz="2000" dirty="0" smtClean="0"/>
              <a:t> </a:t>
            </a:r>
            <a:r>
              <a:rPr lang="cs-CZ" sz="2000" dirty="0" err="1" smtClean="0"/>
              <a:t>verwenden</a:t>
            </a:r>
            <a:r>
              <a:rPr lang="cs-CZ" sz="2000" dirty="0" smtClean="0"/>
              <a:t> (</a:t>
            </a:r>
            <a:r>
              <a:rPr lang="cs-CZ" sz="2000" dirty="0" err="1" smtClean="0"/>
              <a:t>rechts</a:t>
            </a:r>
            <a:r>
              <a:rPr lang="cs-CZ" sz="2000" dirty="0" smtClean="0"/>
              <a:t> </a:t>
            </a:r>
            <a:r>
              <a:rPr lang="cs-CZ" sz="2000" dirty="0" err="1" smtClean="0"/>
              <a:t>unten</a:t>
            </a:r>
            <a:r>
              <a:rPr lang="cs-CZ" sz="2000" dirty="0" smtClean="0"/>
              <a:t>) </a:t>
            </a:r>
            <a:r>
              <a:rPr lang="cs-CZ" sz="2000" dirty="0" err="1" smtClean="0"/>
              <a:t>und</a:t>
            </a:r>
            <a:r>
              <a:rPr lang="cs-CZ" sz="2000" dirty="0" smtClean="0"/>
              <a:t> </a:t>
            </a:r>
            <a:r>
              <a:rPr lang="cs-CZ" sz="2000" dirty="0" err="1" smtClean="0"/>
              <a:t>gewünschte</a:t>
            </a:r>
            <a:r>
              <a:rPr lang="cs-CZ" sz="2000" dirty="0" smtClean="0"/>
              <a:t> Kategorie </a:t>
            </a:r>
            <a:r>
              <a:rPr lang="cs-CZ" sz="2000" dirty="0" err="1" smtClean="0"/>
              <a:t>aus</a:t>
            </a:r>
            <a:r>
              <a:rPr lang="cs-CZ" sz="2000" dirty="0" smtClean="0"/>
              <a:t> </a:t>
            </a:r>
            <a:r>
              <a:rPr lang="cs-CZ" sz="2000" dirty="0" err="1" smtClean="0"/>
              <a:t>dem</a:t>
            </a:r>
            <a:r>
              <a:rPr lang="cs-CZ" sz="2000" dirty="0" smtClean="0"/>
              <a:t> </a:t>
            </a:r>
            <a:r>
              <a:rPr lang="cs-CZ" sz="2000" dirty="0" err="1" smtClean="0"/>
              <a:t>Angebot</a:t>
            </a:r>
            <a:r>
              <a:rPr lang="cs-CZ" sz="2000" dirty="0" smtClean="0"/>
              <a:t> </a:t>
            </a:r>
            <a:r>
              <a:rPr lang="cs-CZ" sz="2000" dirty="0" err="1" smtClean="0"/>
              <a:t>wählen</a:t>
            </a:r>
            <a:r>
              <a:rPr lang="cs-CZ" sz="2000" dirty="0" smtClean="0"/>
              <a:t> (z.B. </a:t>
            </a:r>
            <a:r>
              <a:rPr lang="cs-CZ" sz="2000" dirty="0" err="1" smtClean="0">
                <a:solidFill>
                  <a:srgbClr val="FF0000"/>
                </a:solidFill>
              </a:rPr>
              <a:t>Ordinalzahlen</a:t>
            </a:r>
            <a:r>
              <a:rPr lang="cs-CZ" sz="2000" dirty="0" smtClean="0"/>
              <a:t>)</a:t>
            </a:r>
          </a:p>
          <a:p>
            <a:pPr lvl="1"/>
            <a:r>
              <a:rPr lang="cs-CZ" sz="2000" dirty="0" smtClean="0"/>
              <a:t>nach der </a:t>
            </a:r>
            <a:r>
              <a:rPr lang="cs-CZ" sz="2000" dirty="0" err="1" smtClean="0"/>
              <a:t>Wahl</a:t>
            </a:r>
            <a:r>
              <a:rPr lang="cs-CZ" sz="2000" dirty="0" smtClean="0"/>
              <a:t> </a:t>
            </a:r>
            <a:r>
              <a:rPr lang="cs-CZ" sz="2000" dirty="0" err="1" smtClean="0"/>
              <a:t>wird</a:t>
            </a:r>
            <a:r>
              <a:rPr lang="cs-CZ" sz="2000" dirty="0" smtClean="0"/>
              <a:t> </a:t>
            </a:r>
            <a:r>
              <a:rPr lang="cs-CZ" sz="2000" dirty="0" err="1" smtClean="0"/>
              <a:t>die</a:t>
            </a:r>
            <a:r>
              <a:rPr lang="cs-CZ" sz="2000" dirty="0" smtClean="0"/>
              <a:t> </a:t>
            </a:r>
            <a:r>
              <a:rPr lang="cs-CZ" sz="2000" dirty="0" err="1" smtClean="0"/>
              <a:t>Suchanfrage</a:t>
            </a:r>
            <a:r>
              <a:rPr lang="cs-CZ" sz="2000" dirty="0" smtClean="0"/>
              <a:t> </a:t>
            </a:r>
            <a:r>
              <a:rPr lang="cs-CZ" sz="2000" dirty="0" err="1" smtClean="0"/>
              <a:t>automatisch</a:t>
            </a:r>
            <a:r>
              <a:rPr lang="cs-CZ" sz="2000" dirty="0" smtClean="0"/>
              <a:t> </a:t>
            </a:r>
            <a:r>
              <a:rPr lang="cs-CZ" sz="2000" dirty="0" err="1" smtClean="0"/>
              <a:t>formuliert</a:t>
            </a:r>
            <a:r>
              <a:rPr lang="cs-CZ" sz="2000" dirty="0" smtClean="0"/>
              <a:t>, in </a:t>
            </a:r>
            <a:r>
              <a:rPr lang="cs-CZ" sz="2000" dirty="0" err="1" smtClean="0"/>
              <a:t>diesem</a:t>
            </a:r>
            <a:r>
              <a:rPr lang="cs-CZ" sz="2000" dirty="0" smtClean="0"/>
              <a:t> </a:t>
            </a:r>
            <a:r>
              <a:rPr lang="cs-CZ" sz="2000" dirty="0" err="1" smtClean="0"/>
              <a:t>Falle</a:t>
            </a:r>
            <a:r>
              <a:rPr lang="cs-CZ" sz="2000" dirty="0" smtClean="0"/>
              <a:t> </a:t>
            </a:r>
            <a:r>
              <a:rPr lang="cs-CZ" sz="2000" dirty="0" smtClean="0">
                <a:solidFill>
                  <a:schemeClr val="accent5">
                    <a:lumMod val="75000"/>
                  </a:schemeClr>
                </a:solidFill>
              </a:rPr>
              <a:t>MORPH(NUM ORD)</a:t>
            </a:r>
          </a:p>
          <a:p>
            <a:pPr lvl="1"/>
            <a:r>
              <a:rPr lang="cs-CZ" sz="2000" dirty="0" err="1" smtClean="0"/>
              <a:t>weiter</a:t>
            </a:r>
            <a:r>
              <a:rPr lang="cs-CZ" sz="2000" dirty="0" smtClean="0"/>
              <a:t> </a:t>
            </a:r>
            <a:r>
              <a:rPr lang="cs-CZ" sz="2000" dirty="0" err="1" smtClean="0"/>
              <a:t>verläuft</a:t>
            </a:r>
            <a:r>
              <a:rPr lang="cs-CZ" sz="2000" dirty="0" smtClean="0"/>
              <a:t> </a:t>
            </a:r>
            <a:r>
              <a:rPr lang="cs-CZ" sz="2000" dirty="0" err="1" smtClean="0"/>
              <a:t>die</a:t>
            </a:r>
            <a:r>
              <a:rPr lang="cs-CZ" sz="2000" dirty="0" smtClean="0"/>
              <a:t> </a:t>
            </a:r>
            <a:r>
              <a:rPr lang="cs-CZ" sz="2000" dirty="0" err="1" smtClean="0"/>
              <a:t>Suche</a:t>
            </a:r>
            <a:r>
              <a:rPr lang="cs-CZ" sz="2000" dirty="0" smtClean="0"/>
              <a:t> </a:t>
            </a:r>
            <a:r>
              <a:rPr lang="cs-CZ" sz="2000" dirty="0" err="1" smtClean="0"/>
              <a:t>wie</a:t>
            </a:r>
            <a:r>
              <a:rPr lang="cs-CZ" sz="2000" dirty="0" smtClean="0"/>
              <a:t> </a:t>
            </a:r>
            <a:r>
              <a:rPr lang="cs-CZ" sz="2000" dirty="0" err="1" smtClean="0"/>
              <a:t>üblich</a:t>
            </a:r>
            <a:endParaRPr lang="cs-CZ" sz="2000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210926"/>
            <a:ext cx="4211960" cy="264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1550" y="5181600"/>
            <a:ext cx="43624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163</TotalTime>
  <Words>708</Words>
  <Application>Microsoft Office PowerPoint</Application>
  <PresentationFormat>Předvádění na obrazovce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Urbanistický</vt:lpstr>
      <vt:lpstr>Getaggte Korpora</vt:lpstr>
      <vt:lpstr>Tagging</vt:lpstr>
      <vt:lpstr>Getaggte Korpora im DeReKo</vt:lpstr>
      <vt:lpstr>Getaggte Korpora im DeReKo</vt:lpstr>
      <vt:lpstr>Snímek 5</vt:lpstr>
      <vt:lpstr>Prozess: Tagging</vt:lpstr>
      <vt:lpstr>Fehlerhaftigkeit?</vt:lpstr>
      <vt:lpstr>Arbeit mit getaggten Korpora Tagged-C; Tagged-C2</vt:lpstr>
      <vt:lpstr>Suchanfrage formulieren</vt:lpstr>
      <vt:lpstr>Suche und Ergebnisse</vt:lpstr>
      <vt:lpstr>Fehlerhaftigkeit</vt:lpstr>
      <vt:lpstr>Suche: Kombination von Kategorie und konkretem Suchwort</vt:lpstr>
      <vt:lpstr>Ausnutzung der Kategorie für Unterscheidung der Homonymie/Homographie</vt:lpstr>
      <vt:lpstr>Abgrenzung des Lemmas auf konkrete Funktion</vt:lpstr>
      <vt:lpstr>Tagged-T, Tagged-T2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Getaggte Korpora</dc:title>
  <dc:creator>Věra Hejhalová</dc:creator>
  <cp:lastModifiedBy>Věra Hejhalová</cp:lastModifiedBy>
  <cp:revision>4</cp:revision>
  <dcterms:created xsi:type="dcterms:W3CDTF">2019-11-07T12:17:03Z</dcterms:created>
  <dcterms:modified xsi:type="dcterms:W3CDTF">2020-03-27T10:10:47Z</dcterms:modified>
</cp:coreProperties>
</file>