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98"/>
  </p:notesMasterIdLst>
  <p:handoutMasterIdLst>
    <p:handoutMasterId r:id="rId99"/>
  </p:handoutMasterIdLst>
  <p:sldIdLst>
    <p:sldId id="375" r:id="rId2"/>
    <p:sldId id="376" r:id="rId3"/>
    <p:sldId id="258" r:id="rId4"/>
    <p:sldId id="308" r:id="rId5"/>
    <p:sldId id="434" r:id="rId6"/>
    <p:sldId id="433" r:id="rId7"/>
    <p:sldId id="432" r:id="rId8"/>
    <p:sldId id="435" r:id="rId9"/>
    <p:sldId id="442" r:id="rId10"/>
    <p:sldId id="441" r:id="rId11"/>
    <p:sldId id="440" r:id="rId12"/>
    <p:sldId id="439" r:id="rId13"/>
    <p:sldId id="438" r:id="rId14"/>
    <p:sldId id="437" r:id="rId15"/>
    <p:sldId id="436" r:id="rId16"/>
    <p:sldId id="327" r:id="rId17"/>
    <p:sldId id="387" r:id="rId18"/>
    <p:sldId id="546" r:id="rId19"/>
    <p:sldId id="459" r:id="rId20"/>
    <p:sldId id="458" r:id="rId21"/>
    <p:sldId id="457" r:id="rId22"/>
    <p:sldId id="456" r:id="rId23"/>
    <p:sldId id="460" r:id="rId24"/>
    <p:sldId id="455" r:id="rId25"/>
    <p:sldId id="454" r:id="rId26"/>
    <p:sldId id="453" r:id="rId27"/>
    <p:sldId id="461" r:id="rId28"/>
    <p:sldId id="452" r:id="rId29"/>
    <p:sldId id="451" r:id="rId30"/>
    <p:sldId id="450" r:id="rId31"/>
    <p:sldId id="449" r:id="rId32"/>
    <p:sldId id="448" r:id="rId33"/>
    <p:sldId id="447" r:id="rId34"/>
    <p:sldId id="465" r:id="rId35"/>
    <p:sldId id="464" r:id="rId36"/>
    <p:sldId id="463" r:id="rId37"/>
    <p:sldId id="478" r:id="rId38"/>
    <p:sldId id="485" r:id="rId39"/>
    <p:sldId id="484" r:id="rId40"/>
    <p:sldId id="486" r:id="rId41"/>
    <p:sldId id="481" r:id="rId42"/>
    <p:sldId id="487" r:id="rId43"/>
    <p:sldId id="483" r:id="rId44"/>
    <p:sldId id="475" r:id="rId45"/>
    <p:sldId id="468" r:id="rId46"/>
    <p:sldId id="495" r:id="rId47"/>
    <p:sldId id="494" r:id="rId48"/>
    <p:sldId id="493" r:id="rId49"/>
    <p:sldId id="492" r:id="rId50"/>
    <p:sldId id="491" r:id="rId51"/>
    <p:sldId id="490" r:id="rId52"/>
    <p:sldId id="489" r:id="rId53"/>
    <p:sldId id="488" r:id="rId54"/>
    <p:sldId id="289" r:id="rId55"/>
    <p:sldId id="496" r:id="rId56"/>
    <p:sldId id="517" r:id="rId57"/>
    <p:sldId id="516" r:id="rId58"/>
    <p:sldId id="515" r:id="rId59"/>
    <p:sldId id="514" r:id="rId60"/>
    <p:sldId id="513" r:id="rId61"/>
    <p:sldId id="512" r:id="rId62"/>
    <p:sldId id="511" r:id="rId63"/>
    <p:sldId id="510" r:id="rId64"/>
    <p:sldId id="509" r:id="rId65"/>
    <p:sldId id="508" r:id="rId66"/>
    <p:sldId id="507" r:id="rId67"/>
    <p:sldId id="506" r:id="rId68"/>
    <p:sldId id="505" r:id="rId69"/>
    <p:sldId id="504" r:id="rId70"/>
    <p:sldId id="503" r:id="rId71"/>
    <p:sldId id="502" r:id="rId72"/>
    <p:sldId id="501" r:id="rId73"/>
    <p:sldId id="500" r:id="rId74"/>
    <p:sldId id="497" r:id="rId75"/>
    <p:sldId id="498" r:id="rId76"/>
    <p:sldId id="518" r:id="rId77"/>
    <p:sldId id="306" r:id="rId78"/>
    <p:sldId id="521" r:id="rId79"/>
    <p:sldId id="528" r:id="rId80"/>
    <p:sldId id="527" r:id="rId81"/>
    <p:sldId id="526" r:id="rId82"/>
    <p:sldId id="525" r:id="rId83"/>
    <p:sldId id="550" r:id="rId84"/>
    <p:sldId id="554" r:id="rId85"/>
    <p:sldId id="557" r:id="rId86"/>
    <p:sldId id="556" r:id="rId87"/>
    <p:sldId id="555" r:id="rId88"/>
    <p:sldId id="544" r:id="rId89"/>
    <p:sldId id="545" r:id="rId90"/>
    <p:sldId id="415" r:id="rId91"/>
    <p:sldId id="535" r:id="rId92"/>
    <p:sldId id="542" r:id="rId93"/>
    <p:sldId id="540" r:id="rId94"/>
    <p:sldId id="539" r:id="rId95"/>
    <p:sldId id="533" r:id="rId96"/>
    <p:sldId id="543" r:id="rId97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8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F78EF8-0F9F-432F-8F3E-68A80C18432A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645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BB93E74-7891-47DD-AED1-4B5D553315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51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52C6E8-7E10-4A86-889D-1C41F61E9C43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469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8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02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573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92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890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52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62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625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931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19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37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52C6E8-7E10-4A86-889D-1C41F61E9C43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51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633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592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770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845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820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841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898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117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42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29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48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C71BAE-2589-4976-863A-659457117CB5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712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536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27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691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3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262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974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150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970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5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39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37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7735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753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906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7425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087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592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694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1853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1095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1417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49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92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1271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110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9568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6866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6011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2228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0446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869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4822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8359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59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2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62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9832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7936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2098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10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9805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0088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6018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2407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1437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69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3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9762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3854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0737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29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7549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1725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6073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7680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557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9689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79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23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12033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1264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0698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1442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1078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4908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4012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92330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5382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88832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89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25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8206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885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9759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67966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10731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51201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0649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00541-BA58-47EA-8043-5E123D58DBCB}" type="slidenum">
              <a:t>96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19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8229E-B46A-4D74-855A-F19F038401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14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6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59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2"/>
            <a:ext cx="6615740" cy="2554779"/>
          </a:xfrm>
        </p:spPr>
        <p:txBody>
          <a:bodyPr/>
          <a:lstStyle>
            <a:lvl1pPr>
              <a:defRPr sz="529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03519" y="4150710"/>
            <a:ext cx="6008104" cy="377183"/>
          </a:xfrm>
        </p:spPr>
        <p:txBody>
          <a:bodyPr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742925" y="1070627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6673" y="2881216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13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3443853"/>
            <a:ext cx="7299159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2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59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1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173B42-2E11-4D04-A26A-45DD5F73E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19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CD3C7B-63B4-4A6E-8AD1-97D2AB536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99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1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74EE8C-D9D6-4AEC-A26A-BD4C1A840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22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339C76-0F41-4660-906E-B751DA9305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54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70A244-190C-4078-BAE2-39994A5E7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6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3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9B19CE-E7C3-4501-BD13-07EC335A2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6184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C5CA7A-0560-4AD6-8483-1659EAF03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51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1B44D7-2D35-4410-9041-8E2375545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93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44686" y="1847921"/>
            <a:ext cx="3108193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72645" y="-503978"/>
            <a:ext cx="1764109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44686" y="6719711"/>
            <a:ext cx="1092068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761" y="2939874"/>
            <a:ext cx="4620286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5808" y="3191863"/>
            <a:ext cx="2604161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606C1A-25CB-414A-B659-0CD2B9C5D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394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0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0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3.jpg"/><Relationship Id="rId4" Type="http://schemas.openxmlformats.org/officeDocument/2006/relationships/image" Target="../media/image2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3.jpg"/><Relationship Id="rId4" Type="http://schemas.openxmlformats.org/officeDocument/2006/relationships/image" Target="../media/image20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71999"/>
          <a:ext cx="10079998" cy="741563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8640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600" b="0" i="0" u="none" strike="noStrike" kern="1200" dirty="0">
                        <a:solidFill>
                          <a:srgbClr val="92D05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RITUALISTIC/ </a:t>
                      </a:r>
                      <a:r>
                        <a:rPr lang="cs-CZ" sz="3600" b="0" i="0" u="none" strike="noStrike" kern="1200" dirty="0" err="1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THEORY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ON Fairytales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600" b="0" i="0" u="none" strike="noStrike" kern="1200" dirty="0">
                        <a:solidFill>
                          <a:srgbClr val="92D05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9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cs-CZ" sz="1800" b="0" i="0" u="none" strike="noStrike" kern="120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" name="Obrázek 43">
            <a:extLst>
              <a:ext uri="{FF2B5EF4-FFF2-40B4-BE49-F238E27FC236}">
                <a16:creationId xmlns:a16="http://schemas.microsoft.com/office/drawing/2014/main" id="{752079D4-681A-4F82-AA39-68357457D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5" y="2277209"/>
            <a:ext cx="3553068" cy="472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20576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invited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appealed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CEBCB8B1-44ED-42B0-A9C8-EF90CCA3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636" y="3428675"/>
            <a:ext cx="2418342" cy="19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7718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initiand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chosen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community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who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needs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make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transition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invited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appealed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ED08204-0573-447C-A16B-AE5F8E526D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7" y="3073338"/>
            <a:ext cx="1764849" cy="26472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BCB8B1-44ED-42B0-A9C8-EF90CCA3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36" y="3428675"/>
            <a:ext cx="2418342" cy="19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28247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initiand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chosen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community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who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needs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make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transition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„call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adventure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“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 (Campbell)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invited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appealed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ED08204-0573-447C-A16B-AE5F8E526D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7" y="3073338"/>
            <a:ext cx="1764849" cy="26472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BCB8B1-44ED-42B0-A9C8-EF90CCA3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36" y="3428675"/>
            <a:ext cx="2418342" cy="19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4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53596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initiand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chosen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community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who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needs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make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transition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„call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adventure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“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 (Campbell)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invited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appealed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usually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different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others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often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youngest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son,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orphan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cursed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sometimes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special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sign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extraordinary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way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ED08204-0573-447C-A16B-AE5F8E526D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7" y="3073338"/>
            <a:ext cx="1764849" cy="26472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BCB8B1-44ED-42B0-A9C8-EF90CCA3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36" y="3428675"/>
            <a:ext cx="2418342" cy="19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10384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initiand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chosen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community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who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needs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make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transition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„call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adventure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“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 (Campbell)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 novice (=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future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shaman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different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others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chosen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gods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spirits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natural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calling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- „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shaman´s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vocation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“ (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Eliade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invited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appealed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usually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different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others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often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youngest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son,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orphan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cursed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sometimes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special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sign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extraordinary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way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ED08204-0573-447C-A16B-AE5F8E526D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7" y="3073338"/>
            <a:ext cx="1764849" cy="26472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BCB8B1-44ED-42B0-A9C8-EF90CCA3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36" y="3428675"/>
            <a:ext cx="2418342" cy="19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30768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initiand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chosen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community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who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needs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make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transition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„call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adventure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“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 (Campbell)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 novice (=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future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shaman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different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others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chosen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gods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spirits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by natural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calling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- „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shaman´s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vocation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“ (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Eliade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destined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participate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in more intense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religious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invited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appealed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usually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different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others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often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youngest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son,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orphan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cursed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sometimes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special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sign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extraordinary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way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ED08204-0573-447C-A16B-AE5F8E526D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7" y="3073338"/>
            <a:ext cx="1764849" cy="26472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BCB8B1-44ED-42B0-A9C8-EF90CCA3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36" y="3428675"/>
            <a:ext cx="2418342" cy="19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6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21819"/>
              </p:ext>
            </p:extLst>
          </p:nvPr>
        </p:nvGraphicFramePr>
        <p:xfrm>
          <a:off x="0" y="0"/>
          <a:ext cx="10079998" cy="80572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16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468985B1-F408-45E3-BC45-0688B6DE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23" y="2488222"/>
            <a:ext cx="6610777" cy="47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28859"/>
              </p:ext>
            </p:extLst>
          </p:nvPr>
        </p:nvGraphicFramePr>
        <p:xfrm>
          <a:off x="8792" y="0"/>
          <a:ext cx="10071206" cy="1317459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882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ED85AE0-45CB-4AAF-AF46-450E40CC4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41" y="3097311"/>
            <a:ext cx="6986141" cy="39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6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8792" y="0"/>
          <a:ext cx="10071206" cy="1317459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882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ED85AE0-45CB-4AAF-AF46-450E40CC4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41" y="3097311"/>
            <a:ext cx="6986141" cy="39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4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3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27" y="0"/>
          <a:ext cx="10079998" cy="79629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0702"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600" b="0" i="0" u="none" strike="noStrike" kern="1200" dirty="0">
                        <a:solidFill>
                          <a:srgbClr val="00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RITUALISTIC/ </a:t>
                      </a:r>
                      <a:r>
                        <a:rPr lang="cs-CZ" sz="3600" b="0" i="0" u="none" strike="noStrike" kern="1200" dirty="0" err="1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THEORY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ON </a:t>
                      </a:r>
                      <a:r>
                        <a:rPr lang="cs-CZ" sz="3600" b="0" i="0" u="none" strike="noStrike" kern="1200" dirty="0" err="1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Fairytales</a:t>
                      </a:r>
                      <a:endParaRPr lang="cs-CZ" sz="3600" b="0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600" b="0" i="0" u="none" strike="noStrike" kern="1200" dirty="0">
                        <a:solidFill>
                          <a:srgbClr val="00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98"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46" y="1672230"/>
            <a:ext cx="108465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03972" hangingPunct="0">
              <a:defRPr/>
            </a:pPr>
            <a:endParaRPr lang="cs-CZ" sz="36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/>
              <a:ea typeface="Mangal" pitchFamily="18"/>
              <a:cs typeface="Mangal" pitchFamily="2"/>
            </a:endParaRPr>
          </a:p>
          <a:p>
            <a:pPr lvl="0" defTabSz="503972" hangingPunct="0">
              <a:defRPr/>
            </a:pPr>
            <a:r>
              <a:rPr lang="cs-CZ" sz="36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/>
                <a:ea typeface="Mangal" pitchFamily="18"/>
                <a:cs typeface="Mangal" pitchFamily="2"/>
              </a:rPr>
              <a:t>Conceptual</a:t>
            </a:r>
            <a:r>
              <a:rPr lang="cs-CZ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/>
                <a:ea typeface="Mangal" pitchFamily="18"/>
                <a:cs typeface="Mangal" pitchFamily="2"/>
              </a:rPr>
              <a:t> background:</a:t>
            </a:r>
            <a:endParaRPr lang="cs-CZ" sz="32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/>
              <a:ea typeface="Mangal" pitchFamily="18"/>
              <a:cs typeface="Mangal" pitchFamily="2"/>
            </a:endParaRPr>
          </a:p>
          <a:p>
            <a:pPr defTabSz="503972" hangingPunct="0">
              <a:defRPr/>
            </a:pPr>
            <a:endParaRPr lang="cs-CZ" sz="3200" dirty="0">
              <a:latin typeface="Times New Roman" pitchFamily="18"/>
              <a:ea typeface="Mangal" pitchFamily="18"/>
              <a:cs typeface="Mangal" pitchFamily="2"/>
            </a:endParaRPr>
          </a:p>
          <a:p>
            <a:pPr defTabSz="503972" hangingPunct="0">
              <a:defRPr/>
            </a:pPr>
            <a:r>
              <a:rPr lang="cs-CZ" sz="3200" dirty="0" err="1">
                <a:latin typeface="Times New Roman" pitchFamily="18"/>
                <a:ea typeface="Mangal" pitchFamily="18"/>
                <a:cs typeface="Mangal" pitchFamily="2"/>
              </a:rPr>
              <a:t>A.van</a:t>
            </a:r>
            <a:r>
              <a:rPr lang="cs-CZ" sz="32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dirty="0" err="1">
                <a:latin typeface="Times New Roman" pitchFamily="18"/>
                <a:ea typeface="Mangal" pitchFamily="18"/>
                <a:cs typeface="Mangal" pitchFamily="2"/>
              </a:rPr>
              <a:t>Gennep</a:t>
            </a:r>
            <a:r>
              <a:rPr lang="cs-CZ" sz="3200" dirty="0">
                <a:latin typeface="Times New Roman" pitchFamily="18"/>
                <a:ea typeface="Mangal" pitchFamily="18"/>
                <a:cs typeface="Mangal" pitchFamily="2"/>
              </a:rPr>
              <a:t>: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Rites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of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Passage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(1909)</a:t>
            </a:r>
          </a:p>
          <a:p>
            <a:pPr lvl="0" defTabSz="503972" hangingPunct="0">
              <a:defRPr/>
            </a:pPr>
            <a:endParaRPr lang="cs-CZ" sz="3200" dirty="0">
              <a:latin typeface="Times New Roman" pitchFamily="18"/>
              <a:ea typeface="Mangal" pitchFamily="18"/>
              <a:cs typeface="Mangal" pitchFamily="2"/>
            </a:endParaRPr>
          </a:p>
          <a:p>
            <a:pPr lvl="0" defTabSz="503972" hangingPunct="0">
              <a:defRPr/>
            </a:pPr>
            <a:r>
              <a:rPr lang="cs-CZ" sz="3200" dirty="0">
                <a:latin typeface="Times New Roman" pitchFamily="18"/>
                <a:ea typeface="Mangal" pitchFamily="18"/>
                <a:cs typeface="Mangal" pitchFamily="2"/>
              </a:rPr>
              <a:t>V. </a:t>
            </a:r>
            <a:r>
              <a:rPr lang="cs-CZ" sz="3200" dirty="0" err="1">
                <a:latin typeface="Times New Roman" pitchFamily="18"/>
                <a:ea typeface="Mangal" pitchFamily="18"/>
                <a:cs typeface="Mangal" pitchFamily="2"/>
              </a:rPr>
              <a:t>Propp</a:t>
            </a:r>
            <a:r>
              <a:rPr lang="cs-CZ" sz="3200" dirty="0">
                <a:latin typeface="Times New Roman" pitchFamily="18"/>
                <a:ea typeface="Mangal" pitchFamily="18"/>
                <a:cs typeface="Mangal" pitchFamily="2"/>
              </a:rPr>
              <a:t>: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Historical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Roots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of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Wondertale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(1946)</a:t>
            </a:r>
          </a:p>
          <a:p>
            <a:pPr lvl="0" defTabSz="503972" hangingPunct="0">
              <a:defRPr/>
            </a:pPr>
            <a:endParaRPr lang="cs-CZ" sz="3200" dirty="0">
              <a:latin typeface="Times New Roman" pitchFamily="18"/>
              <a:ea typeface="Mangal" pitchFamily="18"/>
              <a:cs typeface="Mangal" pitchFamily="2"/>
            </a:endParaRPr>
          </a:p>
          <a:p>
            <a:pPr lvl="0" defTabSz="503972" hangingPunct="0">
              <a:defRPr/>
            </a:pPr>
            <a:r>
              <a:rPr lang="cs-CZ" sz="3200" dirty="0">
                <a:latin typeface="Times New Roman" pitchFamily="18"/>
                <a:ea typeface="Mangal" pitchFamily="18"/>
                <a:cs typeface="Mangal" pitchFamily="2"/>
              </a:rPr>
              <a:t>J. Campbell:  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The Hero with a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Thousand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Faces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(1949)       </a:t>
            </a:r>
          </a:p>
          <a:p>
            <a:pPr lvl="0" defTabSz="503972" hangingPunct="0">
              <a:defRPr/>
            </a:pPr>
            <a:endParaRPr lang="cs-CZ" sz="3200" i="1" dirty="0">
              <a:latin typeface="Times New Roman" pitchFamily="18"/>
              <a:ea typeface="Mangal" pitchFamily="18"/>
              <a:cs typeface="Mangal" pitchFamily="2"/>
            </a:endParaRPr>
          </a:p>
          <a:p>
            <a:pPr lvl="0" defTabSz="503972" hangingPunct="0">
              <a:defRPr/>
            </a:pPr>
            <a:r>
              <a:rPr lang="cs-CZ" sz="3200" dirty="0">
                <a:latin typeface="Times New Roman" pitchFamily="18"/>
                <a:ea typeface="Mangal" pitchFamily="18"/>
                <a:cs typeface="Mangal" pitchFamily="2"/>
              </a:rPr>
              <a:t>M. Eliade: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Rites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Symbols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of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Initiation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(1958)</a:t>
            </a:r>
          </a:p>
          <a:p>
            <a:pPr lvl="0" defTabSz="503972" hangingPunct="0">
              <a:defRPr/>
            </a:pP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 			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Shamanism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: Archaic Technique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of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 </a:t>
            </a:r>
            <a:r>
              <a:rPr lang="cs-CZ" sz="3200" i="1" dirty="0" err="1">
                <a:latin typeface="Times New Roman" pitchFamily="18"/>
                <a:ea typeface="Mangal" pitchFamily="18"/>
                <a:cs typeface="Mangal" pitchFamily="2"/>
              </a:rPr>
              <a:t>Ecstasy</a:t>
            </a:r>
            <a:r>
              <a:rPr lang="cs-CZ" sz="3200" i="1" dirty="0">
                <a:latin typeface="Times New Roman" pitchFamily="18"/>
                <a:ea typeface="Mangal" pitchFamily="18"/>
                <a:cs typeface="Mangal" pitchFamily="2"/>
              </a:rPr>
              <a:t> (1964)</a:t>
            </a:r>
          </a:p>
          <a:p>
            <a:pPr lvl="0" hangingPunct="0"/>
            <a:endParaRPr lang="cs-CZ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658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57951"/>
              </p:ext>
            </p:extLst>
          </p:nvPr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2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32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90373"/>
              </p:ext>
            </p:extLst>
          </p:nvPr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27" y="0"/>
          <a:ext cx="10079998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RITUALISTIC/ </a:t>
                      </a:r>
                      <a:r>
                        <a:rPr lang="cs-CZ" sz="3600" b="0" i="0" u="none" strike="noStrike" kern="1200" dirty="0" err="1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THEORY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6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OF </a:t>
                      </a:r>
                      <a:r>
                        <a:rPr lang="cs-CZ" sz="3600" b="0" i="0" u="none" strike="noStrike" kern="1200" dirty="0" err="1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Fairytales</a:t>
                      </a:r>
                      <a:endParaRPr lang="cs-CZ" sz="3600" b="0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ctr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16483"/>
              </p:ext>
            </p:extLst>
          </p:nvPr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psychically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diferrent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restrictions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911FA-1E3D-4443-BCF6-F22A0E7F4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96" y="5181362"/>
            <a:ext cx="2050770" cy="1147862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4710"/>
              </p:ext>
            </p:extLst>
          </p:nvPr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prohibitions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psychically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diferrent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restrictions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911FA-1E3D-4443-BCF6-F22A0E7F4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96" y="5181362"/>
            <a:ext cx="2050770" cy="1147862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7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48836"/>
              </p:ext>
            </p:extLst>
          </p:nvPr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prohibitions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vow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silence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fasting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sleeping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sight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supression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psychically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diferrent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restrictions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911FA-1E3D-4443-BCF6-F22A0E7F4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96" y="5181362"/>
            <a:ext cx="2050770" cy="1147862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prohibitions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vow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silence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fasting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sleeping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sight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supression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psychically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diferrent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Bayaya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911FA-1E3D-4443-BCF6-F22A0E7F4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96" y="5181362"/>
            <a:ext cx="2050770" cy="1147862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0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prohibitions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vow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silence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fasting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sleeping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sight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supression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psychically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diferrent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Bayaya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Wide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911FA-1E3D-4443-BCF6-F22A0E7F4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96" y="5181362"/>
            <a:ext cx="2050770" cy="1147862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78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prohibitions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vow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silence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fasting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sleeping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sight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supression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psychically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diferrent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Bayaya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Wide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911FA-1E3D-4443-BCF6-F22A0E7F4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48" y="5130865"/>
            <a:ext cx="2123186" cy="1188395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Difficulties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rites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involve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ordeals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woundings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beatings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scarification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circumsision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teeth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extractions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Resistance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physical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suffering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=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will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1800" b="1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strenght</a:t>
                      </a:r>
                      <a:endParaRPr lang="cs-CZ" sz="18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Various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prohibitions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vow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silence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fasting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sleeping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restriction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sight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supression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suffers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physically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beating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torture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285750" marR="0" lvl="0" indent="-28575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being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chopped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pieces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hunger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 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psychically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solitude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diferrent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restrictions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Bayaya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Wide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…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DF267D0-0B95-47B9-BA98-12A5FD21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19" y="2818085"/>
            <a:ext cx="2050770" cy="15380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911FA-1E3D-4443-BCF6-F22A0E7F4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12" y="5172569"/>
            <a:ext cx="2050770" cy="1147862"/>
          </a:xfrm>
          <a:prstGeom prst="rect">
            <a:avLst/>
          </a:prstGeom>
        </p:spPr>
      </p:pic>
      <p:pic>
        <p:nvPicPr>
          <p:cNvPr id="9" name="Shape 116">
            <a:extLst>
              <a:ext uri="{FF2B5EF4-FFF2-40B4-BE49-F238E27FC236}">
                <a16:creationId xmlns:a16="http://schemas.microsoft.com/office/drawing/2014/main" id="{1B230B0F-D2A4-4188-991E-662E0FF95F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0834" y="2905719"/>
            <a:ext cx="1969478" cy="14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E9276-C9DA-4A79-A884-AD8AA3088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4" y="3493058"/>
            <a:ext cx="781763" cy="1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7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58067"/>
              </p:ext>
            </p:extLst>
          </p:nvPr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Heroic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deeds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148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Heroic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deeds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D10AD5B4-C521-468A-BA1D-AA13B2D3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0" y="3589915"/>
            <a:ext cx="3522766" cy="25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0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Heroic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deeds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06AE976B-B73F-4E50-861C-1F03E3525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35" y="2981194"/>
            <a:ext cx="2640142" cy="15972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0AD5B4-C521-468A-BA1D-AA13B2D32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0" y="3589915"/>
            <a:ext cx="3522766" cy="25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75570"/>
              </p:ext>
            </p:extLst>
          </p:nvPr>
        </p:nvGraphicFramePr>
        <p:xfrm>
          <a:off x="10758" y="0"/>
          <a:ext cx="10069240" cy="854495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36A45DDF-EFB7-42DC-9273-E7A7FB31A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42" y="2932361"/>
            <a:ext cx="3899340" cy="38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5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Heroic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deeds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2DB2C95-2C0E-490F-A74C-86D784820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5" y="4761634"/>
            <a:ext cx="4641102" cy="12811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AE976B-B73F-4E50-861C-1F03E3525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35" y="2981194"/>
            <a:ext cx="2640142" cy="15972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0AD5B4-C521-468A-BA1D-AA13B2D3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0" y="3589915"/>
            <a:ext cx="3522766" cy="25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80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Heroic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deeds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2DB2C95-2C0E-490F-A74C-86D784820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5" y="4761634"/>
            <a:ext cx="4641102" cy="12811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AE976B-B73F-4E50-861C-1F03E3525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35" y="2981194"/>
            <a:ext cx="2640142" cy="15972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0AD5B4-C521-468A-BA1D-AA13B2D3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0" y="3589915"/>
            <a:ext cx="3522766" cy="25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5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Heroic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deeds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2DB2C95-2C0E-490F-A74C-86D784820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5" y="4761634"/>
            <a:ext cx="4641102" cy="12811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AE976B-B73F-4E50-861C-1F03E3525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35" y="2981194"/>
            <a:ext cx="2640142" cy="15972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0AD5B4-C521-468A-BA1D-AA13B2D3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0" y="3589915"/>
            <a:ext cx="3522766" cy="25319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F3B3DA6-19FC-4510-9EC4-A2302678295A}"/>
              </a:ext>
            </a:extLst>
          </p:cNvPr>
          <p:cNvSpPr txBox="1"/>
          <p:nvPr/>
        </p:nvSpPr>
        <p:spPr>
          <a:xfrm>
            <a:off x="5273065" y="6704623"/>
            <a:ext cx="468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princess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5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4230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09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4000" b="1" i="0" u="none" strike="noStrike" kern="1200" dirty="0">
                        <a:solidFill>
                          <a:srgbClr val="FF00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Heroic</a:t>
                      </a:r>
                      <a:r>
                        <a:rPr lang="cs-CZ" sz="4000" b="1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0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deeds</a:t>
                      </a:r>
                      <a:endParaRPr lang="cs-CZ" sz="2400" b="1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2DB2C95-2C0E-490F-A74C-86D784820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5" y="4761634"/>
            <a:ext cx="4641102" cy="12811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AE976B-B73F-4E50-861C-1F03E3525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35" y="2981194"/>
            <a:ext cx="2640142" cy="15972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0AD5B4-C521-468A-BA1D-AA13B2D3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0" y="3589915"/>
            <a:ext cx="3522766" cy="25319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DB2EEF-EE40-43C4-89B1-D2EA358B67A1}"/>
              </a:ext>
            </a:extLst>
          </p:cNvPr>
          <p:cNvSpPr txBox="1"/>
          <p:nvPr/>
        </p:nvSpPr>
        <p:spPr>
          <a:xfrm>
            <a:off x="351379" y="6704623"/>
            <a:ext cx="468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manhood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B3DA6-19FC-4510-9EC4-A2302678295A}"/>
              </a:ext>
            </a:extLst>
          </p:cNvPr>
          <p:cNvSpPr txBox="1"/>
          <p:nvPr/>
        </p:nvSpPr>
        <p:spPr>
          <a:xfrm>
            <a:off x="5273065" y="6704623"/>
            <a:ext cx="468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princess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52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57368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015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97018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594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62811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48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64211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fox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BE64BFB-44A5-4093-9792-A5D4CD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7" y="3064778"/>
            <a:ext cx="3223178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8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fox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horse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BE64BFB-44A5-4093-9792-A5D4CD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7" y="3064778"/>
            <a:ext cx="3223178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4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fox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horse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Broad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figures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BE64BFB-44A5-4093-9792-A5D4CD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7" y="3064778"/>
            <a:ext cx="3223178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-8792" y="0"/>
          <a:ext cx="10088790" cy="854495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4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solidFill>
                          <a:srgbClr val="FF33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1" i="0" u="none" strike="noStrike" kern="1200" dirty="0">
                        <a:solidFill>
                          <a:srgbClr val="FF33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leaves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his/her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kingdom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family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everyday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Wide</a:t>
                      </a:r>
                      <a:r>
                        <a:rPr lang="en-US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and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…,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.)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CFB3EA33-E588-4915-98BB-5E46C7DEB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60" y="3989330"/>
            <a:ext cx="2523628" cy="25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78077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fox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horse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Broad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figures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godmother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Hairs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BE64BFB-44A5-4093-9792-A5D4CD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7" y="3064778"/>
            <a:ext cx="3223178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9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03687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fox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horse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Broad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figures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godmother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Hairs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BE64BFB-44A5-4093-9792-A5D4CD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7" y="3064778"/>
            <a:ext cx="3223178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45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627553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fox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horse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Broad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figures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godmother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Hairs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advice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lead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him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/her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win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BE64BFB-44A5-4093-9792-A5D4CD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7" y="3064778"/>
            <a:ext cx="3223178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66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40203"/>
              </p:ext>
            </p:extLst>
          </p:nvPr>
        </p:nvGraphicFramePr>
        <p:xfrm>
          <a:off x="228382" y="0"/>
          <a:ext cx="10250148" cy="85906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9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233">
                  <a:extLst>
                    <a:ext uri="{9D8B030D-6E8A-4147-A177-3AD203B41FA5}">
                      <a16:colId xmlns:a16="http://schemas.microsoft.com/office/drawing/2014/main" val="664620023"/>
                    </a:ext>
                  </a:extLst>
                </a:gridCol>
              </a:tblGrid>
              <a:tr h="102881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38">
                <a:tc gridSpan="3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0" i="0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Magic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1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Guide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</a:t>
                      </a:r>
                      <a:endParaRPr lang="cs-CZ" sz="32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052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religious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systems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guru,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priest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...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knows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way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=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who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has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acces</a:t>
                      </a: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spiritual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world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world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ancestors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world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demonic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powers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helpers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fox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horse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Broad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figures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godmother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Hairs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advice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help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lead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him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/her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win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1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BE64BFB-44A5-4093-9792-A5D4CD93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87" y="3064778"/>
            <a:ext cx="3223178" cy="3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06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86603"/>
              </p:ext>
            </p:extLst>
          </p:nvPr>
        </p:nvGraphicFramePr>
        <p:xfrm>
          <a:off x="0" y="0"/>
          <a:ext cx="10079998" cy="1281215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663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0087"/>
              </p:ext>
            </p:extLst>
          </p:nvPr>
        </p:nvGraphicFramePr>
        <p:xfrm>
          <a:off x="0" y="0"/>
          <a:ext cx="10079998" cy="135436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214D4A1B-1778-4A61-AED1-D367EBE0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14" y="3417417"/>
            <a:ext cx="5858169" cy="32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56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5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210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809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49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-8792" y="0"/>
          <a:ext cx="10088790" cy="854495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4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solidFill>
                          <a:srgbClr val="FF33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1" i="0" u="none" strike="noStrike" kern="1200" dirty="0">
                        <a:solidFill>
                          <a:srgbClr val="FF33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leaves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his/her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kingdom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family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everyday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Wide</a:t>
                      </a:r>
                      <a:r>
                        <a:rPr lang="en-US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and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…,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.)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frequent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motif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forest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Cap,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Snowhite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CFB3EA33-E588-4915-98BB-5E46C7DEB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60" y="3989330"/>
            <a:ext cx="2523628" cy="25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194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154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979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2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7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66687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2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64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976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342900" marR="0" lvl="0" indent="-34290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trance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ecstasy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unconscious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9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342900" marR="0" lvl="0" indent="-34290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trance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ecstasy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unconscious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cutting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slicing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one´s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body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into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pieces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devoured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(„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initiatory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“)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81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342900" marR="0" lvl="0" indent="-34290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trance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ecstasy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unconscious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cutting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slicing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one´s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body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into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pieces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devoured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(„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initiatory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“)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meeting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ancestors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dead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6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54495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solidFill>
                          <a:srgbClr val="FF33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1" i="0" u="none" strike="noStrike" kern="1200" dirty="0">
                        <a:solidFill>
                          <a:srgbClr val="FF33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Young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man/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woman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leaves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community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goes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to 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special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hut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to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forest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climbs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up 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mountain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leaves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his/her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kingdom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family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everyday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Bayaya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Long,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Wide</a:t>
                      </a:r>
                      <a:r>
                        <a:rPr lang="en-US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and </a:t>
                      </a:r>
                      <a:r>
                        <a:rPr lang="cs-CZ" sz="1800" b="0" i="1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Sharpeyes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Bird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…,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..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.)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frequent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motif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forest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Sorcerer´s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Apprentice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Twins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Cap,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Snowhite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CFB3EA33-E588-4915-98BB-5E46C7DEB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60" y="3989330"/>
            <a:ext cx="2523628" cy="25236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EABD18-5DBB-4E29-82AD-04D36FF3B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9" y="4272478"/>
            <a:ext cx="3221526" cy="15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3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342900" marR="0" lvl="0" indent="-34290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trance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ecstasy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unconscious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cutting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slicing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one´s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body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into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pieces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devoured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(„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initiatory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“)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meeting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ancestors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dead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MEANING: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12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342900" marR="0" lvl="0" indent="-34290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trance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ecstasy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unconscious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cutting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slicing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one´s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body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into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pieces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devoured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(„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initiatory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“)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meeting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ancestors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dead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MEANING:</a:t>
                      </a: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mystical</a:t>
                      </a:r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ressurection</a:t>
                      </a:r>
                      <a:endParaRPr lang="cs-CZ" sz="20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64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342900" marR="0" lvl="0" indent="-34290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trance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ecstasy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unconscious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cutting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slicing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one´s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body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into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pieces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devoured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(„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initiatory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“)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meeting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ancestors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dead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MEANING:</a:t>
                      </a: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mystical</a:t>
                      </a:r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ressurection</a:t>
                      </a:r>
                      <a:endParaRPr lang="cs-CZ" sz="20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=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childhood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profane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sacred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42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93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visions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342900" marR="0" lvl="0" indent="-34290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trance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ecstasy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unconscious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cutting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slicing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one´s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body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into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pieces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devoured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(„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initiatory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“)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meeting</a:t>
                      </a:r>
                      <a:r>
                        <a:rPr lang="cs-CZ" sz="20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ancestors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being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dead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MEANING:</a:t>
                      </a: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mystical</a:t>
                      </a:r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1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20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ressurection</a:t>
                      </a:r>
                      <a:endParaRPr lang="cs-CZ" sz="20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=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childhood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profane</a:t>
                      </a:r>
                      <a:endParaRPr lang="cs-CZ" sz="20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342900" marR="0" lvl="0" indent="-34290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sacred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GAINING: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personal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responsibility</a:t>
                      </a:r>
                      <a:endParaRPr lang="cs-CZ" sz="2000" b="0" i="0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broader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20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responsibility</a:t>
                      </a:r>
                      <a:r>
                        <a:rPr lang="cs-CZ" sz="2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4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your</a:t>
                      </a:r>
                      <a:r>
                        <a:rPr lang="cs-CZ" sz="1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4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4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4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4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highest</a:t>
                      </a:r>
                      <a:r>
                        <a:rPr lang="cs-CZ" sz="1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4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value</a:t>
                      </a:r>
                      <a:r>
                        <a:rPr lang="cs-CZ" sz="1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experiences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threat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of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1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Three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Golden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Hairs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metaphorical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Leaves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Will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from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Oaks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real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The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Fire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Bird</a:t>
                      </a:r>
                      <a:endParaRPr lang="cs-CZ" sz="1800" b="0" i="1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Little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Red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Cap)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or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almost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devoured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Hansel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and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Grethel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(any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mythological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Biblical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paralels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?)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Heroine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falls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into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death-like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sleep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Briar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Rose,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Snow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1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White</a:t>
                      </a:r>
                      <a:r>
                        <a:rPr lang="cs-CZ" sz="1800" b="0" i="1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D2083C-3FDB-4352-83D0-71452D124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4" y="4709111"/>
            <a:ext cx="1438971" cy="1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17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37298"/>
              </p:ext>
            </p:extLst>
          </p:nvPr>
        </p:nvGraphicFramePr>
        <p:xfrm>
          <a:off x="17585" y="0"/>
          <a:ext cx="10062413" cy="137875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1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9268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75994"/>
              </p:ext>
            </p:extLst>
          </p:nvPr>
        </p:nvGraphicFramePr>
        <p:xfrm>
          <a:off x="17585" y="0"/>
          <a:ext cx="10062413" cy="137875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1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 </a:t>
                      </a:r>
                      <a:r>
                        <a:rPr lang="cs-CZ" sz="4800" b="0" i="0" u="none" strike="noStrike" kern="1200" dirty="0" err="1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mythological</a:t>
                      </a:r>
                      <a:r>
                        <a:rPr lang="cs-CZ" sz="4800" b="0" i="0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parallels</a:t>
                      </a:r>
                      <a:r>
                        <a:rPr lang="cs-CZ" sz="4800" b="0" i="0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?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0" i="1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875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7585" y="0"/>
          <a:ext cx="10062413" cy="150067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1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                  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II. Second </a:t>
                      </a:r>
                      <a:r>
                        <a:rPr lang="cs-CZ" sz="40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INITIATION/  TRANSITION/  ADVENTURE</a:t>
                      </a:r>
                      <a:endParaRPr lang="cs-CZ" sz="2400" b="1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Brink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48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1" i="0" u="none" strike="noStrike" kern="1200" dirty="0" err="1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0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b="0" i="0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 </a:t>
                      </a:r>
                      <a:r>
                        <a:rPr lang="cs-CZ" sz="4800" b="0" i="0" u="none" strike="noStrike" kern="1200" dirty="0" err="1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mythological</a:t>
                      </a:r>
                      <a:r>
                        <a:rPr lang="cs-CZ" sz="4800" b="0" i="0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4800" b="0" i="0" u="none" strike="noStrike" kern="1200" dirty="0" err="1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parallels</a:t>
                      </a:r>
                      <a:r>
                        <a:rPr lang="cs-CZ" sz="4800" b="0" i="0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?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0" i="1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tx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i="1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Odysseus, </a:t>
                      </a:r>
                      <a:r>
                        <a:rPr lang="cs-CZ" sz="3200" b="1" i="1" u="none" strike="noStrike" kern="1200" dirty="0" err="1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Orpheus</a:t>
                      </a:r>
                      <a:r>
                        <a:rPr lang="cs-CZ" sz="3200" b="1" i="1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3200" b="1" i="1" u="none" strike="noStrike" kern="1200" dirty="0" err="1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Theseus</a:t>
                      </a:r>
                      <a:r>
                        <a:rPr lang="cs-CZ" sz="3200" b="1" i="1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3200" b="1" i="1" u="none" strike="noStrike" kern="1200" dirty="0" err="1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Heracles</a:t>
                      </a:r>
                      <a:r>
                        <a:rPr lang="cs-CZ" sz="3200" b="1" i="1" u="none" strike="noStrike" kern="1200" dirty="0">
                          <a:solidFill>
                            <a:schemeClr val="tx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…</a:t>
                      </a: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800" b="1" i="1" u="none" strike="noStrike" kern="1200" dirty="0">
                        <a:solidFill>
                          <a:schemeClr val="bg1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772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8425"/>
              </p:ext>
            </p:extLst>
          </p:nvPr>
        </p:nvGraphicFramePr>
        <p:xfrm>
          <a:off x="0" y="0"/>
          <a:ext cx="10079998" cy="83011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 </a:t>
                      </a:r>
                      <a:r>
                        <a:rPr lang="cs-CZ" sz="40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B25842F6-FA59-40F9-A003-05B9B13B8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46" y="2712241"/>
            <a:ext cx="4123100" cy="23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584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24123"/>
              </p:ext>
            </p:extLst>
          </p:nvPr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93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45136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5006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138395-C6BD-4CAA-B1DD-62F420E61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130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C00F52-A5F6-4A28-A971-E8FE66069D5C}"/>
              </a:ext>
            </a:extLst>
          </p:cNvPr>
          <p:cNvSpPr txBox="1"/>
          <p:nvPr/>
        </p:nvSpPr>
        <p:spPr>
          <a:xfrm>
            <a:off x="7173269" y="4024173"/>
            <a:ext cx="297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SzPct val="100000"/>
              <a:buFontTx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previous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rescuers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    </a:t>
            </a:r>
          </a:p>
          <a:p>
            <a:pPr lvl="0" hangingPunct="0">
              <a:buSzPct val="100000"/>
            </a:pP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  Long,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Wide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Sharpeyes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-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first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brother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Twins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0FDF0F-5534-48DE-85E3-0993FA3A2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36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C00F52-A5F6-4A28-A971-E8FE66069D5C}"/>
              </a:ext>
            </a:extLst>
          </p:cNvPr>
          <p:cNvSpPr txBox="1"/>
          <p:nvPr/>
        </p:nvSpPr>
        <p:spPr>
          <a:xfrm>
            <a:off x="7173269" y="4024173"/>
            <a:ext cx="2976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SzPct val="100000"/>
              <a:buFontTx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previous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rescuers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    </a:t>
            </a:r>
          </a:p>
          <a:p>
            <a:pPr lvl="0" hangingPunct="0">
              <a:buSzPct val="100000"/>
            </a:pP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  Long,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Wide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Sharpeyes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-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first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brother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Twins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apprentices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Sorcerer´s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Apprentice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who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died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Black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Mill</a:t>
            </a: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9E068F-6DCC-411E-AC45-757173E6A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165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78916"/>
              </p:ext>
            </p:extLst>
          </p:nvPr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C00F52-A5F6-4A28-A971-E8FE66069D5C}"/>
              </a:ext>
            </a:extLst>
          </p:cNvPr>
          <p:cNvSpPr txBox="1"/>
          <p:nvPr/>
        </p:nvSpPr>
        <p:spPr>
          <a:xfrm>
            <a:off x="7173269" y="4024173"/>
            <a:ext cx="297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SzPct val="100000"/>
              <a:buFontTx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previous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rescuers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    </a:t>
            </a:r>
          </a:p>
          <a:p>
            <a:pPr lvl="0" hangingPunct="0">
              <a:buSzPct val="100000"/>
            </a:pP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  Long,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Wide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Sharpeyes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-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first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brother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Twins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apprentices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Sorcerer´s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Apprentice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who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died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Black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Mill</a:t>
            </a: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King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Three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Golden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Hairs</a:t>
            </a:r>
            <a:endParaRPr lang="cs-CZ" i="1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3C8F50-CA23-468C-88EE-081182DC8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370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threatens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right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risks</a:t>
                      </a:r>
                      <a:r>
                        <a:rPr lang="cs-CZ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death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C00F52-A5F6-4A28-A971-E8FE66069D5C}"/>
              </a:ext>
            </a:extLst>
          </p:cNvPr>
          <p:cNvSpPr txBox="1"/>
          <p:nvPr/>
        </p:nvSpPr>
        <p:spPr>
          <a:xfrm>
            <a:off x="7173269" y="4024173"/>
            <a:ext cx="297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SzPct val="100000"/>
              <a:buFontTx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previous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rescuers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    </a:t>
            </a:r>
          </a:p>
          <a:p>
            <a:pPr lvl="0" hangingPunct="0">
              <a:buSzPct val="100000"/>
            </a:pP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  Long,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Wide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Sharpeyes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-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first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brother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Twins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apprentices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Sorcerer´s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Apprentice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who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died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Black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Mill</a:t>
            </a: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King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Three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Golden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Hairs</a:t>
            </a:r>
            <a:endParaRPr lang="cs-CZ" i="1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F1284F-3E65-4D64-AFDC-1E02BD456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00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devastating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–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accomplished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well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you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stay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power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demons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threatens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right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risks</a:t>
                      </a:r>
                      <a:r>
                        <a:rPr lang="cs-CZ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death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C00F52-A5F6-4A28-A971-E8FE66069D5C}"/>
              </a:ext>
            </a:extLst>
          </p:cNvPr>
          <p:cNvSpPr txBox="1"/>
          <p:nvPr/>
        </p:nvSpPr>
        <p:spPr>
          <a:xfrm>
            <a:off x="7173269" y="4024173"/>
            <a:ext cx="297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SzPct val="100000"/>
              <a:buFontTx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previous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rescuers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    </a:t>
            </a:r>
          </a:p>
          <a:p>
            <a:pPr lvl="0" hangingPunct="0">
              <a:buSzPct val="100000"/>
            </a:pP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  Long,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Wide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Sharpeyes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-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first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brother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Twins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apprentices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Sorcerer´s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Apprentice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who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died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Black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Mill</a:t>
            </a: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King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Three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Golden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Hairs</a:t>
            </a:r>
            <a:endParaRPr lang="cs-CZ" i="1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0D4184-C8E5-47BE-B980-41A54C021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921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devastating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–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accomplished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well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you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stay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power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demons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threatens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right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risks</a:t>
                      </a:r>
                      <a:r>
                        <a:rPr lang="cs-CZ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death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C00F52-A5F6-4A28-A971-E8FE66069D5C}"/>
              </a:ext>
            </a:extLst>
          </p:cNvPr>
          <p:cNvSpPr txBox="1"/>
          <p:nvPr/>
        </p:nvSpPr>
        <p:spPr>
          <a:xfrm>
            <a:off x="7173269" y="4024173"/>
            <a:ext cx="297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SzPct val="100000"/>
              <a:buFontTx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previous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rescuers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    </a:t>
            </a:r>
          </a:p>
          <a:p>
            <a:pPr lvl="0" hangingPunct="0">
              <a:buSzPct val="100000"/>
            </a:pP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  Long,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Wide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Sharpeyes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-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first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brother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Twins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apprentices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Sorcerer´s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Apprentice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who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died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Black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Mill</a:t>
            </a: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King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Three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Golden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Hairs</a:t>
            </a:r>
            <a:endParaRPr lang="cs-CZ" i="1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7C6FDC-62A7-48A4-B453-3E11EFF85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9" y="4024173"/>
            <a:ext cx="2550846" cy="24414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045989-5A21-4CEE-8611-3C5284AE5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150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7887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</a:t>
                      </a:r>
                      <a:r>
                        <a:rPr lang="cs-CZ" sz="40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baseline="0" dirty="0">
                        <a:solidFill>
                          <a:srgbClr val="FF0000"/>
                        </a:solidFill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/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initiand´s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devastating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–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accomplished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well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you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stay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in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power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demons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Meaning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</a:t>
                      </a: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to go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across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border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cs-CZ" sz="1800" b="1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       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(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liminality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unstable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state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hero´s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mission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risky  -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for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anyone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there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 risk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not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285750" marR="0" lvl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Char char="-"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baseline="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threatens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cs-CZ" sz="1800" b="0" i="0" u="none" strike="noStrike" kern="120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right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hero</a:t>
                      </a:r>
                      <a:r>
                        <a:rPr lang="cs-CZ" sz="1800" b="0" i="0" u="none" strike="noStrike" kern="1200" baseline="0" dirty="0"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risks</a:t>
                      </a:r>
                      <a:r>
                        <a:rPr lang="cs-CZ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death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48EE034-8F16-44B6-954A-FDF5A7D9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4024173"/>
            <a:ext cx="2063246" cy="24414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1F038B6-7D53-45EA-AE05-4F55CF9DF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99" y="2167848"/>
            <a:ext cx="1867400" cy="10498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C00F52-A5F6-4A28-A971-E8FE66069D5C}"/>
              </a:ext>
            </a:extLst>
          </p:cNvPr>
          <p:cNvSpPr txBox="1"/>
          <p:nvPr/>
        </p:nvSpPr>
        <p:spPr>
          <a:xfrm>
            <a:off x="7173269" y="4024173"/>
            <a:ext cx="2976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SzPct val="100000"/>
              <a:buFontTx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previous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rescuers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    </a:t>
            </a:r>
          </a:p>
          <a:p>
            <a:pPr lvl="0" hangingPunct="0">
              <a:buSzPct val="100000"/>
            </a:pP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  Long,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Wide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and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Sharpeyes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-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first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brother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Twins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lvl="0" hangingPunct="0">
              <a:buSzPct val="100000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other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apprentices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Sorcerer´s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Apprentice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who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died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in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Black </a:t>
            </a: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Mill</a:t>
            </a: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r>
              <a:rPr lang="cs-CZ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dirty="0">
                <a:latin typeface="Times New Roman" pitchFamily="18"/>
                <a:ea typeface="Mangal" pitchFamily="18"/>
                <a:cs typeface="Mangal" pitchFamily="2"/>
              </a:rPr>
              <a:t> King in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Three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Golden</a:t>
            </a:r>
            <a:r>
              <a:rPr lang="cs-CZ" i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i="1" dirty="0" err="1">
                <a:latin typeface="Times New Roman" pitchFamily="18"/>
                <a:ea typeface="Mangal" pitchFamily="18"/>
                <a:cs typeface="Mangal" pitchFamily="2"/>
              </a:rPr>
              <a:t>Hairs</a:t>
            </a:r>
            <a:endParaRPr lang="cs-CZ" i="1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lvl="0" indent="-285750" hangingPunct="0">
              <a:buSzPct val="100000"/>
              <a:buChar char="-"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7C6FDC-62A7-48A4-B453-3E11EFF85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9" y="4024173"/>
            <a:ext cx="2550846" cy="24414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48520B-42D9-455E-A637-35B21D44F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70" y="4024173"/>
            <a:ext cx="2070710" cy="2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872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3011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 </a:t>
                      </a:r>
                      <a:r>
                        <a:rPr lang="cs-CZ" sz="40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B25842F6-FA59-40F9-A003-05B9B13B8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46" y="2712241"/>
            <a:ext cx="4123100" cy="231809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BE8C3E6-D25B-45F0-973C-CB6E4EA5EBAE}"/>
              </a:ext>
            </a:extLst>
          </p:cNvPr>
          <p:cNvSpPr/>
          <p:nvPr/>
        </p:nvSpPr>
        <p:spPr>
          <a:xfrm>
            <a:off x="2389676" y="5345723"/>
            <a:ext cx="6965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03972" hangingPunct="0">
              <a:defRPr/>
            </a:pPr>
            <a:r>
              <a:rPr lang="cs-CZ" sz="3600" b="1" dirty="0">
                <a:latin typeface="Times New Roman" pitchFamily="18"/>
                <a:ea typeface="Mangal" pitchFamily="18"/>
                <a:cs typeface="Mangal" pitchFamily="2"/>
              </a:rPr>
              <a:t>Any </a:t>
            </a:r>
            <a:r>
              <a:rPr lang="cs-CZ" sz="3600" b="1" dirty="0" err="1">
                <a:latin typeface="Times New Roman" pitchFamily="18"/>
                <a:ea typeface="Mangal" pitchFamily="18"/>
                <a:cs typeface="Mangal" pitchFamily="2"/>
              </a:rPr>
              <a:t>psychological</a:t>
            </a:r>
            <a:r>
              <a:rPr lang="cs-CZ" sz="3600" b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600" b="1" dirty="0" err="1">
                <a:latin typeface="Times New Roman" pitchFamily="18"/>
                <a:ea typeface="Mangal" pitchFamily="18"/>
                <a:cs typeface="Mangal" pitchFamily="2"/>
              </a:rPr>
              <a:t>parallels</a:t>
            </a:r>
            <a:r>
              <a:rPr lang="cs-CZ" sz="3600" b="1" dirty="0">
                <a:latin typeface="Times New Roman" pitchFamily="18"/>
                <a:ea typeface="Mangal" pitchFamily="18"/>
                <a:cs typeface="Mangal" pitchFamily="2"/>
              </a:rPr>
              <a:t>?</a:t>
            </a:r>
          </a:p>
          <a:p>
            <a:pPr lvl="0" defTabSz="503972" hangingPunct="0">
              <a:defRPr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526527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3011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!!! </a:t>
                      </a:r>
                      <a:r>
                        <a:rPr lang="cs-CZ" sz="4000" b="0" i="0" u="none" strike="noStrike" kern="1200" dirty="0">
                          <a:solidFill>
                            <a:schemeClr val="bg1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3200" b="0" i="0" u="none" strike="noStrike" kern="120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RISK OF NOT</a:t>
                      </a:r>
                      <a:r>
                        <a:rPr lang="cs-CZ" sz="3200" b="0" i="0" u="none" strike="noStrike" kern="1200" baseline="0" dirty="0">
                          <a:solidFill>
                            <a:srgbClr val="FF0000"/>
                          </a:solidFill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COMPLETING THE THIRD PHASE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32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B25842F6-FA59-40F9-A003-05B9B13B8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46" y="2712241"/>
            <a:ext cx="4123100" cy="231809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BE8C3E6-D25B-45F0-973C-CB6E4EA5EBAE}"/>
              </a:ext>
            </a:extLst>
          </p:cNvPr>
          <p:cNvSpPr/>
          <p:nvPr/>
        </p:nvSpPr>
        <p:spPr>
          <a:xfrm>
            <a:off x="2389676" y="5345723"/>
            <a:ext cx="69653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03972" hangingPunct="0">
              <a:defRPr/>
            </a:pPr>
            <a:r>
              <a:rPr lang="cs-CZ" sz="3600" b="1" dirty="0">
                <a:latin typeface="Times New Roman" pitchFamily="18"/>
                <a:ea typeface="Mangal" pitchFamily="18"/>
                <a:cs typeface="Mangal" pitchFamily="2"/>
              </a:rPr>
              <a:t>Any </a:t>
            </a:r>
            <a:r>
              <a:rPr lang="cs-CZ" sz="3600" b="1" dirty="0" err="1">
                <a:latin typeface="Times New Roman" pitchFamily="18"/>
                <a:ea typeface="Mangal" pitchFamily="18"/>
                <a:cs typeface="Mangal" pitchFamily="2"/>
              </a:rPr>
              <a:t>psychological</a:t>
            </a:r>
            <a:r>
              <a:rPr lang="cs-CZ" sz="3600" b="1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3600" b="1" dirty="0" err="1">
                <a:latin typeface="Times New Roman" pitchFamily="18"/>
                <a:ea typeface="Mangal" pitchFamily="18"/>
                <a:cs typeface="Mangal" pitchFamily="2"/>
              </a:rPr>
              <a:t>parallels</a:t>
            </a:r>
            <a:r>
              <a:rPr lang="cs-CZ" sz="3600" b="1" dirty="0">
                <a:latin typeface="Times New Roman" pitchFamily="18"/>
                <a:ea typeface="Mangal" pitchFamily="18"/>
                <a:cs typeface="Mangal" pitchFamily="2"/>
              </a:rPr>
              <a:t>?</a:t>
            </a:r>
          </a:p>
          <a:p>
            <a:pPr lvl="0" defTabSz="503972" hangingPunct="0">
              <a:defRPr/>
            </a:pPr>
            <a:endParaRPr lang="cs-CZ" dirty="0">
              <a:latin typeface="Times New Roman" pitchFamily="18"/>
              <a:ea typeface="Mangal" pitchFamily="18"/>
              <a:cs typeface="Mangal" pitchFamily="2"/>
            </a:endParaRPr>
          </a:p>
          <a:p>
            <a:pPr marL="285750" indent="-285750" defTabSz="503972" hangingPunct="0">
              <a:buFontTx/>
              <a:buChar char="-"/>
              <a:defRPr/>
            </a:pP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risk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of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desintegration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-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be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careful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when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exploring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your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unconscious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</a:p>
          <a:p>
            <a:pPr marL="285750" indent="-285750" defTabSz="503972" hangingPunct="0">
              <a:buFontTx/>
              <a:buChar char="-"/>
              <a:defRPr/>
            </a:pP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„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wounded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healer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“ </a:t>
            </a:r>
            <a:r>
              <a:rPr lang="cs-CZ" sz="2000" dirty="0" err="1">
                <a:latin typeface="Times New Roman" pitchFamily="18"/>
                <a:ea typeface="Mangal" pitchFamily="18"/>
                <a:cs typeface="Mangal" pitchFamily="2"/>
              </a:rPr>
              <a:t>concept</a:t>
            </a:r>
            <a:r>
              <a:rPr lang="cs-CZ" sz="2000" dirty="0">
                <a:latin typeface="Times New Roman" pitchFamily="18"/>
                <a:ea typeface="Mangal" pitchFamily="18"/>
                <a:cs typeface="Mangal" pitchFamily="2"/>
              </a:rPr>
              <a:t> (C.G. Jung) </a:t>
            </a:r>
          </a:p>
        </p:txBody>
      </p:sp>
    </p:spTree>
    <p:extLst>
      <p:ext uri="{BB962C8B-B14F-4D97-AF65-F5344CB8AC3E}">
        <p14:creationId xmlns:p14="http://schemas.microsoft.com/office/powerpoint/2010/main" val="271405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58595"/>
              </p:ext>
            </p:extLst>
          </p:nvPr>
        </p:nvGraphicFramePr>
        <p:xfrm>
          <a:off x="10758" y="0"/>
          <a:ext cx="10069240" cy="781343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I.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First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l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  SEPARATION/ ISOLATION/</a:t>
                      </a:r>
                      <a:r>
                        <a:rPr lang="cs-CZ" sz="4000" b="0" i="0" u="none" strike="noStrike" kern="1200" baseline="0" dirty="0">
                          <a:solidFill>
                            <a:srgbClr val="FF3300"/>
                          </a:solidFill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DEPARTURE</a:t>
                      </a:r>
                      <a:endParaRPr lang="cs-CZ" sz="4000" b="0" i="0" u="none" strike="noStrike" kern="1200" dirty="0">
                        <a:solidFill>
                          <a:srgbClr val="FF3300"/>
                        </a:solidFill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lured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invited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, </a:t>
                      </a:r>
                      <a:r>
                        <a:rPr lang="cs-CZ" sz="1800" b="1" i="0" u="none" strike="noStrike" kern="1200" dirty="0" err="1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appealed</a:t>
                      </a:r>
                      <a:r>
                        <a:rPr lang="cs-CZ" sz="1800" b="1" i="0" u="none" strike="noStrike" kern="1200" dirty="0">
                          <a:latin typeface="Times New Roman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</a:p>
                    <a:p>
                      <a:pPr marL="0" marR="0" lvl="0" indent="0" algn="l" defTabSz="503972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6944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758" y="0"/>
          <a:ext cx="10069240" cy="854495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2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III.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Third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REINCORPORATION/</a:t>
                      </a:r>
                      <a:r>
                        <a:rPr lang="cs-CZ" sz="4000" b="0" i="0" u="none" strike="noStrike" kern="1200" baseline="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RETURN</a:t>
                      </a:r>
                      <a:endParaRPr lang="cs-CZ" sz="4000" b="1" i="0" u="none" strike="noStrike" kern="1200" dirty="0"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Obrázek 12">
            <a:extLst>
              <a:ext uri="{FF2B5EF4-FFF2-40B4-BE49-F238E27FC236}">
                <a16:creationId xmlns:a16="http://schemas.microsoft.com/office/drawing/2014/main" id="{E01FACAB-5414-4081-AEFB-EA041DC5F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74" y="2953130"/>
            <a:ext cx="5308675" cy="39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85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81716"/>
              </p:ext>
            </p:extLst>
          </p:nvPr>
        </p:nvGraphicFramePr>
        <p:xfrm>
          <a:off x="0" y="0"/>
          <a:ext cx="10079998" cy="81791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III.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Third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REINCORPORATION/</a:t>
                      </a:r>
                      <a:r>
                        <a:rPr lang="cs-CZ" sz="4000" b="0" i="0" u="none" strike="noStrike" kern="1200" baseline="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RETURN</a:t>
                      </a:r>
                      <a:endParaRPr lang="cs-CZ" sz="4000" b="1" i="0" u="none" strike="noStrike" kern="1200" dirty="0"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792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1791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III.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Third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REINCORPORATION/</a:t>
                      </a:r>
                      <a:r>
                        <a:rPr lang="cs-CZ" sz="4000" b="0" i="0" u="none" strike="noStrike" kern="1200" baseline="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RETURN</a:t>
                      </a:r>
                      <a:endParaRPr lang="cs-CZ" sz="4000" b="1" i="0" u="none" strike="noStrike" kern="1200" dirty="0"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starts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adult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8EAF4CE0-68D0-4CE5-B6F3-B4F639938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09" y="3849364"/>
            <a:ext cx="3207491" cy="27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664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1791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III.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Third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REINCORPORATION/</a:t>
                      </a:r>
                      <a:r>
                        <a:rPr lang="cs-CZ" sz="4000" b="0" i="0" u="none" strike="noStrike" kern="1200" baseline="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RETURN</a:t>
                      </a:r>
                      <a:endParaRPr lang="cs-CZ" sz="4000" b="1" i="0" u="none" strike="noStrike" kern="1200" dirty="0"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After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mystery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become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truly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responsible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starts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adult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8EAF4CE0-68D0-4CE5-B6F3-B4F639938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09" y="3849364"/>
            <a:ext cx="3207491" cy="27157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7F87EB-DB92-4BC5-9CB6-61B8ADCDC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23" y="3849364"/>
            <a:ext cx="1841986" cy="27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92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1791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III.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Third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REINCORPORATION/</a:t>
                      </a:r>
                      <a:r>
                        <a:rPr lang="cs-CZ" sz="4000" b="0" i="0" u="none" strike="noStrike" kern="1200" baseline="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RETURN</a:t>
                      </a:r>
                      <a:endParaRPr lang="cs-CZ" sz="4000" b="1" i="0" u="none" strike="noStrike" kern="1200" dirty="0"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After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mystery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become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truly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responsible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starts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adult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Typical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symptom =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changed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status (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marriage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).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8EAF4CE0-68D0-4CE5-B6F3-B4F639938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09" y="3849364"/>
            <a:ext cx="3207491" cy="27157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7F87EB-DB92-4BC5-9CB6-61B8ADCDC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23" y="3849364"/>
            <a:ext cx="1841986" cy="27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51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40861"/>
              </p:ext>
            </p:extLst>
          </p:nvPr>
        </p:nvGraphicFramePr>
        <p:xfrm>
          <a:off x="0" y="0"/>
          <a:ext cx="10079998" cy="81791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III.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Third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REINCORPORATION/</a:t>
                      </a:r>
                      <a:r>
                        <a:rPr lang="cs-CZ" sz="4000" b="0" i="0" u="none" strike="noStrike" kern="1200" baseline="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RETURN</a:t>
                      </a:r>
                      <a:endParaRPr lang="cs-CZ" sz="4000" b="1" i="0" u="none" strike="noStrike" kern="1200" dirty="0"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After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mystery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become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truly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responsible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community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regenerated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starts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adult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Typical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symptom =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changed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status (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marriage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).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8EAF4CE0-68D0-4CE5-B6F3-B4F639938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09" y="3849364"/>
            <a:ext cx="3207491" cy="27157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7F87EB-DB92-4BC5-9CB6-61B8ADCDC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23" y="3849364"/>
            <a:ext cx="1841986" cy="27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58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0" y="0"/>
          <a:ext cx="10079998" cy="81791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03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SHAMANIC RITUALS/ INITIATION RITES /RITES OF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24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 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5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24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III.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Third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32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phase</a:t>
                      </a:r>
                      <a:r>
                        <a:rPr lang="cs-CZ" sz="32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:  </a:t>
                      </a:r>
                    </a:p>
                    <a:p>
                      <a:pPr marL="0" marR="0" lvl="0" indent="0" algn="ctr" defTabSz="50397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0" i="0" u="none" strike="noStrike" kern="120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REINCORPORATION/</a:t>
                      </a:r>
                      <a:r>
                        <a:rPr lang="cs-CZ" sz="4000" b="0" i="0" u="none" strike="noStrike" kern="1200" baseline="0" dirty="0">
                          <a:latin typeface="Algerian" panose="04020705040A02060702" pitchFamily="82" charset="0"/>
                          <a:ea typeface="Mangal" pitchFamily="18"/>
                          <a:cs typeface="Mangal" pitchFamily="2"/>
                        </a:rPr>
                        <a:t> RETURN</a:t>
                      </a:r>
                      <a:endParaRPr lang="cs-CZ" sz="4000" b="1" i="0" u="none" strike="noStrike" kern="1200" dirty="0">
                        <a:latin typeface="Algerian" panose="04020705040A02060702" pitchFamily="82" charset="0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83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After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experiencing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mystery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of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death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,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one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can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become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truly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mature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responsible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community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regenerated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fairytale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hero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coming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back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and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starts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his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adult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life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Typical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symptom = 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changed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status (</a:t>
                      </a:r>
                      <a:r>
                        <a:rPr lang="cs-CZ" sz="1800" b="0" i="0" u="none" strike="noStrike" kern="1200" baseline="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marriage</a:t>
                      </a:r>
                      <a:r>
                        <a:rPr lang="cs-CZ" sz="1800" b="0" i="0" u="none" strike="noStrike" kern="1200" baseline="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).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-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the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kingdom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is</a:t>
                      </a:r>
                      <a:r>
                        <a:rPr lang="cs-CZ" sz="1800" b="0" i="0" u="none" strike="noStrike" kern="1200" dirty="0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 </a:t>
                      </a:r>
                      <a:r>
                        <a:rPr lang="cs-CZ" sz="1800" b="0" i="0" u="none" strike="noStrike" kern="1200" dirty="0" err="1">
                          <a:latin typeface="Times New Roman" pitchFamily="18"/>
                          <a:ea typeface="Mangal" pitchFamily="18"/>
                          <a:cs typeface="Mangal" pitchFamily="2"/>
                        </a:rPr>
                        <a:t>saved</a:t>
                      </a: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800" b="0" i="0" u="none" strike="noStrike" kern="1200" dirty="0">
                        <a:latin typeface="Times New Roman" pitchFamily="18"/>
                        <a:ea typeface="Mangal" pitchFamily="18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8EAF4CE0-68D0-4CE5-B6F3-B4F639938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09" y="3849364"/>
            <a:ext cx="3207491" cy="27157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7F87EB-DB92-4BC5-9CB6-61B8ADCDC0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23" y="3849364"/>
            <a:ext cx="1841986" cy="27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77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2209</TotalTime>
  <Words>6423</Words>
  <Application>Microsoft Office PowerPoint</Application>
  <PresentationFormat>Vlastní</PresentationFormat>
  <Paragraphs>2264</Paragraphs>
  <Slides>96</Slides>
  <Notes>96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3" baseType="lpstr">
      <vt:lpstr>Algerian</vt:lpstr>
      <vt:lpstr>Arial</vt:lpstr>
      <vt:lpstr>Calibri</vt:lpstr>
      <vt:lpstr>Century Gothic</vt:lpstr>
      <vt:lpstr>Times New Roman</vt:lpstr>
      <vt:lpstr>Wingdings 3</vt:lpstr>
      <vt:lpstr>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Barbara Storchova</cp:lastModifiedBy>
  <cp:revision>108</cp:revision>
  <dcterms:created xsi:type="dcterms:W3CDTF">2014-04-24T00:35:28Z</dcterms:created>
  <dcterms:modified xsi:type="dcterms:W3CDTF">2020-03-04T14:22:43Z</dcterms:modified>
</cp:coreProperties>
</file>