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4" r:id="rId4"/>
    <p:sldId id="259" r:id="rId5"/>
    <p:sldId id="263" r:id="rId6"/>
    <p:sldId id="266" r:id="rId7"/>
    <p:sldId id="262" r:id="rId8"/>
    <p:sldId id="267" r:id="rId9"/>
    <p:sldId id="268" r:id="rId10"/>
    <p:sldId id="269" r:id="rId11"/>
    <p:sldId id="260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7B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89C21-441C-42E8-9AEA-EE2080C25D7E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C13D6-9AC5-477D-A528-4F23C77627E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8DD-2B67-4197-BCD7-9EC754985C31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A3CC-78CB-4914-8633-046F57E0F9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8DD-2B67-4197-BCD7-9EC754985C31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A3CC-78CB-4914-8633-046F57E0F9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8DD-2B67-4197-BCD7-9EC754985C31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A3CC-78CB-4914-8633-046F57E0F9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8DD-2B67-4197-BCD7-9EC754985C31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A3CC-78CB-4914-8633-046F57E0F9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8DD-2B67-4197-BCD7-9EC754985C31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A3CC-78CB-4914-8633-046F57E0F9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8DD-2B67-4197-BCD7-9EC754985C31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A3CC-78CB-4914-8633-046F57E0F9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8DD-2B67-4197-BCD7-9EC754985C31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A3CC-78CB-4914-8633-046F57E0F9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8DD-2B67-4197-BCD7-9EC754985C31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A3CC-78CB-4914-8633-046F57E0F9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8DD-2B67-4197-BCD7-9EC754985C31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A3CC-78CB-4914-8633-046F57E0F9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8DD-2B67-4197-BCD7-9EC754985C31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A3CC-78CB-4914-8633-046F57E0F9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8DD-2B67-4197-BCD7-9EC754985C31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A3CC-78CB-4914-8633-046F57E0F9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188DD-2B67-4197-BCD7-9EC754985C31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4A3CC-78CB-4914-8633-046F57E0F91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130425"/>
            <a:ext cx="7920880" cy="245070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Český jazyk a komunikace </a:t>
            </a:r>
            <a:br>
              <a:rPr lang="cs-CZ" dirty="0" smtClean="0"/>
            </a:br>
            <a:r>
              <a:rPr lang="cs-CZ" dirty="0" smtClean="0"/>
              <a:t>pro střední školy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700" dirty="0" err="1" smtClean="0"/>
              <a:t>Didaktis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4048" y="5517232"/>
            <a:ext cx="3736504" cy="1104528"/>
          </a:xfrm>
        </p:spPr>
        <p:txBody>
          <a:bodyPr/>
          <a:lstStyle/>
          <a:p>
            <a:r>
              <a:rPr lang="cs-CZ" dirty="0" smtClean="0"/>
              <a:t>Kristýna Matulová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sešit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8291264" cy="4824535"/>
          </a:xfrm>
        </p:spPr>
        <p:txBody>
          <a:bodyPr/>
          <a:lstStyle/>
          <a:p>
            <a:r>
              <a:rPr lang="cs-CZ" dirty="0" smtClean="0"/>
              <a:t>Ukázky (psaný text/CD/obrazový materiál)</a:t>
            </a:r>
          </a:p>
          <a:p>
            <a:r>
              <a:rPr lang="cs-CZ" dirty="0" smtClean="0"/>
              <a:t>Cvičení - Analýza ukázky</a:t>
            </a:r>
          </a:p>
          <a:p>
            <a:r>
              <a:rPr lang="cs-CZ" dirty="0" smtClean="0"/>
              <a:t>Cvičení – Aplikace získaných poznatků </a:t>
            </a:r>
          </a:p>
          <a:p>
            <a:r>
              <a:rPr lang="cs-CZ" dirty="0" smtClean="0"/>
              <a:t>Cvičení – Samostatná práce </a:t>
            </a:r>
          </a:p>
          <a:p>
            <a:pPr>
              <a:buNone/>
            </a:pPr>
            <a:r>
              <a:rPr lang="cs-CZ" dirty="0" smtClean="0"/>
              <a:t>	(Slohové kapitoly – zhodnocení vlastní práce)</a:t>
            </a:r>
          </a:p>
          <a:p>
            <a:r>
              <a:rPr lang="cs-CZ" dirty="0" smtClean="0"/>
              <a:t>Opakování celků</a:t>
            </a:r>
          </a:p>
          <a:p>
            <a:r>
              <a:rPr lang="cs-CZ" dirty="0" smtClean="0"/>
              <a:t>Výcviková část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Grafická stránka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7584" y="1700808"/>
            <a:ext cx="7704856" cy="4032448"/>
          </a:xfrm>
        </p:spPr>
        <p:txBody>
          <a:bodyPr/>
          <a:lstStyle/>
          <a:p>
            <a:r>
              <a:rPr lang="cs-CZ" dirty="0" smtClean="0"/>
              <a:t>Rámečky</a:t>
            </a:r>
          </a:p>
          <a:p>
            <a:r>
              <a:rPr lang="cs-CZ" dirty="0" smtClean="0"/>
              <a:t>Kurzíva, tučné písmo, barevné písmo</a:t>
            </a:r>
            <a:endParaRPr lang="cs-CZ" dirty="0" smtClean="0"/>
          </a:p>
          <a:p>
            <a:r>
              <a:rPr lang="cs-CZ" dirty="0" smtClean="0"/>
              <a:t>Barevnost</a:t>
            </a:r>
          </a:p>
          <a:p>
            <a:r>
              <a:rPr lang="cs-CZ" dirty="0" smtClean="0"/>
              <a:t>Velké množství i</a:t>
            </a:r>
            <a:r>
              <a:rPr lang="cs-CZ" dirty="0" smtClean="0"/>
              <a:t>lustrací (Petr </a:t>
            </a:r>
            <a:r>
              <a:rPr lang="cs-CZ" dirty="0" err="1" smtClean="0"/>
              <a:t>Bleier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8363272" cy="525658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ADÁMKOVÁ, </a:t>
            </a:r>
            <a:r>
              <a:rPr lang="cs-CZ" dirty="0" smtClean="0"/>
              <a:t>Petra</a:t>
            </a:r>
            <a:r>
              <a:rPr lang="cs-CZ" dirty="0"/>
              <a:t> </a:t>
            </a:r>
            <a:r>
              <a:rPr lang="cs-CZ" dirty="0" smtClean="0"/>
              <a:t>a kol.</a:t>
            </a:r>
            <a:r>
              <a:rPr lang="cs-CZ" dirty="0"/>
              <a:t> </a:t>
            </a:r>
            <a:r>
              <a:rPr lang="cs-CZ" i="1" dirty="0"/>
              <a:t>Český jazyk a komunikace pro střední </a:t>
            </a:r>
            <a:r>
              <a:rPr lang="cs-CZ" i="1" dirty="0" smtClean="0"/>
              <a:t>školy: 1. díl: Učebnice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1. </a:t>
            </a:r>
            <a:r>
              <a:rPr lang="cs-CZ" dirty="0"/>
              <a:t>Brno: </a:t>
            </a:r>
            <a:r>
              <a:rPr lang="cs-CZ" dirty="0" err="1"/>
              <a:t>Didaktis</a:t>
            </a:r>
            <a:r>
              <a:rPr lang="cs-CZ" dirty="0"/>
              <a:t>, 2010. ISBN 978-80-7358-166-4</a:t>
            </a:r>
            <a:r>
              <a:rPr lang="cs-CZ" dirty="0" smtClean="0"/>
              <a:t>.</a:t>
            </a:r>
          </a:p>
          <a:p>
            <a:r>
              <a:rPr lang="cs-CZ" dirty="0"/>
              <a:t>ADÁMKOVÁ, </a:t>
            </a:r>
            <a:r>
              <a:rPr lang="cs-CZ" dirty="0" smtClean="0"/>
              <a:t>Petra a kol.</a:t>
            </a:r>
            <a:r>
              <a:rPr lang="cs-CZ" dirty="0"/>
              <a:t> </a:t>
            </a:r>
            <a:r>
              <a:rPr lang="cs-CZ" i="1" dirty="0"/>
              <a:t>Český jazyk a komunikace pro střední </a:t>
            </a:r>
            <a:r>
              <a:rPr lang="cs-CZ" i="1" dirty="0" smtClean="0"/>
              <a:t>školy: 2. díl: Učebnice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1. Brno</a:t>
            </a:r>
            <a:r>
              <a:rPr lang="cs-CZ" dirty="0"/>
              <a:t>: </a:t>
            </a:r>
            <a:r>
              <a:rPr lang="cs-CZ" dirty="0" err="1"/>
              <a:t>Didaktis</a:t>
            </a:r>
            <a:r>
              <a:rPr lang="cs-CZ" dirty="0"/>
              <a:t>, 2010. ISBN </a:t>
            </a:r>
            <a:r>
              <a:rPr lang="cs-CZ" dirty="0" smtClean="0"/>
              <a:t>978-80-7358-172-5.</a:t>
            </a:r>
          </a:p>
          <a:p>
            <a:r>
              <a:rPr lang="cs-CZ" dirty="0"/>
              <a:t>ADÁMKOVÁ, </a:t>
            </a:r>
            <a:r>
              <a:rPr lang="cs-CZ" dirty="0" smtClean="0"/>
              <a:t>Petra a kol.</a:t>
            </a:r>
            <a:r>
              <a:rPr lang="cs-CZ" dirty="0"/>
              <a:t> </a:t>
            </a:r>
            <a:r>
              <a:rPr lang="cs-CZ" i="1" dirty="0"/>
              <a:t>Český jazyk a komunikace pro střední </a:t>
            </a:r>
            <a:r>
              <a:rPr lang="cs-CZ" i="1" dirty="0" smtClean="0"/>
              <a:t>školy: 1. díl: Pracovní sešit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1. Brno</a:t>
            </a:r>
            <a:r>
              <a:rPr lang="cs-CZ" dirty="0"/>
              <a:t>: </a:t>
            </a:r>
            <a:r>
              <a:rPr lang="cs-CZ" dirty="0" err="1"/>
              <a:t>Didaktis</a:t>
            </a:r>
            <a:r>
              <a:rPr lang="cs-CZ" dirty="0"/>
              <a:t>, 2010. ISBN </a:t>
            </a:r>
            <a:r>
              <a:rPr lang="cs-CZ" dirty="0" smtClean="0"/>
              <a:t>978-80-7358-167-1.</a:t>
            </a:r>
          </a:p>
          <a:p>
            <a:r>
              <a:rPr lang="cs-CZ" dirty="0"/>
              <a:t>ADÁMKOVÁ, </a:t>
            </a:r>
            <a:r>
              <a:rPr lang="cs-CZ" dirty="0" smtClean="0"/>
              <a:t>Petra a kol.</a:t>
            </a:r>
            <a:r>
              <a:rPr lang="cs-CZ" dirty="0"/>
              <a:t> </a:t>
            </a:r>
            <a:r>
              <a:rPr lang="cs-CZ" i="1" dirty="0"/>
              <a:t>Český jazyk a komunikace pro střední </a:t>
            </a:r>
            <a:r>
              <a:rPr lang="cs-CZ" i="1" dirty="0" smtClean="0"/>
              <a:t>školy: 2. díl: Pracovní sešit</a:t>
            </a:r>
            <a:r>
              <a:rPr lang="cs-CZ" dirty="0" smtClean="0"/>
              <a:t>. </a:t>
            </a:r>
            <a:r>
              <a:rPr lang="cs-CZ" dirty="0" err="1"/>
              <a:t>V</a:t>
            </a:r>
            <a:r>
              <a:rPr lang="cs-CZ" dirty="0" err="1" smtClean="0"/>
              <a:t>yd</a:t>
            </a:r>
            <a:r>
              <a:rPr lang="cs-CZ" dirty="0" smtClean="0"/>
              <a:t>. 1. Brno</a:t>
            </a:r>
            <a:r>
              <a:rPr lang="cs-CZ" dirty="0"/>
              <a:t>: </a:t>
            </a:r>
            <a:r>
              <a:rPr lang="cs-CZ" dirty="0" err="1"/>
              <a:t>Didaktis</a:t>
            </a:r>
            <a:r>
              <a:rPr lang="cs-CZ" dirty="0"/>
              <a:t>, 2010. ISBN </a:t>
            </a:r>
            <a:r>
              <a:rPr lang="cs-CZ" dirty="0" smtClean="0"/>
              <a:t>978-80-7358-172-5.</a:t>
            </a:r>
          </a:p>
          <a:p>
            <a:r>
              <a:rPr lang="cs-CZ" dirty="0" smtClean="0"/>
              <a:t>ADÁMKOVÁ, Petra a kol. </a:t>
            </a:r>
            <a:r>
              <a:rPr lang="cs-CZ" i="1" dirty="0" smtClean="0"/>
              <a:t>Český jazyk a komunikace pro střední školy: 3.-4. díl: Pracovní sešit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1. Brno: </a:t>
            </a:r>
            <a:r>
              <a:rPr lang="cs-CZ" dirty="0" err="1" smtClean="0"/>
              <a:t>Didaktis</a:t>
            </a:r>
            <a:r>
              <a:rPr lang="cs-CZ" dirty="0" smtClean="0"/>
              <a:t>, 2010. ISBN 978-80-7358-199-2.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 díly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8136904" cy="3600400"/>
          </a:xfrm>
        </p:spPr>
        <p:txBody>
          <a:bodyPr/>
          <a:lstStyle/>
          <a:p>
            <a:r>
              <a:rPr lang="cs-CZ" dirty="0" smtClean="0"/>
              <a:t> Učebnice</a:t>
            </a:r>
          </a:p>
          <a:p>
            <a:r>
              <a:rPr lang="cs-CZ" dirty="0" smtClean="0"/>
              <a:t> Pracovní sešit</a:t>
            </a:r>
          </a:p>
          <a:p>
            <a:r>
              <a:rPr lang="cs-CZ" dirty="0" smtClean="0"/>
              <a:t> Doplňkový pracovní sešit</a:t>
            </a:r>
          </a:p>
          <a:p>
            <a:r>
              <a:rPr lang="cs-CZ" dirty="0" smtClean="0"/>
              <a:t> Průvodce pro učitele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Zástupný symbol pro obsah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44" y="3140968"/>
            <a:ext cx="2330691" cy="3305944"/>
          </a:xfrm>
          <a:prstGeom prst="rect">
            <a:avLst/>
          </a:prstGeom>
        </p:spPr>
      </p:pic>
      <p:pic>
        <p:nvPicPr>
          <p:cNvPr id="8" name="Zástupný symbol pro obsah 9" descr="i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9642" y="3140968"/>
            <a:ext cx="2334429" cy="3303216"/>
          </a:xfrm>
          <a:prstGeom prst="rect">
            <a:avLst/>
          </a:prstGeom>
        </p:spPr>
      </p:pic>
      <p:pic>
        <p:nvPicPr>
          <p:cNvPr id="9" name="Obrázek 8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131271"/>
            <a:ext cx="2486731" cy="33156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učebnice</a:t>
            </a:r>
            <a:endParaRPr lang="cs-CZ" dirty="0"/>
          </a:p>
        </p:txBody>
      </p:sp>
      <p:pic>
        <p:nvPicPr>
          <p:cNvPr id="7" name="Zástupný symbol pro obsah 6" descr="55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6356348" cy="479715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učebnice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8136904" cy="5040559"/>
          </a:xfrm>
        </p:spPr>
        <p:txBody>
          <a:bodyPr/>
          <a:lstStyle/>
          <a:p>
            <a:r>
              <a:rPr lang="cs-CZ" dirty="0" smtClean="0"/>
              <a:t>Komunikační situace  (</a:t>
            </a:r>
            <a:r>
              <a:rPr lang="cs-CZ" dirty="0" err="1" smtClean="0"/>
              <a:t>Evy</a:t>
            </a:r>
            <a:r>
              <a:rPr lang="cs-CZ" dirty="0" smtClean="0"/>
              <a:t>/</a:t>
            </a:r>
            <a:r>
              <a:rPr lang="cs-CZ" dirty="0" err="1" smtClean="0"/>
              <a:t>Adama</a:t>
            </a:r>
            <a:r>
              <a:rPr lang="cs-CZ" dirty="0" smtClean="0"/>
              <a:t>/H. </a:t>
            </a:r>
            <a:r>
              <a:rPr lang="cs-CZ" dirty="0" err="1" smtClean="0"/>
              <a:t>Bicana</a:t>
            </a:r>
            <a:r>
              <a:rPr lang="cs-CZ" dirty="0" smtClean="0"/>
              <a:t>)</a:t>
            </a:r>
          </a:p>
          <a:p>
            <a:r>
              <a:rPr lang="cs-CZ" dirty="0" smtClean="0"/>
              <a:t>Otázka k ukázce</a:t>
            </a:r>
          </a:p>
          <a:p>
            <a:r>
              <a:rPr lang="cs-CZ" dirty="0" smtClean="0"/>
              <a:t>Analýza situace</a:t>
            </a:r>
          </a:p>
          <a:p>
            <a:r>
              <a:rPr lang="cs-CZ" dirty="0" smtClean="0"/>
              <a:t>Definice</a:t>
            </a:r>
          </a:p>
          <a:p>
            <a:r>
              <a:rPr lang="cs-CZ" dirty="0" smtClean="0"/>
              <a:t>Rozšířený výklad</a:t>
            </a:r>
          </a:p>
          <a:p>
            <a:r>
              <a:rPr lang="cs-CZ" dirty="0" smtClean="0"/>
              <a:t>Příklady</a:t>
            </a:r>
          </a:p>
          <a:p>
            <a:r>
              <a:rPr lang="cs-CZ" dirty="0" smtClean="0"/>
              <a:t>Souvislosti: ze života/z historie/z jiných jazyků/z kultury/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z odborné literatury</a:t>
            </a:r>
          </a:p>
          <a:p>
            <a:r>
              <a:rPr lang="cs-CZ" dirty="0" smtClean="0"/>
              <a:t>„Praktický tip“ 	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</a:t>
            </a:r>
            <a:endParaRPr lang="cs-CZ" dirty="0"/>
          </a:p>
        </p:txBody>
      </p:sp>
      <p:pic>
        <p:nvPicPr>
          <p:cNvPr id="7" name="Zástupný symbol pro obsah 6" descr="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4077072"/>
            <a:ext cx="4040188" cy="2158615"/>
          </a:xfrm>
        </p:spPr>
      </p:pic>
      <p:pic>
        <p:nvPicPr>
          <p:cNvPr id="8" name="Zástupný symbol pro obsah 7" descr="55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3876331" cy="3951288"/>
          </a:xfrm>
        </p:spPr>
      </p:pic>
      <p:pic>
        <p:nvPicPr>
          <p:cNvPr id="9" name="Obrázek 8" descr="5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84784"/>
            <a:ext cx="412927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Struktura učebnice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8291264" cy="5256584"/>
          </a:xfrm>
        </p:spPr>
        <p:txBody>
          <a:bodyPr>
            <a:normAutofit/>
          </a:bodyPr>
          <a:lstStyle/>
          <a:p>
            <a:r>
              <a:rPr lang="cs-CZ" dirty="0" smtClean="0"/>
              <a:t>Vysvětlivky</a:t>
            </a:r>
          </a:p>
          <a:p>
            <a:r>
              <a:rPr lang="cs-CZ" dirty="0" smtClean="0"/>
              <a:t>Rejstřík – řazen abecedně</a:t>
            </a:r>
          </a:p>
          <a:p>
            <a:endParaRPr lang="cs-CZ" dirty="0"/>
          </a:p>
          <a:p>
            <a:pPr>
              <a:buNone/>
            </a:pPr>
            <a:r>
              <a:rPr lang="cs-CZ" dirty="0" smtClean="0"/>
              <a:t>1. díl</a:t>
            </a:r>
          </a:p>
          <a:p>
            <a:r>
              <a:rPr lang="cs-CZ" dirty="0" smtClean="0"/>
              <a:t>Slovníček – řazen chronologicky</a:t>
            </a:r>
          </a:p>
          <a:p>
            <a:endParaRPr lang="cs-CZ" dirty="0"/>
          </a:p>
          <a:p>
            <a:pPr>
              <a:buNone/>
            </a:pPr>
            <a:r>
              <a:rPr lang="cs-CZ" dirty="0" smtClean="0"/>
              <a:t>2. díl</a:t>
            </a:r>
          </a:p>
          <a:p>
            <a:r>
              <a:rPr lang="cs-CZ" dirty="0" smtClean="0"/>
              <a:t>Přílohy – Pravopisná pravidla, Funkční styly</a:t>
            </a:r>
          </a:p>
          <a:p>
            <a:endParaRPr lang="cs-CZ" dirty="0"/>
          </a:p>
          <a:p>
            <a:pPr>
              <a:buNone/>
            </a:pPr>
            <a:r>
              <a:rPr lang="cs-CZ" dirty="0" smtClean="0"/>
              <a:t>3.-4. díl</a:t>
            </a:r>
          </a:p>
          <a:p>
            <a:r>
              <a:rPr lang="cs-CZ" dirty="0" smtClean="0"/>
              <a:t>Přílohy –  Tvarosloví, Skladba, Funkční styly, Prostředky uměleckých textů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57592" cy="733474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Obsah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3100" dirty="0" smtClean="0"/>
              <a:t>1. díl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1124744"/>
            <a:ext cx="5472608" cy="57332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1. </a:t>
            </a:r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Komunikace</a:t>
            </a: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cs-CZ" dirty="0" smtClean="0"/>
              <a:t>	- Úvod do mezilidské komunikace</a:t>
            </a:r>
          </a:p>
          <a:p>
            <a:pPr>
              <a:buNone/>
            </a:pPr>
            <a:r>
              <a:rPr lang="cs-CZ" dirty="0" smtClean="0"/>
              <a:t>	- Účastníci komunikace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- Záměr a strategie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- Kontext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- Kódování a kód</a:t>
            </a:r>
          </a:p>
          <a:p>
            <a:pPr>
              <a:buNone/>
            </a:pPr>
            <a:r>
              <a:rPr lang="cs-CZ" dirty="0" smtClean="0"/>
              <a:t>	- Komunikační kanál a komunikační prostředí</a:t>
            </a:r>
          </a:p>
          <a:p>
            <a:pPr>
              <a:buNone/>
            </a:pPr>
            <a:r>
              <a:rPr lang="cs-CZ" dirty="0" smtClean="0"/>
              <a:t>	- Dekódování</a:t>
            </a:r>
          </a:p>
          <a:p>
            <a:pPr>
              <a:buNone/>
            </a:pPr>
            <a:r>
              <a:rPr lang="cs-CZ" dirty="0" smtClean="0"/>
              <a:t>	- Efekt a zpětná vazba</a:t>
            </a:r>
          </a:p>
          <a:p>
            <a:pPr>
              <a:buNone/>
            </a:pPr>
            <a:r>
              <a:rPr lang="cs-CZ" dirty="0" smtClean="0"/>
              <a:t>	- Komunikační dovednosti (výcvik. část)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2.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Jazyk</a:t>
            </a:r>
            <a:r>
              <a:rPr lang="cs-CZ" b="1" dirty="0" smtClean="0"/>
              <a:t> 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- Úvod do jazyka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- Postavení ČJ mezi ostatními jazyky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- Charakteristika současné ČJ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- Národní jazyk a jeho útvary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- Jazyková kultura, Jazykověda</a:t>
            </a:r>
          </a:p>
          <a:p>
            <a:pPr>
              <a:buNone/>
            </a:pPr>
            <a:r>
              <a:rPr lang="cs-CZ" dirty="0" smtClean="0"/>
              <a:t>	- Zdroje informací o češtině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- Hláskosloví</a:t>
            </a:r>
          </a:p>
          <a:p>
            <a:pPr lvl="2">
              <a:buNone/>
            </a:pPr>
            <a:endParaRPr lang="cs-CZ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860032" y="1124744"/>
            <a:ext cx="4041775" cy="3456384"/>
          </a:xfrm>
        </p:spPr>
        <p:txBody>
          <a:bodyPr>
            <a:normAutofit/>
          </a:bodyPr>
          <a:lstStyle/>
          <a:p>
            <a:r>
              <a:rPr lang="cs-CZ" sz="1900" b="0" dirty="0" smtClean="0"/>
              <a:t>	3. </a:t>
            </a:r>
            <a:r>
              <a:rPr lang="cs-CZ" sz="1900" dirty="0" smtClean="0">
                <a:solidFill>
                  <a:srgbClr val="92D050"/>
                </a:solidFill>
              </a:rPr>
              <a:t>Sloh  </a:t>
            </a:r>
          </a:p>
          <a:p>
            <a:r>
              <a:rPr lang="cs-CZ" sz="1900" b="0" dirty="0" smtClean="0"/>
              <a:t>	- Sdělení</a:t>
            </a:r>
          </a:p>
          <a:p>
            <a:r>
              <a:rPr lang="cs-CZ" sz="1900" b="0" dirty="0"/>
              <a:t>	</a:t>
            </a:r>
            <a:r>
              <a:rPr lang="cs-CZ" sz="1900" b="0" dirty="0" smtClean="0"/>
              <a:t>- Slohový postup </a:t>
            </a:r>
          </a:p>
          <a:p>
            <a:r>
              <a:rPr lang="cs-CZ" sz="1900" b="0" dirty="0" smtClean="0"/>
              <a:t>		- informační</a:t>
            </a:r>
          </a:p>
          <a:p>
            <a:r>
              <a:rPr lang="cs-CZ" sz="1900" b="0" dirty="0" smtClean="0"/>
              <a:t>	 	- vyprávěcí	</a:t>
            </a:r>
          </a:p>
          <a:p>
            <a:r>
              <a:rPr lang="cs-CZ" sz="1900" b="0" dirty="0" smtClean="0"/>
              <a:t>		- popisný</a:t>
            </a:r>
          </a:p>
          <a:p>
            <a:r>
              <a:rPr lang="cs-CZ" sz="1900" b="0" dirty="0" smtClean="0"/>
              <a:t>		- výkladový</a:t>
            </a:r>
          </a:p>
          <a:p>
            <a:r>
              <a:rPr lang="cs-CZ" sz="1900" b="0" dirty="0" smtClean="0"/>
              <a:t>		- úvahový</a:t>
            </a:r>
          </a:p>
          <a:p>
            <a:endParaRPr lang="cs-CZ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Obsah</a:t>
            </a:r>
            <a:br>
              <a:rPr lang="cs-CZ" dirty="0" smtClean="0"/>
            </a:br>
            <a:r>
              <a:rPr lang="cs-CZ" sz="3100" dirty="0" smtClean="0"/>
              <a:t>2</a:t>
            </a:r>
            <a:r>
              <a:rPr lang="cs-CZ" sz="3100" dirty="0" smtClean="0"/>
              <a:t>. díl</a:t>
            </a:r>
            <a:endParaRPr lang="cs-CZ" sz="31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1520" y="1196752"/>
            <a:ext cx="5184576" cy="530120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cs-CZ" dirty="0" smtClean="0"/>
              <a:t>1. </a:t>
            </a:r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Komunikace </a:t>
            </a:r>
          </a:p>
          <a:p>
            <a:pPr algn="just">
              <a:buNone/>
            </a:pPr>
            <a:r>
              <a:rPr lang="cs-CZ" dirty="0" smtClean="0"/>
              <a:t>	- Komunikační dovednosti pro budování vztahů (Komunikační motivy, Aktivní naslouchání, Ocenění) </a:t>
            </a:r>
          </a:p>
          <a:p>
            <a:pPr algn="just">
              <a:buNone/>
            </a:pPr>
            <a:r>
              <a:rPr lang="cs-CZ" dirty="0" smtClean="0"/>
              <a:t>	- Komunikační dovednosti pro </a:t>
            </a:r>
            <a:r>
              <a:rPr lang="cs-CZ" dirty="0" err="1" smtClean="0"/>
              <a:t>sebeprosazení</a:t>
            </a:r>
            <a:r>
              <a:rPr lang="cs-CZ" dirty="0" smtClean="0"/>
              <a:t> (Prezentační dovednosti, Pokládání </a:t>
            </a:r>
            <a:r>
              <a:rPr lang="cs-CZ" dirty="0" err="1" smtClean="0"/>
              <a:t>ot</a:t>
            </a:r>
            <a:r>
              <a:rPr lang="cs-CZ" dirty="0" smtClean="0"/>
              <a:t>., Přesvědčování)</a:t>
            </a:r>
          </a:p>
          <a:p>
            <a:pPr algn="just">
              <a:buNone/>
            </a:pPr>
            <a:endParaRPr lang="cs-CZ" dirty="0" smtClean="0"/>
          </a:p>
          <a:p>
            <a:pPr algn="just">
              <a:buNone/>
            </a:pPr>
            <a:r>
              <a:rPr lang="cs-CZ" dirty="0" smtClean="0"/>
              <a:t>2.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Jazyk</a:t>
            </a:r>
            <a:r>
              <a:rPr lang="cs-CZ" b="1" dirty="0" smtClean="0"/>
              <a:t>  </a:t>
            </a:r>
          </a:p>
          <a:p>
            <a:pPr algn="just">
              <a:buNone/>
            </a:pPr>
            <a:r>
              <a:rPr lang="cs-CZ" dirty="0" smtClean="0"/>
              <a:t>	- Pravopis (Záznam řeči písmem, i/y, ě, ú/ů, s/z a souhláskové skupiny, Velká písmena, Zkratky, značky, hranice slov)</a:t>
            </a:r>
          </a:p>
          <a:p>
            <a:pPr algn="just">
              <a:buNone/>
            </a:pPr>
            <a:r>
              <a:rPr lang="cs-CZ" dirty="0"/>
              <a:t>	</a:t>
            </a:r>
            <a:r>
              <a:rPr lang="cs-CZ" dirty="0" smtClean="0"/>
              <a:t>- Lexikologie (Lexikální jednotka, Vztahy mezi slovy, Slovní zásoba a její změny, </a:t>
            </a:r>
            <a:r>
              <a:rPr lang="cs-CZ" dirty="0" smtClean="0"/>
              <a:t>Lexikografie - Frazeologie) </a:t>
            </a:r>
            <a:endParaRPr lang="cs-CZ" dirty="0" smtClean="0"/>
          </a:p>
          <a:p>
            <a:pPr algn="just">
              <a:buNone/>
            </a:pPr>
            <a:r>
              <a:rPr lang="cs-CZ" dirty="0" smtClean="0"/>
              <a:t>	- Slovotvorba (Původ a příbuznost slov, Odvozování, Skládání a zkracování)</a:t>
            </a:r>
          </a:p>
          <a:p>
            <a:pPr lvl="2" algn="just">
              <a:buNone/>
            </a:pPr>
            <a:endParaRPr lang="cs-CZ" dirty="0" smtClean="0"/>
          </a:p>
          <a:p>
            <a:pPr algn="just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92080" y="1196752"/>
            <a:ext cx="3564905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200" b="0" dirty="0" smtClean="0"/>
              <a:t>	3. </a:t>
            </a:r>
            <a:r>
              <a:rPr lang="cs-CZ" sz="2200" b="1" dirty="0" smtClean="0">
                <a:solidFill>
                  <a:srgbClr val="92D050"/>
                </a:solidFill>
              </a:rPr>
              <a:t>Sloh </a:t>
            </a:r>
            <a:r>
              <a:rPr lang="cs-CZ" sz="2200" b="0" dirty="0" smtClean="0">
                <a:solidFill>
                  <a:srgbClr val="92D050"/>
                </a:solidFill>
              </a:rPr>
              <a:t> </a:t>
            </a:r>
          </a:p>
          <a:p>
            <a:pPr>
              <a:buNone/>
            </a:pPr>
            <a:r>
              <a:rPr lang="cs-CZ" sz="2200" b="0" dirty="0" smtClean="0"/>
              <a:t>	- Funkční styl </a:t>
            </a:r>
            <a:r>
              <a:rPr lang="cs-CZ" sz="2200" b="0" dirty="0" err="1" smtClean="0"/>
              <a:t>prostěsdělovací</a:t>
            </a:r>
            <a:r>
              <a:rPr lang="cs-CZ" sz="2200" b="0" dirty="0" smtClean="0"/>
              <a:t> </a:t>
            </a:r>
            <a:endParaRPr lang="cs-CZ" sz="2200" b="0" dirty="0" smtClean="0"/>
          </a:p>
          <a:p>
            <a:pPr>
              <a:buNone/>
            </a:pPr>
            <a:r>
              <a:rPr lang="cs-CZ" sz="2200" dirty="0"/>
              <a:t>	</a:t>
            </a:r>
            <a:r>
              <a:rPr lang="cs-CZ" sz="2200" dirty="0" smtClean="0"/>
              <a:t>- Funkční styl </a:t>
            </a:r>
            <a:r>
              <a:rPr lang="cs-CZ" sz="2200" dirty="0" smtClean="0"/>
              <a:t>řečnický </a:t>
            </a:r>
            <a:endParaRPr lang="cs-CZ" sz="2200" dirty="0" smtClean="0"/>
          </a:p>
          <a:p>
            <a:pPr>
              <a:buNone/>
            </a:pPr>
            <a:endParaRPr lang="cs-CZ" sz="2200" b="0" dirty="0"/>
          </a:p>
          <a:p>
            <a:pPr>
              <a:buNone/>
            </a:pPr>
            <a:r>
              <a:rPr lang="cs-CZ" sz="2200" dirty="0" smtClean="0"/>
              <a:t>	4. </a:t>
            </a:r>
            <a:r>
              <a:rPr lang="cs-CZ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Informační kapitoly</a:t>
            </a:r>
          </a:p>
          <a:p>
            <a:pPr lvl="1"/>
            <a:r>
              <a:rPr lang="cs-CZ" sz="2200" dirty="0" smtClean="0"/>
              <a:t>Práce s informacemi (Informační zdroje, Informační instituce, Studium textu)</a:t>
            </a:r>
          </a:p>
          <a:p>
            <a:pPr>
              <a:buNone/>
            </a:pPr>
            <a:endParaRPr lang="cs-CZ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Obsah</a:t>
            </a:r>
            <a:r>
              <a:rPr lang="cs-CZ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3.-4. díl</a:t>
            </a:r>
            <a:endParaRPr lang="cs-CZ" sz="31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5040560" cy="511256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cs-CZ" dirty="0" smtClean="0"/>
              <a:t>1.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Komunikace </a:t>
            </a:r>
          </a:p>
          <a:p>
            <a:pPr algn="just">
              <a:buNone/>
            </a:pPr>
            <a:r>
              <a:rPr lang="cs-CZ" dirty="0" smtClean="0"/>
              <a:t>	- Masová komunikace</a:t>
            </a:r>
          </a:p>
          <a:p>
            <a:pPr algn="just">
              <a:buNone/>
            </a:pPr>
            <a:r>
              <a:rPr lang="cs-CZ" dirty="0" smtClean="0"/>
              <a:t>	- Komunikace na trhu práce</a:t>
            </a:r>
            <a:endParaRPr lang="cs-CZ" dirty="0"/>
          </a:p>
          <a:p>
            <a:pPr algn="just">
              <a:buNone/>
            </a:pPr>
            <a:endParaRPr lang="cs-CZ" dirty="0" smtClean="0"/>
          </a:p>
          <a:p>
            <a:pPr algn="just">
              <a:buNone/>
            </a:pPr>
            <a:r>
              <a:rPr lang="cs-CZ" dirty="0" smtClean="0"/>
              <a:t>2.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Jazyk</a:t>
            </a:r>
            <a:r>
              <a:rPr lang="cs-CZ" b="1" dirty="0" smtClean="0"/>
              <a:t>  </a:t>
            </a:r>
          </a:p>
          <a:p>
            <a:pPr algn="just">
              <a:buNone/>
            </a:pPr>
            <a:r>
              <a:rPr lang="cs-CZ" dirty="0" smtClean="0"/>
              <a:t>	- Tvarosloví (Tvar slova, Slovní </a:t>
            </a:r>
            <a:r>
              <a:rPr lang="cs-CZ" dirty="0"/>
              <a:t>d</a:t>
            </a:r>
            <a:r>
              <a:rPr lang="cs-CZ" dirty="0" smtClean="0"/>
              <a:t>ruhy,  Mluvnické </a:t>
            </a:r>
            <a:r>
              <a:rPr lang="cs-CZ" dirty="0"/>
              <a:t>k</a:t>
            </a:r>
            <a:r>
              <a:rPr lang="cs-CZ" dirty="0" smtClean="0"/>
              <a:t>ategorie jmen)</a:t>
            </a:r>
          </a:p>
          <a:p>
            <a:pPr algn="just">
              <a:buNone/>
            </a:pPr>
            <a:r>
              <a:rPr lang="cs-CZ" dirty="0"/>
              <a:t>	</a:t>
            </a:r>
            <a:r>
              <a:rPr lang="cs-CZ" dirty="0" smtClean="0"/>
              <a:t>- Skladba (Skladba, věta, výpověď, Významové vztahy, Větné členy, Souvětí, Interpunkce, Odchylky od pravidelné větné stavby, Komunikační funkce výpovědi, Počátek slov)</a:t>
            </a:r>
          </a:p>
          <a:p>
            <a:pPr algn="just">
              <a:buNone/>
            </a:pPr>
            <a:r>
              <a:rPr lang="cs-CZ" dirty="0"/>
              <a:t>	</a:t>
            </a:r>
            <a:r>
              <a:rPr lang="cs-CZ" dirty="0" smtClean="0"/>
              <a:t>- Textová lingvistika (Soudržnost textu, Členění textu, Vztahy textů)</a:t>
            </a:r>
          </a:p>
          <a:p>
            <a:pPr algn="just">
              <a:buNone/>
            </a:pPr>
            <a:r>
              <a:rPr lang="cs-CZ" dirty="0"/>
              <a:t>	</a:t>
            </a:r>
            <a:r>
              <a:rPr lang="cs-CZ" dirty="0" smtClean="0"/>
              <a:t>- Vývoj jazyka (zákonitosti </a:t>
            </a:r>
            <a:r>
              <a:rPr lang="cs-CZ" dirty="0" err="1" smtClean="0"/>
              <a:t>jaz</a:t>
            </a:r>
            <a:r>
              <a:rPr lang="cs-CZ" dirty="0" smtClean="0"/>
              <a:t>. </a:t>
            </a:r>
            <a:r>
              <a:rPr lang="cs-CZ" dirty="0"/>
              <a:t>v</a:t>
            </a:r>
            <a:r>
              <a:rPr lang="cs-CZ" dirty="0" smtClean="0"/>
              <a:t>ývoje, Vývoj češtiny) </a:t>
            </a:r>
          </a:p>
          <a:p>
            <a:pPr algn="just"/>
            <a:endParaRPr lang="cs-CZ" dirty="0" smtClean="0"/>
          </a:p>
          <a:p>
            <a:pPr algn="just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364088" y="1340768"/>
            <a:ext cx="3456384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200" b="0" dirty="0" smtClean="0"/>
              <a:t>3. </a:t>
            </a:r>
            <a:r>
              <a:rPr lang="cs-CZ" sz="2200" b="1" dirty="0" smtClean="0">
                <a:solidFill>
                  <a:srgbClr val="92D050"/>
                </a:solidFill>
              </a:rPr>
              <a:t>Sloh  </a:t>
            </a:r>
          </a:p>
          <a:p>
            <a:pPr>
              <a:buNone/>
            </a:pPr>
            <a:r>
              <a:rPr lang="cs-CZ" sz="2200" b="0" dirty="0" smtClean="0"/>
              <a:t>	- Funkční styl umělecký</a:t>
            </a:r>
          </a:p>
          <a:p>
            <a:pPr algn="just">
              <a:buNone/>
            </a:pPr>
            <a:r>
              <a:rPr lang="cs-CZ" sz="2200" dirty="0"/>
              <a:t>	</a:t>
            </a:r>
            <a:r>
              <a:rPr lang="cs-CZ" sz="2200" dirty="0" smtClean="0"/>
              <a:t>- Funkční styl publicistický</a:t>
            </a:r>
          </a:p>
          <a:p>
            <a:pPr>
              <a:buNone/>
            </a:pPr>
            <a:r>
              <a:rPr lang="cs-CZ" sz="2200" dirty="0"/>
              <a:t>	</a:t>
            </a:r>
            <a:r>
              <a:rPr lang="cs-CZ" sz="2200" dirty="0" smtClean="0"/>
              <a:t>- Funkční styl odborný</a:t>
            </a:r>
          </a:p>
          <a:p>
            <a:pPr>
              <a:buNone/>
            </a:pPr>
            <a:r>
              <a:rPr lang="cs-CZ" sz="2200" dirty="0"/>
              <a:t>	</a:t>
            </a:r>
            <a:r>
              <a:rPr lang="cs-CZ" sz="2200" dirty="0" smtClean="0"/>
              <a:t>- Funkční styl administrativní</a:t>
            </a:r>
          </a:p>
          <a:p>
            <a:pPr>
              <a:buNone/>
            </a:pPr>
            <a:endParaRPr lang="cs-CZ" sz="2200" dirty="0" smtClean="0"/>
          </a:p>
          <a:p>
            <a:endParaRPr lang="cs-CZ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154</Words>
  <Application>Microsoft Office PowerPoint</Application>
  <PresentationFormat>Předvádění na obrazovce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Český jazyk a komunikace  pro střední školy  Didaktis </vt:lpstr>
      <vt:lpstr>4 díly</vt:lpstr>
      <vt:lpstr>Struktura učebnice</vt:lpstr>
      <vt:lpstr>Struktura učebnice</vt:lpstr>
      <vt:lpstr>Ukázky</vt:lpstr>
      <vt:lpstr>Struktura učebnice </vt:lpstr>
      <vt:lpstr>Obsah 1. díl  </vt:lpstr>
      <vt:lpstr>Obsah 2. díl</vt:lpstr>
      <vt:lpstr>Obsah  3.-4. díl</vt:lpstr>
      <vt:lpstr>Pracovní sešit</vt:lpstr>
      <vt:lpstr>Grafická stránka</vt:lpstr>
      <vt:lpstr>Použitá 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jazyk a komunikace</dc:title>
  <dc:creator>Kristýna XY</dc:creator>
  <cp:lastModifiedBy>Kristýna XY</cp:lastModifiedBy>
  <cp:revision>66</cp:revision>
  <dcterms:created xsi:type="dcterms:W3CDTF">2017-04-04T17:16:58Z</dcterms:created>
  <dcterms:modified xsi:type="dcterms:W3CDTF">2017-04-05T08:13:10Z</dcterms:modified>
</cp:coreProperties>
</file>