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24" r:id="rId2"/>
    <p:sldId id="623" r:id="rId3"/>
    <p:sldId id="626" r:id="rId4"/>
    <p:sldId id="625" r:id="rId5"/>
    <p:sldId id="627" r:id="rId6"/>
    <p:sldId id="628" r:id="rId7"/>
    <p:sldId id="6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F39"/>
    <a:srgbClr val="FCB414"/>
    <a:srgbClr val="007A7D"/>
    <a:srgbClr val="CB1B4A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6" autoAdjust="0"/>
    <p:restoredTop sz="94669" autoAdjust="0"/>
  </p:normalViewPr>
  <p:slideViewPr>
    <p:cSldViewPr snapToGrid="0">
      <p:cViewPr varScale="1">
        <p:scale>
          <a:sx n="67" d="100"/>
          <a:sy n="67" d="100"/>
        </p:scale>
        <p:origin x="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5AABC-DAA9-41CA-A9AA-5D3D65A4362A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00EC-7678-46B1-984A-38E654244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69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96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68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375" y="2166364"/>
            <a:ext cx="10694324" cy="1739347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Robotizace/ automatizace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důsledky pro společnost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721" y="3913632"/>
            <a:ext cx="10139554" cy="457200"/>
          </a:xfrm>
        </p:spPr>
        <p:txBody>
          <a:bodyPr rtlCol="0" anchor="ctr">
            <a:normAutofit/>
          </a:bodyPr>
          <a:lstStyle/>
          <a:p>
            <a:pPr algn="r" rtl="0"/>
            <a:r>
              <a:rPr lang="cs-CZ" sz="1600" dirty="0"/>
              <a:t>Elisabeta Rosinská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6" t="-3026" b="1"/>
          <a:stretch/>
        </p:blipFill>
        <p:spPr>
          <a:xfrm rot="5400000">
            <a:off x="61719" y="269962"/>
            <a:ext cx="2386366" cy="25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EB7FD8D-AC69-4E90-A073-33A590B88A4A}"/>
              </a:ext>
            </a:extLst>
          </p:cNvPr>
          <p:cNvSpPr/>
          <p:nvPr/>
        </p:nvSpPr>
        <p:spPr>
          <a:xfrm>
            <a:off x="1610137" y="5213825"/>
            <a:ext cx="4003264" cy="38005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6417273" y="1363255"/>
            <a:ext cx="4781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Rychlost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změny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52550" y="1454150"/>
            <a:ext cx="4160118" cy="3613151"/>
            <a:chOff x="1111250" y="2736547"/>
            <a:chExt cx="3473207" cy="3016554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6407748" y="3358278"/>
            <a:ext cx="4980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… je větší než naše schopnost se na ni adaptovat</a:t>
            </a:r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tempo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šachovnice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1CC331-F4E4-441B-A6FD-28B1F1032E83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978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6340745" y="1037099"/>
            <a:ext cx="478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Komputerizace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6407748" y="2348628"/>
            <a:ext cx="4980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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studium růstu digitálního světa a jeho individuálních, organizačních a sociálních důsledků</a:t>
            </a:r>
          </a:p>
          <a:p>
            <a:pPr marL="285750" lvl="0" indent="-285750" algn="just">
              <a:buFont typeface="Wingdings" panose="05000000000000000000" pitchFamily="2" charset="2"/>
              <a:buChar char=""/>
              <a:defRPr/>
            </a:pPr>
            <a:endParaRPr lang="cs-CZ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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Jak počítače mění (pracovní) životy lidí?</a:t>
            </a:r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"/>
              <a:tabLst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obohacení práce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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1CC331-F4E4-441B-A6FD-28B1F1032E83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60" y="951374"/>
            <a:ext cx="3169815" cy="47529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9" y="4021329"/>
            <a:ext cx="1728951" cy="223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31CC331-F4E4-441B-A6FD-28B1F1032E83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90" y="1230768"/>
            <a:ext cx="3832346" cy="4617582"/>
          </a:xfrm>
          <a:prstGeom prst="rect">
            <a:avLst/>
          </a:prstGeom>
        </p:spPr>
      </p:pic>
      <p:pic>
        <p:nvPicPr>
          <p:cNvPr id="1026" name="Picture 2" descr="Roboti nastupují | KNIHCENTRUM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1" y="1326018"/>
            <a:ext cx="2770918" cy="42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6407748" y="3358278"/>
            <a:ext cx="4980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ebdings" panose="05030102010509060703" pitchFamily="18" charset="2"/>
              <a:buChar char="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spolupráce stroje s člověkem</a:t>
            </a:r>
            <a:endParaRPr lang="en-US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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"/>
              <a:tabLst/>
              <a:defRPr/>
            </a:pPr>
            <a:r>
              <a:rPr lang="cs-CZ" noProof="0" dirty="0">
                <a:solidFill>
                  <a:srgbClr val="FFFFFF"/>
                </a:solidFill>
                <a:latin typeface="Open Sans" panose="020B0606030504020204" pitchFamily="34" charset="0"/>
              </a:rPr>
              <a:t>(z)mění se povaha činností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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"/>
              <a:tabLst/>
              <a:defRPr/>
            </a:pPr>
            <a:r>
              <a:rPr lang="cs-CZ" noProof="0" dirty="0">
                <a:solidFill>
                  <a:srgbClr val="FFFFFF"/>
                </a:solidFill>
                <a:latin typeface="Open Sans" panose="020B0606030504020204" pitchFamily="34" charset="0"/>
              </a:rPr>
              <a:t>p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roblém v kvalifikaci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1CC331-F4E4-441B-A6FD-28B1F1032E83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" name="Group 22"/>
          <p:cNvGrpSpPr/>
          <p:nvPr/>
        </p:nvGrpSpPr>
        <p:grpSpPr>
          <a:xfrm flipH="1">
            <a:off x="1322387" y="1027112"/>
            <a:ext cx="4060825" cy="4803776"/>
            <a:chOff x="4324350" y="2768600"/>
            <a:chExt cx="2041525" cy="246062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324350" y="4598988"/>
              <a:ext cx="2041525" cy="630238"/>
            </a:xfrm>
            <a:custGeom>
              <a:avLst/>
              <a:gdLst>
                <a:gd name="T0" fmla="*/ 604 w 640"/>
                <a:gd name="T1" fmla="*/ 172 h 198"/>
                <a:gd name="T2" fmla="*/ 640 w 640"/>
                <a:gd name="T3" fmla="*/ 198 h 198"/>
                <a:gd name="T4" fmla="*/ 4 w 640"/>
                <a:gd name="T5" fmla="*/ 198 h 198"/>
                <a:gd name="T6" fmla="*/ 0 w 640"/>
                <a:gd name="T7" fmla="*/ 198 h 198"/>
                <a:gd name="T8" fmla="*/ 91 w 640"/>
                <a:gd name="T9" fmla="*/ 120 h 198"/>
                <a:gd name="T10" fmla="*/ 176 w 640"/>
                <a:gd name="T11" fmla="*/ 50 h 198"/>
                <a:gd name="T12" fmla="*/ 234 w 640"/>
                <a:gd name="T13" fmla="*/ 1 h 198"/>
                <a:gd name="T14" fmla="*/ 239 w 640"/>
                <a:gd name="T15" fmla="*/ 0 h 198"/>
                <a:gd name="T16" fmla="*/ 344 w 640"/>
                <a:gd name="T17" fmla="*/ 55 h 198"/>
                <a:gd name="T18" fmla="*/ 351 w 640"/>
                <a:gd name="T19" fmla="*/ 56 h 198"/>
                <a:gd name="T20" fmla="*/ 423 w 640"/>
                <a:gd name="T21" fmla="*/ 58 h 198"/>
                <a:gd name="T22" fmla="*/ 441 w 640"/>
                <a:gd name="T23" fmla="*/ 64 h 198"/>
                <a:gd name="T24" fmla="*/ 526 w 640"/>
                <a:gd name="T25" fmla="*/ 120 h 198"/>
                <a:gd name="T26" fmla="*/ 569 w 640"/>
                <a:gd name="T27" fmla="*/ 149 h 198"/>
                <a:gd name="T28" fmla="*/ 604 w 640"/>
                <a:gd name="T29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198">
                  <a:moveTo>
                    <a:pt x="604" y="172"/>
                  </a:moveTo>
                  <a:cubicBezTo>
                    <a:pt x="616" y="180"/>
                    <a:pt x="639" y="197"/>
                    <a:pt x="640" y="198"/>
                  </a:cubicBezTo>
                  <a:cubicBezTo>
                    <a:pt x="612" y="198"/>
                    <a:pt x="181" y="198"/>
                    <a:pt x="4" y="198"/>
                  </a:cubicBezTo>
                  <a:cubicBezTo>
                    <a:pt x="3" y="198"/>
                    <a:pt x="2" y="198"/>
                    <a:pt x="0" y="198"/>
                  </a:cubicBezTo>
                  <a:cubicBezTo>
                    <a:pt x="1" y="197"/>
                    <a:pt x="61" y="145"/>
                    <a:pt x="91" y="120"/>
                  </a:cubicBezTo>
                  <a:cubicBezTo>
                    <a:pt x="120" y="97"/>
                    <a:pt x="148" y="73"/>
                    <a:pt x="176" y="50"/>
                  </a:cubicBezTo>
                  <a:cubicBezTo>
                    <a:pt x="195" y="33"/>
                    <a:pt x="215" y="17"/>
                    <a:pt x="234" y="1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74" y="19"/>
                    <a:pt x="309" y="37"/>
                    <a:pt x="344" y="55"/>
                  </a:cubicBezTo>
                  <a:cubicBezTo>
                    <a:pt x="346" y="56"/>
                    <a:pt x="348" y="56"/>
                    <a:pt x="351" y="56"/>
                  </a:cubicBezTo>
                  <a:cubicBezTo>
                    <a:pt x="375" y="57"/>
                    <a:pt x="399" y="58"/>
                    <a:pt x="423" y="58"/>
                  </a:cubicBezTo>
                  <a:cubicBezTo>
                    <a:pt x="430" y="58"/>
                    <a:pt x="435" y="60"/>
                    <a:pt x="441" y="64"/>
                  </a:cubicBezTo>
                  <a:cubicBezTo>
                    <a:pt x="469" y="83"/>
                    <a:pt x="498" y="101"/>
                    <a:pt x="526" y="120"/>
                  </a:cubicBezTo>
                  <a:cubicBezTo>
                    <a:pt x="540" y="130"/>
                    <a:pt x="555" y="139"/>
                    <a:pt x="569" y="149"/>
                  </a:cubicBezTo>
                  <a:cubicBezTo>
                    <a:pt x="572" y="152"/>
                    <a:pt x="599" y="169"/>
                    <a:pt x="604" y="1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738688" y="2768600"/>
              <a:ext cx="1096963" cy="2014538"/>
            </a:xfrm>
            <a:custGeom>
              <a:avLst/>
              <a:gdLst>
                <a:gd name="T0" fmla="*/ 56 w 344"/>
                <a:gd name="T1" fmla="*/ 237 h 632"/>
                <a:gd name="T2" fmla="*/ 12 w 344"/>
                <a:gd name="T3" fmla="*/ 348 h 632"/>
                <a:gd name="T4" fmla="*/ 0 w 344"/>
                <a:gd name="T5" fmla="*/ 343 h 632"/>
                <a:gd name="T6" fmla="*/ 134 w 344"/>
                <a:gd name="T7" fmla="*/ 0 h 632"/>
                <a:gd name="T8" fmla="*/ 147 w 344"/>
                <a:gd name="T9" fmla="*/ 5 h 632"/>
                <a:gd name="T10" fmla="*/ 69 w 344"/>
                <a:gd name="T11" fmla="*/ 204 h 632"/>
                <a:gd name="T12" fmla="*/ 92 w 344"/>
                <a:gd name="T13" fmla="*/ 231 h 632"/>
                <a:gd name="T14" fmla="*/ 118 w 344"/>
                <a:gd name="T15" fmla="*/ 272 h 632"/>
                <a:gd name="T16" fmla="*/ 131 w 344"/>
                <a:gd name="T17" fmla="*/ 279 h 632"/>
                <a:gd name="T18" fmla="*/ 183 w 344"/>
                <a:gd name="T19" fmla="*/ 301 h 632"/>
                <a:gd name="T20" fmla="*/ 189 w 344"/>
                <a:gd name="T21" fmla="*/ 302 h 632"/>
                <a:gd name="T22" fmla="*/ 249 w 344"/>
                <a:gd name="T23" fmla="*/ 302 h 632"/>
                <a:gd name="T24" fmla="*/ 255 w 344"/>
                <a:gd name="T25" fmla="*/ 300 h 632"/>
                <a:gd name="T26" fmla="*/ 292 w 344"/>
                <a:gd name="T27" fmla="*/ 265 h 632"/>
                <a:gd name="T28" fmla="*/ 296 w 344"/>
                <a:gd name="T29" fmla="*/ 254 h 632"/>
                <a:gd name="T30" fmla="*/ 307 w 344"/>
                <a:gd name="T31" fmla="*/ 206 h 632"/>
                <a:gd name="T32" fmla="*/ 311 w 344"/>
                <a:gd name="T33" fmla="*/ 192 h 632"/>
                <a:gd name="T34" fmla="*/ 328 w 344"/>
                <a:gd name="T35" fmla="*/ 179 h 632"/>
                <a:gd name="T36" fmla="*/ 343 w 344"/>
                <a:gd name="T37" fmla="*/ 195 h 632"/>
                <a:gd name="T38" fmla="*/ 338 w 344"/>
                <a:gd name="T39" fmla="*/ 221 h 632"/>
                <a:gd name="T40" fmla="*/ 325 w 344"/>
                <a:gd name="T41" fmla="*/ 275 h 632"/>
                <a:gd name="T42" fmla="*/ 319 w 344"/>
                <a:gd name="T43" fmla="*/ 286 h 632"/>
                <a:gd name="T44" fmla="*/ 271 w 344"/>
                <a:gd name="T45" fmla="*/ 330 h 632"/>
                <a:gd name="T46" fmla="*/ 267 w 344"/>
                <a:gd name="T47" fmla="*/ 339 h 632"/>
                <a:gd name="T48" fmla="*/ 268 w 344"/>
                <a:gd name="T49" fmla="*/ 609 h 632"/>
                <a:gd name="T50" fmla="*/ 258 w 344"/>
                <a:gd name="T51" fmla="*/ 626 h 632"/>
                <a:gd name="T52" fmla="*/ 230 w 344"/>
                <a:gd name="T53" fmla="*/ 610 h 632"/>
                <a:gd name="T54" fmla="*/ 230 w 344"/>
                <a:gd name="T55" fmla="*/ 481 h 632"/>
                <a:gd name="T56" fmla="*/ 224 w 344"/>
                <a:gd name="T57" fmla="*/ 474 h 632"/>
                <a:gd name="T58" fmla="*/ 199 w 344"/>
                <a:gd name="T59" fmla="*/ 482 h 632"/>
                <a:gd name="T60" fmla="*/ 163 w 344"/>
                <a:gd name="T61" fmla="*/ 499 h 632"/>
                <a:gd name="T62" fmla="*/ 160 w 344"/>
                <a:gd name="T63" fmla="*/ 505 h 632"/>
                <a:gd name="T64" fmla="*/ 160 w 344"/>
                <a:gd name="T65" fmla="*/ 567 h 632"/>
                <a:gd name="T66" fmla="*/ 148 w 344"/>
                <a:gd name="T67" fmla="*/ 584 h 632"/>
                <a:gd name="T68" fmla="*/ 126 w 344"/>
                <a:gd name="T69" fmla="*/ 579 h 632"/>
                <a:gd name="T70" fmla="*/ 122 w 344"/>
                <a:gd name="T71" fmla="*/ 568 h 632"/>
                <a:gd name="T72" fmla="*/ 122 w 344"/>
                <a:gd name="T73" fmla="*/ 489 h 632"/>
                <a:gd name="T74" fmla="*/ 137 w 344"/>
                <a:gd name="T75" fmla="*/ 470 h 632"/>
                <a:gd name="T76" fmla="*/ 170 w 344"/>
                <a:gd name="T77" fmla="*/ 454 h 632"/>
                <a:gd name="T78" fmla="*/ 174 w 344"/>
                <a:gd name="T79" fmla="*/ 447 h 632"/>
                <a:gd name="T80" fmla="*/ 174 w 344"/>
                <a:gd name="T81" fmla="*/ 338 h 632"/>
                <a:gd name="T82" fmla="*/ 170 w 344"/>
                <a:gd name="T83" fmla="*/ 331 h 632"/>
                <a:gd name="T84" fmla="*/ 118 w 344"/>
                <a:gd name="T85" fmla="*/ 310 h 632"/>
                <a:gd name="T86" fmla="*/ 107 w 344"/>
                <a:gd name="T87" fmla="*/ 305 h 632"/>
                <a:gd name="T88" fmla="*/ 89 w 344"/>
                <a:gd name="T89" fmla="*/ 288 h 632"/>
                <a:gd name="T90" fmla="*/ 56 w 344"/>
                <a:gd name="T91" fmla="*/ 23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632">
                  <a:moveTo>
                    <a:pt x="56" y="237"/>
                  </a:moveTo>
                  <a:cubicBezTo>
                    <a:pt x="41" y="274"/>
                    <a:pt x="27" y="311"/>
                    <a:pt x="12" y="348"/>
                  </a:cubicBezTo>
                  <a:cubicBezTo>
                    <a:pt x="8" y="346"/>
                    <a:pt x="4" y="345"/>
                    <a:pt x="0" y="343"/>
                  </a:cubicBezTo>
                  <a:cubicBezTo>
                    <a:pt x="44" y="228"/>
                    <a:pt x="89" y="114"/>
                    <a:pt x="134" y="0"/>
                  </a:cubicBezTo>
                  <a:cubicBezTo>
                    <a:pt x="138" y="2"/>
                    <a:pt x="142" y="4"/>
                    <a:pt x="147" y="5"/>
                  </a:cubicBezTo>
                  <a:cubicBezTo>
                    <a:pt x="121" y="72"/>
                    <a:pt x="95" y="138"/>
                    <a:pt x="69" y="204"/>
                  </a:cubicBezTo>
                  <a:cubicBezTo>
                    <a:pt x="82" y="209"/>
                    <a:pt x="85" y="221"/>
                    <a:pt x="92" y="231"/>
                  </a:cubicBezTo>
                  <a:cubicBezTo>
                    <a:pt x="101" y="244"/>
                    <a:pt x="109" y="259"/>
                    <a:pt x="118" y="272"/>
                  </a:cubicBezTo>
                  <a:cubicBezTo>
                    <a:pt x="121" y="275"/>
                    <a:pt x="127" y="277"/>
                    <a:pt x="131" y="279"/>
                  </a:cubicBezTo>
                  <a:cubicBezTo>
                    <a:pt x="149" y="286"/>
                    <a:pt x="166" y="294"/>
                    <a:pt x="183" y="301"/>
                  </a:cubicBezTo>
                  <a:cubicBezTo>
                    <a:pt x="185" y="302"/>
                    <a:pt x="187" y="302"/>
                    <a:pt x="189" y="302"/>
                  </a:cubicBezTo>
                  <a:cubicBezTo>
                    <a:pt x="209" y="302"/>
                    <a:pt x="229" y="302"/>
                    <a:pt x="249" y="302"/>
                  </a:cubicBezTo>
                  <a:cubicBezTo>
                    <a:pt x="251" y="302"/>
                    <a:pt x="254" y="301"/>
                    <a:pt x="255" y="300"/>
                  </a:cubicBezTo>
                  <a:cubicBezTo>
                    <a:pt x="267" y="289"/>
                    <a:pt x="280" y="277"/>
                    <a:pt x="292" y="265"/>
                  </a:cubicBezTo>
                  <a:cubicBezTo>
                    <a:pt x="295" y="263"/>
                    <a:pt x="295" y="258"/>
                    <a:pt x="296" y="254"/>
                  </a:cubicBezTo>
                  <a:cubicBezTo>
                    <a:pt x="300" y="238"/>
                    <a:pt x="304" y="222"/>
                    <a:pt x="307" y="206"/>
                  </a:cubicBezTo>
                  <a:cubicBezTo>
                    <a:pt x="308" y="201"/>
                    <a:pt x="310" y="197"/>
                    <a:pt x="311" y="192"/>
                  </a:cubicBezTo>
                  <a:cubicBezTo>
                    <a:pt x="313" y="183"/>
                    <a:pt x="320" y="178"/>
                    <a:pt x="328" y="179"/>
                  </a:cubicBezTo>
                  <a:cubicBezTo>
                    <a:pt x="337" y="180"/>
                    <a:pt x="344" y="187"/>
                    <a:pt x="343" y="195"/>
                  </a:cubicBezTo>
                  <a:cubicBezTo>
                    <a:pt x="342" y="204"/>
                    <a:pt x="340" y="212"/>
                    <a:pt x="338" y="221"/>
                  </a:cubicBezTo>
                  <a:cubicBezTo>
                    <a:pt x="334" y="239"/>
                    <a:pt x="330" y="257"/>
                    <a:pt x="325" y="275"/>
                  </a:cubicBezTo>
                  <a:cubicBezTo>
                    <a:pt x="324" y="279"/>
                    <a:pt x="322" y="283"/>
                    <a:pt x="319" y="286"/>
                  </a:cubicBezTo>
                  <a:cubicBezTo>
                    <a:pt x="303" y="301"/>
                    <a:pt x="287" y="316"/>
                    <a:pt x="271" y="330"/>
                  </a:cubicBezTo>
                  <a:cubicBezTo>
                    <a:pt x="268" y="333"/>
                    <a:pt x="267" y="335"/>
                    <a:pt x="267" y="339"/>
                  </a:cubicBezTo>
                  <a:cubicBezTo>
                    <a:pt x="268" y="429"/>
                    <a:pt x="267" y="519"/>
                    <a:pt x="268" y="609"/>
                  </a:cubicBezTo>
                  <a:cubicBezTo>
                    <a:pt x="268" y="616"/>
                    <a:pt x="265" y="623"/>
                    <a:pt x="258" y="626"/>
                  </a:cubicBezTo>
                  <a:cubicBezTo>
                    <a:pt x="247" y="632"/>
                    <a:pt x="230" y="627"/>
                    <a:pt x="230" y="610"/>
                  </a:cubicBezTo>
                  <a:cubicBezTo>
                    <a:pt x="230" y="567"/>
                    <a:pt x="230" y="524"/>
                    <a:pt x="230" y="481"/>
                  </a:cubicBezTo>
                  <a:cubicBezTo>
                    <a:pt x="230" y="474"/>
                    <a:pt x="230" y="475"/>
                    <a:pt x="224" y="474"/>
                  </a:cubicBezTo>
                  <a:cubicBezTo>
                    <a:pt x="214" y="473"/>
                    <a:pt x="207" y="478"/>
                    <a:pt x="199" y="482"/>
                  </a:cubicBezTo>
                  <a:cubicBezTo>
                    <a:pt x="187" y="487"/>
                    <a:pt x="175" y="493"/>
                    <a:pt x="163" y="499"/>
                  </a:cubicBezTo>
                  <a:cubicBezTo>
                    <a:pt x="161" y="500"/>
                    <a:pt x="159" y="502"/>
                    <a:pt x="160" y="505"/>
                  </a:cubicBezTo>
                  <a:cubicBezTo>
                    <a:pt x="160" y="526"/>
                    <a:pt x="160" y="546"/>
                    <a:pt x="160" y="567"/>
                  </a:cubicBezTo>
                  <a:cubicBezTo>
                    <a:pt x="160" y="575"/>
                    <a:pt x="155" y="582"/>
                    <a:pt x="148" y="584"/>
                  </a:cubicBezTo>
                  <a:cubicBezTo>
                    <a:pt x="140" y="587"/>
                    <a:pt x="130" y="585"/>
                    <a:pt x="126" y="579"/>
                  </a:cubicBezTo>
                  <a:cubicBezTo>
                    <a:pt x="124" y="576"/>
                    <a:pt x="122" y="571"/>
                    <a:pt x="122" y="568"/>
                  </a:cubicBezTo>
                  <a:cubicBezTo>
                    <a:pt x="122" y="541"/>
                    <a:pt x="122" y="515"/>
                    <a:pt x="122" y="489"/>
                  </a:cubicBezTo>
                  <a:cubicBezTo>
                    <a:pt x="122" y="479"/>
                    <a:pt x="129" y="473"/>
                    <a:pt x="137" y="470"/>
                  </a:cubicBezTo>
                  <a:cubicBezTo>
                    <a:pt x="148" y="465"/>
                    <a:pt x="159" y="459"/>
                    <a:pt x="170" y="454"/>
                  </a:cubicBezTo>
                  <a:cubicBezTo>
                    <a:pt x="173" y="452"/>
                    <a:pt x="174" y="451"/>
                    <a:pt x="174" y="447"/>
                  </a:cubicBezTo>
                  <a:cubicBezTo>
                    <a:pt x="174" y="411"/>
                    <a:pt x="174" y="374"/>
                    <a:pt x="174" y="338"/>
                  </a:cubicBezTo>
                  <a:cubicBezTo>
                    <a:pt x="174" y="334"/>
                    <a:pt x="173" y="333"/>
                    <a:pt x="170" y="331"/>
                  </a:cubicBezTo>
                  <a:cubicBezTo>
                    <a:pt x="153" y="324"/>
                    <a:pt x="136" y="317"/>
                    <a:pt x="118" y="310"/>
                  </a:cubicBezTo>
                  <a:cubicBezTo>
                    <a:pt x="115" y="308"/>
                    <a:pt x="111" y="306"/>
                    <a:pt x="107" y="305"/>
                  </a:cubicBezTo>
                  <a:cubicBezTo>
                    <a:pt x="99" y="302"/>
                    <a:pt x="94" y="295"/>
                    <a:pt x="89" y="288"/>
                  </a:cubicBezTo>
                  <a:cubicBezTo>
                    <a:pt x="79" y="271"/>
                    <a:pt x="68" y="254"/>
                    <a:pt x="56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076825" y="2797175"/>
              <a:ext cx="654050" cy="573088"/>
            </a:xfrm>
            <a:custGeom>
              <a:avLst/>
              <a:gdLst>
                <a:gd name="T0" fmla="*/ 0 w 205"/>
                <a:gd name="T1" fmla="*/ 118 h 180"/>
                <a:gd name="T2" fmla="*/ 46 w 205"/>
                <a:gd name="T3" fmla="*/ 0 h 180"/>
                <a:gd name="T4" fmla="*/ 115 w 205"/>
                <a:gd name="T5" fmla="*/ 24 h 180"/>
                <a:gd name="T6" fmla="*/ 150 w 205"/>
                <a:gd name="T7" fmla="*/ 49 h 180"/>
                <a:gd name="T8" fmla="*/ 195 w 205"/>
                <a:gd name="T9" fmla="*/ 62 h 180"/>
                <a:gd name="T10" fmla="*/ 205 w 205"/>
                <a:gd name="T11" fmla="*/ 63 h 180"/>
                <a:gd name="T12" fmla="*/ 201 w 205"/>
                <a:gd name="T13" fmla="*/ 74 h 180"/>
                <a:gd name="T14" fmla="*/ 161 w 205"/>
                <a:gd name="T15" fmla="*/ 176 h 180"/>
                <a:gd name="T16" fmla="*/ 155 w 205"/>
                <a:gd name="T17" fmla="*/ 180 h 180"/>
                <a:gd name="T18" fmla="*/ 89 w 205"/>
                <a:gd name="T19" fmla="*/ 148 h 180"/>
                <a:gd name="T20" fmla="*/ 57 w 205"/>
                <a:gd name="T21" fmla="*/ 126 h 180"/>
                <a:gd name="T22" fmla="*/ 14 w 205"/>
                <a:gd name="T23" fmla="*/ 118 h 180"/>
                <a:gd name="T24" fmla="*/ 0 w 205"/>
                <a:gd name="T25" fmla="*/ 1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80">
                  <a:moveTo>
                    <a:pt x="0" y="118"/>
                  </a:moveTo>
                  <a:cubicBezTo>
                    <a:pt x="16" y="78"/>
                    <a:pt x="31" y="39"/>
                    <a:pt x="46" y="0"/>
                  </a:cubicBezTo>
                  <a:cubicBezTo>
                    <a:pt x="71" y="3"/>
                    <a:pt x="95" y="9"/>
                    <a:pt x="115" y="24"/>
                  </a:cubicBezTo>
                  <a:cubicBezTo>
                    <a:pt x="127" y="33"/>
                    <a:pt x="138" y="41"/>
                    <a:pt x="150" y="49"/>
                  </a:cubicBezTo>
                  <a:cubicBezTo>
                    <a:pt x="163" y="57"/>
                    <a:pt x="179" y="60"/>
                    <a:pt x="195" y="62"/>
                  </a:cubicBezTo>
                  <a:cubicBezTo>
                    <a:pt x="198" y="62"/>
                    <a:pt x="201" y="62"/>
                    <a:pt x="205" y="63"/>
                  </a:cubicBezTo>
                  <a:cubicBezTo>
                    <a:pt x="204" y="67"/>
                    <a:pt x="203" y="71"/>
                    <a:pt x="201" y="74"/>
                  </a:cubicBezTo>
                  <a:cubicBezTo>
                    <a:pt x="188" y="108"/>
                    <a:pt x="175" y="142"/>
                    <a:pt x="161" y="176"/>
                  </a:cubicBezTo>
                  <a:cubicBezTo>
                    <a:pt x="160" y="179"/>
                    <a:pt x="159" y="180"/>
                    <a:pt x="155" y="180"/>
                  </a:cubicBezTo>
                  <a:cubicBezTo>
                    <a:pt x="130" y="177"/>
                    <a:pt x="108" y="167"/>
                    <a:pt x="89" y="148"/>
                  </a:cubicBezTo>
                  <a:cubicBezTo>
                    <a:pt x="80" y="139"/>
                    <a:pt x="70" y="131"/>
                    <a:pt x="57" y="126"/>
                  </a:cubicBezTo>
                  <a:cubicBezTo>
                    <a:pt x="43" y="120"/>
                    <a:pt x="29" y="118"/>
                    <a:pt x="14" y="118"/>
                  </a:cubicBezTo>
                  <a:cubicBezTo>
                    <a:pt x="10" y="118"/>
                    <a:pt x="5" y="118"/>
                    <a:pt x="0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326063" y="3476625"/>
              <a:ext cx="233363" cy="231775"/>
            </a:xfrm>
            <a:custGeom>
              <a:avLst/>
              <a:gdLst>
                <a:gd name="T0" fmla="*/ 72 w 73"/>
                <a:gd name="T1" fmla="*/ 37 h 73"/>
                <a:gd name="T2" fmla="*/ 37 w 73"/>
                <a:gd name="T3" fmla="*/ 73 h 73"/>
                <a:gd name="T4" fmla="*/ 0 w 73"/>
                <a:gd name="T5" fmla="*/ 37 h 73"/>
                <a:gd name="T6" fmla="*/ 37 w 73"/>
                <a:gd name="T7" fmla="*/ 0 h 73"/>
                <a:gd name="T8" fmla="*/ 72 w 73"/>
                <a:gd name="T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37"/>
                  </a:moveTo>
                  <a:cubicBezTo>
                    <a:pt x="73" y="56"/>
                    <a:pt x="57" y="73"/>
                    <a:pt x="37" y="73"/>
                  </a:cubicBezTo>
                  <a:cubicBezTo>
                    <a:pt x="17" y="73"/>
                    <a:pt x="0" y="56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" y="1"/>
                    <a:pt x="73" y="17"/>
                    <a:pt x="7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42" y="1992432"/>
            <a:ext cx="2737324" cy="11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-19040"/>
            <a:ext cx="12191980" cy="6857990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239" y="2122645"/>
            <a:ext cx="11471565" cy="1739347"/>
          </a:xfrm>
        </p:spPr>
        <p:txBody>
          <a:bodyPr rtlCol="0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1" y="3913632"/>
            <a:ext cx="10201817" cy="457200"/>
          </a:xfrm>
        </p:spPr>
        <p:txBody>
          <a:bodyPr rtlCol="0" anchor="ctr">
            <a:normAutofit/>
          </a:bodyPr>
          <a:lstStyle/>
          <a:p>
            <a:pPr algn="r" rtl="0"/>
            <a:r>
              <a:rPr lang="cs-CZ" sz="1400" dirty="0"/>
              <a:t>Elisabeta Rosinská</a:t>
            </a:r>
          </a:p>
        </p:txBody>
      </p:sp>
      <p:pic>
        <p:nvPicPr>
          <p:cNvPr id="3088" name="Picture 16" descr="Robo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3" y="2611579"/>
            <a:ext cx="3022043" cy="40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1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850121" y="330171"/>
            <a:ext cx="95515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Bárta, M., Foltýn, O. &amp; Kovář, M. (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Eds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.). (2016). Na rozhraní. Krize a proměny současného světa. Praha: Vyšehrad.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Brynjolfsson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E. &amp;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McAfee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A. (2015). Druhý věk strojů. Brno: Jan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Melvil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Publishing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Burton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-Jones, A. (2014).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What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have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we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learned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from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Smart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Machine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?.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Information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and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Organization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24(2), 71-105.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Clark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E. (1928).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March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Machines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Makes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Idle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Hands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New York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Times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1, 129.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Drucker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P. F. (1994). Věk diskontinuity: obraz měnící se společnosti. Praha: Management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Press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Ford, M. (2015).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rise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robots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: technology and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threat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mass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unemployment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 London: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Oneworld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Handy, Ch. (2016). Druhá křivka. Praha: Management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Press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Havlík, R. &amp;  Koťa, J. (2002). Sociologie výchovy a školy. Praha: Portál.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Kurzweil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R. (2000).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Age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Spiritual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Machines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When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Computers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Exceed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Human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Intelligence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 London: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Penguin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O’Reilly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T. (2018). WTF? Co přinese budoucnost a jak ji přežít. Brno: Jan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Melvil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Publishing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Ross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A. (2019). Obory budoucnosti. Praha: Argo.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Rifkin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J. (2004). 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end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work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: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decline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global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labor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force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and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dawn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post-market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era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 New York: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Tarcher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Toffler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A. (1992). Šok z budoucnosti. Praha: Práce.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Webster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F. (2006).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Theories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Information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Society. London, New York: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Routledge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Zuboff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, S. (1988). In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Age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Smart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Machine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: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Future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of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Work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 and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Power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 New York: Basic </a:t>
            </a:r>
            <a:r>
              <a:rPr lang="cs-CZ" dirty="0" err="1">
                <a:solidFill>
                  <a:srgbClr val="FFFFFF"/>
                </a:solidFill>
                <a:latin typeface="Open Sans" panose="020B0606030504020204" pitchFamily="34" charset="0"/>
              </a:rPr>
              <a:t>Books</a:t>
            </a:r>
            <a:r>
              <a:rPr lang="cs-CZ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68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14220</TotalTime>
  <Words>414</Words>
  <Application>Microsoft Office PowerPoint</Application>
  <PresentationFormat>Širokoúhlá obrazovka</PresentationFormat>
  <Paragraphs>44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Open Sans</vt:lpstr>
      <vt:lpstr>Webdings</vt:lpstr>
      <vt:lpstr>Wingdings</vt:lpstr>
      <vt:lpstr>Office Theme</vt:lpstr>
      <vt:lpstr>Robotizace/ automatizace  a důsledky pro společnost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Olga Plíčková</cp:lastModifiedBy>
  <cp:revision>1038</cp:revision>
  <dcterms:created xsi:type="dcterms:W3CDTF">2017-12-05T16:25:52Z</dcterms:created>
  <dcterms:modified xsi:type="dcterms:W3CDTF">2020-05-07T14:12:10Z</dcterms:modified>
</cp:coreProperties>
</file>