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0335"/>
            <a:ext cx="7848000" cy="2400932"/>
          </a:xfr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4936067"/>
            <a:ext cx="6480933" cy="1270000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7128933" y="5698067"/>
            <a:ext cx="1367067" cy="508000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</a:defRPr>
            </a:lvl1pPr>
            <a:lvl2pPr marL="360362" indent="0" algn="r">
              <a:buFontTx/>
              <a:buNone/>
              <a:defRPr sz="1700">
                <a:solidFill>
                  <a:schemeClr val="bg1"/>
                </a:solidFill>
              </a:defRPr>
            </a:lvl2pPr>
            <a:lvl3pPr marL="720725" indent="0" algn="r">
              <a:buFontTx/>
              <a:buNone/>
              <a:defRPr sz="1700">
                <a:solidFill>
                  <a:schemeClr val="bg1"/>
                </a:solidFill>
              </a:defRPr>
            </a:lvl3pPr>
            <a:lvl4pPr marL="990600" indent="0" algn="r">
              <a:buFontTx/>
              <a:buNone/>
              <a:defRPr sz="1700">
                <a:solidFill>
                  <a:schemeClr val="bg1"/>
                </a:solidFill>
              </a:defRPr>
            </a:lvl4pPr>
            <a:lvl5pPr marL="1257300" indent="0" algn="r">
              <a:buFontTx/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9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řádky - Dva obsahy -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0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74400"/>
            <a:ext cx="7848000" cy="1065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814400"/>
            <a:ext cx="3780000" cy="436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814400"/>
            <a:ext cx="3780000" cy="436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360000" y="6285707"/>
            <a:ext cx="842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59999" y="6565291"/>
            <a:ext cx="541013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800" b="0" i="0" u="none" strike="noStrike" kern="1200" baseline="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Katedra řízení a supervize v sociálních a zdravotnických organizacích • Fakulta humanitních studií • Univerzita Karlova</a:t>
            </a:r>
            <a:endParaRPr lang="cs-CZ" sz="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5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řádky - Dva obsahy - text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0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74400"/>
            <a:ext cx="7848000" cy="1065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814400"/>
            <a:ext cx="3780000" cy="43632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8288" indent="-268288">
              <a:defRPr/>
            </a:lvl3pPr>
            <a:lvl4pPr marL="536575" indent="-268288">
              <a:buClr>
                <a:schemeClr val="accent3"/>
              </a:buClr>
              <a:defRPr/>
            </a:lvl4pPr>
            <a:lvl5pPr marL="804863" indent="-268288">
              <a:buClr>
                <a:schemeClr val="accent3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814400"/>
            <a:ext cx="3780000" cy="43632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8288" indent="-268288">
              <a:defRPr/>
            </a:lvl3pPr>
            <a:lvl4pPr marL="536575" indent="-268288">
              <a:buClr>
                <a:schemeClr val="accent3"/>
              </a:buClr>
              <a:defRPr/>
            </a:lvl4pPr>
            <a:lvl5pPr marL="804863" indent="-268288">
              <a:buClr>
                <a:schemeClr val="accent3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360000" y="6285707"/>
            <a:ext cx="842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59999" y="6565291"/>
            <a:ext cx="541013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800" b="0" i="0" u="none" strike="noStrike" kern="1200" baseline="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Katedra řízení a supervize v sociálních a zdravotnických organizacích • Fakulta humanitních studií • Univerzita Karlova</a:t>
            </a:r>
            <a:endParaRPr lang="cs-CZ" sz="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83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45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28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C1D4A-A796-47C3-A63E-CE236FB377E2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2973-2BF2-4D26-9EDD-086C89071B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540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C1D4A-A796-47C3-A63E-CE236FB377E2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C1D4A-A796-47C3-A63E-CE236FB377E2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_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tabLst>
                <a:tab pos="7848000" algn="r"/>
              </a:tabLst>
              <a:defRPr sz="2100"/>
            </a:lvl1pPr>
            <a:lvl2pPr marL="0" indent="0">
              <a:buFontTx/>
              <a:buNone/>
              <a:tabLst>
                <a:tab pos="7848000" algn="r"/>
              </a:tabLst>
              <a:defRPr sz="1900"/>
            </a:lvl2pPr>
            <a:lvl3pPr marL="0" indent="0">
              <a:buFontTx/>
              <a:buNone/>
              <a:tabLst>
                <a:tab pos="7848000" algn="r"/>
              </a:tabLst>
              <a:defRPr sz="1900">
                <a:solidFill>
                  <a:schemeClr val="accent4"/>
                </a:solidFill>
              </a:defRPr>
            </a:lvl3pPr>
            <a:lvl4pPr marL="0" indent="0">
              <a:buFontTx/>
              <a:buNone/>
              <a:tabLst>
                <a:tab pos="7848000" algn="r"/>
              </a:tabLst>
              <a:defRPr sz="1900"/>
            </a:lvl4pPr>
            <a:lvl5pPr marL="0" indent="0">
              <a:buFontTx/>
              <a:buNone/>
              <a:tabLst>
                <a:tab pos="7848000" algn="r"/>
              </a:tabLst>
              <a:defRPr sz="1900">
                <a:solidFill>
                  <a:schemeClr val="accent4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49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vodni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>
                <a:solidFill>
                  <a:schemeClr val="accent3"/>
                </a:solidFill>
              </a:defRPr>
            </a:lvl2pPr>
            <a:lvl3pPr marL="0" indent="0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39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den rádek -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90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den rádek - text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74400"/>
            <a:ext cx="7848000" cy="712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458000"/>
            <a:ext cx="7848000" cy="4719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9875" indent="-269875">
              <a:defRPr/>
            </a:lvl3pPr>
            <a:lvl4pPr marL="536575" indent="-268288">
              <a:buClr>
                <a:schemeClr val="accent3"/>
              </a:buClr>
              <a:tabLst/>
              <a:defRPr/>
            </a:lvl4pPr>
            <a:lvl5pPr marL="804863" indent="-268288">
              <a:buClr>
                <a:schemeClr val="accent3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93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rádky -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0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74400"/>
            <a:ext cx="7848000" cy="106578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814580"/>
            <a:ext cx="7848000" cy="436238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/>
        </p:nvCxnSpPr>
        <p:spPr>
          <a:xfrm>
            <a:off x="360000" y="6285707"/>
            <a:ext cx="842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59999" y="6565291"/>
            <a:ext cx="541013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800" b="0" i="0" u="none" strike="noStrike" kern="1200" baseline="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Katedra řízení a supervize v sociálních a zdravotnických organizacích • Fakulta humanitních studií • Univerzita Karlova</a:t>
            </a:r>
            <a:endParaRPr lang="cs-CZ" sz="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4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rádky - text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0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74400"/>
            <a:ext cx="7848000" cy="1065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814400"/>
            <a:ext cx="7848000" cy="43632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9875" indent="-269875">
              <a:defRPr/>
            </a:lvl3pPr>
            <a:lvl4pPr marL="536575" indent="-268288">
              <a:buClr>
                <a:schemeClr val="accent3"/>
              </a:buClr>
              <a:tabLst/>
              <a:defRPr/>
            </a:lvl4pPr>
            <a:lvl5pPr marL="804863" indent="-268288">
              <a:buClr>
                <a:schemeClr val="accent3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360000" y="6285707"/>
            <a:ext cx="842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59999" y="6565291"/>
            <a:ext cx="541013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800" b="0" i="0" u="none" strike="noStrike" kern="1200" baseline="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Katedra řízení a supervize v sociálních a zdravotnických organizacích • Fakulta humanitních studií • Univerzita Karlova</a:t>
            </a:r>
            <a:endParaRPr lang="cs-CZ" sz="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2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den řádek - Dva obsahy -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458000"/>
            <a:ext cx="3780000" cy="4719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458000"/>
            <a:ext cx="3780000" cy="4719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03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den řádek - Dva obsahy - text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458000"/>
            <a:ext cx="3780000" cy="4719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8288" indent="-268288">
              <a:defRPr/>
            </a:lvl3pPr>
            <a:lvl4pPr marL="536575" indent="-268288">
              <a:buClr>
                <a:schemeClr val="accent3"/>
              </a:buClr>
              <a:defRPr/>
            </a:lvl4pPr>
            <a:lvl5pPr marL="804863" indent="-268288">
              <a:buClr>
                <a:schemeClr val="accent3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458000"/>
            <a:ext cx="3780000" cy="4719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8288" indent="-268288">
              <a:defRPr/>
            </a:lvl3pPr>
            <a:lvl4pPr marL="536575" indent="-268288">
              <a:buClr>
                <a:schemeClr val="accent3"/>
              </a:buClr>
              <a:defRPr/>
            </a:lvl4pPr>
            <a:lvl5pPr marL="804863" indent="-268288">
              <a:buClr>
                <a:schemeClr val="accent3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1702" y="6320666"/>
            <a:ext cx="973647" cy="365125"/>
          </a:xfrm>
          <a:prstGeom prst="rect">
            <a:avLst/>
          </a:prstGeom>
        </p:spPr>
        <p:txBody>
          <a:bodyPr/>
          <a:lstStyle/>
          <a:p>
            <a:fld id="{95EC1D4A-A796-47C3-A63E-CE236FB377E2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9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87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372533"/>
            <a:ext cx="7848000" cy="711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456098"/>
            <a:ext cx="7848000" cy="4720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999" y="6320667"/>
            <a:ext cx="7156301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762" y="6320667"/>
            <a:ext cx="376238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360000" y="6285707"/>
            <a:ext cx="842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59999" y="6565291"/>
            <a:ext cx="541013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800" b="0" i="0" u="none" strike="noStrike" kern="1200" baseline="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Katedra řízení a supervize v sociálních a zdravotnických organizacích • Fakulta humanitních studií • Univerzita Karlova</a:t>
            </a:r>
            <a:endParaRPr lang="cs-CZ" sz="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9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3" indent="-360363" algn="l" defTabSz="914400" rtl="0" eaLnBrk="1" latinLnBrk="0" hangingPunct="1">
        <a:lnSpc>
          <a:spcPct val="110000"/>
        </a:lnSpc>
        <a:spcBef>
          <a:spcPts val="1000"/>
        </a:spcBef>
        <a:buSzPct val="130000"/>
        <a:buFont typeface="Arial" panose="020B0604020202020204" pitchFamily="34" charset="0"/>
        <a:buChar char="•"/>
        <a:defRPr sz="25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725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0600" indent="-2698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8888" indent="-268288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27175" indent="-2698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4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„Business </a:t>
            </a:r>
            <a:r>
              <a:rPr lang="cs-CZ" dirty="0" err="1" smtClean="0"/>
              <a:t>plan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Milan Trpišovský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79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Doporučená literatura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Základní pojmy – mikroekonomie a makroekonomie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Makroekonomie – nezaměstnanost, peníze, inflace, fiskální politika, deficit a vládní dluh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Mikroekonomie – nabídka, poptávka a trhy výrobků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Mzdy, renta, zisky a rozdělení důchodů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Efektivnost, spravedlnost a vláda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Ekonomický růst a mezinárodní obchod</a:t>
            </a:r>
          </a:p>
        </p:txBody>
      </p:sp>
      <p:pic>
        <p:nvPicPr>
          <p:cNvPr id="26628" name="Picture 6" descr="Ekonom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71" y="1600344"/>
            <a:ext cx="3271058" cy="4530436"/>
          </a:xfrm>
          <a:noFill/>
        </p:spPr>
      </p:pic>
    </p:spTree>
    <p:extLst>
      <p:ext uri="{BB962C8B-B14F-4D97-AF65-F5344CB8AC3E}">
        <p14:creationId xmlns:p14="http://schemas.microsoft.com/office/powerpoint/2010/main" val="8667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Doporučená literatura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2400" smtClean="0"/>
              <a:t>Změna – jistota či nejistota</a:t>
            </a:r>
          </a:p>
          <a:p>
            <a:pPr eaLnBrk="1" hangingPunct="1"/>
            <a:r>
              <a:rPr lang="cs-CZ" altLang="cs-CZ" sz="2400" smtClean="0"/>
              <a:t>Dynamika změn – bod zvratu, cyklus změn</a:t>
            </a:r>
          </a:p>
          <a:p>
            <a:pPr eaLnBrk="1" hangingPunct="1"/>
            <a:r>
              <a:rPr lang="cs-CZ" altLang="cs-CZ" sz="2400" smtClean="0"/>
              <a:t>Diagnóza a pocit nedostatečnosti</a:t>
            </a:r>
          </a:p>
          <a:p>
            <a:pPr eaLnBrk="1" hangingPunct="1"/>
            <a:r>
              <a:rPr lang="cs-CZ" altLang="cs-CZ" sz="2400" smtClean="0"/>
              <a:t>Energetizace pro změny</a:t>
            </a:r>
          </a:p>
          <a:p>
            <a:pPr eaLnBrk="1" hangingPunct="1"/>
            <a:r>
              <a:rPr lang="cs-CZ" altLang="cs-CZ" sz="2400" smtClean="0"/>
              <a:t>Týmová tvorba a realizace změnových ideí</a:t>
            </a:r>
          </a:p>
          <a:p>
            <a:pPr eaLnBrk="1" hangingPunct="1"/>
            <a:r>
              <a:rPr lang="cs-CZ" altLang="cs-CZ" sz="2400" smtClean="0"/>
              <a:t>Řízení proudu změn</a:t>
            </a:r>
          </a:p>
        </p:txBody>
      </p:sp>
      <p:pic>
        <p:nvPicPr>
          <p:cNvPr id="27652" name="Picture 7" descr="Rizeni proud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71" y="1600344"/>
            <a:ext cx="3271058" cy="4530436"/>
          </a:xfrm>
          <a:noFill/>
        </p:spPr>
      </p:pic>
    </p:spTree>
    <p:extLst>
      <p:ext uri="{BB962C8B-B14F-4D97-AF65-F5344CB8AC3E}">
        <p14:creationId xmlns:p14="http://schemas.microsoft.com/office/powerpoint/2010/main" val="41438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Obecné principy marketingového a strategického řízení</a:t>
            </a:r>
          </a:p>
          <a:p>
            <a:r>
              <a:rPr lang="cs-CZ" dirty="0" smtClean="0"/>
              <a:t>Specifika řízení ve veřejných službách</a:t>
            </a:r>
          </a:p>
          <a:p>
            <a:r>
              <a:rPr lang="cs-CZ" dirty="0" smtClean="0"/>
              <a:t>Manažerský přístup k veřejným službám</a:t>
            </a:r>
          </a:p>
          <a:p>
            <a:r>
              <a:rPr lang="cs-CZ" dirty="0" smtClean="0"/>
              <a:t>Veřejně soukromá partnerství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536" y="1604089"/>
            <a:ext cx="3183928" cy="451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247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Založení organizace</a:t>
            </a:r>
          </a:p>
          <a:p>
            <a:r>
              <a:rPr lang="cs-CZ" dirty="0" smtClean="0"/>
              <a:t>Strategie dlouhodobé udržitelnosti</a:t>
            </a:r>
          </a:p>
          <a:p>
            <a:r>
              <a:rPr lang="cs-CZ" dirty="0" smtClean="0"/>
              <a:t>Způsobilosti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Public relations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/>
              <a:t>Fundraising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Marketing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Ekonomika a finanční řízení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Vedení a řízení lidí</a:t>
            </a:r>
          </a:p>
          <a:p>
            <a:r>
              <a:rPr lang="cs-CZ" dirty="0" smtClean="0"/>
              <a:t>Rozvoj společnosti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536" y="1604089"/>
            <a:ext cx="3183928" cy="451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09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Základy managementu</a:t>
            </a:r>
          </a:p>
          <a:p>
            <a:r>
              <a:rPr lang="cs-CZ" dirty="0" smtClean="0"/>
              <a:t>Manažerské funkce</a:t>
            </a:r>
          </a:p>
          <a:p>
            <a:r>
              <a:rPr lang="cs-CZ" dirty="0" smtClean="0"/>
              <a:t>Organizování a správa společnosti</a:t>
            </a:r>
          </a:p>
          <a:p>
            <a:r>
              <a:rPr lang="cs-CZ" dirty="0" smtClean="0"/>
              <a:t>Provozní </a:t>
            </a:r>
            <a:r>
              <a:rPr lang="cs-CZ" dirty="0" err="1" smtClean="0"/>
              <a:t>managemant</a:t>
            </a:r>
            <a:endParaRPr lang="cs-CZ" dirty="0" smtClean="0"/>
          </a:p>
          <a:p>
            <a:r>
              <a:rPr lang="cs-CZ" dirty="0" smtClean="0"/>
              <a:t>Vybrané manažerské přístupy</a:t>
            </a:r>
          </a:p>
          <a:p>
            <a:r>
              <a:rPr lang="cs-CZ" dirty="0" smtClean="0"/>
              <a:t>Procesní přístup</a:t>
            </a:r>
          </a:p>
          <a:p>
            <a:r>
              <a:rPr lang="cs-CZ" dirty="0" smtClean="0"/>
              <a:t>Management znalostí </a:t>
            </a:r>
          </a:p>
          <a:p>
            <a:r>
              <a:rPr lang="cs-CZ" dirty="0" smtClean="0"/>
              <a:t>Management rizika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536" y="1604089"/>
            <a:ext cx="3183928" cy="451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33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Vedení lidí</a:t>
            </a:r>
          </a:p>
          <a:p>
            <a:pPr lvl="1"/>
            <a:r>
              <a:rPr lang="cs-CZ" dirty="0" smtClean="0"/>
              <a:t>Co se managementu zkoušelo</a:t>
            </a:r>
          </a:p>
          <a:p>
            <a:pPr lvl="1"/>
            <a:r>
              <a:rPr lang="cs-CZ" dirty="0" smtClean="0"/>
              <a:t>Jak zvolit vhodný způsob vedení lidí</a:t>
            </a:r>
          </a:p>
          <a:p>
            <a:pPr lvl="1"/>
            <a:r>
              <a:rPr lang="cs-CZ" dirty="0" smtClean="0"/>
              <a:t>Kudy dál?</a:t>
            </a:r>
          </a:p>
          <a:p>
            <a:r>
              <a:rPr lang="cs-CZ" dirty="0" smtClean="0"/>
              <a:t>Strategie</a:t>
            </a:r>
          </a:p>
          <a:p>
            <a:pPr lvl="1"/>
            <a:r>
              <a:rPr lang="cs-CZ" dirty="0" smtClean="0"/>
              <a:t>Vývoj a změny z pohledu strategie</a:t>
            </a:r>
          </a:p>
          <a:p>
            <a:pPr lvl="1"/>
            <a:r>
              <a:rPr lang="cs-CZ" dirty="0" smtClean="0"/>
              <a:t>Konkurenční výhoda</a:t>
            </a:r>
          </a:p>
          <a:p>
            <a:pPr lvl="1"/>
            <a:r>
              <a:rPr lang="cs-CZ" dirty="0" smtClean="0"/>
              <a:t>Kultura jako strategická výhoda</a:t>
            </a:r>
          </a:p>
          <a:p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474049"/>
              </p:ext>
            </p:extLst>
          </p:nvPr>
        </p:nvGraphicFramePr>
        <p:xfrm>
          <a:off x="5292080" y="1988840"/>
          <a:ext cx="28765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676844" imgH="8019810" progId="AcroExch.Document.7">
                  <p:embed/>
                </p:oleObj>
              </mc:Choice>
              <mc:Fallback>
                <p:oleObj name="Acrobat Document" r:id="rId3" imgW="5676844" imgH="80198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1988840"/>
                        <a:ext cx="28765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99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Další případná literatura</a:t>
            </a:r>
            <a:endParaRPr lang="cs-CZ" altLang="cs-CZ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Andrej </a:t>
            </a:r>
            <a:r>
              <a:rPr lang="cs-CZ" altLang="cs-CZ" dirty="0" err="1"/>
              <a:t>Kopčaj</a:t>
            </a:r>
            <a:r>
              <a:rPr lang="cs-CZ" altLang="cs-CZ" dirty="0"/>
              <a:t> – Řízení proudu změn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Miroslav </a:t>
            </a:r>
            <a:r>
              <a:rPr lang="cs-CZ" altLang="cs-CZ" dirty="0" err="1"/>
              <a:t>Keřkovský</a:t>
            </a:r>
            <a:r>
              <a:rPr lang="cs-CZ" altLang="cs-CZ" dirty="0"/>
              <a:t> – Mikroekonomie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Hanušová, </a:t>
            </a:r>
            <a:r>
              <a:rPr lang="cs-CZ" altLang="cs-CZ" dirty="0" err="1"/>
              <a:t>Kalouda</a:t>
            </a:r>
            <a:r>
              <a:rPr lang="cs-CZ" altLang="cs-CZ" dirty="0"/>
              <a:t> – </a:t>
            </a:r>
            <a:r>
              <a:rPr lang="cs-CZ" altLang="cs-CZ" dirty="0" err="1"/>
              <a:t>Managing</a:t>
            </a:r>
            <a:r>
              <a:rPr lang="cs-CZ" altLang="cs-CZ" dirty="0"/>
              <a:t> finance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Marie Pospíšilová – Řízení vývoje režijních nákladů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Jaroslav Sedláček – Účetní data v rukou manažera</a:t>
            </a:r>
          </a:p>
        </p:txBody>
      </p:sp>
    </p:spTree>
    <p:extLst>
      <p:ext uri="{BB962C8B-B14F-4D97-AF65-F5344CB8AC3E}">
        <p14:creationId xmlns:p14="http://schemas.microsoft.com/office/powerpoint/2010/main" val="244021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Doporučená literatura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Podstata marketingového managementu</a:t>
            </a:r>
          </a:p>
          <a:p>
            <a:pPr eaLnBrk="1" hangingPunct="1"/>
            <a:r>
              <a:rPr lang="cs-CZ" altLang="cs-CZ" sz="2400" smtClean="0"/>
              <a:t>Analyzování marketingových příležitostí</a:t>
            </a:r>
          </a:p>
          <a:p>
            <a:pPr eaLnBrk="1" hangingPunct="1"/>
            <a:r>
              <a:rPr lang="cs-CZ" altLang="cs-CZ" sz="2400" smtClean="0"/>
              <a:t>Tvorba marketingových strategií</a:t>
            </a:r>
          </a:p>
          <a:p>
            <a:pPr eaLnBrk="1" hangingPunct="1"/>
            <a:r>
              <a:rPr lang="cs-CZ" altLang="cs-CZ" sz="2400" smtClean="0"/>
              <a:t>Řídící a distribuční marketingové programy</a:t>
            </a:r>
          </a:p>
          <a:p>
            <a:pPr eaLnBrk="1" hangingPunct="1"/>
            <a:endParaRPr lang="cs-CZ" altLang="cs-CZ" sz="2400" smtClean="0"/>
          </a:p>
        </p:txBody>
      </p:sp>
      <p:pic>
        <p:nvPicPr>
          <p:cNvPr id="18436" name="Picture 4" descr="Marketing_Manage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1600344"/>
            <a:ext cx="3154680" cy="4530436"/>
          </a:xfrm>
        </p:spPr>
      </p:pic>
    </p:spTree>
    <p:extLst>
      <p:ext uri="{BB962C8B-B14F-4D97-AF65-F5344CB8AC3E}">
        <p14:creationId xmlns:p14="http://schemas.microsoft.com/office/powerpoint/2010/main" val="1337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Doporučená literatura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Úvod do manažerského účetnictví</a:t>
            </a:r>
          </a:p>
          <a:p>
            <a:pPr eaLnBrk="1" hangingPunct="1"/>
            <a:r>
              <a:rPr lang="cs-CZ" altLang="cs-CZ" sz="2400" smtClean="0"/>
              <a:t>Kontrolní funkce manažerského účetnictví</a:t>
            </a:r>
          </a:p>
          <a:p>
            <a:pPr eaLnBrk="1" hangingPunct="1"/>
            <a:r>
              <a:rPr lang="cs-CZ" altLang="cs-CZ" sz="2400" smtClean="0"/>
              <a:t>Strategické plánování</a:t>
            </a:r>
          </a:p>
          <a:p>
            <a:pPr eaLnBrk="1" hangingPunct="1"/>
            <a:r>
              <a:rPr lang="cs-CZ" altLang="cs-CZ" sz="2400" smtClean="0"/>
              <a:t>Tvorba manažerských rozhodnutí</a:t>
            </a:r>
          </a:p>
          <a:p>
            <a:pPr eaLnBrk="1" hangingPunct="1"/>
            <a:r>
              <a:rPr lang="cs-CZ" altLang="cs-CZ" sz="2400" smtClean="0"/>
              <a:t>Měření a hodnocení výkonnosti firmy</a:t>
            </a:r>
          </a:p>
        </p:txBody>
      </p:sp>
      <p:pic>
        <p:nvPicPr>
          <p:cNvPr id="19460" name="Picture 4" descr="Rizeni_f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16" y="1600344"/>
            <a:ext cx="3374967" cy="4530436"/>
          </a:xfrm>
        </p:spPr>
      </p:pic>
    </p:spTree>
    <p:extLst>
      <p:ext uri="{BB962C8B-B14F-4D97-AF65-F5344CB8AC3E}">
        <p14:creationId xmlns:p14="http://schemas.microsoft.com/office/powerpoint/2010/main" val="19754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Doporučená literatura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Marketing a marketingový proces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Analýza příležitostí v marketingovém prostředí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Příprava marketingové strategie a marketingový mix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Globální trhy, společenská odpovědnost a etika v marketigu</a:t>
            </a:r>
          </a:p>
        </p:txBody>
      </p:sp>
      <p:pic>
        <p:nvPicPr>
          <p:cNvPr id="20484" name="Picture 4" descr="Marke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0" y="1600344"/>
            <a:ext cx="3291840" cy="4530436"/>
          </a:xfrm>
        </p:spPr>
      </p:pic>
    </p:spTree>
    <p:extLst>
      <p:ext uri="{BB962C8B-B14F-4D97-AF65-F5344CB8AC3E}">
        <p14:creationId xmlns:p14="http://schemas.microsoft.com/office/powerpoint/2010/main" val="14712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Doporučená literatura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Založení podniku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Výnosy, náklady, hospodářský výsledek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Zisk a vztahy mezi základními ekonomický. veličinami podniku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Inovace a marketing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Nákup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Výroba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Investiční činnost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Rozbory, controlling, interní audit</a:t>
            </a:r>
          </a:p>
        </p:txBody>
      </p:sp>
      <p:pic>
        <p:nvPicPr>
          <p:cNvPr id="21508" name="Picture 4" descr="Manag_Ek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47" y="1600344"/>
            <a:ext cx="3171305" cy="4530436"/>
          </a:xfrm>
        </p:spPr>
      </p:pic>
    </p:spTree>
    <p:extLst>
      <p:ext uri="{BB962C8B-B14F-4D97-AF65-F5344CB8AC3E}">
        <p14:creationId xmlns:p14="http://schemas.microsoft.com/office/powerpoint/2010/main" val="25584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Doporučená literatura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Strategické řízení společnosti v tržní ekonomice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Analýza okolí společnosti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Analýza očekávání rozhodujících stakeholders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SWOT – analýza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Výběr optimální strategie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Atd.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</p:txBody>
      </p:sp>
      <p:pic>
        <p:nvPicPr>
          <p:cNvPr id="22532" name="Picture 4" descr="Moderni_pristu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47" y="1600344"/>
            <a:ext cx="3171305" cy="4530436"/>
          </a:xfrm>
        </p:spPr>
      </p:pic>
    </p:spTree>
    <p:extLst>
      <p:ext uri="{BB962C8B-B14F-4D97-AF65-F5344CB8AC3E}">
        <p14:creationId xmlns:p14="http://schemas.microsoft.com/office/powerpoint/2010/main" val="28783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Doporučená literatura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Obhajoba strategie ve zdravotnictví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Řízení marketingového mixu ve zdravotnickém zařízení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Řízení komunikace zdravotnického zařízení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Kvalita zdravotní péče očima pacientů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Organizace a řízení marketingu ve zdravotnických zařízení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  <p:pic>
        <p:nvPicPr>
          <p:cNvPr id="23556" name="Picture 4" descr="Strateg_Marke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65" y="1600344"/>
            <a:ext cx="3212869" cy="4530436"/>
          </a:xfrm>
        </p:spPr>
      </p:pic>
    </p:spTree>
    <p:extLst>
      <p:ext uri="{BB962C8B-B14F-4D97-AF65-F5344CB8AC3E}">
        <p14:creationId xmlns:p14="http://schemas.microsoft.com/office/powerpoint/2010/main" val="15749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Doporučená literatura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Postupy a metody finanční analýzy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Analýza cash flow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Ukazatele rentability, aktivity, zadluženosti, likvidity, atd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Analýza vývoje zisku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Analýza efektivnosti investic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Finanční plánování a rozpočty</a:t>
            </a:r>
          </a:p>
        </p:txBody>
      </p:sp>
      <p:pic>
        <p:nvPicPr>
          <p:cNvPr id="24580" name="Picture 4" descr="Ucetni_D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38" y="1600344"/>
            <a:ext cx="3379124" cy="4530436"/>
          </a:xfrm>
        </p:spPr>
      </p:pic>
    </p:spTree>
    <p:extLst>
      <p:ext uri="{BB962C8B-B14F-4D97-AF65-F5344CB8AC3E}">
        <p14:creationId xmlns:p14="http://schemas.microsoft.com/office/powerpoint/2010/main" val="39059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Doporučená literatura</a:t>
            </a:r>
          </a:p>
        </p:txBody>
      </p:sp>
      <p:sp>
        <p:nvSpPr>
          <p:cNvPr id="25603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Rok vydání 1991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23 kapitol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Co je to ekonomický způsob myšlení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Náklady obětované příležitosti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Cenová tvorba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Znečištění životního prostředí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Trhy a vláda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Inflace recese a vláda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Nabídka peněz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Národní pilitika a mezinárodní směna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Omezenost ekonomické teorie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</p:txBody>
      </p:sp>
      <p:pic>
        <p:nvPicPr>
          <p:cNvPr id="25604" name="Picture 14" descr="Eko myslen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71" y="1600344"/>
            <a:ext cx="3271058" cy="4530436"/>
          </a:xfrm>
          <a:noFill/>
        </p:spPr>
      </p:pic>
    </p:spTree>
    <p:extLst>
      <p:ext uri="{BB962C8B-B14F-4D97-AF65-F5344CB8AC3E}">
        <p14:creationId xmlns:p14="http://schemas.microsoft.com/office/powerpoint/2010/main" val="4939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UK_Greeen">
      <a:dk1>
        <a:sysClr val="windowText" lastClr="000000"/>
      </a:dk1>
      <a:lt1>
        <a:sysClr val="window" lastClr="FFFFFF"/>
      </a:lt1>
      <a:dk2>
        <a:srgbClr val="4C5459"/>
      </a:dk2>
      <a:lt2>
        <a:srgbClr val="9C9C9C"/>
      </a:lt2>
      <a:accent1>
        <a:srgbClr val="007481"/>
      </a:accent1>
      <a:accent2>
        <a:srgbClr val="E94249"/>
      </a:accent2>
      <a:accent3>
        <a:srgbClr val="4C5459"/>
      </a:accent3>
      <a:accent4>
        <a:srgbClr val="9C9C9C"/>
      </a:accent4>
      <a:accent5>
        <a:srgbClr val="F68540"/>
      </a:accent5>
      <a:accent6>
        <a:srgbClr val="00B9CC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Z_UK_4x3_green.potx" id="{9288558F-9589-4FDC-A279-4212AFB76A9D}" vid="{2D5D47B5-8444-4105-A3E1-1FA4A5A60B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CZ_UK_4x3_green</Template>
  <TotalTime>25</TotalTime>
  <Words>429</Words>
  <Application>Microsoft Office PowerPoint</Application>
  <PresentationFormat>Předvádění na obrazovce (4:3)</PresentationFormat>
  <Paragraphs>114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Motiv Office</vt:lpstr>
      <vt:lpstr>Acrobat Document</vt:lpstr>
      <vt:lpstr>„Business plan“</vt:lpstr>
      <vt:lpstr>Doporučená literatura</vt:lpstr>
      <vt:lpstr>Doporučená literatura</vt:lpstr>
      <vt:lpstr>Doporučená literatura</vt:lpstr>
      <vt:lpstr>Doporučená literatura</vt:lpstr>
      <vt:lpstr>Doporučená literatura</vt:lpstr>
      <vt:lpstr>Doporučená literatura</vt:lpstr>
      <vt:lpstr>Doporučená literatura</vt:lpstr>
      <vt:lpstr>Doporučená literatura</vt:lpstr>
      <vt:lpstr>Doporučená literatura</vt:lpstr>
      <vt:lpstr>Doporučená literatura</vt:lpstr>
      <vt:lpstr>Doporučená literatura</vt:lpstr>
      <vt:lpstr>Doporučená literatura</vt:lpstr>
      <vt:lpstr>Doporučená literatura</vt:lpstr>
      <vt:lpstr>Doporučená literatura</vt:lpstr>
      <vt:lpstr>Další případná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</dc:title>
  <dc:creator>Milan Trpišovský</dc:creator>
  <cp:lastModifiedBy>katedra.rs</cp:lastModifiedBy>
  <cp:revision>7</cp:revision>
  <dcterms:created xsi:type="dcterms:W3CDTF">2014-10-19T13:26:44Z</dcterms:created>
  <dcterms:modified xsi:type="dcterms:W3CDTF">2016-12-06T08:45:54Z</dcterms:modified>
</cp:coreProperties>
</file>