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74" r:id="rId6"/>
    <p:sldId id="275" r:id="rId7"/>
    <p:sldId id="276" r:id="rId8"/>
    <p:sldId id="280" r:id="rId9"/>
    <p:sldId id="265" r:id="rId10"/>
    <p:sldId id="269" r:id="rId11"/>
    <p:sldId id="270" r:id="rId12"/>
    <p:sldId id="267" r:id="rId13"/>
    <p:sldId id="278" r:id="rId14"/>
    <p:sldId id="260" r:id="rId15"/>
    <p:sldId id="282" r:id="rId16"/>
    <p:sldId id="27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65" d="100"/>
          <a:sy n="65" d="100"/>
        </p:scale>
        <p:origin x="7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EAD5-8463-0428-03BD-18DBFA0B9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6CF6D-B740-7963-52B2-C0BD78AD6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BF45C-91FE-BFD0-3E70-914DCF8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2683-A2D7-4DFF-7AFA-BE89DF28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B94F3-6EC4-381E-D167-3807C3DB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A6CE-9975-087E-B7E1-838EDB3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37C77-2C02-B2A2-5FC8-06137E2B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0AE3E-84C0-1D31-9AC0-B50CF989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CE0EE-25BF-66EE-FA68-512F378F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210EA-DA47-F293-5921-A9CD7CFE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F7CBC-99CB-797E-20F3-9E162328C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8DF84-7A07-3730-74BB-7F193030E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B06C-D68B-D8E9-DCFB-7CD87965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A2B82-EFE6-18C7-2458-6605E7B1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240FF-02E8-FEED-D284-546DC9C1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3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B87C-D9EF-9E6D-C47F-4FD5387E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740C-BB83-F2A4-F2CA-2EF548670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E4D2F-FE9A-1D0D-9588-7864DC99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E42B-57EB-B208-5460-E1ABDEDC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FF193-7C8D-F153-E4B5-AC243118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3B42-8C9B-74E7-3F85-7D2CF725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3E34E-92E5-F0BB-D47F-C2A6648BA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3F4A-2EAF-9B22-EEC1-AC1E7EE3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5D2A-834C-9E91-16F5-90FBCF15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1654A-AE36-17DA-800D-268348FC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76E3-2472-12C0-CB93-67641494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8DE0A-6A14-644A-E6CC-49750827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34401-0187-DE48-E245-F6348AC96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0035E-478B-FC2C-3EE3-E0B6E84C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BD035-6133-C3F5-A566-3A061C2A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63462-66B2-8095-7275-AA4097B0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4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8A22-B5C0-CFB9-9ADD-05FB1B06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73FF7-359E-6CCE-0906-04179ED3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1DBDD-945B-A695-6735-E0A57CA22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A6EA9-1272-EF7F-C7AF-55A8A57D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D7F47-1AD2-8AF6-1E9B-A8F590AE9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1CF75-8A02-171F-5432-C118E4C9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2CF0-EDA5-A0E2-1FE8-D6246376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FA804-E0B4-7202-F6E1-BF1013B6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27A1-2A86-088B-F157-55175467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FB24B-1D27-49C3-5F81-53FEA1A5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75665-FE28-4674-6C52-5D153595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76708-C03C-D435-8B51-9E48B684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E0F98-E564-A624-C908-A8FBF8A1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318AC-44ED-82A4-08C1-9CC1D330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D4567-FA19-EF61-3489-DB6A6A89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9B67-E57C-9198-1791-D2F414A8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4C41-E279-1EF3-A02E-6FFEE3239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5844B-15D3-89A4-1541-25AEF26DE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8E3E-9407-AE68-A6C4-56B5DAB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2C833-F60A-06A7-752E-12B3B734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F5ADB-EF18-D233-934B-905B0D3A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67E7-1673-7CD5-80D6-60B27EF4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15721-E876-9AAD-460A-9EBEE2C07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73BF6-7417-524C-D2CA-3BAF86BAA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71DE0-9B44-4862-ABED-FA210410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BFA75-6AC2-989E-6AEC-89F647B3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014A8-F7C2-0042-FA01-9B2D74B0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CEDB2-8319-B5DD-D6C5-2B3055B2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EAEAA-B825-E9D8-975D-2B2667DF0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57028-F95C-38EE-7B06-4D65AA7DF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B82A-B29B-472A-88D9-D3D0A7FA094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F57B-5901-31E7-A56A-5FAF2331B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0CD6-DDFC-FD8F-B753-2DC521595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BF58-769F-421A-A1C2-119FEA05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mr.gov.cz/getmedia/b55d12ac-89fa-468a-8c86-100c57d6f9b3/Neobydlene-byty_struktura.pdf.aspx?ext=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mr.gov.cz/getmedia/5e7971a2-73ba-415a-81c2-9498eeed8cb1/Najemni-bydleni_Data-Brief.pdf.aspx?ext=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6382-00FF-756B-0978-659081239D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Politiky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bydlen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í v České republice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83496-295F-C8DA-5421-AC5E60A6A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Filip Pospíšil, Ph.D.</a:t>
            </a:r>
          </a:p>
          <a:p>
            <a:r>
              <a:rPr lang="en-US" dirty="0"/>
              <a:t>21</a:t>
            </a:r>
            <a:r>
              <a:rPr lang="cs-CZ" dirty="0"/>
              <a:t>.1</a:t>
            </a:r>
            <a:r>
              <a:rPr lang="en-US" dirty="0"/>
              <a:t>1</a:t>
            </a:r>
            <a:r>
              <a:rPr lang="cs-CZ" dirty="0"/>
              <a:t>.202</a:t>
            </a:r>
            <a:r>
              <a:rPr lang="en-US" dirty="0"/>
              <a:t>4</a:t>
            </a:r>
            <a:endParaRPr lang="cs-CZ" dirty="0"/>
          </a:p>
          <a:p>
            <a:r>
              <a:rPr lang="cs-CZ" dirty="0"/>
              <a:t>FSV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7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E696-7D90-3D8D-B666-A4CB2993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Dostupnost bydlení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0297C-B1D4-6562-54BF-59EA8A041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347" y="1303090"/>
            <a:ext cx="8537453" cy="5663611"/>
          </a:xfrm>
        </p:spPr>
      </p:pic>
    </p:spTree>
    <p:extLst>
      <p:ext uri="{BB962C8B-B14F-4D97-AF65-F5344CB8AC3E}">
        <p14:creationId xmlns:p14="http://schemas.microsoft.com/office/powerpoint/2010/main" val="279412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8212-F8F0-0CA3-D5F0-DE1BC908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92" y="365125"/>
            <a:ext cx="2012725" cy="377216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Bytový fond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F270F-E8D7-464D-3A49-D2333ED0C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817" y="0"/>
            <a:ext cx="948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8DBF-E65F-109D-EA09-4BD8E056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říčiny</a:t>
            </a:r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140B1-078D-1D48-8F92-75914BBE0224}"/>
              </a:ext>
            </a:extLst>
          </p:cNvPr>
          <p:cNvSpPr txBox="1"/>
          <p:nvPr/>
        </p:nvSpPr>
        <p:spPr>
          <a:xfrm>
            <a:off x="988142" y="1445342"/>
            <a:ext cx="1033124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ČR je podle SLDB 2021 celkem 891 tisíc obydlených bytů užíváno jako nájemní byty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 přibližně 160 tisíc bytů v obecním vlastnictví</a:t>
            </a:r>
          </a:p>
          <a:p>
            <a:r>
              <a:rPr lang="cs-CZ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860 tisíc bytů je neobydlených</a:t>
            </a:r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 toho 70 procent v rodinných domech. 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Nejvíce neobydlených bytů je v Praze, Brně, Ostravě a Plzni.</a:t>
            </a: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Regulace výše nájemného je omezená: NOZ</a:t>
            </a:r>
            <a:r>
              <a:rPr lang="cs-CZ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stanoví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možnost</a:t>
            </a:r>
            <a:r>
              <a:rPr lang="cs-CZ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zvýšení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nájemného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až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cs-CZ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výše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srovnatelného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nájemného</a:t>
            </a:r>
            <a:r>
              <a:rPr lang="cs-CZ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obvyklého</a:t>
            </a:r>
            <a:r>
              <a:rPr lang="cs-CZ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daném</a:t>
            </a:r>
            <a:r>
              <a:rPr lang="cs-CZ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místě,</a:t>
            </a:r>
            <a:r>
              <a:rPr lang="cs-CZ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pokud</a:t>
            </a:r>
            <a:r>
              <a:rPr lang="cs-CZ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zvýšení</a:t>
            </a:r>
            <a:r>
              <a:rPr lang="cs-CZ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posledních</a:t>
            </a:r>
            <a:r>
              <a:rPr lang="cs-CZ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třech</a:t>
            </a:r>
            <a:r>
              <a:rPr lang="cs-CZ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letech</a:t>
            </a:r>
            <a:r>
              <a:rPr lang="cs-CZ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nebude vyšší než dvacet procent.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Řada pronajímatelů s nájemci uzavírají krátkodobé smlouvy Krátkodobé smlouvy ale neodpovídají standardnímu bydlení.</a:t>
            </a:r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8704B-A590-4BBB-0E5D-26820C62F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C79E6ED7-1FF5-8842-5BA3-952317C14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57150-52EB-3A98-D838-69E68F87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1967266"/>
            <a:ext cx="2809568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Podíl neobydlených bytů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21C0B-A1EE-CEF2-373B-6EB8115E4DA8}"/>
              </a:ext>
            </a:extLst>
          </p:cNvPr>
          <p:cNvSpPr txBox="1"/>
          <p:nvPr/>
        </p:nvSpPr>
        <p:spPr>
          <a:xfrm>
            <a:off x="4935181" y="6429987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MMR 2024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sheet</a:t>
            </a:r>
            <a:r>
              <a:rPr lang="cs-CZ" dirty="0"/>
              <a:t>, </a:t>
            </a:r>
            <a:r>
              <a:rPr lang="en-US" dirty="0">
                <a:hlinkClick r:id="rId2"/>
              </a:rPr>
              <a:t>Neobydlene-byty_struktura.pdf.aspx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A3F8E-5983-2441-03BB-3016C7E0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26" y="811161"/>
            <a:ext cx="7832906" cy="54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0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7D1A-D4A9-B745-7346-FBB2358B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 </a:t>
            </a:r>
            <a:r>
              <a:rPr lang="en-US" dirty="0"/>
              <a:t>– </a:t>
            </a:r>
            <a:r>
              <a:rPr lang="en-US" dirty="0" err="1"/>
              <a:t>Podpora</a:t>
            </a:r>
            <a:r>
              <a:rPr lang="en-US" dirty="0"/>
              <a:t> v</a:t>
            </a:r>
            <a:r>
              <a:rPr lang="cs-CZ" dirty="0" err="1"/>
              <a:t>ýstavby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E11F-354D-FCC1-2B35-7758ACFB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37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Státní podpora infrastruktury bydlení směřuje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dominantně do sektoru vlastnického a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kvazivlastnického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bydlení, který s řešením bytové nouze nesouvisí. 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Podpora: daňové odpočty splátek hypotečních úvěrů, podpora stavebního spoření, Nová zelená úsporám, program „Vlastní bydlení“ pro mladé. 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Cíl pořízení 5 000 sociálních bytů v období 2014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2020 se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nepodaří naplnit ani z poloviny. V roce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2022 čerpán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podporu sociálního bydlení 91 mil. Kč a na podporu dostupného bydlení 10 mil. Kč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81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0D446-692D-6BBF-EB92-25EAC6A74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9A45-3E64-3BAA-6C45-679F5175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 </a:t>
            </a:r>
            <a:r>
              <a:rPr lang="en-US" dirty="0"/>
              <a:t>– Z</a:t>
            </a:r>
            <a:r>
              <a:rPr lang="cs-CZ" dirty="0" err="1"/>
              <a:t>ákon</a:t>
            </a:r>
            <a:r>
              <a:rPr lang="cs-CZ" dirty="0"/>
              <a:t> na podporu bydlení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8D30-4E5B-6929-23EB-700B2E59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37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Ukládá povinnost vybudování kontaktních míst pro bydlení ve  všech 205 obcích s rozšířenou působností (ORP) a 22 pražských městských částech. 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Nárok na podporu nemají jen domácnosti v bytové nouzi, ale i domácnosti ohrožené ztrátou bydlení. 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Návrh již neobsahuje povinnost obcí zajistit specializované poradenství.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</a:rPr>
              <a:t>Ve druhém čtení v Parlamentu.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CCE59-59DC-3D76-9633-99033F0B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CFC4E-E92A-A349-9DBC-A7225DE0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Možná řešení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D0F69-3493-57B9-E90D-7CF0BF22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176" y="1460089"/>
            <a:ext cx="7662398" cy="3831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5F4BC-3FE0-8BD5-0640-07759CB24DEC}"/>
              </a:ext>
            </a:extLst>
          </p:cNvPr>
          <p:cNvSpPr txBox="1"/>
          <p:nvPr/>
        </p:nvSpPr>
        <p:spPr>
          <a:xfrm>
            <a:off x="4935181" y="5869549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Zdroj</a:t>
            </a:r>
            <a:r>
              <a:rPr lang="en-US" dirty="0"/>
              <a:t>: </a:t>
            </a:r>
            <a:r>
              <a:rPr lang="cs-CZ" dirty="0"/>
              <a:t>RIA k zákonu o podpoře bydlení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1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F3F27-3B4B-372C-CA9A-1943E1F0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B4E2-79EF-D45F-F5E4-CB3DB049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6007-2517-B061-F413-22BFC9A8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373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zemích OECD se používají 3 druhy nástrojů ke snižování počtu neobydlených bytů: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pobídky a motivační nástroje 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daňové nástroje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regulace nakládání s byty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Česku neexistuje ani systém evidence bytů.</a:t>
            </a:r>
          </a:p>
          <a:p>
            <a:pPr marL="0" indent="0" algn="just">
              <a:lnSpc>
                <a:spcPct val="115000"/>
              </a:lnSpc>
              <a:spcBef>
                <a:spcPts val="99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811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08078-D422-955C-E729-FDD70256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F179-7AA1-0DCB-2FCC-00A89A23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Obsah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52900-67CD-AC8C-C1C6-E728970449BC}"/>
              </a:ext>
            </a:extLst>
          </p:cNvPr>
          <p:cNvSpPr txBox="1"/>
          <p:nvPr/>
        </p:nvSpPr>
        <p:spPr>
          <a:xfrm>
            <a:off x="1253614" y="1504336"/>
            <a:ext cx="10250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b="0" i="0" u="none" strike="noStrike" baseline="0" dirty="0">
                <a:solidFill>
                  <a:srgbClr val="000000"/>
                </a:solidFill>
              </a:rPr>
              <a:t>Rozsah problému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00"/>
                </a:solidFill>
              </a:rPr>
              <a:t>Příčiny bytové nouze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b="0" i="0" u="none" strike="noStrike" baseline="0" dirty="0">
                <a:solidFill>
                  <a:srgbClr val="000000"/>
                </a:solidFill>
              </a:rPr>
              <a:t>Možná řešení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00"/>
                </a:solidFill>
              </a:rPr>
              <a:t>Skutečně realizované politiky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E9CE8-F919-583C-AB48-89C8A502C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E737D-2514-C59E-959E-71503D7BE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2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D89F4-E82B-B277-A6EE-B569831D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D5400-44D4-50BF-D515-EEE367DE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Rozsah problému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EF0CC4-A97F-B8F7-235E-6CB154E2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749459"/>
            <a:ext cx="6780700" cy="53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FB532-1F39-C55C-BED4-544668153261}"/>
              </a:ext>
            </a:extLst>
          </p:cNvPr>
          <p:cNvSpPr txBox="1"/>
          <p:nvPr/>
        </p:nvSpPr>
        <p:spPr>
          <a:xfrm>
            <a:off x="6218290" y="6312001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Zdroj</a:t>
            </a:r>
            <a:r>
              <a:rPr lang="en-US" dirty="0"/>
              <a:t>: </a:t>
            </a:r>
            <a:r>
              <a:rPr lang="en-US" dirty="0" err="1"/>
              <a:t>Zpráva</a:t>
            </a:r>
            <a:r>
              <a:rPr lang="en-US" dirty="0"/>
              <a:t> o </a:t>
            </a:r>
            <a:r>
              <a:rPr lang="en-US" dirty="0" err="1"/>
              <a:t>vyloučení</a:t>
            </a:r>
            <a:r>
              <a:rPr lang="en-US" dirty="0"/>
              <a:t> z </a:t>
            </a:r>
            <a:r>
              <a:rPr lang="en-US" dirty="0" err="1"/>
              <a:t>bydlení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1642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BD392-991F-AA64-43E9-516BCE6E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A7E7A-68AD-428E-8E7C-5A5920F6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Rozsah problému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7FE62-CCFF-7139-9810-637E9ADA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469909"/>
            <a:ext cx="6780700" cy="3915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E21B7-00AB-4432-F2CB-3760F3094E08}"/>
              </a:ext>
            </a:extLst>
          </p:cNvPr>
          <p:cNvSpPr txBox="1"/>
          <p:nvPr/>
        </p:nvSpPr>
        <p:spPr>
          <a:xfrm>
            <a:off x="5547239" y="5758936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Zdroj</a:t>
            </a:r>
            <a:r>
              <a:rPr lang="en-US" dirty="0"/>
              <a:t>: </a:t>
            </a:r>
            <a:r>
              <a:rPr lang="en-US" dirty="0" err="1"/>
              <a:t>Zpráva</a:t>
            </a:r>
            <a:r>
              <a:rPr lang="en-US" dirty="0"/>
              <a:t> o </a:t>
            </a:r>
            <a:r>
              <a:rPr lang="en-US" dirty="0" err="1"/>
              <a:t>vyloučení</a:t>
            </a:r>
            <a:r>
              <a:rPr lang="en-US" dirty="0"/>
              <a:t> z </a:t>
            </a:r>
            <a:r>
              <a:rPr lang="en-US" dirty="0" err="1"/>
              <a:t>bydlení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0259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F4E200-2C10-9E20-7809-67B20EDC0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0E54F-44A5-1719-0277-0AD7EADD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Rozsah problému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FFA8F-8D64-D76A-CB0E-1DCE13BF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647749"/>
            <a:ext cx="6780700" cy="5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4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187D6-6B83-51BE-899B-E7D81E415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F4E9D-C1B3-6425-191E-76C5DC06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Struktura bytového trhu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0C0C6-C44C-FC3C-112A-B0101F51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4" y="1113922"/>
            <a:ext cx="7506880" cy="5123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C2D57-5DE5-826F-730B-029E9280C9A0}"/>
              </a:ext>
            </a:extLst>
          </p:cNvPr>
          <p:cNvSpPr txBox="1"/>
          <p:nvPr/>
        </p:nvSpPr>
        <p:spPr>
          <a:xfrm>
            <a:off x="5547239" y="6216134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Zdroj</a:t>
            </a:r>
            <a:r>
              <a:rPr lang="en-US" dirty="0"/>
              <a:t>: </a:t>
            </a:r>
            <a:r>
              <a:rPr lang="cs-CZ" dirty="0"/>
              <a:t>MMR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sheet</a:t>
            </a:r>
            <a:r>
              <a:rPr lang="cs-CZ" dirty="0"/>
              <a:t>, </a:t>
            </a:r>
            <a:r>
              <a:rPr lang="en-US" dirty="0">
                <a:hlinkClick r:id="rId3"/>
              </a:rPr>
              <a:t>Najemni-bydleni_Data-Brief.pdf.aspx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3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94B71-16A7-AE2C-B2AC-EFBCD379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1105637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Vývoj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kupních cen bytů, nabídkových cen nájemného a mediánového čistého příjmu domácností na osobu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CB571-B164-8B4F-CCC3-82FFC3FA8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68" y="1347115"/>
            <a:ext cx="9323883" cy="55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410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Politiky bydlení v České republice</vt:lpstr>
      <vt:lpstr>Obsah</vt:lpstr>
      <vt:lpstr>PowerPoint Presentation</vt:lpstr>
      <vt:lpstr>PowerPoint Presentation</vt:lpstr>
      <vt:lpstr>Rozsah problému</vt:lpstr>
      <vt:lpstr>Rozsah problému</vt:lpstr>
      <vt:lpstr>Rozsah problému</vt:lpstr>
      <vt:lpstr>Struktura bytového trhu</vt:lpstr>
      <vt:lpstr>Vývoj kupních cen bytů, nabídkových cen nájemného a mediánového čistého příjmu domácností na osobu</vt:lpstr>
      <vt:lpstr>Dostupnost bydlení</vt:lpstr>
      <vt:lpstr>Příčiny:Bytový fond</vt:lpstr>
      <vt:lpstr>Příčiny:</vt:lpstr>
      <vt:lpstr>Podíl neobydlených bytů</vt:lpstr>
      <vt:lpstr>Možná řešení – Podpora výstavby</vt:lpstr>
      <vt:lpstr>Možná řešení – Zákon na podporu bydlení</vt:lpstr>
      <vt:lpstr>Možná řešení</vt:lpstr>
      <vt:lpstr>Možná 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Bezdomovectví jako sociální problém a jeho možná řešení</dc:title>
  <dc:creator>Filip Pospisil</dc:creator>
  <cp:lastModifiedBy>Filip Pospisil</cp:lastModifiedBy>
  <cp:revision>6</cp:revision>
  <dcterms:created xsi:type="dcterms:W3CDTF">2023-12-04T19:07:04Z</dcterms:created>
  <dcterms:modified xsi:type="dcterms:W3CDTF">2024-11-17T10:58:45Z</dcterms:modified>
</cp:coreProperties>
</file>