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27"/>
  </p:notesMasterIdLst>
  <p:sldIdLst>
    <p:sldId id="257" r:id="rId2"/>
    <p:sldId id="292" r:id="rId3"/>
    <p:sldId id="325" r:id="rId4"/>
    <p:sldId id="326" r:id="rId5"/>
    <p:sldId id="332" r:id="rId6"/>
    <p:sldId id="333" r:id="rId7"/>
    <p:sldId id="334" r:id="rId8"/>
    <p:sldId id="329" r:id="rId9"/>
    <p:sldId id="330" r:id="rId10"/>
    <p:sldId id="335" r:id="rId11"/>
    <p:sldId id="327" r:id="rId12"/>
    <p:sldId id="337" r:id="rId13"/>
    <p:sldId id="338" r:id="rId14"/>
    <p:sldId id="328" r:id="rId15"/>
    <p:sldId id="339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297" r:id="rId24"/>
    <p:sldId id="336" r:id="rId25"/>
    <p:sldId id="302" r:id="rId26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86567" autoAdjust="0"/>
  </p:normalViewPr>
  <p:slideViewPr>
    <p:cSldViewPr snapToGrid="0">
      <p:cViewPr varScale="1">
        <p:scale>
          <a:sx n="68" d="100"/>
          <a:sy n="68" d="100"/>
        </p:scale>
        <p:origin x="106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00EC1-33F7-4C2D-8E2A-C5F530C4735A}" type="datetimeFigureOut">
              <a:rPr lang="cs-CZ" smtClean="0"/>
              <a:t>05.09.2022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52A66-4235-4B10-A5CB-B1E73D44C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15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52A66-4235-4B10-A5CB-B1E73D44C2B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985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52A66-4235-4B10-A5CB-B1E73D44C2B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759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52A66-4235-4B10-A5CB-B1E73D44C2B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661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97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60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9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7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1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22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3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58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1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ideo" Target="file:///C:\Documents%20and%20Settings\Administrator\Desktop\Turkey%20ppt\worldmap_anim_text.avi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lobal05_Text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595" name="worldmap_anim_text.avi">
            <a:hlinkClick r:id="" action="ppaction://media"/>
          </p:cNvPr>
          <p:cNvPicPr>
            <a:picLocks noRot="1" noChangeAspect="1" noChangeArrowheads="1"/>
          </p:cNvPicPr>
          <p:nvPr>
            <a:videoFile r:link="rId14"/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81613"/>
            <a:ext cx="1563688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Asıl başlık stili için tıklatın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Asıl metin stillerini düzenlemek için tıklatın</a:t>
            </a:r>
          </a:p>
          <a:p>
            <a:pPr lvl="1"/>
            <a:r>
              <a:rPr lang="en-US" altLang="cs-CZ" smtClean="0"/>
              <a:t>İkinci düzey</a:t>
            </a:r>
          </a:p>
          <a:p>
            <a:pPr lvl="2"/>
            <a:r>
              <a:rPr lang="en-US" altLang="cs-CZ" smtClean="0"/>
              <a:t>Üçüncü düzey</a:t>
            </a:r>
          </a:p>
          <a:p>
            <a:pPr lvl="3"/>
            <a:r>
              <a:rPr lang="en-US" altLang="cs-CZ" smtClean="0"/>
              <a:t>Dördüncü düzey</a:t>
            </a:r>
          </a:p>
          <a:p>
            <a:pPr lvl="4"/>
            <a:r>
              <a:rPr lang="en-US" altLang="cs-CZ" smtClean="0"/>
              <a:t>Beşinci düzey</a:t>
            </a:r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2"/>
          </p:nvPr>
        </p:nvSpPr>
        <p:spPr bwMode="auto">
          <a:xfrm>
            <a:off x="1676400" y="6248400"/>
            <a:ext cx="16002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3"/>
          </p:nvPr>
        </p:nvSpPr>
        <p:spPr bwMode="auto">
          <a:xfrm>
            <a:off x="3429000" y="6248400"/>
            <a:ext cx="2971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05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059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05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105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595"/>
                  </p:tgtEl>
                </p:cond>
              </p:nextCondLst>
            </p:seq>
          </p:childTnLst>
        </p:cTn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11125" y="120650"/>
            <a:ext cx="9385300" cy="1035050"/>
          </a:xfrm>
        </p:spPr>
        <p:txBody>
          <a:bodyPr/>
          <a:lstStyle/>
          <a:p>
            <a:pPr algn="ctr" eaLnBrk="1" hangingPunct="1"/>
            <a:r>
              <a:rPr lang="cs-CZ" altLang="cs-CZ" sz="3600" dirty="0" smtClean="0">
                <a:latin typeface="Arial" panose="020B0604020202020204" pitchFamily="34" charset="0"/>
              </a:rPr>
              <a:t>Didaktika základní tělesné přípravy               v rezortu MO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4203700" y="4257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pic>
        <p:nvPicPr>
          <p:cNvPr id="5125" name="Picture 5" descr="znak 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888" y="2170113"/>
            <a:ext cx="1576387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-180975" y="4930775"/>
            <a:ext cx="93249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chemeClr val="tx2"/>
                </a:solidFill>
              </a:rPr>
              <a:t>    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VO při FTVS UK Praha – katedra vojenské tělovýchovy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    </a:t>
            </a:r>
            <a:r>
              <a:rPr lang="cs-CZ" altLang="cs-CZ" sz="2800" dirty="0" smtClean="0">
                <a:solidFill>
                  <a:schemeClr val="tx2"/>
                </a:solidFill>
                <a:latin typeface="Arial" panose="020B0604020202020204" pitchFamily="34" charset="0"/>
              </a:rPr>
              <a:t>plk. </a:t>
            </a:r>
            <a:r>
              <a:rPr lang="cs-CZ" altLang="cs-CZ" sz="2800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gšt</a:t>
            </a:r>
            <a:r>
              <a:rPr lang="cs-CZ" altLang="cs-CZ" sz="2800" dirty="0" smtClean="0">
                <a:solidFill>
                  <a:schemeClr val="tx2"/>
                </a:solidFill>
                <a:latin typeface="Arial" panose="020B0604020202020204" pitchFamily="34" charset="0"/>
              </a:rPr>
              <a:t>.  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doc. PaedDr. Lubomír Přívětivý, CSc.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Pedagogika – edukace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" y="1174044"/>
            <a:ext cx="9279467" cy="5683955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Pojem edukace významově zahrnuje pojmy výchova i vzdělávání. 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Výchova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je záměrné působení na osobnost jedince s cílem dosáhnout změn v různých složkách jeho osobnosti, pojem má eticko-normativní nádech, mluví se o výchově mravní, vlastenecké, estetické, citové, výchově k rodičovství a manželství, výchově k míru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ap. </a:t>
            </a:r>
            <a:r>
              <a:rPr lang="cs-CZ" sz="2800" u="sng" dirty="0">
                <a:latin typeface="Arial" panose="020B0604020202020204" pitchFamily="34" charset="0"/>
                <a:cs typeface="Arial" panose="020B0604020202020204" pitchFamily="34" charset="0"/>
              </a:rPr>
              <a:t>Vzdělávání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je proces záměrného a organizovaného osvojování poznatků, dovedností, postojů aj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., realizovaný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prostřednictvím edukačního procesu. Výsledek tohoto procesu by mohl být označen výrazem „naučenost“. 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Výchova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i vzdělávání jsou součástí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socializace.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23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Didaktika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596" y="1478845"/>
            <a:ext cx="8496315" cy="4992294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Didaktika je teorie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vzdělávání.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abývá se formami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postupy a cíli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vyučování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součástí pedagogiky,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zabývá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se metodami a formami školního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vyučování 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Didaktika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je pojem odvozený z řeckého slova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didasko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 - znamená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učím nebo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vyučuji. 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Předmět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didaktika je nezbytnou součástí studia každého studenta, který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 bude zabývat výukou (jedna z činností NTV) nebo (po skončení vojenské kariéry)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učitelským povoláním.</a:t>
            </a:r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55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Didaktika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596" y="1478845"/>
            <a:ext cx="8496315" cy="4992294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 souvislosti s vyučováním se didaktika zabývá: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obsahem a rozsahem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vzdělávání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(tj. procesu)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obsahem a rozsahem vzdělání (tj. výsledkem procesu vzdělávání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– pozn. užití „edukace“?!?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metodami, zásadami a formami vyučování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interakcí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mezi učitelem a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žákem (didaktické styly)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Na vzniku a rozvoji didaktiky se podílel také            J. Á. Komenský – „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Didactica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magna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“, „Orbis pictus“, „Škola hrou“,…</a:t>
            </a:r>
          </a:p>
        </p:txBody>
      </p:sp>
    </p:spTree>
    <p:extLst>
      <p:ext uri="{BB962C8B-B14F-4D97-AF65-F5344CB8AC3E}">
        <p14:creationId xmlns:p14="http://schemas.microsoft.com/office/powerpoint/2010/main" val="273902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Didaktika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596" y="1422400"/>
            <a:ext cx="8496315" cy="5048739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Předmětem didaktiky tělesné výchovy je zkoumání a interpretace zákonitostí procesu vzdělávání a výchovy, všech jeho vnitřních i vnějších činitelů a vztahů mezi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nimi.</a:t>
            </a:r>
          </a:p>
          <a:p>
            <a:pPr marL="0" indent="0">
              <a:buNone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Dělení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didaktiky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Akademickou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vědní disciplínu (součást systému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kinantropologických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věd)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Studijní předmět a v rámci něho můžeme mluvit o didaktice atletiky, plavání, …</a:t>
            </a:r>
          </a:p>
          <a:p>
            <a:pPr marL="0" indent="0">
              <a:buNone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77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Didaktika – základní pojmy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1" y="1840088"/>
            <a:ext cx="7772400" cy="46310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Didaktické zásady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Didaktické formy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Didaktické styly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Didaktické metody</a:t>
            </a:r>
          </a:p>
        </p:txBody>
      </p:sp>
    </p:spTree>
    <p:extLst>
      <p:ext uri="{BB962C8B-B14F-4D97-AF65-F5344CB8AC3E}">
        <p14:creationId xmlns:p14="http://schemas.microsoft.com/office/powerpoint/2010/main" val="68986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Didaktické zásady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1" y="1840088"/>
            <a:ext cx="7772400" cy="4631049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Didaktické zásady: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vědomělosti a aktivity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přiměřenosti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ázornosti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soustavnosti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trvalosti</a:t>
            </a:r>
          </a:p>
        </p:txBody>
      </p:sp>
    </p:spTree>
    <p:extLst>
      <p:ext uri="{BB962C8B-B14F-4D97-AF65-F5344CB8AC3E}">
        <p14:creationId xmlns:p14="http://schemas.microsoft.com/office/powerpoint/2010/main" val="172552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Didaktické formy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1" y="1377244"/>
            <a:ext cx="7772400" cy="509389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Didaktické formy: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Organizační činnost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Sociálně interakční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Povinná (výcvik v ZTP, STP)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Nepovinná (účast ve VTV)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Výcviková hodina (tréninková jednotka)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Výcvikové kurzy (cvičení, soustředění)</a:t>
            </a:r>
          </a:p>
        </p:txBody>
      </p:sp>
    </p:spTree>
    <p:extLst>
      <p:ext uri="{BB962C8B-B14F-4D97-AF65-F5344CB8AC3E}">
        <p14:creationId xmlns:p14="http://schemas.microsoft.com/office/powerpoint/2010/main" val="100784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Didaktické styly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1" y="1840088"/>
            <a:ext cx="7772400" cy="46310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Příkazový styl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Úkolový styl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Styl se vzájemným hodnocením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Styl s nabídkou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Styl s řízeným objevováním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Styl se samostatným objevováním</a:t>
            </a:r>
          </a:p>
        </p:txBody>
      </p:sp>
    </p:spTree>
    <p:extLst>
      <p:ext uri="{BB962C8B-B14F-4D97-AF65-F5344CB8AC3E}">
        <p14:creationId xmlns:p14="http://schemas.microsoft.com/office/powerpoint/2010/main" val="334721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Didaktické metody/postupy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1" y="1840088"/>
            <a:ext cx="7772400" cy="4631049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Didaktické metody – analýza versus syntéza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Metody komplexní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Metoda analyticko-syntetická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Metoda synteticko-analytická</a:t>
            </a:r>
          </a:p>
        </p:txBody>
      </p:sp>
    </p:spTree>
    <p:extLst>
      <p:ext uri="{BB962C8B-B14F-4D97-AF65-F5344CB8AC3E}">
        <p14:creationId xmlns:p14="http://schemas.microsoft.com/office/powerpoint/2010/main" val="325688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Proces ZTP-specifický druh pedagogického (tělovýchovného i vojensko-odborného) procesu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" y="1174044"/>
            <a:ext cx="9256889" cy="5683956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Prvky didaktického procesu jsou: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cvičitel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(učitel tělesné výchovy, velitel, instruktor, tělovýchovný náčelník) reprezentující subjekt a současně i objekt pohybové výchovy a vzdělávání,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cvičenec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(voják, student apod.) vystupující v didaktické interakci v roli objektu a zároveň i subjektu pohybové výchovy a vzdělávání,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pohybové výchovy a vzdělávání, tvořený cílem procesu, obsahem učiva, metodami, formami a prostředky,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podmínky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v nichž se didaktická interakce cvičitel – cvičenec – projekt realizuje.</a:t>
            </a:r>
          </a:p>
        </p:txBody>
      </p:sp>
    </p:spTree>
    <p:extLst>
      <p:ext uri="{BB962C8B-B14F-4D97-AF65-F5344CB8AC3E}">
        <p14:creationId xmlns:p14="http://schemas.microsoft.com/office/powerpoint/2010/main" val="384442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Didaktika základní tělesné přípravy               v rezortu MO</a:t>
            </a:r>
            <a:endParaRPr lang="cs-CZ" altLang="cs-CZ" sz="3200" dirty="0" smtClean="0">
              <a:latin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513" y="1384663"/>
            <a:ext cx="8334103" cy="5094514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Cíle: definice a základy didaktiky, didaktika vybraných pohybových dovedností</a:t>
            </a:r>
          </a:p>
          <a:p>
            <a:pPr marL="0" indent="0" eaLnBrk="1" hangingPunct="1">
              <a:buNone/>
              <a:defRPr/>
            </a:pPr>
            <a:endParaRPr lang="cs-CZ" altLang="cs-CZ" sz="28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Průběh: </a:t>
            </a:r>
            <a:r>
              <a:rPr lang="cs-CZ" altLang="cs-CZ" sz="2800" dirty="0">
                <a:latin typeface="Arial" charset="0"/>
              </a:rPr>
              <a:t>objasnění </a:t>
            </a:r>
            <a:r>
              <a:rPr lang="cs-CZ" altLang="cs-CZ" sz="2800" dirty="0" smtClean="0">
                <a:latin typeface="Arial" charset="0"/>
              </a:rPr>
              <a:t>definice didaktiky, základních pojmů didaktiky, didaktika jako součást pedagogiky, didaktika v základní tělesné přípravě </a:t>
            </a:r>
          </a:p>
          <a:p>
            <a:pPr marL="0" indent="0" eaLnBrk="1" hangingPunct="1">
              <a:buNone/>
              <a:defRPr/>
            </a:pPr>
            <a:endParaRPr lang="cs-CZ" altLang="cs-CZ" sz="28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Přezkoušení: otázky k objasnění základních didaktických zásad, forem, stylů a metod, didaktika vybraných pohybových dovedností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Pro stanovení </a:t>
            </a:r>
            <a:r>
              <a:rPr lang="cs-CZ" altLang="cs-CZ" sz="3200" dirty="0" smtClean="0">
                <a:latin typeface="Arial" panose="020B0604020202020204" pitchFamily="34" charset="0"/>
              </a:rPr>
              <a:t>základního </a:t>
            </a:r>
            <a:r>
              <a:rPr lang="cs-CZ" altLang="cs-CZ" sz="3200" dirty="0">
                <a:latin typeface="Arial" panose="020B0604020202020204" pitchFamily="34" charset="0"/>
              </a:rPr>
              <a:t>rámce </a:t>
            </a:r>
            <a:r>
              <a:rPr lang="cs-CZ" altLang="cs-CZ" sz="3200" dirty="0" smtClean="0">
                <a:latin typeface="Arial" panose="020B0604020202020204" pitchFamily="34" charset="0"/>
              </a:rPr>
              <a:t>ZTP a jejího </a:t>
            </a:r>
            <a:r>
              <a:rPr lang="cs-CZ" altLang="cs-CZ" sz="3200" dirty="0">
                <a:latin typeface="Arial" panose="020B0604020202020204" pitchFamily="34" charset="0"/>
              </a:rPr>
              <a:t>rozvíjení jsou podstatné tyto základní kroky</a:t>
            </a:r>
            <a:endParaRPr lang="cs-CZ" altLang="cs-CZ" sz="3200" dirty="0" smtClean="0">
              <a:latin typeface="Arial" panose="020B060402020202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" y="1174044"/>
            <a:ext cx="9256889" cy="56839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definovat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tréninkové cíle – prvním krokem je definovat obecný tréninkový cíl (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dosažení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požadované tělesné zdatnosti a její dlouhodobé udržení) s ohledem na současnou tělesnou zdatnost, současnou a předpokládanou operační roli jednotky a podmínky,  ve kterých trénink probíhá (čas, vybavení, prostory apod.),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minimalizace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rozdílů v tělesné zdatnosti vojáků, stanovení individuální a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týmové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úrovně na základě testů tělesné výkonnosti, plnění vojenských úkolů a četnosti zranění,</a:t>
            </a:r>
          </a:p>
        </p:txBody>
      </p:sp>
    </p:spTree>
    <p:extLst>
      <p:ext uri="{BB962C8B-B14F-4D97-AF65-F5344CB8AC3E}">
        <p14:creationId xmlns:p14="http://schemas.microsoft.com/office/powerpoint/2010/main" val="144025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Pro stanovení </a:t>
            </a:r>
            <a:r>
              <a:rPr lang="cs-CZ" altLang="cs-CZ" sz="3200" dirty="0" smtClean="0">
                <a:latin typeface="Arial" panose="020B0604020202020204" pitchFamily="34" charset="0"/>
              </a:rPr>
              <a:t>základního </a:t>
            </a:r>
            <a:r>
              <a:rPr lang="cs-CZ" altLang="cs-CZ" sz="3200" dirty="0">
                <a:latin typeface="Arial" panose="020B0604020202020204" pitchFamily="34" charset="0"/>
              </a:rPr>
              <a:t>rámce </a:t>
            </a:r>
            <a:r>
              <a:rPr lang="cs-CZ" altLang="cs-CZ" sz="3200" dirty="0" smtClean="0">
                <a:latin typeface="Arial" panose="020B0604020202020204" pitchFamily="34" charset="0"/>
              </a:rPr>
              <a:t>ZTP a jejího </a:t>
            </a:r>
            <a:r>
              <a:rPr lang="cs-CZ" altLang="cs-CZ" sz="3200" dirty="0">
                <a:latin typeface="Arial" panose="020B0604020202020204" pitchFamily="34" charset="0"/>
              </a:rPr>
              <a:t>rozvíjení jsou podstatné tyto základní kroky</a:t>
            </a:r>
            <a:endParaRPr lang="cs-CZ" altLang="cs-CZ" sz="3200" dirty="0" smtClean="0">
              <a:latin typeface="Arial" panose="020B060402020202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" y="1174044"/>
            <a:ext cx="9256889" cy="56839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při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tvorbě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trén.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plánů a stanovení jejich cílů respektovat a dodržovat to,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aby byly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specifické, měřitelné, realistické, flexibilní a dosažitelné v určeném čase,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při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vedení tréninku brát zřetel na složení jednotky a uvážlivě volit, kdy ji dělit na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skupiny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podle výkonnosti a kdy trénovat společně (oba přístupy mají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své + a -),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průběžně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hodnotit individuální zdatnost a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výkonnost,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přizpůsobovat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tréninkové cíle a plány aktuálnímu stavu, který by měl být hodnocen 2–4× ročně a dbát na to, aby nedocházelo k snahám po neustálém zlepšování výkonů nad rámec toho, co je pro operační schopnost požadováno.</a:t>
            </a:r>
          </a:p>
        </p:txBody>
      </p:sp>
    </p:spTree>
    <p:extLst>
      <p:ext uri="{BB962C8B-B14F-4D97-AF65-F5344CB8AC3E}">
        <p14:creationId xmlns:p14="http://schemas.microsoft.com/office/powerpoint/2010/main" val="32588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Základní tělesná příprava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" y="1738488"/>
            <a:ext cx="9256889" cy="51195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Základní versus speciální tělesná příprava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Původ základní tělesné přípravy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Původ speciální tělesné přípravy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Postavení základní a speciální tělesné přípravy v čase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21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Otázky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175" y="1738365"/>
            <a:ext cx="8943975" cy="468942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Co je pedagogika?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Co je didaktika?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Vyjmenuj didaktické zásady, formy, styly a metody.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Kdo byl jedním ze zakladatelů didaktiky a jaká jsou jeho díla z této oblasti?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Literatura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38365"/>
            <a:ext cx="9143999" cy="468942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Průcha, </a:t>
            </a:r>
            <a:r>
              <a:rPr lang="cs-CZ" altLang="cs-CZ" sz="2800" dirty="0" smtClean="0">
                <a:latin typeface="Arial" panose="020B0604020202020204" pitchFamily="34" charset="0"/>
              </a:rPr>
              <a:t>J. (2009). </a:t>
            </a:r>
            <a:r>
              <a:rPr lang="cs-CZ" altLang="cs-CZ" sz="2800" dirty="0">
                <a:latin typeface="Arial" panose="020B0604020202020204" pitchFamily="34" charset="0"/>
              </a:rPr>
              <a:t>Moderní pedagogika. Praha: </a:t>
            </a:r>
            <a:r>
              <a:rPr lang="cs-CZ" altLang="cs-CZ" sz="2800" dirty="0" smtClean="0">
                <a:latin typeface="Arial" panose="020B0604020202020204" pitchFamily="34" charset="0"/>
              </a:rPr>
              <a:t>Portál.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Průcha, </a:t>
            </a:r>
            <a:r>
              <a:rPr lang="cs-CZ" altLang="cs-CZ" sz="2800" dirty="0">
                <a:latin typeface="Arial" panose="020B0604020202020204" pitchFamily="34" charset="0"/>
              </a:rPr>
              <a:t>J. - </a:t>
            </a:r>
            <a:r>
              <a:rPr lang="cs-CZ" altLang="cs-CZ" sz="2800" dirty="0" smtClean="0">
                <a:latin typeface="Arial" panose="020B0604020202020204" pitchFamily="34" charset="0"/>
              </a:rPr>
              <a:t>Walterová, </a:t>
            </a:r>
            <a:r>
              <a:rPr lang="cs-CZ" altLang="cs-CZ" sz="2800" dirty="0">
                <a:latin typeface="Arial" panose="020B0604020202020204" pitchFamily="34" charset="0"/>
              </a:rPr>
              <a:t>E. - </a:t>
            </a:r>
            <a:r>
              <a:rPr lang="cs-CZ" altLang="cs-CZ" sz="2800" dirty="0" smtClean="0">
                <a:latin typeface="Arial" panose="020B0604020202020204" pitchFamily="34" charset="0"/>
              </a:rPr>
              <a:t>Mareš, </a:t>
            </a:r>
            <a:r>
              <a:rPr lang="cs-CZ" altLang="cs-CZ" sz="2800" dirty="0">
                <a:latin typeface="Arial" panose="020B0604020202020204" pitchFamily="34" charset="0"/>
              </a:rPr>
              <a:t>J</a:t>
            </a:r>
            <a:r>
              <a:rPr lang="cs-CZ" altLang="cs-CZ" sz="2800" dirty="0" smtClean="0">
                <a:latin typeface="Arial" panose="020B0604020202020204" pitchFamily="34" charset="0"/>
              </a:rPr>
              <a:t>. (2009). </a:t>
            </a:r>
            <a:r>
              <a:rPr lang="cs-CZ" altLang="cs-CZ" sz="2800" dirty="0">
                <a:latin typeface="Arial" panose="020B0604020202020204" pitchFamily="34" charset="0"/>
              </a:rPr>
              <a:t>Pedagogický slovník. </a:t>
            </a:r>
            <a:r>
              <a:rPr lang="cs-CZ" altLang="cs-CZ" sz="2800" dirty="0" smtClean="0">
                <a:latin typeface="Arial" panose="020B0604020202020204" pitchFamily="34" charset="0"/>
              </a:rPr>
              <a:t>Praha: Portál.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SKALKOVÁ</a:t>
            </a:r>
            <a:r>
              <a:rPr lang="cs-CZ" altLang="cs-CZ" sz="2800" dirty="0">
                <a:latin typeface="Arial" panose="020B0604020202020204" pitchFamily="34" charset="0"/>
              </a:rPr>
              <a:t>, </a:t>
            </a:r>
            <a:r>
              <a:rPr lang="cs-CZ" altLang="cs-CZ" sz="2800" dirty="0" smtClean="0">
                <a:latin typeface="Arial" panose="020B0604020202020204" pitchFamily="34" charset="0"/>
              </a:rPr>
              <a:t>J. (2007). </a:t>
            </a:r>
            <a:r>
              <a:rPr lang="cs-CZ" altLang="cs-CZ" sz="2800" dirty="0">
                <a:latin typeface="Arial" panose="020B0604020202020204" pitchFamily="34" charset="0"/>
              </a:rPr>
              <a:t>Obecná didaktika. </a:t>
            </a:r>
            <a:r>
              <a:rPr lang="cs-CZ" altLang="cs-CZ" sz="2800" dirty="0" smtClean="0">
                <a:latin typeface="Arial" panose="020B0604020202020204" pitchFamily="34" charset="0"/>
              </a:rPr>
              <a:t>Praha</a:t>
            </a:r>
            <a:r>
              <a:rPr lang="cs-CZ" altLang="cs-CZ" sz="2800" dirty="0">
                <a:latin typeface="Arial" panose="020B0604020202020204" pitchFamily="34" charset="0"/>
              </a:rPr>
              <a:t>: </a:t>
            </a:r>
            <a:r>
              <a:rPr lang="cs-CZ" altLang="cs-CZ" sz="2800" dirty="0" err="1" smtClean="0">
                <a:latin typeface="Arial" panose="020B0604020202020204" pitchFamily="34" charset="0"/>
              </a:rPr>
              <a:t>Grada</a:t>
            </a:r>
            <a:r>
              <a:rPr lang="cs-CZ" altLang="cs-CZ" sz="2800" dirty="0" smtClean="0">
                <a:latin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VĚSTNÍK MO. (2011). Služební tělesná výchova v rezortu Ministerstva obrany (NVMO č.12/2011). </a:t>
            </a:r>
            <a:r>
              <a:rPr lang="cs-CZ" altLang="cs-CZ" sz="2800">
                <a:latin typeface="Arial" panose="020B0604020202020204" pitchFamily="34" charset="0"/>
              </a:rPr>
              <a:t>Praha: </a:t>
            </a:r>
            <a:r>
              <a:rPr lang="cs-CZ" altLang="cs-CZ" sz="2800" smtClean="0">
                <a:latin typeface="Arial" panose="020B0604020202020204" pitchFamily="34" charset="0"/>
              </a:rPr>
              <a:t>MO.</a:t>
            </a:r>
            <a:endParaRPr lang="cs-CZ" altLang="cs-CZ" sz="280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82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ctrTitle"/>
          </p:nvPr>
        </p:nvSpPr>
        <p:spPr>
          <a:xfrm>
            <a:off x="685800" y="1416050"/>
            <a:ext cx="7772400" cy="1085850"/>
          </a:xfrm>
        </p:spPr>
        <p:txBody>
          <a:bodyPr/>
          <a:lstStyle/>
          <a:p>
            <a:pPr algn="ctr"/>
            <a:r>
              <a:rPr lang="cs-CZ" altLang="cs-CZ" sz="2800" smtClean="0">
                <a:latin typeface="Arial" panose="020B0604020202020204" pitchFamily="34" charset="0"/>
              </a:rPr>
              <a:t>Dotazy?</a:t>
            </a:r>
          </a:p>
        </p:txBody>
      </p:sp>
      <p:sp>
        <p:nvSpPr>
          <p:cNvPr id="10243" name="Podnadpis 2"/>
          <p:cNvSpPr>
            <a:spLocks noGrp="1"/>
          </p:cNvSpPr>
          <p:nvPr>
            <p:ph type="subTitle" idx="1"/>
          </p:nvPr>
        </p:nvSpPr>
        <p:spPr>
          <a:xfrm>
            <a:off x="1371600" y="3316288"/>
            <a:ext cx="6400800" cy="2322512"/>
          </a:xfrm>
        </p:spPr>
        <p:txBody>
          <a:bodyPr/>
          <a:lstStyle/>
          <a:p>
            <a:r>
              <a:rPr lang="cs-CZ" altLang="cs-CZ" smtClean="0">
                <a:latin typeface="Arial" panose="020B0604020202020204" pitchFamily="34" charset="0"/>
              </a:rPr>
              <a:t>Děkuji za pozornost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3212"/>
            <a:ext cx="7772400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Základní tělesná příprava – všeobecné zásady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17566" y="1136469"/>
            <a:ext cx="9614263" cy="5538651"/>
          </a:xfrm>
        </p:spPr>
        <p:txBody>
          <a:bodyPr/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Základní tělesná příprava se zaměřuje na cílevědomé utváření všeobecného pohybového a výkonnostního minima pro další rozvoj tělesné připravenosti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vojáka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Všeobecné pohybové a výkonnostní minimum je stanoveno obecnými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standardy,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které se ověřují výročním přezkoušením z tělesné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přípravy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ZTP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navazuje na úroveň fyzické zdatnosti a pohybových dovedností, které voják dosáhl před vstupem do služebního poměru, nebo v předešlých fázích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výcviku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 základní tělesné přípravě se využívá metod a prostředků shodných, nebo podobných s metodami a prostředky tělesné výchovy a sportovního tréninku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925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Základní tělesná příprava – </a:t>
            </a:r>
            <a:r>
              <a:rPr lang="cs-CZ" altLang="cs-CZ" sz="3200" dirty="0" smtClean="0">
                <a:latin typeface="Arial" panose="020B0604020202020204" pitchFamily="34" charset="0"/>
              </a:rPr>
              <a:t>cíle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1257" y="1410789"/>
            <a:ext cx="8595360" cy="54472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yrovnávat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vstupní rozdíly ve fyzické zdatnosti vojáků nově zařazených k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OC nebo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jeho prvkům a připravovat je k plnění obecných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standardů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Rozvíjet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a udržovat pohybové schopnosti a dovednosti pro další fáze přípravy, především ve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ompenzovat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důsledky případného dlouhodobého jednostranného zatížení a psychického napětí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vojáků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Vytvářet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a upevňovat návyky pravidelné tělesné aktivity a zdravého životního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stylu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611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Základní tělesná příprava – </a:t>
            </a:r>
            <a:r>
              <a:rPr lang="cs-CZ" altLang="cs-CZ" sz="3200" dirty="0" smtClean="0">
                <a:latin typeface="Arial" panose="020B0604020202020204" pitchFamily="34" charset="0"/>
              </a:rPr>
              <a:t>cíle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446" y="1580606"/>
            <a:ext cx="8608424" cy="527739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oskytovat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teoretický základ pro efektivní provádění praktického výcviku v tělesné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přípravě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Vhodnými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formami a metodami rozvíjet týmovou spolupráci, soudržnost kolektivu a další atributy práce ve skupině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609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Základní tělesná příprava – </a:t>
            </a:r>
            <a:r>
              <a:rPr lang="cs-CZ" altLang="cs-CZ" sz="3200" dirty="0" smtClean="0">
                <a:latin typeface="Arial" panose="020B0604020202020204" pitchFamily="34" charset="0"/>
              </a:rPr>
              <a:t>obsah – pohybové aktivity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88721"/>
            <a:ext cx="9144000" cy="56692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Gymnastika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a její varianty (základní gymnastika, cvičení na nářadí, průpravná obratnostní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cvičení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cvičení s náčiním a moderními pomůckami),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ondiční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posilování (s vlastní vahou, na strojích, s pomůckami apod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tletika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(běhy, vrhy a hody, skoky apod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lavání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(kondiční plavání, rozvoj základních plaveckých způsobů a dovedností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ohybové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hry a kolektivní sporty (fotbal, volejbal, nohejbal, florbal apod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ndividuální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sporty (cyklistika, lyžování,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tenis apod.)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ekondiční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relaxační a kompenzační cvičení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437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Základní tělesná příprava – </a:t>
            </a:r>
            <a:r>
              <a:rPr lang="cs-CZ" altLang="cs-CZ" sz="3200" dirty="0" smtClean="0">
                <a:latin typeface="Arial" panose="020B0604020202020204" pitchFamily="34" charset="0"/>
              </a:rPr>
              <a:t>obsah – teoretická příprava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1257" y="1658983"/>
            <a:ext cx="8595360" cy="519901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 oblasti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	základních principů tělesného tréninku (zásady a způsoby rozcvičení, teorie sportovního tréninku apod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 oblasti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	základů regenerace a zásad péče o tělo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652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Pedagogika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62593"/>
            <a:ext cx="9143999" cy="4846321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Pedagogika je společenská věda, která zkoumá podstatu, strukturu a zákonitosti výchovy a vzdělávání jako záměrné, cílevědomé a soustavné činnosti formující osobnost člověka v nejrůznějších sférách života společnosti.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Studuje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a kriticky hodnotí myšlenkové dědictví minulosti, sleduje vývoj školství, výchovy a vzdělávání v zahraničí a ve spolupráci s dalšími vědními disciplínami formuluje nové vývojové trendy pro různé oblasti výchovy a vzdělávání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202122"/>
                </a:solidFill>
                <a:latin typeface="Arial" panose="020B0604020202020204" pitchFamily="34" charset="0"/>
              </a:rPr>
              <a:t>Zakladatel </a:t>
            </a:r>
            <a:r>
              <a:rPr lang="cs-CZ" sz="2800" dirty="0">
                <a:solidFill>
                  <a:srgbClr val="202122"/>
                </a:solidFill>
                <a:latin typeface="Arial" panose="020B0604020202020204" pitchFamily="34" charset="0"/>
              </a:rPr>
              <a:t>pedagogiky jako vědy o výchově </a:t>
            </a:r>
            <a:r>
              <a:rPr lang="cs-CZ" sz="2800" dirty="0" smtClean="0">
                <a:solidFill>
                  <a:srgbClr val="202122"/>
                </a:solidFill>
                <a:latin typeface="Arial" panose="020B0604020202020204" pitchFamily="34" charset="0"/>
              </a:rPr>
              <a:t>–             Jan Ámos Komenský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202122"/>
                </a:solidFill>
                <a:latin typeface="Arial" panose="020B0604020202020204" pitchFamily="34" charset="0"/>
              </a:rPr>
              <a:t>Zakladatel </a:t>
            </a:r>
            <a:r>
              <a:rPr lang="cs-CZ" sz="2800" dirty="0">
                <a:solidFill>
                  <a:srgbClr val="202122"/>
                </a:solidFill>
                <a:latin typeface="Arial" panose="020B0604020202020204" pitchFamily="34" charset="0"/>
              </a:rPr>
              <a:t>moderní pedagogické </a:t>
            </a:r>
            <a:r>
              <a:rPr lang="cs-CZ" sz="2800" dirty="0" smtClean="0">
                <a:solidFill>
                  <a:srgbClr val="202122"/>
                </a:solidFill>
                <a:latin typeface="Arial" panose="020B0604020202020204" pitchFamily="34" charset="0"/>
              </a:rPr>
              <a:t>teorie –              Johann Friedrich Herbart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29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Pedagogika – pojetí v zahraničí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816" y="1306285"/>
            <a:ext cx="8974184" cy="555171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Pedagogy v angličtině neznamená pedagogika, ale spíše odpovídá českému pojmu obecná didaktika, zatímco českému pedagogika odpovídá svým obsahem anglický termín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educational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sciences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“, v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překladu edukační vědy. 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Edukační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vědy potom označují velkou skupinu souvisejících disciplín, což je mnohem bližší modernímu pojetí pedagogiky, proto například Jan Průcha preferuje ve svých pracích termín edukační vědy. 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nových publikacích se proto také setkáváme s pojmy edukace,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edukant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edukátor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edukační realita a dalšími.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854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worldmap">
  <a:themeElements>
    <a:clrScheme name="2_worldma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worldmap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worldma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orldmap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Liberec</Template>
  <TotalTime>17580</TotalTime>
  <Words>1357</Words>
  <Application>Microsoft Office PowerPoint</Application>
  <PresentationFormat>Předvádění na obrazovce (4:3)</PresentationFormat>
  <Paragraphs>133</Paragraphs>
  <Slides>25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2_worldmap</vt:lpstr>
      <vt:lpstr>Didaktika základní tělesné přípravy               v rezortu MO</vt:lpstr>
      <vt:lpstr>Didaktika základní tělesné přípravy               v rezortu MO</vt:lpstr>
      <vt:lpstr>Základní tělesná příprava – všeobecné zásady</vt:lpstr>
      <vt:lpstr>Základní tělesná příprava – cíle</vt:lpstr>
      <vt:lpstr>Základní tělesná příprava – cíle</vt:lpstr>
      <vt:lpstr>Základní tělesná příprava – obsah – pohybové aktivity</vt:lpstr>
      <vt:lpstr>Základní tělesná příprava – obsah – teoretická příprava </vt:lpstr>
      <vt:lpstr>Pedagogika</vt:lpstr>
      <vt:lpstr>Pedagogika – pojetí v zahraničí</vt:lpstr>
      <vt:lpstr>Pedagogika – edukace</vt:lpstr>
      <vt:lpstr>Didaktika</vt:lpstr>
      <vt:lpstr>Didaktika</vt:lpstr>
      <vt:lpstr>Didaktika</vt:lpstr>
      <vt:lpstr>Didaktika – základní pojmy</vt:lpstr>
      <vt:lpstr>Didaktické zásady</vt:lpstr>
      <vt:lpstr>Didaktické formy</vt:lpstr>
      <vt:lpstr>Didaktické styly</vt:lpstr>
      <vt:lpstr>Didaktické metody/postupy</vt:lpstr>
      <vt:lpstr>Proces ZTP-specifický druh pedagogického (tělovýchovného i vojensko-odborného) procesu</vt:lpstr>
      <vt:lpstr>Pro stanovení základního rámce ZTP a jejího rozvíjení jsou podstatné tyto základní kroky</vt:lpstr>
      <vt:lpstr>Pro stanovení základního rámce ZTP a jejího rozvíjení jsou podstatné tyto základní kroky</vt:lpstr>
      <vt:lpstr>Základní tělesná příprava</vt:lpstr>
      <vt:lpstr>Otázky</vt:lpstr>
      <vt:lpstr>Literatura</vt:lpstr>
      <vt:lpstr>Dotazy?</vt:lpstr>
    </vt:vector>
  </TitlesOfParts>
  <Company>Gymnázium Vyškov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LP</dc:creator>
  <cp:lastModifiedBy>Lubomír Přívětivý</cp:lastModifiedBy>
  <cp:revision>169</cp:revision>
  <dcterms:created xsi:type="dcterms:W3CDTF">2000-11-19T15:42:47Z</dcterms:created>
  <dcterms:modified xsi:type="dcterms:W3CDTF">2022-09-05T11:00:29Z</dcterms:modified>
</cp:coreProperties>
</file>