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ab63642d25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ab63642d25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ab63642d25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ab63642d25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ab63642d25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ab63642d25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ab63642d25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ab63642d25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ab63642d25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ab63642d25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5" Type="http://schemas.openxmlformats.org/officeDocument/2006/relationships/image" Target="../media/image14.png"/><Relationship Id="rId6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19.png"/><Relationship Id="rId11" Type="http://schemas.openxmlformats.org/officeDocument/2006/relationships/image" Target="../media/image12.png"/><Relationship Id="rId10" Type="http://schemas.openxmlformats.org/officeDocument/2006/relationships/image" Target="../media/image13.png"/><Relationship Id="rId12" Type="http://schemas.openxmlformats.org/officeDocument/2006/relationships/image" Target="../media/image11.png"/><Relationship Id="rId9" Type="http://schemas.openxmlformats.org/officeDocument/2006/relationships/image" Target="../media/image2.png"/><Relationship Id="rId5" Type="http://schemas.openxmlformats.org/officeDocument/2006/relationships/image" Target="../media/image18.png"/><Relationship Id="rId6" Type="http://schemas.openxmlformats.org/officeDocument/2006/relationships/image" Target="../media/image6.png"/><Relationship Id="rId7" Type="http://schemas.openxmlformats.org/officeDocument/2006/relationships/image" Target="../media/image3.png"/><Relationship Id="rId8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55058" y="51915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fr" sz="3000"/>
              <a:t>The Vix chariot burial monument</a:t>
            </a:r>
            <a:endParaRPr b="1" sz="30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t/>
            </a:r>
            <a:endParaRPr b="1" sz="30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 rotWithShape="1">
          <a:blip r:embed="rId3">
            <a:alphaModFix/>
          </a:blip>
          <a:srcRect b="1188" l="5693" r="2030" t="1412"/>
          <a:stretch/>
        </p:blipFill>
        <p:spPr>
          <a:xfrm>
            <a:off x="78025" y="215338"/>
            <a:ext cx="3358574" cy="4712825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/>
          <p:nvPr/>
        </p:nvSpPr>
        <p:spPr>
          <a:xfrm>
            <a:off x="3436600" y="4375575"/>
            <a:ext cx="2805900" cy="5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200">
                <a:solidFill>
                  <a:schemeClr val="lt1"/>
                </a:solidFill>
              </a:rPr>
              <a:t>Photograph by Maurice Moisson, 1953, Author unknown</a:t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2872" y="215350"/>
            <a:ext cx="4280278" cy="370895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/>
        </p:nvSpPr>
        <p:spPr>
          <a:xfrm>
            <a:off x="4722875" y="3924300"/>
            <a:ext cx="4364700" cy="2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300">
                <a:solidFill>
                  <a:schemeClr val="lt1"/>
                </a:solidFill>
              </a:rPr>
              <a:t>Photograph by René Joffroy (left), 1953, author unknown</a:t>
            </a:r>
            <a:endParaRPr sz="13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663970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68775" y="152400"/>
            <a:ext cx="4022825" cy="2354624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/>
          <p:nvPr/>
        </p:nvSpPr>
        <p:spPr>
          <a:xfrm>
            <a:off x="4910025" y="3991300"/>
            <a:ext cx="3434400" cy="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200">
                <a:solidFill>
                  <a:srgbClr val="FFFFFF"/>
                </a:solidFill>
              </a:rPr>
              <a:t>Plan of the burial chamber of the Lady of Vix proposed by Bruno Chaume (CNRS), based on photographs and plans from 1954 and 1958 by René Joffroy. © Drawing by Klaus Rothe PCR ‘Vix and its environment’</a:t>
            </a:r>
            <a:endParaRPr sz="12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70" name="Google Shape;70;p15"/>
          <p:cNvSpPr txBox="1"/>
          <p:nvPr/>
        </p:nvSpPr>
        <p:spPr>
          <a:xfrm>
            <a:off x="4968775" y="2680375"/>
            <a:ext cx="4022700" cy="5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200">
                <a:solidFill>
                  <a:schemeClr val="lt1"/>
                </a:solidFill>
              </a:rPr>
              <a:t>Plan of the Vix tomb proposed by Claude Piard in 2014</a:t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054224" cy="464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6875" y="3361750"/>
            <a:ext cx="3297125" cy="178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54225" y="1369407"/>
            <a:ext cx="2554300" cy="1992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89700" y="0"/>
            <a:ext cx="2554300" cy="1702424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 txBox="1"/>
          <p:nvPr/>
        </p:nvSpPr>
        <p:spPr>
          <a:xfrm>
            <a:off x="45500" y="4717175"/>
            <a:ext cx="5801400" cy="3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100">
                <a:solidFill>
                  <a:schemeClr val="lt1"/>
                </a:solidFill>
              </a:rPr>
              <a:t>Set of photographs of the crater taken by Mathieu Rabeau © RMN – Grand Palais in 2015</a:t>
            </a:r>
            <a:endParaRPr sz="11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393251" cy="226127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7"/>
          <p:cNvSpPr txBox="1"/>
          <p:nvPr/>
        </p:nvSpPr>
        <p:spPr>
          <a:xfrm>
            <a:off x="0" y="2157000"/>
            <a:ext cx="34692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2800"/>
              </a:spcBef>
              <a:spcAft>
                <a:spcPts val="2800"/>
              </a:spcAft>
              <a:buNone/>
            </a:pPr>
            <a:r>
              <a:rPr lang="fr" sz="1200">
                <a:solidFill>
                  <a:schemeClr val="lt1"/>
                </a:solidFill>
              </a:rPr>
              <a:t>Photograph of the silver phiale with gilded navel, unknown author, 2015</a:t>
            </a:r>
            <a:endParaRPr sz="1200">
              <a:solidFill>
                <a:schemeClr val="lt1"/>
              </a:solidFill>
            </a:endParaRPr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647850"/>
            <a:ext cx="3054623" cy="1876626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/>
          <p:nvPr/>
        </p:nvSpPr>
        <p:spPr>
          <a:xfrm>
            <a:off x="0" y="4561800"/>
            <a:ext cx="35991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200">
                <a:solidFill>
                  <a:schemeClr val="lt1"/>
                </a:solidFill>
              </a:rPr>
              <a:t>Photograph of the reconstruction of the Hallstatt chariot from the Vix tomb, Claude Piard, 2014</a:t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</a:endParaRPr>
          </a:p>
        </p:txBody>
      </p:sp>
      <p:pic>
        <p:nvPicPr>
          <p:cNvPr id="88" name="Google Shape;8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58850" y="0"/>
            <a:ext cx="2517125" cy="2261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75975" y="0"/>
            <a:ext cx="2468026" cy="2261276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/>
        </p:nvSpPr>
        <p:spPr>
          <a:xfrm>
            <a:off x="4158850" y="2180250"/>
            <a:ext cx="48681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100">
                <a:solidFill>
                  <a:schemeClr val="lt1"/>
                </a:solidFill>
              </a:rPr>
              <a:t>Series of photographs of the gold torque taken by Mathieu Rabeau © RMN – Grand Palais in 2015</a:t>
            </a:r>
            <a:endParaRPr sz="11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</a:endParaRPr>
          </a:p>
        </p:txBody>
      </p:sp>
      <p:pic>
        <p:nvPicPr>
          <p:cNvPr id="91" name="Google Shape;91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10425" y="2647850"/>
            <a:ext cx="2517126" cy="119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58850" y="3844850"/>
            <a:ext cx="1298649" cy="1298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457495" y="3844850"/>
            <a:ext cx="1243725" cy="129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027550" y="2647850"/>
            <a:ext cx="2116449" cy="119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675973" y="3844850"/>
            <a:ext cx="1541427" cy="129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217400" y="3844850"/>
            <a:ext cx="1159251" cy="1298651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7"/>
          <p:cNvSpPr txBox="1"/>
          <p:nvPr/>
        </p:nvSpPr>
        <p:spPr>
          <a:xfrm>
            <a:off x="3054625" y="2620463"/>
            <a:ext cx="1476000" cy="86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100">
                <a:solidFill>
                  <a:schemeClr val="lt1"/>
                </a:solidFill>
              </a:rPr>
              <a:t>Photograph: Collection of objects found in the Vix tomb</a:t>
            </a:r>
            <a:r>
              <a:rPr lang="fr" sz="1100">
                <a:solidFill>
                  <a:schemeClr val="lt1"/>
                </a:solidFill>
              </a:rPr>
              <a:t>aken by Mathieu Rabeau © RMN – Grand Palais in 2015</a:t>
            </a:r>
            <a:r>
              <a:rPr lang="fr" sz="1100">
                <a:solidFill>
                  <a:schemeClr val="lt1"/>
                </a:solidFill>
              </a:rPr>
              <a:t> </a:t>
            </a:r>
            <a:endParaRPr sz="11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3000">
                <a:solidFill>
                  <a:schemeClr val="lt1"/>
                </a:solidFill>
              </a:rPr>
              <a:t>Bibliography:</a:t>
            </a:r>
            <a:endParaRPr sz="3000">
              <a:solidFill>
                <a:schemeClr val="lt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500"/>
              <a:buChar char="-"/>
            </a:pPr>
            <a:r>
              <a:rPr lang="fr" sz="1500">
                <a:solidFill>
                  <a:schemeClr val="lt1"/>
                </a:solidFill>
              </a:rPr>
              <a:t>Patrice Brun:Princes et princesses de la Celtique : le premier âge du fer en Europe (850-450 av. J.-C.), Paris, Errance, coll. « Hespérides », 1987, 216 p</a:t>
            </a:r>
            <a:endParaRPr sz="1500">
              <a:solidFill>
                <a:schemeClr val="lt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-"/>
            </a:pPr>
            <a:r>
              <a:rPr lang="fr" sz="1500">
                <a:solidFill>
                  <a:schemeClr val="lt1"/>
                </a:solidFill>
              </a:rPr>
              <a:t>« La tombe de la princesse celte de Vix commence à livrer de nouveaux secrets » , </a:t>
            </a:r>
            <a:r>
              <a:rPr i="1" lang="fr" sz="1500">
                <a:solidFill>
                  <a:schemeClr val="lt1"/>
                </a:solidFill>
              </a:rPr>
              <a:t>France Bleu</a:t>
            </a:r>
            <a:r>
              <a:rPr lang="fr" sz="1500">
                <a:solidFill>
                  <a:schemeClr val="lt1"/>
                </a:solidFill>
              </a:rPr>
              <a:t>,18 septembre 2019</a:t>
            </a:r>
            <a:endParaRPr sz="1500">
              <a:solidFill>
                <a:schemeClr val="lt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-"/>
            </a:pPr>
            <a:r>
              <a:rPr lang="fr" sz="1500">
                <a:solidFill>
                  <a:schemeClr val="lt1"/>
                </a:solidFill>
              </a:rPr>
              <a:t>Exposition numérique du trésor du Vix par </a:t>
            </a:r>
            <a:r>
              <a:rPr lang="fr" sz="15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Le Musée du Pays Châtillonnais,2025</a:t>
            </a:r>
            <a:endParaRPr sz="15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-"/>
            </a:pPr>
            <a:r>
              <a:rPr lang="fr" sz="1500">
                <a:solidFill>
                  <a:schemeClr val="lt1"/>
                </a:solidFill>
              </a:rPr>
              <a:t>Bruno Chaume/Tamara Grübel u.a.: </a:t>
            </a:r>
            <a:r>
              <a:rPr i="1" lang="fr" sz="1500">
                <a:solidFill>
                  <a:schemeClr val="lt1"/>
                </a:solidFill>
              </a:rPr>
              <a:t>Vix/Le mont Lassois. Recherches récentes sur le complexe aristocratique</a:t>
            </a:r>
            <a:r>
              <a:rPr lang="fr" sz="1500">
                <a:solidFill>
                  <a:schemeClr val="lt1"/>
                </a:solidFill>
              </a:rPr>
              <a:t>. In: </a:t>
            </a:r>
            <a:r>
              <a:rPr i="1" lang="fr" sz="1500">
                <a:solidFill>
                  <a:schemeClr val="lt1"/>
                </a:solidFill>
              </a:rPr>
              <a:t>Bourgogne, du Paléolithique au Moyen Âge</a:t>
            </a:r>
            <a:r>
              <a:rPr lang="fr" sz="1500">
                <a:solidFill>
                  <a:schemeClr val="lt1"/>
                </a:solidFill>
              </a:rPr>
              <a:t>, Dossiers d’Archéologie N° Hors Série 11, Dijon 2004, p. 30-37</a:t>
            </a:r>
            <a:endParaRPr sz="1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