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E378C4-F076-AEF8-2100-91B9D6B6D6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7CBA28F-BA05-ECA0-7192-ABEA80C0DC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05B0CF6-3CDD-AADC-3780-C8FF94492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B929-DB19-4DA0-A494-2C722E67F528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9EA92F7-1181-8F09-0229-4190C5BA2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791652-0BE1-DB9F-7692-98491C814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C300D-0D34-41A4-9804-DB74726A6E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55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EB7B46-525C-5300-933D-56E13B19C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76B451C-206A-BA8C-3767-24EB224014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A32220-8E6E-5B26-D672-D7AF02F42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B929-DB19-4DA0-A494-2C722E67F528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D850258-019B-1988-2265-786EED1F5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582BB3-C034-AD08-B282-843210711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C300D-0D34-41A4-9804-DB74726A6E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5631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85F607E-67D4-FEEF-9663-3177D8F8AB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F8787CB-F3D6-0ED7-49F9-65476BE25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CFD7984-B0EC-0FE3-A4AD-BDB8242A7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B929-DB19-4DA0-A494-2C722E67F528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EB26D4-2C34-7F74-94A4-9BAC1ACF0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921AF0-88DF-DEA0-7560-046D323EE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C300D-0D34-41A4-9804-DB74726A6E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4308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514EBD-984F-2A72-3EE7-85278FCCB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903A18-CCF3-909B-0CE3-28987C161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2516284-ED0D-F330-93FF-F80D08AF3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B929-DB19-4DA0-A494-2C722E67F528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A357FBD-7F6B-ECB4-CC73-83B85A9EB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2351488-533C-C6FE-6E4A-E8F6F13C7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C300D-0D34-41A4-9804-DB74726A6E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925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376158-A54C-E4DF-41B0-87D74AB3E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2007D14-957F-9421-91D0-765E6D2B6E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93173D-47A4-F703-5499-E4E85E673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B929-DB19-4DA0-A494-2C722E67F528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D6E566C-8A52-3EE9-3D2D-843F0ED59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86301BE-DDBB-248F-C192-3A8D9463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C300D-0D34-41A4-9804-DB74726A6E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044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17F66D-38F1-42FF-199D-B2307E3A7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066A80-838B-B8DF-15DF-E36384224B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FE40A16-2243-2CFF-DB30-E23F7046B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F0D95FD-6B08-D882-4AD7-42F8BF030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B929-DB19-4DA0-A494-2C722E67F528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8C6C14A-DA28-A499-5CC9-EB504C3C8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7F20F99-E6A6-3E21-A722-8CF1603E3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C300D-0D34-41A4-9804-DB74726A6E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541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A9A0F8-BDDA-A096-DC39-6C515FF40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F1979F6-079C-35EE-52BF-F3A358994E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9FC1AC0-F0F4-7466-7002-FD932240A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E4AED19-657E-EBC1-45AD-001BC1D1D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B4EBA4E-3536-9810-9DED-7989996E06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7CD21AEB-448F-FD3D-FF51-C0B88A99A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B929-DB19-4DA0-A494-2C722E67F528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A0A1FD4C-8463-49DE-A458-F98470C61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2FF3B1C-6683-2F71-AF14-25D7DAAD6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C300D-0D34-41A4-9804-DB74726A6E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2013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909DA4-00BA-A3E5-8401-98FD01812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C36F11E-8736-BECF-0FFA-3BF1BDA61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B929-DB19-4DA0-A494-2C722E67F528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BF8ACB2-B91A-ACAF-56D6-33EEB1B40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253C37F-9A7C-C5C4-3A8E-B2C880FCF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C300D-0D34-41A4-9804-DB74726A6E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00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600EF946-B463-8BF5-2CBE-464AB5CFC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B929-DB19-4DA0-A494-2C722E67F528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B7F4A84-06E2-894C-5EE0-E33D3241E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89E466E-21C0-9A0A-3B6D-0203819B9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C300D-0D34-41A4-9804-DB74726A6E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495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4C1790-E1F9-776F-17D2-FF509300B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EC337D-CF4A-9DCB-E604-AF28770EB3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C86C21B-88CC-9D45-634F-2C0497E17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30543A8-6916-F055-E1EC-CAD6D5BC1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B929-DB19-4DA0-A494-2C722E67F528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2025E9C-4317-2F2D-2401-E5461382E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629F211-50BB-4F34-2555-8EE2F437A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C300D-0D34-41A4-9804-DB74726A6E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0798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2AC5A0-5BE8-43B5-5D60-507298EA3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9D11EE7-D731-AF09-0156-9471F6BBCD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946720E-0CA9-AF95-158B-1EC152B05A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6C3EDB5-4124-AF34-3C2E-A0D9C065A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FB929-DB19-4DA0-A494-2C722E67F528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8B2F3CA-7A85-0D52-299F-AF069CA1B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7D950F7-181E-2FEE-1702-FFDDC71C5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C300D-0D34-41A4-9804-DB74726A6E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5628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63F3DD0-2237-3BEB-52F2-70D89CAF4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6517A87-E64A-2CF9-7D23-8738587B0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440B3F-A5CA-A472-ED87-ACC234AA63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FB929-DB19-4DA0-A494-2C722E67F528}" type="datetimeFigureOut">
              <a:rPr lang="cs-CZ" smtClean="0"/>
              <a:t>03.08.2023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DEB2A21-D902-2374-27FF-6864E1C8D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58A3DF1-81CD-C30D-C77E-B3F22EDDD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C300D-0D34-41A4-9804-DB74726A6E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108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AC92A7-80EA-4903-529B-F1B6BB2F4B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Genologie</a:t>
            </a:r>
            <a:r>
              <a:rPr lang="cs-CZ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středověké literatury</a:t>
            </a:r>
            <a:endParaRPr lang="cs-CZ" sz="40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DC88353-8508-361A-AD4F-11DBB7C520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87891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9BCEB-AA95-176C-1174-549B8A29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285142-0421-7BDE-9A7C-35E16C23C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cap="sm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prozaická tvorba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duchovní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(hagiografie, duchovní povídky)</a:t>
            </a:r>
          </a:p>
          <a:p>
            <a:pPr marL="342900" lvl="0" indent="-34290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„světská“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rytířská povídka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Alexander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Apollonovi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Kronika o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Štilfrídovi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Kronika o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Bruncvíkovi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cestopis 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Marco Polo: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Milion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cestopis Johna </a:t>
            </a:r>
            <a:r>
              <a:rPr lang="cs-CZ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Mandevilla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kronika  </a:t>
            </a:r>
          </a:p>
          <a:p>
            <a:pPr marL="342900" lvl="0" indent="-34290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traktát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(a nauková a administrativní literatura)  </a:t>
            </a:r>
          </a:p>
          <a:p>
            <a:pPr marL="342900" lvl="0" indent="-34290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homiletika</a:t>
            </a:r>
            <a:endParaRPr lang="cs-CZ" sz="18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prozaické spory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581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9BCEB-AA95-176C-1174-549B8A29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285142-0421-7BDE-9A7C-35E16C23C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žánrová příslušnost mnohdy není dostatečným východiskem pro literárněhistorické poznání – hledisko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aktuální funkčnosti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89948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9BCEB-AA95-176C-1174-549B8A29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Základní literatura</a:t>
            </a:r>
            <a:endParaRPr lang="cs-CZ" sz="3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285142-0421-7BDE-9A7C-35E16C23C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Lichačov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Dmitrij Sergejevič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Poetika staroruské literatury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Odeon, Praha 1975.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Kolár, Jaroslav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Návraty bez konce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Atlantis, Brno 1999.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Petrů, Eduard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Vzdálené hlasy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cs-CZ" sz="15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Votobia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Olomouc 1996.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Mocná, Dagmar – Peterka, Josef et al.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cs-CZ" sz="15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5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Encyklopedie literárních žánrů</a:t>
            </a:r>
            <a:r>
              <a:rPr lang="cs-CZ" sz="15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Paseka, Praha 2004.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7288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9BCEB-AA95-176C-1174-549B8A29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285142-0421-7BDE-9A7C-35E16C23C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Žánr jako prostředek klasifikace literatury </a:t>
            </a:r>
          </a:p>
          <a:p>
            <a:pPr algn="just">
              <a:buSzPts val="2200"/>
              <a:tabLst>
                <a:tab pos="1106805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pomocník uvědomování si intertextových vazeb v synchronním i diachronním aspektu </a:t>
            </a:r>
          </a:p>
          <a:p>
            <a:pPr algn="just">
              <a:buSzPts val="2200"/>
              <a:tabLst>
                <a:tab pos="1106805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nabízí možnost literární tvorbu určitým způsobem třídit, zejména chybí-li jiná kritéria (resp. jsou-li nejistá) </a:t>
            </a:r>
          </a:p>
          <a:p>
            <a:pPr marL="0" indent="0" algn="just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viz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českojazyčnou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literaturu 14. století jako „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literaturu bez autorů a generací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  </a:t>
            </a:r>
          </a:p>
          <a:p>
            <a:pPr marL="0" indent="0" algn="just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„</a:t>
            </a:r>
            <a:r>
              <a:rPr lang="cs-CZ" sz="1800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historicky vzniklý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útvar slovesného projevu, který spojuje literární díla příbuzné látky, zaměření, společenského určení a způsobu zpracování a vytváří vzhledem ke své úspěšnosti v kulturním životě </a:t>
            </a:r>
            <a:r>
              <a:rPr lang="cs-CZ" sz="1800" i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model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jemuž se připodobňují nebo na jehož pozadí vznikají nová díla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 (J. Kolár)</a:t>
            </a:r>
          </a:p>
          <a:p>
            <a:pPr marL="0" indent="0" algn="just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pro středověkou literaturu v češtině úlohu pozadí vytváří latinská literatura, u některých žánrů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vernakulární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literatura (při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vernakularizaci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literatury vznik nových témat, literárních typů ad., i žánrů)  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5069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9BCEB-AA95-176C-1174-549B8A29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Specifika středověké </a:t>
            </a:r>
            <a:r>
              <a:rPr lang="cs-CZ" sz="3000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genologie</a:t>
            </a:r>
            <a:endParaRPr lang="cs-CZ" sz="3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285142-0421-7BDE-9A7C-35E16C23C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absence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teoretické reflexe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žánru x existence žánrového cítění (viz např. parodii žánrů)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nejednoznačná žánrová terminologie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(nutná žánrová analýza textu)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svébytný žánrový systém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vzhledem k předchozímu i následujícímu literárnímu dění 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„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žánrová neurčitost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“, míšení žánrových postupů,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žánrová hybridita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většina žánrů patří mezi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smíšené, přechodové formy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literárních druhů (prolínání lyrického, epického i dramatického; tzv. čtvrtý, pragmatický literární druh – didaktická literatura)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inspirace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žánry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obsaženými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v bibli;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většina prestižních středověkých žánrů geneticky spjata s náboženským životem či liturgickým obřadem – primárně funkce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náboženská, liturgická, kultická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54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9BCEB-AA95-176C-1174-549B8A29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285142-0421-7BDE-9A7C-35E16C23C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Pokusy o novou žánrovou terminologii vypracovanou na materiálu středověké literatury:</a:t>
            </a: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D. </a:t>
            </a:r>
            <a:r>
              <a:rPr lang="cs-CZ" sz="2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Lichačev</a:t>
            </a: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: hierarchické uspořádání středověkých žánrů</a:t>
            </a: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  <a:p>
            <a:pPr marL="742950" lvl="1" indent="-28575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"/>
              <a:tabLst>
                <a:tab pos="914400" algn="l"/>
              </a:tabLst>
            </a:pPr>
            <a:r>
              <a:rPr lang="cs-CZ" sz="2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žánry jednoduché</a:t>
            </a: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  <a:p>
            <a:pPr marL="742950" lvl="1" indent="-28575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"/>
              <a:tabLst>
                <a:tab pos="914400" algn="l"/>
              </a:tabLst>
            </a:pPr>
            <a:r>
              <a:rPr lang="cs-CZ" sz="2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žánry složené</a:t>
            </a: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(„opus </a:t>
            </a:r>
            <a:r>
              <a:rPr lang="cs-CZ" sz="2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mixtum</a:t>
            </a: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“)</a:t>
            </a: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A. </a:t>
            </a:r>
            <a:r>
              <a:rPr lang="cs-CZ" sz="2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Jolles</a:t>
            </a:r>
            <a:r>
              <a:rPr lang="cs-CZ" sz="2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: </a:t>
            </a:r>
            <a:r>
              <a:rPr lang="cs-CZ" sz="22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jednoduché formy</a:t>
            </a: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Wingdings" panose="05000000000000000000" pitchFamily="2" charset="2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8119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9BCEB-AA95-176C-1174-549B8A29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0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Žánry české literatury raného a vrcholného středověku</a:t>
            </a:r>
            <a:endParaRPr lang="cs-CZ" sz="3000" u="sng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285142-0421-7BDE-9A7C-35E16C23C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Dominující žánry české raně středověké literatury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historiografické (kronika)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hagiografické (legenda)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homiletické (kázání)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hymnografické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(duchovní lyrika)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liturgické drama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SzPts val="2200"/>
              <a:buFont typeface="Wingdings" panose="05000000000000000000" pitchFamily="2" charset="2"/>
              <a:buChar char="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Wingdings" panose="05000000000000000000" pitchFamily="2" charset="2"/>
              </a:rPr>
              <a:t> traktátová literatura (nauková – právnická, teologická, filozofická)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2747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9BCEB-AA95-176C-1174-549B8A29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285142-0421-7BDE-9A7C-35E16C23C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Žánry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bohemikální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literatury 13. století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výrazná změna jazyková (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vernakularizace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literatura v češtině – minimální obohacení žánry spjatými s 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vernakulárními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jazyky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3892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9BCEB-AA95-176C-1174-549B8A29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285142-0421-7BDE-9A7C-35E16C23C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Dominující žánry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bohemikální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literatury 14. století 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„zlatý věk české literatury“?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výrazná kvantitativní změna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žánry spjaté s 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univerzitním diskurzem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6608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9BCEB-AA95-176C-1174-549B8A29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285142-0421-7BDE-9A7C-35E16C23C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výrazná kvantitativní změna zejm. v česky psané literatuře: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lvl="1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SzPts val="2200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propracovávání výrazových možností češtiny jako literárního jazyka: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A) vznik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česky psané prózy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(50. léta 14. století) – t. ř.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Dominikán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Pasionál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Život Krista Pána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Životy svatých Otců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první úplný překlad bible do češtiny       </a:t>
            </a:r>
          </a:p>
          <a:p>
            <a:pPr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B) tříbení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češtiny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jako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odborného jazyka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(terminologie)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Bartoloměj z Chlumce řečený </a:t>
            </a:r>
            <a:r>
              <a:rPr lang="cs-CZ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Claretus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veršované slovníky a encyklopedie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Tomáš Štítný ze Štítného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česky psané náboženské spisy popularizující církevní učení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1982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09BCEB-AA95-176C-1174-549B8A29A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285142-0421-7BDE-9A7C-35E16C23C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nové žánry spjaté s 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vernakulárními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jazyky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b="1" cap="small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veršovaná tvorba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epika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– duchovní (legenda)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	– „světská“ (rytířský a milostný epos) 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lyrika	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– duchovní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– „světská“ (milostná, satirická; žákovská) 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útvary lyricko-epicko-dramatické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(satira, spor) </a:t>
            </a: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a lyricko-dramatické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(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plankt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, tzv. umučení Páně)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didaktické skladby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(rady, naučení, zrcadla)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ts val="22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1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drama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 – velikonoční a vánoční hry 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SzPts val="2200"/>
              <a:buNone/>
              <a:tabLst>
                <a:tab pos="457200" algn="l"/>
              </a:tabLst>
            </a:pP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 –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žakéřská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tvorba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212550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665</Words>
  <Application>Microsoft Office PowerPoint</Application>
  <PresentationFormat>Širokoúhlá obrazovka</PresentationFormat>
  <Paragraphs>88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Wingdings</vt:lpstr>
      <vt:lpstr>Motiv Office</vt:lpstr>
      <vt:lpstr>Genologie středověké literatury</vt:lpstr>
      <vt:lpstr>Prezentace aplikace PowerPoint</vt:lpstr>
      <vt:lpstr>Specifika středověké genologie</vt:lpstr>
      <vt:lpstr>Prezentace aplikace PowerPoint</vt:lpstr>
      <vt:lpstr>Žánry české literatury raného a vrcholného středověku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Základní 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Genologie středověké literatury</dc:title>
  <dc:creator>Činčurová, Bára</dc:creator>
  <cp:lastModifiedBy>Činčurová, Bára</cp:lastModifiedBy>
  <cp:revision>2</cp:revision>
  <dcterms:created xsi:type="dcterms:W3CDTF">2023-08-01T15:17:00Z</dcterms:created>
  <dcterms:modified xsi:type="dcterms:W3CDTF">2023-08-02T22:43:38Z</dcterms:modified>
</cp:coreProperties>
</file>