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76" r:id="rId13"/>
    <p:sldId id="265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éta Zandlová" userId="f597e985-6016-45b0-9e05-c32aa333b728" providerId="ADAL" clId="{959AF3AD-F430-4EF3-A795-D01012F5123D}"/>
    <pc:docChg chg="undo redo custSel addSld delSld modSld">
      <pc:chgData name="Markéta Zandlová" userId="f597e985-6016-45b0-9e05-c32aa333b728" providerId="ADAL" clId="{959AF3AD-F430-4EF3-A795-D01012F5123D}" dt="2020-12-07T10:34:30.566" v="2947" actId="255"/>
      <pc:docMkLst>
        <pc:docMk/>
      </pc:docMkLst>
      <pc:sldChg chg="modSp mod">
        <pc:chgData name="Markéta Zandlová" userId="f597e985-6016-45b0-9e05-c32aa333b728" providerId="ADAL" clId="{959AF3AD-F430-4EF3-A795-D01012F5123D}" dt="2020-12-06T20:10:42.452" v="2804" actId="113"/>
        <pc:sldMkLst>
          <pc:docMk/>
          <pc:sldMk cId="1371987081" sldId="256"/>
        </pc:sldMkLst>
        <pc:spChg chg="mod">
          <ac:chgData name="Markéta Zandlová" userId="f597e985-6016-45b0-9e05-c32aa333b728" providerId="ADAL" clId="{959AF3AD-F430-4EF3-A795-D01012F5123D}" dt="2020-12-06T20:10:42.452" v="2804" actId="113"/>
          <ac:spMkLst>
            <pc:docMk/>
            <pc:sldMk cId="1371987081" sldId="256"/>
            <ac:spMk id="2" creationId="{51715A1F-69FC-4DA3-847B-D0D8E692402C}"/>
          </ac:spMkLst>
        </pc:spChg>
      </pc:sldChg>
      <pc:sldChg chg="modSp mod">
        <pc:chgData name="Markéta Zandlová" userId="f597e985-6016-45b0-9e05-c32aa333b728" providerId="ADAL" clId="{959AF3AD-F430-4EF3-A795-D01012F5123D}" dt="2020-12-07T10:26:03.953" v="2946" actId="20577"/>
        <pc:sldMkLst>
          <pc:docMk/>
          <pc:sldMk cId="2334982091" sldId="259"/>
        </pc:sldMkLst>
        <pc:spChg chg="mod">
          <ac:chgData name="Markéta Zandlová" userId="f597e985-6016-45b0-9e05-c32aa333b728" providerId="ADAL" clId="{959AF3AD-F430-4EF3-A795-D01012F5123D}" dt="2020-12-07T10:26:03.953" v="2946" actId="20577"/>
          <ac:spMkLst>
            <pc:docMk/>
            <pc:sldMk cId="2334982091" sldId="259"/>
            <ac:spMk id="2" creationId="{9E2581C5-573B-4A4D-AD96-B13D45193ACA}"/>
          </ac:spMkLst>
        </pc:spChg>
      </pc:sldChg>
      <pc:sldChg chg="modSp mod">
        <pc:chgData name="Markéta Zandlová" userId="f597e985-6016-45b0-9e05-c32aa333b728" providerId="ADAL" clId="{959AF3AD-F430-4EF3-A795-D01012F5123D}" dt="2020-12-04T21:07:12.071" v="74" actId="27636"/>
        <pc:sldMkLst>
          <pc:docMk/>
          <pc:sldMk cId="2061851288" sldId="260"/>
        </pc:sldMkLst>
        <pc:spChg chg="mod">
          <ac:chgData name="Markéta Zandlová" userId="f597e985-6016-45b0-9e05-c32aa333b728" providerId="ADAL" clId="{959AF3AD-F430-4EF3-A795-D01012F5123D}" dt="2020-12-04T21:07:12.071" v="74" actId="27636"/>
          <ac:spMkLst>
            <pc:docMk/>
            <pc:sldMk cId="2061851288" sldId="260"/>
            <ac:spMk id="3" creationId="{C7BA87E0-7322-4C70-8F8D-B4B6A289BB1D}"/>
          </ac:spMkLst>
        </pc:spChg>
      </pc:sldChg>
      <pc:sldChg chg="delSp modSp new mod">
        <pc:chgData name="Markéta Zandlová" userId="f597e985-6016-45b0-9e05-c32aa333b728" providerId="ADAL" clId="{959AF3AD-F430-4EF3-A795-D01012F5123D}" dt="2020-12-04T21:12:45.653" v="214" actId="6549"/>
        <pc:sldMkLst>
          <pc:docMk/>
          <pc:sldMk cId="3526730804" sldId="261"/>
        </pc:sldMkLst>
        <pc:spChg chg="del mod">
          <ac:chgData name="Markéta Zandlová" userId="f597e985-6016-45b0-9e05-c32aa333b728" providerId="ADAL" clId="{959AF3AD-F430-4EF3-A795-D01012F5123D}" dt="2020-12-04T21:07:46.881" v="78" actId="478"/>
          <ac:spMkLst>
            <pc:docMk/>
            <pc:sldMk cId="3526730804" sldId="261"/>
            <ac:spMk id="2" creationId="{54E96ACF-6488-40E2-850D-D3670A45D98F}"/>
          </ac:spMkLst>
        </pc:spChg>
        <pc:spChg chg="mod">
          <ac:chgData name="Markéta Zandlová" userId="f597e985-6016-45b0-9e05-c32aa333b728" providerId="ADAL" clId="{959AF3AD-F430-4EF3-A795-D01012F5123D}" dt="2020-12-04T21:12:45.653" v="214" actId="6549"/>
          <ac:spMkLst>
            <pc:docMk/>
            <pc:sldMk cId="3526730804" sldId="261"/>
            <ac:spMk id="3" creationId="{5D0DF353-A017-4C37-989C-9137E27507F4}"/>
          </ac:spMkLst>
        </pc:spChg>
      </pc:sldChg>
      <pc:sldChg chg="modSp new mod">
        <pc:chgData name="Markéta Zandlová" userId="f597e985-6016-45b0-9e05-c32aa333b728" providerId="ADAL" clId="{959AF3AD-F430-4EF3-A795-D01012F5123D}" dt="2020-12-04T21:21:10.021" v="276" actId="14100"/>
        <pc:sldMkLst>
          <pc:docMk/>
          <pc:sldMk cId="2921974427" sldId="262"/>
        </pc:sldMkLst>
        <pc:spChg chg="mod">
          <ac:chgData name="Markéta Zandlová" userId="f597e985-6016-45b0-9e05-c32aa333b728" providerId="ADAL" clId="{959AF3AD-F430-4EF3-A795-D01012F5123D}" dt="2020-12-04T21:21:10.021" v="276" actId="14100"/>
          <ac:spMkLst>
            <pc:docMk/>
            <pc:sldMk cId="2921974427" sldId="262"/>
            <ac:spMk id="2" creationId="{CF6A4F01-E0F1-4120-A352-945743ED560D}"/>
          </ac:spMkLst>
        </pc:spChg>
        <pc:spChg chg="mod">
          <ac:chgData name="Markéta Zandlová" userId="f597e985-6016-45b0-9e05-c32aa333b728" providerId="ADAL" clId="{959AF3AD-F430-4EF3-A795-D01012F5123D}" dt="2020-12-04T21:21:01.425" v="274" actId="403"/>
          <ac:spMkLst>
            <pc:docMk/>
            <pc:sldMk cId="2921974427" sldId="262"/>
            <ac:spMk id="3" creationId="{0E1E880D-D2A2-4A70-B7B7-37CBA7EC4216}"/>
          </ac:spMkLst>
        </pc:spChg>
      </pc:sldChg>
      <pc:sldChg chg="delSp modSp new mod">
        <pc:chgData name="Markéta Zandlová" userId="f597e985-6016-45b0-9e05-c32aa333b728" providerId="ADAL" clId="{959AF3AD-F430-4EF3-A795-D01012F5123D}" dt="2020-12-04T21:22:30.170" v="299" actId="20577"/>
        <pc:sldMkLst>
          <pc:docMk/>
          <pc:sldMk cId="3810708328" sldId="263"/>
        </pc:sldMkLst>
        <pc:spChg chg="del mod">
          <ac:chgData name="Markéta Zandlová" userId="f597e985-6016-45b0-9e05-c32aa333b728" providerId="ADAL" clId="{959AF3AD-F430-4EF3-A795-D01012F5123D}" dt="2020-12-04T21:21:24.973" v="280" actId="478"/>
          <ac:spMkLst>
            <pc:docMk/>
            <pc:sldMk cId="3810708328" sldId="263"/>
            <ac:spMk id="2" creationId="{227C55DE-693E-4DF6-AC4D-CD154BCD22CC}"/>
          </ac:spMkLst>
        </pc:spChg>
        <pc:spChg chg="mod">
          <ac:chgData name="Markéta Zandlová" userId="f597e985-6016-45b0-9e05-c32aa333b728" providerId="ADAL" clId="{959AF3AD-F430-4EF3-A795-D01012F5123D}" dt="2020-12-04T21:22:30.170" v="299" actId="20577"/>
          <ac:spMkLst>
            <pc:docMk/>
            <pc:sldMk cId="3810708328" sldId="263"/>
            <ac:spMk id="3" creationId="{3E54BFE2-53C0-4A18-B585-F3E7B1677735}"/>
          </ac:spMkLst>
        </pc:spChg>
      </pc:sldChg>
      <pc:sldChg chg="modSp new mod">
        <pc:chgData name="Markéta Zandlová" userId="f597e985-6016-45b0-9e05-c32aa333b728" providerId="ADAL" clId="{959AF3AD-F430-4EF3-A795-D01012F5123D}" dt="2020-12-04T21:47:10.509" v="396" actId="122"/>
        <pc:sldMkLst>
          <pc:docMk/>
          <pc:sldMk cId="3611626440" sldId="264"/>
        </pc:sldMkLst>
        <pc:spChg chg="mod">
          <ac:chgData name="Markéta Zandlová" userId="f597e985-6016-45b0-9e05-c32aa333b728" providerId="ADAL" clId="{959AF3AD-F430-4EF3-A795-D01012F5123D}" dt="2020-12-04T21:22:58.081" v="306" actId="403"/>
          <ac:spMkLst>
            <pc:docMk/>
            <pc:sldMk cId="3611626440" sldId="264"/>
            <ac:spMk id="2" creationId="{1DE5BB96-926A-4870-87F8-07799E112B3E}"/>
          </ac:spMkLst>
        </pc:spChg>
        <pc:spChg chg="mod">
          <ac:chgData name="Markéta Zandlová" userId="f597e985-6016-45b0-9e05-c32aa333b728" providerId="ADAL" clId="{959AF3AD-F430-4EF3-A795-D01012F5123D}" dt="2020-12-04T21:47:10.509" v="396" actId="122"/>
          <ac:spMkLst>
            <pc:docMk/>
            <pc:sldMk cId="3611626440" sldId="264"/>
            <ac:spMk id="3" creationId="{D33DD40A-4C3D-4938-8C98-0D9F7F79DE98}"/>
          </ac:spMkLst>
        </pc:spChg>
      </pc:sldChg>
      <pc:sldChg chg="modSp new mod">
        <pc:chgData name="Markéta Zandlová" userId="f597e985-6016-45b0-9e05-c32aa333b728" providerId="ADAL" clId="{959AF3AD-F430-4EF3-A795-D01012F5123D}" dt="2020-12-04T21:59:53.086" v="455" actId="20577"/>
        <pc:sldMkLst>
          <pc:docMk/>
          <pc:sldMk cId="590046294" sldId="265"/>
        </pc:sldMkLst>
        <pc:spChg chg="mod">
          <ac:chgData name="Markéta Zandlová" userId="f597e985-6016-45b0-9e05-c32aa333b728" providerId="ADAL" clId="{959AF3AD-F430-4EF3-A795-D01012F5123D}" dt="2020-12-04T21:54:39.240" v="405" actId="14100"/>
          <ac:spMkLst>
            <pc:docMk/>
            <pc:sldMk cId="590046294" sldId="265"/>
            <ac:spMk id="2" creationId="{7AFD3E56-C958-4ECD-87AF-C7D27488F219}"/>
          </ac:spMkLst>
        </pc:spChg>
        <pc:spChg chg="mod">
          <ac:chgData name="Markéta Zandlová" userId="f597e985-6016-45b0-9e05-c32aa333b728" providerId="ADAL" clId="{959AF3AD-F430-4EF3-A795-D01012F5123D}" dt="2020-12-04T21:59:53.086" v="455" actId="20577"/>
          <ac:spMkLst>
            <pc:docMk/>
            <pc:sldMk cId="590046294" sldId="265"/>
            <ac:spMk id="3" creationId="{5938CA9F-1AD5-4E35-806C-23A13304C34A}"/>
          </ac:spMkLst>
        </pc:spChg>
      </pc:sldChg>
      <pc:sldChg chg="modSp new mod">
        <pc:chgData name="Markéta Zandlová" userId="f597e985-6016-45b0-9e05-c32aa333b728" providerId="ADAL" clId="{959AF3AD-F430-4EF3-A795-D01012F5123D}" dt="2020-12-06T18:49:00.507" v="741" actId="20577"/>
        <pc:sldMkLst>
          <pc:docMk/>
          <pc:sldMk cId="391314837" sldId="266"/>
        </pc:sldMkLst>
        <pc:spChg chg="mod">
          <ac:chgData name="Markéta Zandlová" userId="f597e985-6016-45b0-9e05-c32aa333b728" providerId="ADAL" clId="{959AF3AD-F430-4EF3-A795-D01012F5123D}" dt="2020-12-06T18:46:21.772" v="677" actId="14100"/>
          <ac:spMkLst>
            <pc:docMk/>
            <pc:sldMk cId="391314837" sldId="266"/>
            <ac:spMk id="2" creationId="{26D8C8C2-8725-4579-A7CD-6A7E70D6FED4}"/>
          </ac:spMkLst>
        </pc:spChg>
        <pc:spChg chg="mod">
          <ac:chgData name="Markéta Zandlová" userId="f597e985-6016-45b0-9e05-c32aa333b728" providerId="ADAL" clId="{959AF3AD-F430-4EF3-A795-D01012F5123D}" dt="2020-12-06T18:49:00.507" v="741" actId="20577"/>
          <ac:spMkLst>
            <pc:docMk/>
            <pc:sldMk cId="391314837" sldId="266"/>
            <ac:spMk id="3" creationId="{7E947302-55EC-4CAB-A31F-231B18440E5B}"/>
          </ac:spMkLst>
        </pc:spChg>
      </pc:sldChg>
      <pc:sldChg chg="addSp delSp modSp new mod">
        <pc:chgData name="Markéta Zandlová" userId="f597e985-6016-45b0-9e05-c32aa333b728" providerId="ADAL" clId="{959AF3AD-F430-4EF3-A795-D01012F5123D}" dt="2020-12-06T19:48:36.672" v="1607" actId="20577"/>
        <pc:sldMkLst>
          <pc:docMk/>
          <pc:sldMk cId="3465550376" sldId="267"/>
        </pc:sldMkLst>
        <pc:spChg chg="mod">
          <ac:chgData name="Markéta Zandlová" userId="f597e985-6016-45b0-9e05-c32aa333b728" providerId="ADAL" clId="{959AF3AD-F430-4EF3-A795-D01012F5123D}" dt="2020-12-06T19:48:36.672" v="1607" actId="20577"/>
          <ac:spMkLst>
            <pc:docMk/>
            <pc:sldMk cId="3465550376" sldId="267"/>
            <ac:spMk id="2" creationId="{7E47644E-6FDF-4297-8131-E7D3641844EE}"/>
          </ac:spMkLst>
        </pc:spChg>
        <pc:spChg chg="mod">
          <ac:chgData name="Markéta Zandlová" userId="f597e985-6016-45b0-9e05-c32aa333b728" providerId="ADAL" clId="{959AF3AD-F430-4EF3-A795-D01012F5123D}" dt="2020-12-06T18:53:50.163" v="1055" actId="20577"/>
          <ac:spMkLst>
            <pc:docMk/>
            <pc:sldMk cId="3465550376" sldId="267"/>
            <ac:spMk id="3" creationId="{EB541733-990A-42F9-914E-E214676DBD8C}"/>
          </ac:spMkLst>
        </pc:spChg>
        <pc:spChg chg="add del">
          <ac:chgData name="Markéta Zandlová" userId="f597e985-6016-45b0-9e05-c32aa333b728" providerId="ADAL" clId="{959AF3AD-F430-4EF3-A795-D01012F5123D}" dt="2020-12-06T18:49:19.014" v="744" actId="22"/>
          <ac:spMkLst>
            <pc:docMk/>
            <pc:sldMk cId="3465550376" sldId="267"/>
            <ac:spMk id="5" creationId="{02504B96-25ED-4F45-8D98-24DBA3A2F0D6}"/>
          </ac:spMkLst>
        </pc:spChg>
      </pc:sldChg>
      <pc:sldChg chg="delSp modSp new mod">
        <pc:chgData name="Markéta Zandlová" userId="f597e985-6016-45b0-9e05-c32aa333b728" providerId="ADAL" clId="{959AF3AD-F430-4EF3-A795-D01012F5123D}" dt="2020-12-06T18:56:16.343" v="1113" actId="20577"/>
        <pc:sldMkLst>
          <pc:docMk/>
          <pc:sldMk cId="1786599921" sldId="268"/>
        </pc:sldMkLst>
        <pc:spChg chg="del mod">
          <ac:chgData name="Markéta Zandlová" userId="f597e985-6016-45b0-9e05-c32aa333b728" providerId="ADAL" clId="{959AF3AD-F430-4EF3-A795-D01012F5123D}" dt="2020-12-06T18:54:34.725" v="1058" actId="478"/>
          <ac:spMkLst>
            <pc:docMk/>
            <pc:sldMk cId="1786599921" sldId="268"/>
            <ac:spMk id="2" creationId="{C985B220-923C-4E65-AF81-25887DEC4F49}"/>
          </ac:spMkLst>
        </pc:spChg>
        <pc:spChg chg="mod">
          <ac:chgData name="Markéta Zandlová" userId="f597e985-6016-45b0-9e05-c32aa333b728" providerId="ADAL" clId="{959AF3AD-F430-4EF3-A795-D01012F5123D}" dt="2020-12-06T18:56:16.343" v="1113" actId="20577"/>
          <ac:spMkLst>
            <pc:docMk/>
            <pc:sldMk cId="1786599921" sldId="268"/>
            <ac:spMk id="3" creationId="{F65CCCCC-9B25-4976-8EA6-892F68215A55}"/>
          </ac:spMkLst>
        </pc:spChg>
      </pc:sldChg>
      <pc:sldChg chg="modSp new mod">
        <pc:chgData name="Markéta Zandlová" userId="f597e985-6016-45b0-9e05-c32aa333b728" providerId="ADAL" clId="{959AF3AD-F430-4EF3-A795-D01012F5123D}" dt="2020-12-06T19:13:33.396" v="1283" actId="20577"/>
        <pc:sldMkLst>
          <pc:docMk/>
          <pc:sldMk cId="806999501" sldId="269"/>
        </pc:sldMkLst>
        <pc:spChg chg="mod">
          <ac:chgData name="Markéta Zandlová" userId="f597e985-6016-45b0-9e05-c32aa333b728" providerId="ADAL" clId="{959AF3AD-F430-4EF3-A795-D01012F5123D}" dt="2020-12-06T19:09:15.685" v="1118"/>
          <ac:spMkLst>
            <pc:docMk/>
            <pc:sldMk cId="806999501" sldId="269"/>
            <ac:spMk id="2" creationId="{E2841768-5C0F-4AFA-BB0A-314348CB67B2}"/>
          </ac:spMkLst>
        </pc:spChg>
        <pc:spChg chg="mod">
          <ac:chgData name="Markéta Zandlová" userId="f597e985-6016-45b0-9e05-c32aa333b728" providerId="ADAL" clId="{959AF3AD-F430-4EF3-A795-D01012F5123D}" dt="2020-12-06T19:13:33.396" v="1283" actId="20577"/>
          <ac:spMkLst>
            <pc:docMk/>
            <pc:sldMk cId="806999501" sldId="269"/>
            <ac:spMk id="3" creationId="{F1151360-4C76-4376-AC24-FBE3C2C94DB7}"/>
          </ac:spMkLst>
        </pc:spChg>
      </pc:sldChg>
      <pc:sldChg chg="modSp new mod">
        <pc:chgData name="Markéta Zandlová" userId="f597e985-6016-45b0-9e05-c32aa333b728" providerId="ADAL" clId="{959AF3AD-F430-4EF3-A795-D01012F5123D}" dt="2020-12-06T19:51:28.289" v="1865" actId="20577"/>
        <pc:sldMkLst>
          <pc:docMk/>
          <pc:sldMk cId="1496480921" sldId="270"/>
        </pc:sldMkLst>
        <pc:spChg chg="mod">
          <ac:chgData name="Markéta Zandlová" userId="f597e985-6016-45b0-9e05-c32aa333b728" providerId="ADAL" clId="{959AF3AD-F430-4EF3-A795-D01012F5123D}" dt="2020-12-06T19:17:13.142" v="1290" actId="14100"/>
          <ac:spMkLst>
            <pc:docMk/>
            <pc:sldMk cId="1496480921" sldId="270"/>
            <ac:spMk id="2" creationId="{2B876889-C767-4AEB-991E-DF98F02D9D1E}"/>
          </ac:spMkLst>
        </pc:spChg>
        <pc:spChg chg="mod">
          <ac:chgData name="Markéta Zandlová" userId="f597e985-6016-45b0-9e05-c32aa333b728" providerId="ADAL" clId="{959AF3AD-F430-4EF3-A795-D01012F5123D}" dt="2020-12-06T19:51:28.289" v="1865" actId="20577"/>
          <ac:spMkLst>
            <pc:docMk/>
            <pc:sldMk cId="1496480921" sldId="270"/>
            <ac:spMk id="3" creationId="{F57E248C-832D-4616-914B-D9CE7746064D}"/>
          </ac:spMkLst>
        </pc:spChg>
      </pc:sldChg>
      <pc:sldChg chg="modSp new mod">
        <pc:chgData name="Markéta Zandlová" userId="f597e985-6016-45b0-9e05-c32aa333b728" providerId="ADAL" clId="{959AF3AD-F430-4EF3-A795-D01012F5123D}" dt="2020-12-07T10:34:30.566" v="2947" actId="255"/>
        <pc:sldMkLst>
          <pc:docMk/>
          <pc:sldMk cId="1630003264" sldId="271"/>
        </pc:sldMkLst>
        <pc:spChg chg="mod">
          <ac:chgData name="Markéta Zandlová" userId="f597e985-6016-45b0-9e05-c32aa333b728" providerId="ADAL" clId="{959AF3AD-F430-4EF3-A795-D01012F5123D}" dt="2020-12-06T19:51:37.497" v="1866" actId="113"/>
          <ac:spMkLst>
            <pc:docMk/>
            <pc:sldMk cId="1630003264" sldId="271"/>
            <ac:spMk id="2" creationId="{7E8BDBB4-57C3-4433-99D9-10E2805002EB}"/>
          </ac:spMkLst>
        </pc:spChg>
        <pc:spChg chg="mod">
          <ac:chgData name="Markéta Zandlová" userId="f597e985-6016-45b0-9e05-c32aa333b728" providerId="ADAL" clId="{959AF3AD-F430-4EF3-A795-D01012F5123D}" dt="2020-12-07T10:34:30.566" v="2947" actId="255"/>
          <ac:spMkLst>
            <pc:docMk/>
            <pc:sldMk cId="1630003264" sldId="271"/>
            <ac:spMk id="3" creationId="{FBD7C6C5-328A-497E-9BEA-E64E4AA66DB0}"/>
          </ac:spMkLst>
        </pc:spChg>
      </pc:sldChg>
      <pc:sldChg chg="delSp modSp new mod">
        <pc:chgData name="Markéta Zandlová" userId="f597e985-6016-45b0-9e05-c32aa333b728" providerId="ADAL" clId="{959AF3AD-F430-4EF3-A795-D01012F5123D}" dt="2020-12-06T19:47:33.989" v="1594" actId="20577"/>
        <pc:sldMkLst>
          <pc:docMk/>
          <pc:sldMk cId="2908061641" sldId="272"/>
        </pc:sldMkLst>
        <pc:spChg chg="del mod">
          <ac:chgData name="Markéta Zandlová" userId="f597e985-6016-45b0-9e05-c32aa333b728" providerId="ADAL" clId="{959AF3AD-F430-4EF3-A795-D01012F5123D}" dt="2020-12-06T19:43:01.431" v="1455" actId="478"/>
          <ac:spMkLst>
            <pc:docMk/>
            <pc:sldMk cId="2908061641" sldId="272"/>
            <ac:spMk id="2" creationId="{27D9544D-5B4D-4EF5-83B1-A5F946579833}"/>
          </ac:spMkLst>
        </pc:spChg>
        <pc:spChg chg="mod">
          <ac:chgData name="Markéta Zandlová" userId="f597e985-6016-45b0-9e05-c32aa333b728" providerId="ADAL" clId="{959AF3AD-F430-4EF3-A795-D01012F5123D}" dt="2020-12-06T19:47:33.989" v="1594" actId="20577"/>
          <ac:spMkLst>
            <pc:docMk/>
            <pc:sldMk cId="2908061641" sldId="272"/>
            <ac:spMk id="3" creationId="{E202156E-E1C4-444C-A45F-ECA71D5EF672}"/>
          </ac:spMkLst>
        </pc:spChg>
      </pc:sldChg>
      <pc:sldChg chg="modSp new mod">
        <pc:chgData name="Markéta Zandlová" userId="f597e985-6016-45b0-9e05-c32aa333b728" providerId="ADAL" clId="{959AF3AD-F430-4EF3-A795-D01012F5123D}" dt="2020-12-06T20:12:06.868" v="2807" actId="20577"/>
        <pc:sldMkLst>
          <pc:docMk/>
          <pc:sldMk cId="2377346639" sldId="273"/>
        </pc:sldMkLst>
        <pc:spChg chg="mod">
          <ac:chgData name="Markéta Zandlová" userId="f597e985-6016-45b0-9e05-c32aa333b728" providerId="ADAL" clId="{959AF3AD-F430-4EF3-A795-D01012F5123D}" dt="2020-12-06T20:12:06.868" v="2807" actId="20577"/>
          <ac:spMkLst>
            <pc:docMk/>
            <pc:sldMk cId="2377346639" sldId="273"/>
            <ac:spMk id="2" creationId="{97BDC47B-F638-4DB8-AFB2-A00CA5BBB9EF}"/>
          </ac:spMkLst>
        </pc:spChg>
        <pc:spChg chg="mod">
          <ac:chgData name="Markéta Zandlová" userId="f597e985-6016-45b0-9e05-c32aa333b728" providerId="ADAL" clId="{959AF3AD-F430-4EF3-A795-D01012F5123D}" dt="2020-12-06T20:08:46.404" v="2803" actId="20577"/>
          <ac:spMkLst>
            <pc:docMk/>
            <pc:sldMk cId="2377346639" sldId="273"/>
            <ac:spMk id="3" creationId="{A11DC8B2-F1FC-4CAC-BACF-1016595E8738}"/>
          </ac:spMkLst>
        </pc:spChg>
      </pc:sldChg>
      <pc:sldChg chg="delSp modSp new mod">
        <pc:chgData name="Markéta Zandlová" userId="f597e985-6016-45b0-9e05-c32aa333b728" providerId="ADAL" clId="{959AF3AD-F430-4EF3-A795-D01012F5123D}" dt="2020-12-07T08:00:57.504" v="2906" actId="20577"/>
        <pc:sldMkLst>
          <pc:docMk/>
          <pc:sldMk cId="117986869" sldId="274"/>
        </pc:sldMkLst>
        <pc:spChg chg="del mod">
          <ac:chgData name="Markéta Zandlová" userId="f597e985-6016-45b0-9e05-c32aa333b728" providerId="ADAL" clId="{959AF3AD-F430-4EF3-A795-D01012F5123D}" dt="2020-12-06T20:20:27.621" v="2850" actId="478"/>
          <ac:spMkLst>
            <pc:docMk/>
            <pc:sldMk cId="117986869" sldId="274"/>
            <ac:spMk id="2" creationId="{2356BD39-A345-4F0E-AD0C-06C67A47387A}"/>
          </ac:spMkLst>
        </pc:spChg>
        <pc:spChg chg="mod">
          <ac:chgData name="Markéta Zandlová" userId="f597e985-6016-45b0-9e05-c32aa333b728" providerId="ADAL" clId="{959AF3AD-F430-4EF3-A795-D01012F5123D}" dt="2020-12-07T08:00:57.504" v="2906" actId="20577"/>
          <ac:spMkLst>
            <pc:docMk/>
            <pc:sldMk cId="117986869" sldId="274"/>
            <ac:spMk id="3" creationId="{28C49953-8FC7-4358-91DB-C57668EEBAA8}"/>
          </ac:spMkLst>
        </pc:spChg>
      </pc:sldChg>
      <pc:sldChg chg="modSp new del mod">
        <pc:chgData name="Markéta Zandlová" userId="f597e985-6016-45b0-9e05-c32aa333b728" providerId="ADAL" clId="{959AF3AD-F430-4EF3-A795-D01012F5123D}" dt="2020-12-06T20:12:19.811" v="2840" actId="47"/>
        <pc:sldMkLst>
          <pc:docMk/>
          <pc:sldMk cId="908649138" sldId="274"/>
        </pc:sldMkLst>
        <pc:spChg chg="mod">
          <ac:chgData name="Markéta Zandlová" userId="f597e985-6016-45b0-9e05-c32aa333b728" providerId="ADAL" clId="{959AF3AD-F430-4EF3-A795-D01012F5123D}" dt="2020-12-06T20:12:17.206" v="2839" actId="5793"/>
          <ac:spMkLst>
            <pc:docMk/>
            <pc:sldMk cId="908649138" sldId="274"/>
            <ac:spMk id="3" creationId="{D8A66661-789D-4578-B6CF-C628E10F58C4}"/>
          </ac:spMkLst>
        </pc:spChg>
      </pc:sldChg>
      <pc:sldChg chg="modSp new mod">
        <pc:chgData name="Markéta Zandlová" userId="f597e985-6016-45b0-9e05-c32aa333b728" providerId="ADAL" clId="{959AF3AD-F430-4EF3-A795-D01012F5123D}" dt="2020-12-07T07:51:29.966" v="2896" actId="404"/>
        <pc:sldMkLst>
          <pc:docMk/>
          <pc:sldMk cId="702557428" sldId="275"/>
        </pc:sldMkLst>
        <pc:spChg chg="mod">
          <ac:chgData name="Markéta Zandlová" userId="f597e985-6016-45b0-9e05-c32aa333b728" providerId="ADAL" clId="{959AF3AD-F430-4EF3-A795-D01012F5123D}" dt="2020-12-07T07:51:29.966" v="2896" actId="404"/>
          <ac:spMkLst>
            <pc:docMk/>
            <pc:sldMk cId="702557428" sldId="275"/>
            <ac:spMk id="3" creationId="{A162F6BB-146E-4178-AE0A-BA5C954A4BE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9F3B0B8-7577-401D-A5E9-BC56AB2F7D6A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3DFBDA-3C73-4AC3-B3E6-8C92AA02F384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0428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B0B8-7577-401D-A5E9-BC56AB2F7D6A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FBDA-3C73-4AC3-B3E6-8C92AA02F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820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B0B8-7577-401D-A5E9-BC56AB2F7D6A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FBDA-3C73-4AC3-B3E6-8C92AA02F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4735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B0B8-7577-401D-A5E9-BC56AB2F7D6A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FBDA-3C73-4AC3-B3E6-8C92AA02F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5420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B0B8-7577-401D-A5E9-BC56AB2F7D6A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FBDA-3C73-4AC3-B3E6-8C92AA02F384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3403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B0B8-7577-401D-A5E9-BC56AB2F7D6A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FBDA-3C73-4AC3-B3E6-8C92AA02F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9698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B0B8-7577-401D-A5E9-BC56AB2F7D6A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FBDA-3C73-4AC3-B3E6-8C92AA02F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0813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B0B8-7577-401D-A5E9-BC56AB2F7D6A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FBDA-3C73-4AC3-B3E6-8C92AA02F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7265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B0B8-7577-401D-A5E9-BC56AB2F7D6A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FBDA-3C73-4AC3-B3E6-8C92AA02F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798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B0B8-7577-401D-A5E9-BC56AB2F7D6A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FBDA-3C73-4AC3-B3E6-8C92AA02F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1596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B0B8-7577-401D-A5E9-BC56AB2F7D6A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FBDA-3C73-4AC3-B3E6-8C92AA02F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625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D9F3B0B8-7577-401D-A5E9-BC56AB2F7D6A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933DFBDA-3C73-4AC3-B3E6-8C92AA02F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2342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carbonmarketwatch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sustainabledevelopment.un.org/content/documents/5834GSDR_brief_anthropology_SD_baer_reuter_rev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doi.org/10.29164/20poliec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715A1F-69FC-4DA3-847B-D0D8E69240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7687" y="2837467"/>
            <a:ext cx="10023076" cy="2771507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Politická ekologie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Environmentální </a:t>
            </a:r>
            <a:br>
              <a:rPr lang="cs-CZ" dirty="0"/>
            </a:br>
            <a:r>
              <a:rPr lang="cs-CZ" dirty="0"/>
              <a:t>a klimatická </a:t>
            </a:r>
            <a:r>
              <a:rPr lang="cs-CZ" dirty="0" smtClean="0"/>
              <a:t>spravedlnost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B23F7C5-E0EE-4901-9D97-C0CFCC9012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25942" cy="1814729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1987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E5BB96-926A-4870-87F8-07799E112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2400" b="1" dirty="0" smtClean="0"/>
              <a:t>Počátky hnutí za ENVIRONMENTÁLNÁ SPRAVEDLNOST: </a:t>
            </a:r>
            <a:br>
              <a:rPr lang="cs-CZ" sz="2400" b="1" dirty="0" smtClean="0"/>
            </a:br>
            <a:r>
              <a:rPr lang="cs-CZ" sz="2400" b="1" dirty="0" smtClean="0"/>
              <a:t>ENVIRONMENTÁLNÍ </a:t>
            </a:r>
            <a:r>
              <a:rPr lang="cs-CZ" sz="2400" b="1" dirty="0"/>
              <a:t>RASISMUS</a:t>
            </a:r>
            <a:br>
              <a:rPr lang="cs-CZ" sz="2400" b="1" dirty="0"/>
            </a:br>
            <a:endParaRPr lang="cs-CZ" sz="2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3DD40A-4C3D-4938-8C98-0D9F7F79D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0388" y="2083324"/>
            <a:ext cx="10035483" cy="428919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1982 - </a:t>
            </a:r>
            <a:r>
              <a:rPr lang="cs-CZ" b="1" dirty="0"/>
              <a:t>Warren </a:t>
            </a:r>
            <a:r>
              <a:rPr lang="cs-CZ" b="1" dirty="0" err="1"/>
              <a:t>County</a:t>
            </a:r>
            <a:r>
              <a:rPr lang="cs-CZ" b="1" dirty="0"/>
              <a:t> v Severní Karolíně  </a:t>
            </a:r>
            <a:r>
              <a:rPr lang="cs-CZ" dirty="0"/>
              <a:t>- skládka nebezpečného </a:t>
            </a:r>
            <a:r>
              <a:rPr lang="cs-CZ" dirty="0" smtClean="0"/>
              <a:t>odpadu; </a:t>
            </a:r>
            <a:r>
              <a:rPr lang="cs-CZ" dirty="0"/>
              <a:t>protesty - spojení hnutí za občanská práva a environmentálního hnutí </a:t>
            </a:r>
            <a:endParaRPr lang="cs-CZ" dirty="0" smtClean="0"/>
          </a:p>
          <a:p>
            <a:pPr marL="45720" indent="0" algn="ctr">
              <a:buNone/>
            </a:pPr>
            <a:endParaRPr lang="cs-CZ" b="1" dirty="0"/>
          </a:p>
          <a:p>
            <a:r>
              <a:rPr lang="cs-CZ" b="1" dirty="0" smtClean="0"/>
              <a:t>1987 </a:t>
            </a:r>
            <a:r>
              <a:rPr lang="cs-CZ" b="1" dirty="0"/>
              <a:t>- </a:t>
            </a:r>
            <a:r>
              <a:rPr lang="cs-CZ" dirty="0"/>
              <a:t>Komise pro rasovou </a:t>
            </a:r>
            <a:r>
              <a:rPr lang="cs-CZ" dirty="0" smtClean="0"/>
              <a:t>spravedlnost USA </a:t>
            </a:r>
            <a:r>
              <a:rPr lang="cs-CZ" dirty="0"/>
              <a:t>(</a:t>
            </a:r>
            <a:r>
              <a:rPr lang="cs-CZ" dirty="0" err="1"/>
              <a:t>Commission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Racial</a:t>
            </a:r>
            <a:r>
              <a:rPr lang="cs-CZ" dirty="0"/>
              <a:t> Justice) vypracovala studii 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umístění velkých zařízení na likvidaci nebezpečného odpadu </a:t>
            </a:r>
            <a:r>
              <a:rPr lang="cs-CZ" dirty="0"/>
              <a:t>pro celé území USA: „</a:t>
            </a:r>
            <a:r>
              <a:rPr lang="cs-CZ" b="1" i="1" dirty="0"/>
              <a:t>Rasa je nejvýznamnější proměnnou ze všech testovaných ve vztahu k umístění komerčních provozů pro nakládání s nebezpečnými odpady. Tento trend byl potvrzen v na celém území USA</a:t>
            </a:r>
            <a:r>
              <a:rPr lang="cs-CZ" dirty="0"/>
              <a:t>“ (</a:t>
            </a:r>
            <a:r>
              <a:rPr lang="cs-CZ" dirty="0" err="1"/>
              <a:t>Toxic</a:t>
            </a:r>
            <a:r>
              <a:rPr lang="cs-CZ" dirty="0"/>
              <a:t> </a:t>
            </a:r>
            <a:r>
              <a:rPr lang="cs-CZ" dirty="0" err="1"/>
              <a:t>Waste</a:t>
            </a:r>
            <a:r>
              <a:rPr lang="cs-CZ" dirty="0"/>
              <a:t> and </a:t>
            </a:r>
            <a:r>
              <a:rPr lang="cs-CZ" dirty="0" err="1"/>
              <a:t>Race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United </a:t>
            </a:r>
            <a:r>
              <a:rPr lang="cs-CZ" dirty="0" err="1"/>
              <a:t>States</a:t>
            </a:r>
            <a:r>
              <a:rPr lang="cs-CZ" dirty="0"/>
              <a:t>, 1987, s. </a:t>
            </a:r>
            <a:r>
              <a:rPr lang="cs-CZ" dirty="0" err="1"/>
              <a:t>xiii</a:t>
            </a:r>
            <a:r>
              <a:rPr lang="cs-CZ" dirty="0" smtClean="0"/>
              <a:t>)</a:t>
            </a:r>
            <a:endParaRPr lang="cs-CZ" b="1" dirty="0"/>
          </a:p>
          <a:p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1992 - přijat federální zákon o Environmentální spravedlnosti  </a:t>
            </a:r>
          </a:p>
          <a:p>
            <a:endParaRPr lang="cs-CZ" dirty="0"/>
          </a:p>
          <a:p>
            <a:pPr marL="0" indent="0" algn="ctr">
              <a:buNone/>
            </a:pPr>
            <a:r>
              <a:rPr lang="cs-CZ" sz="2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cs-CZ" sz="2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propojení požadavku environmentální udržitelnosti</a:t>
            </a:r>
            <a:r>
              <a:rPr lang="cs-CZ" sz="2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sociální spravedlnosti</a:t>
            </a:r>
          </a:p>
          <a:p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11626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D8C8C2-8725-4579-A7CD-6A7E70D6F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6431"/>
            <a:ext cx="10515600" cy="1154097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David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Schlosberg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Lisette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B. Collins.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environmental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climate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justice: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climate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change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discourse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environmental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justice. 2014.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WIREs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Clim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Change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5:359–374.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947302-55EC-4CAB-A31F-231B18440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303" y="2026763"/>
            <a:ext cx="10684497" cy="43829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ENVIRONMENTÁLNÍ spravedlnost </a:t>
            </a:r>
          </a:p>
          <a:p>
            <a:pPr marL="0" indent="0" algn="ctr">
              <a:buNone/>
            </a:pP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počátku klíčová role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indigenních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hnutí, která v té době bojují za emancipaci a uznání:</a:t>
            </a:r>
          </a:p>
          <a:p>
            <a:pPr marL="0" indent="0">
              <a:buNone/>
            </a:pPr>
            <a:endParaRPr lang="cs-CZ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b="1" dirty="0" smtClean="0"/>
              <a:t>First </a:t>
            </a:r>
            <a:r>
              <a:rPr lang="en-US" sz="1800" b="1" dirty="0"/>
              <a:t>National People of Color Environmental Leadership </a:t>
            </a:r>
            <a:r>
              <a:rPr lang="en-US" sz="1800" b="1" dirty="0" smtClean="0"/>
              <a:t>Summit</a:t>
            </a:r>
            <a:r>
              <a:rPr lang="cs-CZ" sz="1800" b="1" dirty="0" smtClean="0"/>
              <a:t>, </a:t>
            </a:r>
            <a:r>
              <a:rPr lang="en-US" sz="1800" b="1" dirty="0" smtClean="0"/>
              <a:t>1991</a:t>
            </a:r>
            <a:r>
              <a:rPr lang="cs-CZ" sz="1800" dirty="0" smtClean="0"/>
              <a:t>, </a:t>
            </a:r>
            <a:r>
              <a:rPr lang="en-US" sz="1800" dirty="0" smtClean="0"/>
              <a:t>Washington</a:t>
            </a:r>
            <a:r>
              <a:rPr lang="en-US" sz="1800" dirty="0"/>
              <a:t>, </a:t>
            </a:r>
            <a:r>
              <a:rPr lang="en-US" sz="1800" dirty="0" smtClean="0"/>
              <a:t>DC</a:t>
            </a:r>
            <a:r>
              <a:rPr lang="cs-CZ" sz="1800" dirty="0" smtClean="0"/>
              <a:t>: </a:t>
            </a:r>
            <a:r>
              <a:rPr lang="cs-CZ" sz="1800" b="1" dirty="0" smtClean="0"/>
              <a:t>vznik dokumentu se </a:t>
            </a:r>
            <a:r>
              <a:rPr lang="en-US" sz="1800" b="1" dirty="0" smtClean="0"/>
              <a:t>17 </a:t>
            </a:r>
            <a:r>
              <a:rPr lang="en-US" sz="1800" b="1" dirty="0" err="1" smtClean="0"/>
              <a:t>princi</a:t>
            </a:r>
            <a:r>
              <a:rPr lang="cs-CZ" sz="1800" b="1" dirty="0" err="1" smtClean="0"/>
              <a:t>py</a:t>
            </a:r>
            <a:r>
              <a:rPr lang="cs-CZ" sz="1800" b="1" dirty="0" smtClean="0"/>
              <a:t> environmentální spravedlnosti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800" dirty="0" smtClean="0"/>
              <a:t>dokument následně schválen a šířen v roce </a:t>
            </a:r>
            <a:r>
              <a:rPr lang="en-US" sz="1800" dirty="0" smtClean="0"/>
              <a:t>1992</a:t>
            </a:r>
            <a:r>
              <a:rPr lang="cs-CZ" sz="1800" dirty="0" smtClean="0"/>
              <a:t>: UN Summit Země, Rio de </a:t>
            </a:r>
            <a:r>
              <a:rPr lang="cs-CZ" sz="1800" dirty="0" err="1" smtClean="0"/>
              <a:t>Janeiro</a:t>
            </a:r>
            <a:endParaRPr lang="cs-CZ" sz="18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propojení LIDSKÝCH PRÁV a ENVIRONMENTÁLNÍCH PRÁV = </a:t>
            </a:r>
            <a:r>
              <a:rPr lang="cs-CZ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PRÁVO NA ZDRAVÉ ŽIVOTNÍ PROSTŘEDÍ JAKO ZÁKLADNÍ LIDSKÉ PRÁVO</a:t>
            </a:r>
            <a:endParaRPr lang="cs-CZ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cs-CZ" sz="4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14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D8C8C2-8725-4579-A7CD-6A7E70D6F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6431"/>
            <a:ext cx="10515600" cy="1154097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David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Schlosberg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Lisette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B. Collins.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environmental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climate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justice: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climate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change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discourse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environmental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justice. 2014.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WIREs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Clim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Change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5:359–374.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947302-55EC-4CAB-A31F-231B18440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303" y="1340528"/>
            <a:ext cx="11076495" cy="5192247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cs-CZ" sz="7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ENVIRONMENTÁLNÍ spravedlnost </a:t>
            </a:r>
          </a:p>
          <a:p>
            <a:pPr marL="0" indent="0" algn="ctr">
              <a:buNone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" indent="0">
              <a:buNone/>
            </a:pPr>
            <a:r>
              <a:rPr lang="cs-CZ" sz="49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„ENVIRONMENT“</a:t>
            </a:r>
          </a:p>
          <a:p>
            <a:pPr lvl="1"/>
            <a:endParaRPr lang="cs-CZ" sz="4500" b="1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48640" lvl="2" indent="0">
              <a:buNone/>
            </a:pPr>
            <a:r>
              <a:rPr lang="cs-CZ" sz="49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 kontextu ES nikoli </a:t>
            </a:r>
            <a:r>
              <a:rPr lang="cs-CZ" sz="49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pojetí </a:t>
            </a:r>
            <a:r>
              <a:rPr lang="cs-CZ" sz="4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prostředí jako „divoké přírody“, nedotčené člověkem (X ochranářské hnutí mainstreamových organizací</a:t>
            </a:r>
            <a:r>
              <a:rPr lang="cs-CZ" sz="49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</a:p>
          <a:p>
            <a:pPr marL="548640" lvl="2" indent="0">
              <a:buNone/>
            </a:pPr>
            <a:r>
              <a:rPr lang="cs-CZ" sz="49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		</a:t>
            </a:r>
            <a:r>
              <a:rPr lang="cs-CZ" sz="49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  </a:t>
            </a:r>
          </a:p>
          <a:p>
            <a:pPr marL="548640" lvl="2" indent="0">
              <a:buNone/>
            </a:pPr>
            <a:endParaRPr lang="cs-CZ" sz="49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48640" lvl="2" indent="0">
              <a:buNone/>
            </a:pPr>
            <a:r>
              <a:rPr lang="cs-CZ" sz="49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životní prostředí </a:t>
            </a:r>
            <a:r>
              <a:rPr lang="cs-CZ" sz="4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cs-CZ" sz="4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prostor, kde lidé „</a:t>
            </a:r>
            <a:r>
              <a:rPr lang="cs-CZ" sz="49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žijí, pracují a hrají si</a:t>
            </a:r>
            <a:r>
              <a:rPr lang="cs-CZ" sz="4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 </a:t>
            </a:r>
            <a:r>
              <a:rPr lang="cs-CZ" sz="4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vše živé i neživé, i </a:t>
            </a:r>
            <a:r>
              <a:rPr lang="cs-CZ" sz="4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indigenní</a:t>
            </a:r>
            <a:r>
              <a:rPr lang="cs-CZ" sz="4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koncepty vztahu člověka a mimo-lidské přírody (koncept Matky Země, ekologické jednoty atd</a:t>
            </a:r>
            <a:r>
              <a:rPr lang="cs-CZ" sz="49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.)</a:t>
            </a:r>
          </a:p>
          <a:p>
            <a:pPr marL="548640" lvl="2" indent="0">
              <a:buNone/>
            </a:pPr>
            <a:endParaRPr lang="cs-CZ" sz="47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lnSpc>
                <a:spcPct val="115000"/>
              </a:lnSpc>
              <a:buNone/>
            </a:pPr>
            <a:r>
              <a:rPr lang="cs-CZ" sz="49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„SPRAVEDLNOST</a:t>
            </a:r>
            <a:r>
              <a:rPr lang="cs-CZ" sz="49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 – požadavek, který plyne z:</a:t>
            </a:r>
            <a:endParaRPr lang="cs-CZ" sz="4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685800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cs-CZ" sz="49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nerovné </a:t>
            </a:r>
            <a:r>
              <a:rPr lang="cs-CZ" sz="4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distribuce </a:t>
            </a:r>
            <a:r>
              <a:rPr lang="cs-CZ" sz="4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environmentálních rizik a vládní ochrany </a:t>
            </a:r>
            <a:r>
              <a:rPr lang="cs-CZ" sz="4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 nimi = </a:t>
            </a:r>
            <a:r>
              <a:rPr lang="cs-CZ" sz="49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indigenní</a:t>
            </a:r>
            <a:r>
              <a:rPr lang="cs-CZ" sz="49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obyvatelé, chudí </a:t>
            </a:r>
            <a:r>
              <a:rPr lang="cs-CZ" sz="4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minority zranitelnější = </a:t>
            </a:r>
            <a:r>
              <a:rPr lang="cs-CZ" sz="4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nevhodné životní prostředí jako další indikátor sociální a ekonomické nerovnosti </a:t>
            </a:r>
            <a:endParaRPr lang="cs-CZ" sz="49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85800" indent="-685800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cs-CZ" sz="49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cs-CZ" sz="49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environmentálního rasismu</a:t>
            </a:r>
            <a:r>
              <a:rPr lang="cs-CZ" sz="49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 </a:t>
            </a:r>
            <a:r>
              <a:rPr lang="cs-CZ" sz="4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diskriminace, stereotypy, </a:t>
            </a:r>
            <a:r>
              <a:rPr lang="cs-CZ" sz="49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dehonestace</a:t>
            </a:r>
            <a:r>
              <a:rPr lang="cs-CZ" sz="49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lang="cs-CZ" sz="4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685800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cs-CZ" sz="49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požadavku na participaci, </a:t>
            </a:r>
            <a:r>
              <a:rPr lang="cs-CZ" sz="4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podílu na </a:t>
            </a:r>
            <a:r>
              <a:rPr lang="cs-CZ" sz="49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rozhodování o životním prostředí</a:t>
            </a:r>
            <a:r>
              <a:rPr lang="cs-CZ" sz="49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4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procedurální </a:t>
            </a:r>
            <a:r>
              <a:rPr lang="cs-CZ" sz="49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spravedlnosti</a:t>
            </a:r>
            <a:endParaRPr lang="cs-CZ" sz="4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640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FD3E56-C958-4ECD-87AF-C7D27488F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1217"/>
          </a:xfrm>
        </p:spPr>
        <p:txBody>
          <a:bodyPr/>
          <a:lstStyle/>
          <a:p>
            <a:pPr algn="ctr"/>
            <a:r>
              <a:rPr lang="cs-CZ" sz="2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Environmentální spravedlnost</a:t>
            </a:r>
            <a:r>
              <a:rPr lang="cs-CZ" sz="2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38CA9F-1AD5-4E35-806C-23A13304C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6140"/>
            <a:ext cx="10515600" cy="4880823"/>
          </a:xfrm>
        </p:spPr>
        <p:txBody>
          <a:bodyPr>
            <a:normAutofit fontScale="85000" lnSpcReduction="20000"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endParaRPr lang="cs-CZ" sz="1800" dirty="0" smtClean="0">
              <a:solidFill>
                <a:srgbClr val="231F2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ctr">
              <a:lnSpc>
                <a:spcPct val="115000"/>
              </a:lnSpc>
              <a:buNone/>
            </a:pPr>
            <a:r>
              <a:rPr lang="cs-CZ" sz="34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Distribution</a:t>
            </a:r>
            <a:r>
              <a:rPr lang="cs-CZ" sz="3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cs-CZ" sz="34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Participation</a:t>
            </a:r>
            <a:r>
              <a:rPr lang="cs-CZ" sz="3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cs-CZ" sz="34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Recognition</a:t>
            </a:r>
            <a:r>
              <a:rPr lang="cs-CZ" sz="3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lvl="0" indent="0">
              <a:lnSpc>
                <a:spcPct val="115000"/>
              </a:lnSpc>
              <a:buNone/>
            </a:pPr>
            <a:r>
              <a:rPr lang="cs-CZ" sz="23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3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Schlosberg, David. 2007 </a:t>
            </a:r>
            <a:r>
              <a:rPr lang="en-US" sz="2300" b="1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Defining Environmental Justice: Theories, Movements, and Nature</a:t>
            </a:r>
            <a:r>
              <a:rPr lang="en-US" sz="23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Oxford University Press</a:t>
            </a:r>
            <a:r>
              <a:rPr lang="cs-CZ" sz="23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cs-CZ" sz="2300" b="1" dirty="0">
              <a:solidFill>
                <a:srgbClr val="231F2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cs-CZ" b="1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Společensky rovné a spravedlivé</a:t>
            </a:r>
            <a:r>
              <a:rPr lang="cs-CZ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rozložení benefitů a rizik</a:t>
            </a:r>
            <a:r>
              <a:rPr lang="cs-CZ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plynoucích ze stavu </a:t>
            </a:r>
            <a:r>
              <a:rPr lang="cs-CZ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prostředí; dosažení </a:t>
            </a:r>
            <a:r>
              <a:rPr lang="cs-CZ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minimálního standardu kvality životního prostředí </a:t>
            </a:r>
            <a:r>
              <a:rPr lang="cs-CZ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 všechny; </a:t>
            </a:r>
            <a:r>
              <a:rPr lang="cs-CZ" b="1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rovná </a:t>
            </a:r>
            <a:r>
              <a:rPr lang="cs-CZ" b="1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spravedlivá distribuce dopadů </a:t>
            </a:r>
            <a:r>
              <a:rPr lang="cs-CZ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environmentálních politik a opatření, která společnost přijímá jako reakci na problémy spojené s životním prostředím (např. zvýšená nebo snížená daňová zátěž, různá omezení/ benefity či kompenzace pro určitou část společnosti apod.)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cs-CZ" b="1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Rovnost přístupu k možnosti ovlivnit rozhodovací procesy</a:t>
            </a:r>
            <a:r>
              <a:rPr lang="cs-CZ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které mají na životní prostředí vliv. 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cs-CZ" b="1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Uznání nároků </a:t>
            </a:r>
            <a:r>
              <a:rPr lang="cs-CZ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komunit, které jsou </a:t>
            </a:r>
            <a:r>
              <a:rPr lang="cs-CZ" dirty="0" err="1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marginalizované</a:t>
            </a:r>
            <a:r>
              <a:rPr lang="cs-CZ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znevýhodňované; rovnost </a:t>
            </a:r>
            <a:r>
              <a:rPr lang="cs-CZ" b="1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 právní ochraně </a:t>
            </a:r>
            <a:r>
              <a:rPr lang="cs-CZ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 negativními vlivy životního prostředí  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590046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47644E-6FDF-4297-8131-E7D364184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3158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/>
              <a:t>Vývoj konceptu environmentální spravedlnosti</a:t>
            </a:r>
            <a:endParaRPr lang="cs-CZ" sz="40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541733-990A-42F9-914E-E214676DB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5485"/>
            <a:ext cx="10515600" cy="4951478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15000"/>
              </a:lnSpc>
            </a:pPr>
            <a:r>
              <a:rPr lang="cs-CZ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rozšiřování na další témata: městské plánování, transport, zdraví, bezpečnost práce, kvalita a distribuce vody</a:t>
            </a:r>
            <a:r>
              <a:rPr lang="cs-CZ" sz="1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aj.; </a:t>
            </a:r>
            <a:r>
              <a:rPr lang="cs-CZ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geografické rozšíření tématu po celém světě</a:t>
            </a:r>
          </a:p>
          <a:p>
            <a:pPr marL="45720" lvl="0" indent="0" algn="ctr">
              <a:lnSpc>
                <a:spcPct val="115000"/>
              </a:lnSpc>
              <a:buNone/>
            </a:pPr>
            <a:endParaRPr lang="cs-CZ" sz="2800" b="1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" lvl="0" indent="0" algn="ctr">
              <a:lnSpc>
                <a:spcPct val="115000"/>
              </a:lnSpc>
              <a:buNone/>
            </a:pPr>
            <a:r>
              <a:rPr lang="cs-CZ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Vztažení ke KLIMATICKÉ ZMĚNĚ</a:t>
            </a:r>
          </a:p>
          <a:p>
            <a:pPr marL="45720" lvl="0" indent="0">
              <a:lnSpc>
                <a:spcPct val="115000"/>
              </a:lnSpc>
              <a:buNone/>
            </a:pPr>
            <a:r>
              <a:rPr lang="cs-CZ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2001: „</a:t>
            </a:r>
            <a:r>
              <a:rPr lang="cs-CZ" sz="20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Environmental</a:t>
            </a:r>
            <a:r>
              <a:rPr lang="cs-CZ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Justice and </a:t>
            </a:r>
            <a:r>
              <a:rPr lang="cs-CZ" sz="20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Climate</a:t>
            </a:r>
            <a:r>
              <a:rPr lang="cs-CZ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Change</a:t>
            </a:r>
            <a:r>
              <a:rPr lang="cs-CZ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Initiative</a:t>
            </a:r>
            <a:r>
              <a:rPr lang="cs-CZ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 </a:t>
            </a:r>
            <a:r>
              <a:rPr lang="cs-CZ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cs-CZ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výsledek </a:t>
            </a:r>
            <a:r>
              <a:rPr lang="cs-CZ" sz="1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prvního summitu o klimatické spravedlnosti v Haagu během setkání COP6 k Rámcové úmluvě OSN o změně klimatu </a:t>
            </a:r>
          </a:p>
          <a:p>
            <a:pPr marL="45720" lvl="0" indent="0">
              <a:lnSpc>
                <a:spcPct val="115000"/>
              </a:lnSpc>
              <a:buNone/>
            </a:pPr>
            <a:endParaRPr lang="cs-CZ" sz="18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6760" lvl="2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cs-CZ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klimatická 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změna 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dopadá na různé skupiny obyvatel zcela nerovnoměrně</a:t>
            </a:r>
          </a:p>
          <a:p>
            <a:pPr marL="746760" lvl="2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definovány 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hlavní principy klimatické spravedlnosti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snížení emisí a omezení používání fosilních paliv; zajištění spravedlivého přechodu k obnovitelným zdrojům, včetně práva na participaci; ochrana zranitelných komunit a požadavky na americkou vládu, aby se stala vůdčí autoritou v záležitostech klimatické změny</a:t>
            </a:r>
            <a:endParaRPr lang="cs-CZ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550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5CCCCC-9B25-4976-8EA6-892F68215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3254"/>
            <a:ext cx="10515600" cy="5243709"/>
          </a:xfrm>
        </p:spPr>
        <p:txBody>
          <a:bodyPr>
            <a:normAutofit fontScale="92500" lnSpcReduction="20000"/>
          </a:bodyPr>
          <a:lstStyle/>
          <a:p>
            <a:pPr marL="0" lvl="0" indent="0" algn="ctr">
              <a:lnSpc>
                <a:spcPct val="115000"/>
              </a:lnSpc>
              <a:buNone/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Zpráva amerického kongresu „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African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Americans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cs-CZ" sz="20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Climate</a:t>
            </a:r>
            <a:r>
              <a:rPr lang="cs-CZ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Change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An 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Unequal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Burden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 (2004)</a:t>
            </a:r>
            <a:endParaRPr lang="cs-CZ" sz="19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15000"/>
              </a:lnSpc>
              <a:buNone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African-Americans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were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already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seen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as </a:t>
            </a:r>
            <a:r>
              <a:rPr lang="cs-CZ" sz="1800" i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disproportionately</a:t>
            </a:r>
            <a:r>
              <a:rPr lang="cs-CZ" sz="1800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i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burdened</a:t>
            </a:r>
            <a:r>
              <a:rPr lang="cs-CZ" sz="1800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health</a:t>
            </a:r>
            <a:r>
              <a:rPr lang="cs-CZ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effects</a:t>
            </a:r>
            <a:r>
              <a:rPr lang="cs-CZ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climate</a:t>
            </a:r>
            <a:r>
              <a:rPr lang="cs-CZ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change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including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deaths</a:t>
            </a:r>
            <a:r>
              <a:rPr lang="cs-CZ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during</a:t>
            </a:r>
            <a:r>
              <a:rPr lang="cs-CZ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heat</a:t>
            </a:r>
            <a:r>
              <a:rPr lang="cs-CZ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waves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increased</a:t>
            </a:r>
            <a:r>
              <a:rPr lang="cs-CZ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air </a:t>
            </a:r>
            <a:r>
              <a:rPr lang="cs-CZ" sz="1800" b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pollution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1800" b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Unemployment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cs-CZ" sz="1800" b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economic</a:t>
            </a:r>
            <a:r>
              <a:rPr lang="cs-CZ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hardship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associated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climate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change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would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also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fall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most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heavily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African-American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community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Second,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report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focused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fact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African</a:t>
            </a:r>
            <a:r>
              <a:rPr lang="cs-CZ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cs-CZ" sz="1800" b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Americans</a:t>
            </a:r>
            <a:r>
              <a:rPr lang="cs-CZ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are </a:t>
            </a:r>
            <a:r>
              <a:rPr lang="cs-CZ" sz="1800" b="1" i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less</a:t>
            </a:r>
            <a:r>
              <a:rPr lang="cs-CZ" sz="1800" b="1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i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responsible</a:t>
            </a:r>
            <a:r>
              <a:rPr lang="cs-CZ" sz="1800" b="1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cs-CZ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climate</a:t>
            </a:r>
            <a:r>
              <a:rPr lang="cs-CZ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change</a:t>
            </a:r>
            <a:r>
              <a:rPr lang="cs-CZ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than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other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Americans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cs-CZ" sz="1800" b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historically</a:t>
            </a:r>
            <a:r>
              <a:rPr lang="cs-CZ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800" b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they</a:t>
            </a:r>
            <a:r>
              <a:rPr lang="cs-CZ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emitted</a:t>
            </a:r>
            <a:r>
              <a:rPr lang="cs-CZ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fewer</a:t>
            </a:r>
            <a:r>
              <a:rPr lang="cs-CZ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greenhouse</a:t>
            </a:r>
            <a:r>
              <a:rPr lang="cs-CZ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gases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than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national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average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 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Finally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report </a:t>
            </a:r>
            <a:r>
              <a:rPr lang="cs-CZ" sz="1800" b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warned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policies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intended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cs-CZ" sz="1800" b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mitigate</a:t>
            </a:r>
            <a:r>
              <a:rPr lang="cs-CZ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climate</a:t>
            </a:r>
            <a:r>
              <a:rPr lang="cs-CZ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change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could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either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generate</a:t>
            </a:r>
            <a:r>
              <a:rPr lang="cs-CZ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large</a:t>
            </a:r>
            <a:r>
              <a:rPr lang="cs-CZ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health</a:t>
            </a:r>
            <a:r>
              <a:rPr lang="cs-CZ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cs-CZ" sz="1800" b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economic</a:t>
            </a:r>
            <a:r>
              <a:rPr lang="cs-CZ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benefits</a:t>
            </a:r>
            <a:r>
              <a:rPr lang="cs-CZ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lang="cs-CZ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unequal</a:t>
            </a:r>
            <a:r>
              <a:rPr lang="cs-CZ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costs</a:t>
            </a:r>
            <a:r>
              <a:rPr lang="cs-CZ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cs-CZ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African-Americans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depending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cs-CZ" sz="1800" b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</a:t>
            </a:r>
            <a:r>
              <a:rPr lang="cs-CZ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they</a:t>
            </a:r>
            <a:r>
              <a:rPr lang="cs-CZ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are </a:t>
            </a:r>
            <a:r>
              <a:rPr lang="cs-CZ" sz="1800" b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structured</a:t>
            </a:r>
            <a:r>
              <a:rPr lang="cs-CZ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Increased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energy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prices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due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a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carbon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price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example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could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problematic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poorer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populations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unless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they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were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structured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a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way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address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inequitable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impact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On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other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hand,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policies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requiring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industries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lower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emissions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and to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develop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new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energy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technologies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could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bring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both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jobs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less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pollution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African-American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communities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.)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buNone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Calibri" panose="020F0502020204030204" pitchFamily="34" charset="0"/>
              <a:buChar char="-"/>
            </a:pPr>
            <a:r>
              <a:rPr lang="cs-CZ" sz="1800" b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Unless</a:t>
            </a:r>
            <a:r>
              <a:rPr lang="cs-CZ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appropriate</a:t>
            </a:r>
            <a:r>
              <a:rPr lang="cs-CZ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actions</a:t>
            </a:r>
            <a:r>
              <a:rPr lang="cs-CZ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are </a:t>
            </a:r>
            <a:r>
              <a:rPr lang="cs-CZ" sz="1800" b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taken</a:t>
            </a:r>
            <a:r>
              <a:rPr lang="cs-CZ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cs-CZ" sz="1800" b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mitigate</a:t>
            </a:r>
            <a:r>
              <a:rPr lang="cs-CZ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lang="cs-CZ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adapt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climate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change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would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worsen</a:t>
            </a:r>
            <a:r>
              <a:rPr lang="cs-CZ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existing</a:t>
            </a:r>
            <a:r>
              <a:rPr lang="cs-CZ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equity</a:t>
            </a:r>
            <a:r>
              <a:rPr lang="cs-CZ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issues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within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United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States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5999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841768-5C0F-4AFA-BB0A-314348CB6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718" y="609600"/>
            <a:ext cx="10273802" cy="1351175"/>
          </a:xfrm>
        </p:spPr>
        <p:txBody>
          <a:bodyPr>
            <a:noAutofit/>
          </a:bodyPr>
          <a:lstStyle/>
          <a:p>
            <a:pPr algn="ctr"/>
            <a:r>
              <a:rPr lang="cs-CZ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Klíčový moment- hurikán Katrina (2005</a:t>
            </a:r>
            <a:r>
              <a:rPr lang="cs-CZ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br>
              <a:rPr lang="cs-CZ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Scheper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-Hughes, N. 2005. Katrina: The Disaster and its doubles. Anthropology Today 21 (6): 2 -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cs-CZ" sz="2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151360-4C76-4376-AC24-FBE3C2C94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718" y="2337847"/>
            <a:ext cx="10609082" cy="4147793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cs-CZ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dopady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hurikánu souvisely s </a:t>
            </a:r>
            <a:r>
              <a:rPr lang="cs-CZ" sz="1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preexistujícími</a:t>
            </a:r>
            <a:r>
              <a:rPr lang="cs-CZ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lokálním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nerovnostmi, stejně jako </a:t>
            </a:r>
            <a:r>
              <a:rPr lang="cs-CZ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podoba následné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revitalizace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nové promýšlení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role přírody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 konceptu spravedlnosti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 Katrinou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řešili aktivisté to, jaké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dopady na místní obyvatele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mají </a:t>
            </a:r>
            <a:r>
              <a:rPr lang="cs-CZ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rafinérky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chemické továrny, průmysl … X PO Katrině širší kontext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úvahy o tom, jak emise z místních továren přispívají k 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oteplování planety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to k oteplování Golfského proudu a ten zpětně </a:t>
            </a:r>
            <a:r>
              <a:rPr lang="cs-CZ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posiluje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hurikán a jeho dopady = </a:t>
            </a:r>
            <a:r>
              <a:rPr lang="cs-CZ" sz="1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dopady </a:t>
            </a:r>
            <a:r>
              <a:rPr lang="cs-CZ" sz="1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klimatické změny</a:t>
            </a:r>
          </a:p>
          <a:p>
            <a:pPr marL="285750" lvl="0" indent="-285750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cs-CZ" sz="1800" b="1" i="1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změna</a:t>
            </a:r>
            <a:r>
              <a:rPr lang="cs-CZ" sz="1800" b="1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konceptualizace „spravedlnosti“</a:t>
            </a:r>
          </a:p>
          <a:p>
            <a:pPr marL="800100" lvl="1" indent="-34290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cs-CZ" sz="16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původní koncepty = vztah k prostředí jako jeden z dalších symptomů existující sociální nespravedlnosti (jako chudoba, nedostatečná zdravotní péče atd.)</a:t>
            </a:r>
          </a:p>
          <a:p>
            <a:pPr marL="800100" lvl="1" indent="-34290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cs-CZ" sz="1600" b="1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cs-CZ" sz="16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ový pohled = prostředí a klimatický systém nejsou jen symptomem existujících nespravedlností, ale narovnání klimatické nespravedlnosti je nutnou podmínkou pro dosažení sociální spravedlnosti </a:t>
            </a:r>
          </a:p>
          <a:p>
            <a:pPr marL="0" lvl="0" indent="0" algn="ctr">
              <a:lnSpc>
                <a:spcPct val="115000"/>
              </a:lnSpc>
              <a:buNone/>
            </a:pPr>
            <a:r>
              <a:rPr lang="cs-CZ" sz="2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Komplexita </a:t>
            </a: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následků hurikánu </a:t>
            </a:r>
            <a:r>
              <a:rPr lang="cs-CZ" sz="2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Katrina – přímá </a:t>
            </a:r>
            <a:r>
              <a:rPr lang="cs-CZ" sz="2000" dirty="0" smtClean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pozornost </a:t>
            </a:r>
            <a:r>
              <a:rPr lang="cs-CZ" sz="2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tématu </a:t>
            </a: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klimatické </a:t>
            </a:r>
            <a:r>
              <a:rPr lang="cs-CZ" sz="2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spravedlnosti</a:t>
            </a:r>
            <a:endParaRPr lang="cs-CZ" sz="2000" dirty="0">
              <a:solidFill>
                <a:schemeClr val="accent6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9995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876889-C767-4AEB-991E-DF98F02D9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7850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KLIMATICKÁ SPRAVEDLNOST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 ENVIRONMENTÁLNÍ </a:t>
            </a:r>
            <a:r>
              <a:rPr lang="cs-CZ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SPRAVEDLNOST</a:t>
            </a:r>
            <a:endParaRPr lang="cs-CZ" sz="4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7E248C-832D-4616-914B-D9CE77460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5017"/>
            <a:ext cx="10515600" cy="4871946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cs-CZ" sz="2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Klimatická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spravedlnost</a:t>
            </a:r>
            <a:r>
              <a:rPr lang="cs-CZ" sz="20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cs-CZ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klimatické změny jsou záležitostí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etickou a politickou</a:t>
            </a:r>
            <a:r>
              <a:rPr lang="cs-CZ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nikoli jen otázkou životního prostředí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0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Klimatické hnutí  - </a:t>
            </a:r>
            <a:r>
              <a:rPr lang="cs-CZ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začalo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kritikou ekonomiky</a:t>
            </a:r>
            <a:r>
              <a:rPr lang="cs-CZ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založené na fosilních palivech, která je příznakem komplexních nerovností, založených na systému globálního kapitálu 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cs-CZ" sz="2000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hnutí </a:t>
            </a:r>
            <a:r>
              <a:rPr lang="cs-CZ" sz="20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climate</a:t>
            </a:r>
            <a:r>
              <a:rPr lang="cs-CZ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justice </a:t>
            </a:r>
            <a:r>
              <a:rPr lang="cs-CZ" sz="2000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ale MŮŽE </a:t>
            </a:r>
            <a:r>
              <a:rPr lang="cs-CZ" sz="2000" b="1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svým </a:t>
            </a:r>
            <a:r>
              <a:rPr lang="cs-CZ" sz="20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důrazem na globální rozměr klimatické změny</a:t>
            </a:r>
            <a:r>
              <a:rPr lang="cs-CZ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vést </a:t>
            </a:r>
            <a:r>
              <a:rPr lang="cs-CZ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 tomu, že </a:t>
            </a:r>
            <a:r>
              <a:rPr lang="cs-CZ" sz="20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aktivity</a:t>
            </a:r>
            <a:r>
              <a:rPr lang="cs-CZ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které se zaměřují na </a:t>
            </a:r>
            <a:r>
              <a:rPr lang="cs-CZ" sz="2000" b="1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lokálních komunity a lokální dopady</a:t>
            </a:r>
            <a:r>
              <a:rPr lang="cs-CZ" sz="2000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jsou buď přehlíženy, nebo přímo považovány </a:t>
            </a:r>
            <a:r>
              <a:rPr lang="cs-CZ" sz="20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 </a:t>
            </a:r>
            <a:r>
              <a:rPr lang="cs-CZ" sz="2000" b="1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irelevantní X </a:t>
            </a:r>
            <a:r>
              <a:rPr lang="cs-CZ" sz="2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antropologická analýza globální a lokální kontexty spojuje </a:t>
            </a:r>
            <a:r>
              <a:rPr lang="cs-CZ" sz="2000" b="1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2000" b="1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1800" b="1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(srov. </a:t>
            </a:r>
            <a:r>
              <a:rPr lang="cs-CZ" sz="1800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např. </a:t>
            </a:r>
            <a:r>
              <a:rPr lang="en-US" sz="1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Walker-Crawford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N. 2023. Climate change in the courtroom: An anthropology of neighborly </a:t>
            </a:r>
            <a:r>
              <a:rPr lang="en-US" sz="1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relations</a:t>
            </a:r>
            <a:r>
              <a:rPr lang="cs-CZ" sz="1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Anthropological </a:t>
            </a:r>
            <a:r>
              <a:rPr lang="en-US" sz="1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Theory</a:t>
            </a:r>
            <a:r>
              <a:rPr lang="cs-CZ" sz="1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2023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Vol. 23(1) </a:t>
            </a:r>
            <a:r>
              <a:rPr lang="en-US" sz="1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76–99</a:t>
            </a:r>
            <a:r>
              <a:rPr lang="cs-CZ" sz="1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cs-CZ" sz="1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15000"/>
              </a:lnSpc>
            </a:pPr>
            <a:endParaRPr lang="cs-CZ" sz="2000" b="1" dirty="0">
              <a:solidFill>
                <a:srgbClr val="231F2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64809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8BDBB4-57C3-4433-99D9-10E280500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3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Tři perspektivy klimatické spravedlnosti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Akademická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teoretická - </a:t>
            </a:r>
            <a:r>
              <a:rPr lang="cs-CZ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Elitní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 prostředí </a:t>
            </a:r>
            <a:r>
              <a:rPr lang="cs-CZ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NGOs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cs-CZ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Založené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</a:t>
            </a:r>
            <a:r>
              <a:rPr lang="cs-CZ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grasroot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hnutích</a:t>
            </a:r>
            <a:endParaRPr lang="cs-CZ" sz="54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D7C6C5-328A-497E-9BEA-E64E4AA66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lphaUcParenR"/>
            </a:pP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Akademické teorie</a:t>
            </a:r>
            <a:endParaRPr lang="cs-CZ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>
              <a:lnSpc>
                <a:spcPct val="115000"/>
              </a:lnSpc>
            </a:pPr>
            <a:endParaRPr lang="cs-CZ" sz="1800" dirty="0">
              <a:solidFill>
                <a:srgbClr val="231F2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>
              <a:lnSpc>
                <a:spcPct val="115000"/>
              </a:lnSpc>
            </a:pPr>
            <a:r>
              <a:rPr lang="cs-CZ" sz="1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ojem od 90.let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</a:pP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otázky po možnosti </a:t>
            </a:r>
            <a:r>
              <a:rPr lang="cs-CZ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globálního vládnutí 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 vztahu ke KZ: </a:t>
            </a:r>
            <a:r>
              <a:rPr lang="cs-CZ" sz="1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lze 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aplikovat ideu „spravedlnosti“ jako normativní morální ospravedlnění globálních politik ve vztahu ke klimatické změně?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</a:pPr>
            <a:r>
              <a:rPr lang="cs-CZ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historická odpovědnost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argument, že ty státy, které mají největší odpovědnost za současnou KZ, by měly nést největší následky a nejvíce se podílet na jejich řešení = „kompenzace a reparace“ ze strany největších viníků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</a:pPr>
            <a:r>
              <a:rPr lang="cs-CZ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právní analýzy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hlavně analýzy klimatické spravedlnosti jako </a:t>
            </a:r>
            <a:r>
              <a:rPr lang="cs-CZ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lidského práva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resp. klimatické změny jako procesu, který lidská práva narušuje (a na kterém nemají všichni stejný podíl)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00032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02156E-E1C4-444C-A45F-ECA71D5EF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2559"/>
            <a:ext cx="10515600" cy="556440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cs-CZ" sz="2200" b="1" dirty="0">
              <a:solidFill>
                <a:srgbClr val="231F2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B) Elitní NGO </a:t>
            </a:r>
            <a:endParaRPr lang="cs-CZ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často se zaměřují na sféru ovlivnění velkých politických a ekonomických hráčů a nejsou v kontaktu s 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grasroot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hnutími, např. angažovanost v tématech obchodování s uhlíkem (např. </a:t>
            </a:r>
            <a:r>
              <a:rPr lang="cs-CZ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https://carbonmarketwatch.org/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)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C) </a:t>
            </a:r>
            <a:r>
              <a:rPr lang="cs-CZ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Grasroot</a:t>
            </a: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hnutí KS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kritika kapitalismu a ropného průmyslu, které profitují z klimatické změny = hnutí požaduje, aby byly industrializované státy i velké společnosti, profitující z fosilních paliv, hnány k odpovědnosti </a:t>
            </a:r>
          </a:p>
          <a:p>
            <a:pPr marL="342900" lvl="0" indent="-34290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cs-CZ" sz="1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espravedlnost v této optice </a:t>
            </a:r>
            <a:r>
              <a:rPr lang="cs-CZ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nedopadá jen na jednotlivce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ale </a:t>
            </a:r>
            <a:r>
              <a:rPr lang="cs-CZ" sz="1800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celé komunity a </a:t>
            </a:r>
            <a:r>
              <a:rPr lang="cs-CZ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ekosystémy </a:t>
            </a:r>
          </a:p>
          <a:p>
            <a:pPr marL="342900" lvl="0" indent="-34290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cs-CZ" sz="1800" b="1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cs-CZ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rvní </a:t>
            </a:r>
            <a:r>
              <a:rPr lang="cs-CZ" sz="1800" b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Climate</a:t>
            </a:r>
            <a:r>
              <a:rPr lang="cs-CZ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Justice Summit v Haagu – 2000 – hlavní </a:t>
            </a:r>
            <a:r>
              <a:rPr lang="cs-CZ" sz="1800" b="1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požadavek: </a:t>
            </a:r>
            <a:r>
              <a:rPr lang="cs-CZ" sz="1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zastavit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používání fosilních paliv, zodpovědnost velkým firmám a státům, ochránit zranitelné komunity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2002 – Balijské principy klimatické spravedlnosti  </a:t>
            </a:r>
            <a:r>
              <a:rPr lang="cs-CZ" sz="1800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(na základě </a:t>
            </a:r>
            <a:r>
              <a:rPr lang="en-US" sz="1800" dirty="0"/>
              <a:t>First National People of Color Environmental Leadership Summit</a:t>
            </a:r>
            <a:r>
              <a:rPr lang="cs-CZ" sz="1800" dirty="0"/>
              <a:t>, </a:t>
            </a:r>
            <a:r>
              <a:rPr lang="en-US" sz="1800" dirty="0"/>
              <a:t>1991</a:t>
            </a:r>
            <a:r>
              <a:rPr lang="cs-CZ" sz="1800" dirty="0"/>
              <a:t>, </a:t>
            </a:r>
            <a:r>
              <a:rPr lang="en-US" sz="1800" dirty="0" smtClean="0"/>
              <a:t>Washington</a:t>
            </a:r>
            <a:r>
              <a:rPr lang="cs-CZ" sz="1800" dirty="0" smtClean="0"/>
              <a:t>; přijaty na Summitu Země v Johannesburgu 2002)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8061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3F69DA-85B8-44BD-ACFB-6E26AED64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62F6BB-146E-4178-AE0A-BA5C954A4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 algn="ctr">
              <a:buNone/>
            </a:pPr>
            <a:r>
              <a:rPr lang="en-US" sz="3200" dirty="0"/>
              <a:t>Political ecology (PE) deals with the interrelations among nature, culture, and power, broadly speaking.</a:t>
            </a:r>
            <a:endParaRPr lang="cs-CZ" sz="3200" dirty="0"/>
          </a:p>
          <a:p>
            <a:pPr marL="0" indent="0" algn="ctr">
              <a:buNone/>
            </a:pPr>
            <a:endParaRPr lang="cs-CZ" sz="3200" dirty="0"/>
          </a:p>
          <a:p>
            <a:pPr marL="0" indent="0" algn="r">
              <a:buNone/>
            </a:pPr>
            <a:r>
              <a:rPr lang="cs-CZ" sz="2400" dirty="0"/>
              <a:t>(</a:t>
            </a:r>
            <a:r>
              <a:rPr lang="cs-CZ" sz="2400" dirty="0" err="1"/>
              <a:t>Blaser</a:t>
            </a:r>
            <a:r>
              <a:rPr lang="cs-CZ" sz="2400" dirty="0"/>
              <a:t>, </a:t>
            </a:r>
            <a:r>
              <a:rPr lang="cs-CZ" sz="2400" dirty="0" err="1"/>
              <a:t>Escobar</a:t>
            </a:r>
            <a:r>
              <a:rPr lang="cs-CZ" sz="2400" dirty="0"/>
              <a:t> 2016)</a:t>
            </a:r>
          </a:p>
        </p:txBody>
      </p:sp>
    </p:spTree>
    <p:extLst>
      <p:ext uri="{BB962C8B-B14F-4D97-AF65-F5344CB8AC3E}">
        <p14:creationId xmlns:p14="http://schemas.microsoft.com/office/powerpoint/2010/main" val="7025574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BDC47B-F638-4DB8-AFB2-A00CA5BBB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0173"/>
            <a:ext cx="9875520" cy="1134359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lavní témata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1DC8B2-F1FC-4CAC-BACF-1016595E8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5838"/>
            <a:ext cx="10515600" cy="4998126"/>
          </a:xfrm>
        </p:spPr>
        <p:txBody>
          <a:bodyPr>
            <a:normAutofit fontScale="92500" lnSpcReduction="10000"/>
          </a:bodyPr>
          <a:lstStyle/>
          <a:p>
            <a:pPr marL="342900" lvl="0" indent="-34290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cs-CZ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strukturální nerovnosti jsou posilovány klimatickou změnou, resp. největší dopady KZ zakouší již znevýhodněné obyvatelstvo</a:t>
            </a:r>
          </a:p>
          <a:p>
            <a:pPr marL="342900" lvl="0" indent="-34290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odmítnutí fosilních paliv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post-karbonová společnost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zakotvení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odpovědnosti „globálního </a:t>
            </a:r>
            <a:r>
              <a:rPr lang="cs-CZ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everu“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 klimatické škody a jeho odpovědnost ekonomicky podporovat „</a:t>
            </a:r>
            <a:r>
              <a:rPr lang="cs-CZ" sz="1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lobální Jih“, na který KZ nejvíce dopadá, ekonomicky, sociálně i ekologicky – „reparace“;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ochrana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suverenity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„hlasu“ těch, kteří jsou nejvíce zranitelní 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chudí globálního Jihu, chudé a </a:t>
            </a:r>
            <a:r>
              <a:rPr lang="cs-CZ" sz="1800" dirty="0" err="1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margianalizované</a:t>
            </a:r>
            <a:r>
              <a:rPr lang="cs-CZ" sz="1800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vrstvy globálního Severu, </a:t>
            </a:r>
            <a:r>
              <a:rPr lang="cs-CZ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indigenní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obyvatelstvo, ženy;  zajištění potravinové nezávislosti a přístupu k půdě pro nejzranitelnější komunity, včetně přechodu k obnovitelným zdrojům a praktikám udržitelnosti;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Calibri" panose="020F0502020204030204" pitchFamily="34" charset="0"/>
              <a:buChar char="-"/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kritika všech politik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které mají vyřešit KZ na základě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principů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které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vycházejí z tržní ekonomiky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(jako je obchodování s emisemi, daňové mechanismy atd.)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Calibri" panose="020F0502020204030204" pitchFamily="34" charset="0"/>
              <a:buChar char="-"/>
            </a:pP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linie, zdůrazňující </a:t>
            </a:r>
            <a:r>
              <a:rPr lang="cs-CZ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procedurální spravedlnost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transparentní a participativní rozhodovací procesy; linie zdůrazňující </a:t>
            </a:r>
            <a:r>
              <a:rPr lang="cs-CZ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distributivní spravedlnost (spravedlnost rozdělování)</a:t>
            </a:r>
            <a:r>
              <a:rPr lang="cs-CZ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diskrepance mezi tím, kdo je příčinou KZ a na koho dopadají důsledky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73466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C49953-8FC7-4358-91DB-C57668EEB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9192"/>
            <a:ext cx="10515600" cy="5537771"/>
          </a:xfrm>
        </p:spPr>
        <p:txBody>
          <a:bodyPr>
            <a:normAutofit fontScale="77500" lnSpcReduction="20000"/>
          </a:bodyPr>
          <a:lstStyle/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cs-CZ" sz="1800" dirty="0" smtClean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Baer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H. A.,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Reuter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T. 2015.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Brief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GSDR 2015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Anthropological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perspectives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climate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change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sustainability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Implications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policy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action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1800" u="sng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https://sustainabledevelopment.un.org/content/documents/5834GSDR_brief_anthropology_SD_baer_reuter_rev.pdf</a:t>
            </a:r>
            <a:endParaRPr lang="cs-CZ" sz="1800" dirty="0" smtClean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Blaser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M.,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Escobar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A. 2016.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Political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Ecology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In: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Adamson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J.,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Gleason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W. and David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Pellow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Eds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.)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Keywords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Environmental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Studies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New York: New York University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Press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PP. 164-167. </a:t>
            </a:r>
            <a:endParaRPr lang="cs-CZ" sz="1800" dirty="0" smtClean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Cepek, M. 2012.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Strange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powers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Conservation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science, and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transparency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indigenous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political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project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Anthropology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Today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28 (4): 14-17. Dostupné v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Ebscohost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po přihlášení.</a:t>
            </a:r>
            <a:endParaRPr lang="cs-CZ" sz="1800" dirty="0" smtClean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Crate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S. A. 2011.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Climate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Culture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Anthropology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Era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Contemporary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Climate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Change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Annual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Review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Anthropology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40(1):175-194</a:t>
            </a:r>
            <a:endParaRPr lang="cs-CZ" sz="1800" dirty="0" smtClean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Karlsson</a:t>
            </a:r>
            <a:r>
              <a:rPr lang="en-US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Bengt. 2015. Political Ecology: Anthropological Perspectives. International Encyclopedia of the Social &amp; Behavioral Sciences. 10.1016/B978-0-08-097086-8.12215-9. </a:t>
            </a:r>
            <a:endParaRPr lang="cs-CZ" sz="1800" dirty="0" smtClean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Kryl, M. 2010. Environmentální spravedlnost přístupy k měření distribuce benefitů a rizik v oblasti životního prostředí. Diplomová práce. KSE FHS UK</a:t>
            </a:r>
            <a:endParaRPr lang="cs-CZ" sz="1800" dirty="0" smtClean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Robbins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Paul. 2012.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Political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Ecology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A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Critical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Introduction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2d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New York: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Wiley-Blackwell</a:t>
            </a:r>
            <a:endParaRPr lang="cs-CZ" sz="1800" dirty="0" smtClean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Scheper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-Hughes, N. 2005. Katrina: The Disaster and its doubles. Anthropology Today 21 (6): 2 - 4</a:t>
            </a:r>
            <a:endParaRPr lang="cs-CZ" sz="1800" dirty="0" smtClean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Schlosberg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D.,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Collins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L. B. 2014.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environmental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climate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justice: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climate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change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discourse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environmental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justice.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WIREs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Clim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Change</a:t>
            </a:r>
            <a:r>
              <a:rPr lang="cs-CZ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5:359–374. </a:t>
            </a: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1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Schlosberg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 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2007 Defining Environmental Justice: Theories, Movements, and Nature. Oxford University </a:t>
            </a:r>
            <a:r>
              <a:rPr lang="en-US" sz="1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Press</a:t>
            </a:r>
            <a:endParaRPr lang="cs-CZ" sz="1800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Walker-Crawford, N. 2023. Climate change in the courtroom: An anthropology of neighborly </a:t>
            </a:r>
            <a:r>
              <a:rPr lang="en-US" sz="1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relations</a:t>
            </a:r>
            <a:r>
              <a:rPr lang="cs-CZ" sz="1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Anthropological Theory</a:t>
            </a:r>
            <a:r>
              <a:rPr lang="cs-CZ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2023, Vol. 23(1) 76–99</a:t>
            </a:r>
            <a:endParaRPr lang="cs-CZ" sz="1800" dirty="0" smtClean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https://ejatlas.org/</a:t>
            </a:r>
            <a:endParaRPr lang="cs-CZ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endParaRPr lang="cs-CZ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986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F7F546-64EF-48E6-9E84-3A838ACBE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cs-CZ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Politická ekologie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Roberts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J.  2020.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Political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ecology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Cambridge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encyclopedia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of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anthropology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</a:t>
            </a:r>
            <a:r>
              <a:rPr lang="cs-CZ" sz="1600" u="none" strike="noStrike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http://doi.org/10.29164/20polieco</a:t>
            </a:r>
            <a:r>
              <a:rPr lang="cs-CZ" sz="160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760A76-ED47-4C0A-BFCB-B37B4E05B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66827"/>
            <a:ext cx="10442542" cy="441881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sz="2400" i="1" dirty="0">
              <a:solidFill>
                <a:srgbClr val="222222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400" i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„</a:t>
            </a:r>
            <a:r>
              <a:rPr lang="cs-CZ" sz="2400" i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Political</a:t>
            </a:r>
            <a:r>
              <a:rPr lang="cs-CZ" sz="2400" i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i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ecology</a:t>
            </a:r>
            <a:r>
              <a:rPr lang="cs-CZ" sz="2400" i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i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is</a:t>
            </a:r>
            <a:r>
              <a:rPr lang="cs-CZ" sz="2400" i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 </a:t>
            </a:r>
            <a:r>
              <a:rPr lang="cs-CZ" sz="2400" i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critical</a:t>
            </a:r>
            <a:r>
              <a:rPr lang="cs-CZ" sz="2400" i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i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research</a:t>
            </a:r>
            <a:r>
              <a:rPr lang="cs-CZ" sz="2400" i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i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field</a:t>
            </a:r>
            <a:r>
              <a:rPr lang="cs-CZ" sz="2400" i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i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within</a:t>
            </a:r>
            <a:r>
              <a:rPr lang="cs-CZ" sz="2400" i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i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anthropology</a:t>
            </a:r>
            <a:r>
              <a:rPr lang="cs-CZ" sz="2400" i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and </a:t>
            </a:r>
            <a:r>
              <a:rPr lang="cs-CZ" sz="2400" i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related</a:t>
            </a:r>
            <a:r>
              <a:rPr lang="cs-CZ" sz="2400" i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i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disciplines</a:t>
            </a:r>
            <a:r>
              <a:rPr lang="cs-CZ" sz="2400" i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i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that</a:t>
            </a:r>
            <a:r>
              <a:rPr lang="cs-CZ" sz="2400" i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i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examines</a:t>
            </a:r>
            <a:r>
              <a:rPr lang="cs-CZ" sz="2400" i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i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how</a:t>
            </a:r>
            <a:r>
              <a:rPr lang="cs-CZ" sz="2400" i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and </a:t>
            </a:r>
            <a:r>
              <a:rPr lang="cs-CZ" sz="2400" i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why</a:t>
            </a:r>
            <a:r>
              <a:rPr lang="cs-CZ" sz="2400" i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i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economic</a:t>
            </a:r>
            <a:r>
              <a:rPr lang="cs-CZ" sz="2400" i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i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structures</a:t>
            </a:r>
            <a:r>
              <a:rPr lang="cs-CZ" sz="2400" i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and </a:t>
            </a:r>
            <a:r>
              <a:rPr lang="cs-CZ" sz="2400" i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power</a:t>
            </a:r>
            <a:r>
              <a:rPr lang="cs-CZ" sz="2400" i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relations drive </a:t>
            </a:r>
            <a:r>
              <a:rPr lang="cs-CZ" sz="2400" i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environmental</a:t>
            </a:r>
            <a:r>
              <a:rPr lang="cs-CZ" sz="2400" i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i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change</a:t>
            </a:r>
            <a:r>
              <a:rPr lang="cs-CZ" sz="2400" i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in </a:t>
            </a:r>
            <a:r>
              <a:rPr lang="cs-CZ" sz="2400" i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</a:t>
            </a:r>
            <a:r>
              <a:rPr lang="cs-CZ" sz="2400" i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i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increasingly</a:t>
            </a:r>
            <a:r>
              <a:rPr lang="cs-CZ" sz="2400" i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i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interconnected</a:t>
            </a:r>
            <a:r>
              <a:rPr lang="cs-CZ" sz="2400" i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i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world</a:t>
            </a:r>
            <a:r>
              <a:rPr lang="cs-CZ" sz="2400" i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.“  (</a:t>
            </a:r>
            <a:r>
              <a:rPr lang="cs-CZ" sz="2400" i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Roberts</a:t>
            </a:r>
            <a:r>
              <a:rPr lang="cs-CZ" sz="2400" i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2020)</a:t>
            </a:r>
          </a:p>
          <a:p>
            <a:pPr marL="0" indent="0">
              <a:buNone/>
            </a:pPr>
            <a:endParaRPr lang="cs-CZ" sz="2400" i="1" dirty="0">
              <a:solidFill>
                <a:srgbClr val="222222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„</a:t>
            </a:r>
            <a:r>
              <a:rPr lang="cs-CZ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Čí zájmy, nároky a vnímání životního prostředí dominují a proč?“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Karlsson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2015: 350) </a:t>
            </a:r>
            <a:endParaRPr lang="cs-CZ" sz="2400" i="1" dirty="0">
              <a:solidFill>
                <a:srgbClr val="222222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cs-CZ" i="1" dirty="0">
              <a:solidFill>
                <a:srgbClr val="222222"/>
              </a:solidFill>
              <a:latin typeface="Calibri" panose="020F0502020204030204" pitchFamily="34" charset="0"/>
            </a:endParaRPr>
          </a:p>
          <a:p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zabývá se vztahy mezi přírodou, kulturou a mocí</a:t>
            </a:r>
          </a:p>
          <a:p>
            <a:pPr lvl="0">
              <a:lnSpc>
                <a:spcPct val="115000"/>
              </a:lnSpc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objevuje se v kontextu globální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neoliberalizace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70./80. let na průsečíku kulturní ekologie a politické ekonomie</a:t>
            </a: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dává do popředí roli kapitalistického trhu a státní moci, které stojí za procesy environmentální degradace</a:t>
            </a: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486132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E91EA0-BC95-4D40-A19C-04A307721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200" dirty="0"/>
              <a:t>Historie</a:t>
            </a:r>
            <a:r>
              <a:rPr lang="cs-CZ" sz="3200" b="1" dirty="0"/>
              <a:t/>
            </a:r>
            <a:br>
              <a:rPr lang="cs-CZ" sz="3200" b="1" dirty="0"/>
            </a:br>
            <a:r>
              <a:rPr lang="cs-CZ" sz="3200" b="1" dirty="0"/>
              <a:t/>
            </a:r>
            <a:br>
              <a:rPr lang="cs-CZ" sz="3200" b="1" dirty="0"/>
            </a:br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Kulturní ekologie (např. Julien Stewart, 30. – 50. léta)</a:t>
            </a:r>
            <a:endParaRPr lang="cs-CZ" sz="32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B6B570-11B4-4F9C-9203-046B654FF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12885"/>
            <a:ext cx="10515600" cy="4379990"/>
          </a:xfrm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navazuje na Marxův materialismus </a:t>
            </a:r>
          </a:p>
          <a:p>
            <a:pPr marL="342900" lvl="0" indent="-34290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společenská organizace je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důsledkem kulturní adaptace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prostředí = prostředí utváří kulturu a kultura přetváří prostředí; 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nejdůležitější rysy kultury souvisí se zajištěním obživy a přežití = „kulturní jádro“;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kultury vnímány jako autonomní jednotky, mezi kterými dochází k jednotlivým interakcím</a:t>
            </a:r>
          </a:p>
          <a:p>
            <a:pPr marL="342900" lvl="0" indent="-342900">
              <a:lnSpc>
                <a:spcPct val="115000"/>
              </a:lnSpc>
              <a:buFont typeface="Calibri" panose="020F0502020204030204" pitchFamily="34" charset="0"/>
              <a:buChar char="-"/>
            </a:pP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Kritika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nevěnuje se tomu, jak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životní prostředí jako globální eko-systém ovlivňují komplexní globální sociální, ekonomické a politické vztahy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jak ovlivňují také změnu živ. prostředí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6862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2581C5-573B-4A4D-AD96-B13D45193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Posun k akcentu na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komplexní ekosystémy </a:t>
            </a:r>
            <a:b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„New </a:t>
            </a:r>
            <a:r>
              <a:rPr lang="cs-CZ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ecology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“, od 60.let, např.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 Roy </a:t>
            </a:r>
            <a:r>
              <a:rPr kumimoji="0" lang="cs-CZ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Rappaport</a:t>
            </a:r>
            <a:endParaRPr lang="cs-CZ" sz="72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1FCAE8-6494-46B7-802B-A6FE16B6D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42900" lvl="0" indent="-34290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 jádru studium „populací“, nikoli kultur; lidské populace jsou součástí </a:t>
            </a:r>
            <a:r>
              <a:rPr lang="cs-CZ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širších propojených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ekosystémů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kultura je symbolický nástroj, sloužící lidským populacím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adaptovat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 na </a:t>
            </a:r>
            <a:r>
              <a:rPr lang="cs-CZ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prostředí a udržovat (ekosystémovou) </a:t>
            </a:r>
            <a:r>
              <a:rPr lang="cs-CZ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rovnováhu; kultura může být i maladaptivní</a:t>
            </a:r>
            <a:endParaRPr lang="cs-CZ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porozumět ekosystému =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sledovat struktury a vztahy mezi jeho součástmi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od materiálních po symbolické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silný akcent na interdisciplinaritu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cs-CZ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ritika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přílišný důraz na 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materialitu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vysvětlení jakýchkoli kulturních rysů jako funkčních nástrojů adaptace vede k přehlížení </a:t>
            </a:r>
            <a:r>
              <a:rPr lang="cs-CZ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jiných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možných interpretací; 	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zaměření je lokální - chybí dostatečná pozornost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širším historickým, politickým a ekonomickým vtahům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které ovlivňují lokální ekosystémy (kolonialismus a 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potkolonialismus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nástup globálního kapitalismu a následně neoliberalismu)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4982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1D1359-E9A2-4358-913F-510558A8A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782666" cy="889262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Politická </a:t>
            </a:r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ekologie od 80. </a:t>
            </a:r>
            <a:r>
              <a:rPr lang="cs-CZ" sz="2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let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BA87E0-7322-4C70-8F8D-B4B6A289B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035" y="1668543"/>
            <a:ext cx="11151909" cy="4883086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cs-CZ" sz="18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pojem od 30.let, </a:t>
            </a:r>
            <a:r>
              <a:rPr lang="cs-CZ" sz="1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ale v současném významu od </a:t>
            </a:r>
            <a:r>
              <a:rPr lang="cs-CZ" sz="18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E. R. Wolf – 1972 – článek „</a:t>
            </a:r>
            <a:r>
              <a:rPr lang="cs-CZ" sz="1800" b="1" dirty="0" err="1" smtClean="0"/>
              <a:t>Ownership</a:t>
            </a:r>
            <a:r>
              <a:rPr lang="cs-CZ" sz="1800" b="1" dirty="0" smtClean="0"/>
              <a:t> </a:t>
            </a:r>
            <a:r>
              <a:rPr lang="cs-CZ" sz="1800" b="1" dirty="0"/>
              <a:t>and </a:t>
            </a:r>
            <a:r>
              <a:rPr lang="cs-CZ" sz="1800" b="1" dirty="0" err="1"/>
              <a:t>Political</a:t>
            </a:r>
            <a:r>
              <a:rPr lang="cs-CZ" sz="1800" b="1" dirty="0"/>
              <a:t> </a:t>
            </a:r>
            <a:r>
              <a:rPr lang="cs-CZ" sz="1800" b="1" dirty="0" err="1"/>
              <a:t>Ecology</a:t>
            </a:r>
            <a:r>
              <a:rPr lang="cs-CZ" sz="1800" b="1" dirty="0"/>
              <a:t>"</a:t>
            </a:r>
            <a:endParaRPr lang="cs-CZ" sz="1800" b="1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cs-CZ" sz="18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studuje vztahy přírodního prostředí A politických – ekonomických – sociálních faktorů</a:t>
            </a:r>
          </a:p>
          <a:p>
            <a:pPr marL="342900" indent="-34290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cs-CZ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klíčové teoretické impulzy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cs-CZ" sz="1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marxismus, kulturní ekologie,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kritické rozvojové teorie – teorie závislosti, světového systému</a:t>
            </a:r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cs-CZ" sz="18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klíčová </a:t>
            </a:r>
            <a:r>
              <a:rPr lang="cs-CZ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teze: EKOLOGIE = vztah organismů a jejich </a:t>
            </a:r>
            <a:r>
              <a:rPr lang="cs-CZ" sz="18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prostředí je neutrální; </a:t>
            </a:r>
            <a:r>
              <a:rPr lang="cs-CZ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POLITICKÁ EKOLOGIE = vztah organismů (včetně člověka) a jejich prostředí MÁ MOCENSKÝ </a:t>
            </a:r>
            <a:r>
              <a:rPr lang="cs-CZ" sz="18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ROZMĚR, PROMĚNY ŽIVOTNÍHO PROSTŘEDÍ NEDOPADAJÍ NA VŠECHNY SKUPINY STEJNĚ</a:t>
            </a:r>
            <a:endParaRPr lang="cs-CZ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cs-CZ" sz="1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klíčová témata: </a:t>
            </a:r>
          </a:p>
          <a:p>
            <a:pPr marL="571500" lvl="1" indent="-34290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cs-CZ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degradace </a:t>
            </a:r>
            <a:r>
              <a:rPr lang="cs-CZ" sz="16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přír</a:t>
            </a:r>
            <a:r>
              <a:rPr lang="cs-CZ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prostředí v souvislosti s mocenskými nerovnostmi</a:t>
            </a:r>
          </a:p>
          <a:p>
            <a:pPr marL="571500" lvl="1" indent="-34290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cs-CZ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strukturální </a:t>
            </a:r>
            <a:r>
              <a:rPr lang="cs-CZ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nerovnosti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hlavní silou v procesech socio-ekologické změny je neoliberální uspořádání </a:t>
            </a:r>
            <a:r>
              <a:rPr lang="cs-CZ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jak </a:t>
            </a:r>
            <a:r>
              <a:rPr lang="cs-CZ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strukturální nerovnosti ovlivňují lokální </a:t>
            </a:r>
            <a:r>
              <a:rPr lang="cs-CZ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přírodní </a:t>
            </a:r>
            <a:r>
              <a:rPr lang="cs-CZ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podmínky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především v oblasti globálního Jihu; </a:t>
            </a:r>
            <a:endParaRPr lang="cs-CZ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0" lvl="1" indent="-34290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cs-CZ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znevýhodňování </a:t>
            </a:r>
            <a:r>
              <a:rPr lang="cs-CZ" sz="16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marginalizovaných</a:t>
            </a:r>
            <a:r>
              <a:rPr lang="cs-CZ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cs-CZ" sz="16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indigenních</a:t>
            </a:r>
            <a:r>
              <a:rPr lang="cs-CZ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skupin v přístupu ke zdrojům - konflikty o přístup a o kontrolu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(nedostatkových) zdrojů; </a:t>
            </a:r>
          </a:p>
          <a:p>
            <a:pPr marL="0" lv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18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cs-CZ" sz="1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arušování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životního prostředí ukazuje, že kultura není jen adaptivní = ohrožování přírody je zakotveno v sociálních nerovnostech uvnitř skupin i mezi </a:t>
            </a:r>
            <a:r>
              <a:rPr lang="cs-CZ" sz="1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skupinami.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Calibri" panose="020F0502020204030204" pitchFamily="34" charset="0"/>
              <a:buChar char="-"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1851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0DF353-A017-4C37-989C-9137E2750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8172"/>
            <a:ext cx="10515600" cy="5608792"/>
          </a:xfrm>
        </p:spPr>
        <p:txBody>
          <a:bodyPr>
            <a:noAutofit/>
          </a:bodyPr>
          <a:lstStyle/>
          <a:p>
            <a:pPr marL="0" lvl="0" indent="0">
              <a:lnSpc>
                <a:spcPct val="115000"/>
              </a:lnSpc>
              <a:buNone/>
            </a:pP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Metodologie</a:t>
            </a:r>
          </a:p>
          <a:p>
            <a:pPr lvl="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metodologický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důraz na propojovaní 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lokálního – regionálního – globálního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analýza ukotvena v lokálních podmínkách, ale propojující lokální dění s nadlokálním a  globálním </a:t>
            </a:r>
          </a:p>
          <a:p>
            <a:pPr lvl="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tento metodologický přístup odlišuje politickou ekologii od klasické environmentální antropologie</a:t>
            </a:r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buNone/>
            </a:pP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Kritika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 </a:t>
            </a: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konceptualizuje globální kapitalismus i politické uspořádání jako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nekontrolovatelé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vnější síly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mající intencionalitu;</a:t>
            </a:r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kapitalismus jako 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monolitická homogenní struktura 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paralela 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kultury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jako homogenní, koherentní a účelné jednotky</a:t>
            </a:r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</a:t>
            </a:r>
            <a:r>
              <a:rPr lang="cs-CZ" sz="1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á pozornost 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lokálnímu dění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jeho nuancím, rezistenci a možnosti redefinice globálních tlaků, případně jejich využití pro vlastní zájmy - posílit 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důležitost lokálních aktérů, jejich politických i ekonomických rozhodnutí a agendy, 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včetně takových, která vedou k devastaci přírody</a:t>
            </a:r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526730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6A4F01-E0F1-4120-A352-945743ED5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99186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Post-strukturalistická politická ekologie (90. léta)</a:t>
            </a:r>
            <a:b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cs-CZ" sz="6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1E880D-D2A2-4A70-B7B7-37CBA7EC4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1550"/>
            <a:ext cx="10515600" cy="5081325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15000"/>
              </a:lnSpc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nelze vyjít z prvoplánové struktury „zlé státy a korporace“ vs „poctiví místní lidé“, skutečnost je </a:t>
            </a:r>
            <a:r>
              <a:rPr lang="cs-CZ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komplexnější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15000"/>
              </a:lnSpc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„post-strukturalistická politická ekologie“: překročit hranice deterministické teorie závislosti a světového systému, důraz na multiplicitu hlasů, zájmů a interpretací environmentální i ekonomické změny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teoretické vlivy: feminismus, gender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studies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studia sociálních hnutí, rasy, tělesnosti, medicínská antropologie,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poststrukturalismus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nový materialismus,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multi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-species přístupy atd.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větší pozornost specifikům dopadů změn životního prostředí na lidi dle jejich genderu, rasy, věku, etnicity, sexuality, socio-ekonomického statusu atd.</a:t>
            </a:r>
            <a:endParaRPr lang="cs-CZ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Kritika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pozornost věnována jen ekonomice, politice a moci, vypadává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ekologie jako studium </a:t>
            </a:r>
            <a:r>
              <a:rPr lang="cs-CZ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sociopřírodních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systémů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často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chybí hlubší analýza přírodního prostředí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dopadu lidské činnosti a zápasů o omezené zdroje na prostředí, analýza propojenosti ekosystémů a člověka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1974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54BFE2-53C0-4A18-B585-F3E7B1677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8350" y="819583"/>
            <a:ext cx="9543853" cy="5253685"/>
          </a:xfrm>
        </p:spPr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Výzvy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endParaRPr lang="cs-CZ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vytvářet a prezentovat data, která budou relevantní pro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policymakery</a:t>
            </a: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15000"/>
              </a:lnSpc>
              <a:buFont typeface="Wingdings" panose="05000000000000000000" pitchFamily="2" charset="2"/>
              <a:buChar char="Ø"/>
            </a:pP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spolupracovat se státy i korporátními institucemi, které jsou přímo zodpovědné za budoucnosti lidstva a snažit se v nich získat </a:t>
            </a:r>
            <a:r>
              <a:rPr lang="cs-CZ" sz="2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vliv</a:t>
            </a: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15000"/>
              </a:lnSpc>
              <a:buFont typeface="Wingdings" panose="05000000000000000000" pitchFamily="2" charset="2"/>
              <a:buChar char="Ø"/>
            </a:pP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spolupracovat s 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indigenními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vědci, snažit se porozumět lokálním rámcům chápání životního prostředí</a:t>
            </a: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0708328"/>
      </p:ext>
    </p:extLst>
  </p:cSld>
  <p:clrMapOvr>
    <a:masterClrMapping/>
  </p:clrMapOvr>
</p:sld>
</file>

<file path=ppt/theme/theme1.xml><?xml version="1.0" encoding="utf-8"?>
<a:theme xmlns:a="http://schemas.openxmlformats.org/drawingml/2006/main" name="Základ">
  <a:themeElements>
    <a:clrScheme name="Modro-zelená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TM03457444[[fn=Základ]]</Template>
  <TotalTime>4298</TotalTime>
  <Words>2800</Words>
  <Application>Microsoft Office PowerPoint</Application>
  <PresentationFormat>Širokoúhlá obrazovka</PresentationFormat>
  <Paragraphs>163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8" baseType="lpstr">
      <vt:lpstr>Calibri</vt:lpstr>
      <vt:lpstr>Corbel</vt:lpstr>
      <vt:lpstr>Courier New</vt:lpstr>
      <vt:lpstr>Symbol</vt:lpstr>
      <vt:lpstr>Times New Roman</vt:lpstr>
      <vt:lpstr>Wingdings</vt:lpstr>
      <vt:lpstr>Základ</vt:lpstr>
      <vt:lpstr>  Politická ekologie  Environmentální  a klimatická spravedlnost</vt:lpstr>
      <vt:lpstr>Prezentace aplikace PowerPoint</vt:lpstr>
      <vt:lpstr>Politická ekologie Roberts, J.  2020. Political ecology. Cambridge encyclopedia of anthropology (http://doi.org/10.29164/20polieco, </vt:lpstr>
      <vt:lpstr>Historie  Kulturní ekologie (např. Julien Stewart, 30. – 50. léta)</vt:lpstr>
      <vt:lpstr>Posun k akcentu na komplexní ekosystémy  „New ecology“, od 60.let, např. Roy Rappaport</vt:lpstr>
      <vt:lpstr>Politická ekologie od 80. let</vt:lpstr>
      <vt:lpstr>Prezentace aplikace PowerPoint</vt:lpstr>
      <vt:lpstr>Post-strukturalistická politická ekologie (90. léta) </vt:lpstr>
      <vt:lpstr>Prezentace aplikace PowerPoint</vt:lpstr>
      <vt:lpstr>Počátky hnutí za ENVIRONMENTÁLNÁ SPRAVEDLNOST:  ENVIRONMENTÁLNÍ RASISMUS </vt:lpstr>
      <vt:lpstr>David Schlosberg and Lisette B. Collins. From environmental to climate justice: climate change and the discourse of environmental justice. 2014. WIREs Clim Change 5:359–374.</vt:lpstr>
      <vt:lpstr>David Schlosberg and Lisette B. Collins. From environmental to climate justice: climate change and the discourse of environmental justice. 2014. WIREs Clim Change 5:359–374.</vt:lpstr>
      <vt:lpstr>Environmentální spravedlnost </vt:lpstr>
      <vt:lpstr>Vývoj konceptu environmentální spravedlnosti</vt:lpstr>
      <vt:lpstr>Prezentace aplikace PowerPoint</vt:lpstr>
      <vt:lpstr>Klíčový moment- hurikán Katrina (2005)  Scheper-Hughes, N. 2005. Katrina: The Disaster and its doubles. Anthropology Today 21 (6): 2 - 4</vt:lpstr>
      <vt:lpstr>KLIMATICKÁ SPRAVEDLNOST X ENVIRONMENTÁLNÍ SPRAVEDLNOST</vt:lpstr>
      <vt:lpstr>Tři perspektivy klimatické spravedlnosti  Akademická teoretická - Elitní v prostředí NGOs - Založené na grasroot hnutích</vt:lpstr>
      <vt:lpstr>Prezentace aplikace PowerPoint</vt:lpstr>
      <vt:lpstr>Hlavní témata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Politická ekologie  Environmentální spravedlnost</dc:title>
  <dc:creator>Markéta Zandlová</dc:creator>
  <cp:lastModifiedBy>Markéta Zandlová</cp:lastModifiedBy>
  <cp:revision>15</cp:revision>
  <dcterms:created xsi:type="dcterms:W3CDTF">2020-12-04T18:16:48Z</dcterms:created>
  <dcterms:modified xsi:type="dcterms:W3CDTF">2023-11-27T07:30:31Z</dcterms:modified>
</cp:coreProperties>
</file>