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75" r:id="rId3"/>
    <p:sldId id="291" r:id="rId4"/>
    <p:sldId id="292" r:id="rId5"/>
    <p:sldId id="274" r:id="rId6"/>
    <p:sldId id="261" r:id="rId7"/>
    <p:sldId id="264" r:id="rId8"/>
    <p:sldId id="260" r:id="rId9"/>
    <p:sldId id="285" r:id="rId10"/>
    <p:sldId id="273" r:id="rId11"/>
    <p:sldId id="265" r:id="rId12"/>
    <p:sldId id="266" r:id="rId13"/>
    <p:sldId id="267" r:id="rId14"/>
    <p:sldId id="268" r:id="rId15"/>
    <p:sldId id="269" r:id="rId16"/>
    <p:sldId id="270" r:id="rId17"/>
    <p:sldId id="282" r:id="rId18"/>
    <p:sldId id="277" r:id="rId19"/>
    <p:sldId id="278" r:id="rId20"/>
    <p:sldId id="280" r:id="rId21"/>
    <p:sldId id="281" r:id="rId22"/>
    <p:sldId id="271" r:id="rId23"/>
    <p:sldId id="286" r:id="rId24"/>
    <p:sldId id="287" r:id="rId25"/>
    <p:sldId id="262" r:id="rId26"/>
    <p:sldId id="263" r:id="rId27"/>
    <p:sldId id="289" r:id="rId28"/>
    <p:sldId id="288"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41" autoAdjust="0"/>
  </p:normalViewPr>
  <p:slideViewPr>
    <p:cSldViewPr>
      <p:cViewPr varScale="1">
        <p:scale>
          <a:sx n="59" d="100"/>
          <a:sy n="59" d="100"/>
        </p:scale>
        <p:origin x="-16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901CF-809E-4864-91E2-A9610B7BE660}" type="doc">
      <dgm:prSet loTypeId="urn:microsoft.com/office/officeart/2005/8/layout/hProcess9" loCatId="process" qsTypeId="urn:microsoft.com/office/officeart/2005/8/quickstyle/simple1" qsCatId="simple" csTypeId="urn:microsoft.com/office/officeart/2005/8/colors/accent1_2" csCatId="accent1" phldr="1"/>
      <dgm:spPr/>
    </dgm:pt>
    <dgm:pt modelId="{BC2B824D-6311-4197-B702-8D139BECDFEE}">
      <dgm:prSet phldrT="[Text]" custT="1"/>
      <dgm:spPr/>
      <dgm:t>
        <a:bodyPr/>
        <a:lstStyle/>
        <a:p>
          <a:r>
            <a:rPr lang="cs-CZ" sz="1400" dirty="0" smtClean="0"/>
            <a:t>Poslání jednotky</a:t>
          </a:r>
          <a:endParaRPr lang="cs-CZ" sz="1400" dirty="0"/>
        </a:p>
      </dgm:t>
    </dgm:pt>
    <dgm:pt modelId="{9D2905DE-A8C7-4AAA-BF5B-8C971E2D4F09}" type="parTrans" cxnId="{A94782B7-E10D-4B8B-B85C-12F7B2134A47}">
      <dgm:prSet/>
      <dgm:spPr/>
      <dgm:t>
        <a:bodyPr/>
        <a:lstStyle/>
        <a:p>
          <a:endParaRPr lang="cs-CZ"/>
        </a:p>
      </dgm:t>
    </dgm:pt>
    <dgm:pt modelId="{F86F0F5F-3631-4582-A603-203C2601066C}" type="sibTrans" cxnId="{A94782B7-E10D-4B8B-B85C-12F7B2134A47}">
      <dgm:prSet/>
      <dgm:spPr/>
      <dgm:t>
        <a:bodyPr/>
        <a:lstStyle/>
        <a:p>
          <a:endParaRPr lang="cs-CZ"/>
        </a:p>
      </dgm:t>
    </dgm:pt>
    <dgm:pt modelId="{43D83A3C-754B-41FA-9B68-3636E84F7B4E}">
      <dgm:prSet phldrT="[Text]"/>
      <dgm:spPr/>
      <dgm:t>
        <a:bodyPr/>
        <a:lstStyle/>
        <a:p>
          <a:r>
            <a:rPr lang="cs-CZ" dirty="0" smtClean="0"/>
            <a:t>Analýzy</a:t>
          </a:r>
          <a:endParaRPr lang="cs-CZ" dirty="0"/>
        </a:p>
      </dgm:t>
    </dgm:pt>
    <dgm:pt modelId="{0244C6DC-5EC7-480E-881F-EDD71ED99DE3}" type="parTrans" cxnId="{27FC69F5-6156-4E9F-9EF2-1E0BA37988F5}">
      <dgm:prSet/>
      <dgm:spPr/>
      <dgm:t>
        <a:bodyPr/>
        <a:lstStyle/>
        <a:p>
          <a:endParaRPr lang="cs-CZ"/>
        </a:p>
      </dgm:t>
    </dgm:pt>
    <dgm:pt modelId="{54F825F9-839B-4C9E-83E8-3D084CA56AFD}" type="sibTrans" cxnId="{27FC69F5-6156-4E9F-9EF2-1E0BA37988F5}">
      <dgm:prSet/>
      <dgm:spPr/>
      <dgm:t>
        <a:bodyPr/>
        <a:lstStyle/>
        <a:p>
          <a:endParaRPr lang="cs-CZ"/>
        </a:p>
      </dgm:t>
    </dgm:pt>
    <dgm:pt modelId="{D81FA454-7D74-408D-ADED-D32AD1FF587C}">
      <dgm:prSet phldrT="[Text]"/>
      <dgm:spPr/>
      <dgm:t>
        <a:bodyPr/>
        <a:lstStyle/>
        <a:p>
          <a:r>
            <a:rPr lang="cs-CZ" dirty="0" smtClean="0"/>
            <a:t>Formulace cílů</a:t>
          </a:r>
          <a:endParaRPr lang="cs-CZ" dirty="0"/>
        </a:p>
      </dgm:t>
    </dgm:pt>
    <dgm:pt modelId="{4A3FB9DB-3410-4F37-844A-F644FA28AC9F}" type="parTrans" cxnId="{9B3A10DF-D318-4513-97DD-BFE992B41045}">
      <dgm:prSet/>
      <dgm:spPr/>
      <dgm:t>
        <a:bodyPr/>
        <a:lstStyle/>
        <a:p>
          <a:endParaRPr lang="cs-CZ"/>
        </a:p>
      </dgm:t>
    </dgm:pt>
    <dgm:pt modelId="{5086770F-1971-4C83-BE3D-77CC5B6D84FB}" type="sibTrans" cxnId="{9B3A10DF-D318-4513-97DD-BFE992B41045}">
      <dgm:prSet/>
      <dgm:spPr/>
      <dgm:t>
        <a:bodyPr/>
        <a:lstStyle/>
        <a:p>
          <a:endParaRPr lang="cs-CZ"/>
        </a:p>
      </dgm:t>
    </dgm:pt>
    <dgm:pt modelId="{09DBDE62-79D9-4D94-A775-39B77E308487}">
      <dgm:prSet phldrT="[Text]"/>
      <dgm:spPr/>
      <dgm:t>
        <a:bodyPr/>
        <a:lstStyle/>
        <a:p>
          <a:r>
            <a:rPr lang="cs-CZ" dirty="0" smtClean="0"/>
            <a:t>Formulace strategií a programů</a:t>
          </a:r>
          <a:endParaRPr lang="cs-CZ" dirty="0"/>
        </a:p>
      </dgm:t>
    </dgm:pt>
    <dgm:pt modelId="{6567CD70-0493-44F3-9D94-EB4105BE3812}" type="parTrans" cxnId="{2C11277D-BF0D-487D-B90F-12C24ADE3B82}">
      <dgm:prSet/>
      <dgm:spPr/>
      <dgm:t>
        <a:bodyPr/>
        <a:lstStyle/>
        <a:p>
          <a:endParaRPr lang="cs-CZ"/>
        </a:p>
      </dgm:t>
    </dgm:pt>
    <dgm:pt modelId="{7E6F8860-FD47-4D88-97E5-B7B288E95FC8}" type="sibTrans" cxnId="{2C11277D-BF0D-487D-B90F-12C24ADE3B82}">
      <dgm:prSet/>
      <dgm:spPr/>
      <dgm:t>
        <a:bodyPr/>
        <a:lstStyle/>
        <a:p>
          <a:endParaRPr lang="cs-CZ"/>
        </a:p>
      </dgm:t>
    </dgm:pt>
    <dgm:pt modelId="{094CA745-67CF-467E-8A47-379B6B7D6333}">
      <dgm:prSet phldrT="[Text]"/>
      <dgm:spPr/>
      <dgm:t>
        <a:bodyPr/>
        <a:lstStyle/>
        <a:p>
          <a:r>
            <a:rPr lang="cs-CZ" dirty="0" smtClean="0"/>
            <a:t>Zpětná vazba </a:t>
          </a:r>
          <a:r>
            <a:rPr lang="cs-CZ" smtClean="0"/>
            <a:t>a koordinace</a:t>
          </a:r>
          <a:endParaRPr lang="cs-CZ"/>
        </a:p>
      </dgm:t>
    </dgm:pt>
    <dgm:pt modelId="{D46EC812-E85E-4188-A969-6E7FAA4D759D}" type="parTrans" cxnId="{0216CED7-1E65-4F55-8E90-3FD3AF622710}">
      <dgm:prSet/>
      <dgm:spPr/>
      <dgm:t>
        <a:bodyPr/>
        <a:lstStyle/>
        <a:p>
          <a:endParaRPr lang="cs-CZ"/>
        </a:p>
      </dgm:t>
    </dgm:pt>
    <dgm:pt modelId="{E7EF1985-48F0-4AA6-AD46-E2AE8D5CA69F}" type="sibTrans" cxnId="{0216CED7-1E65-4F55-8E90-3FD3AF622710}">
      <dgm:prSet/>
      <dgm:spPr/>
      <dgm:t>
        <a:bodyPr/>
        <a:lstStyle/>
        <a:p>
          <a:endParaRPr lang="cs-CZ"/>
        </a:p>
      </dgm:t>
    </dgm:pt>
    <dgm:pt modelId="{90CBA648-45FD-4D45-B5C3-784ED2784737}">
      <dgm:prSet phldrT="[Text]"/>
      <dgm:spPr/>
      <dgm:t>
        <a:bodyPr/>
        <a:lstStyle/>
        <a:p>
          <a:r>
            <a:rPr lang="cs-CZ" dirty="0" smtClean="0"/>
            <a:t>Implementace</a:t>
          </a:r>
          <a:endParaRPr lang="cs-CZ" dirty="0"/>
        </a:p>
      </dgm:t>
    </dgm:pt>
    <dgm:pt modelId="{FBA54B59-2300-40CF-B97E-ED50EED9F334}" type="parTrans" cxnId="{670B32FD-DBAE-4BE1-B72B-DB6FD8AABC63}">
      <dgm:prSet/>
      <dgm:spPr/>
      <dgm:t>
        <a:bodyPr/>
        <a:lstStyle/>
        <a:p>
          <a:endParaRPr lang="cs-CZ"/>
        </a:p>
      </dgm:t>
    </dgm:pt>
    <dgm:pt modelId="{860944CA-1FBF-49D8-9F9C-24E9B40E5217}" type="sibTrans" cxnId="{670B32FD-DBAE-4BE1-B72B-DB6FD8AABC63}">
      <dgm:prSet/>
      <dgm:spPr/>
      <dgm:t>
        <a:bodyPr/>
        <a:lstStyle/>
        <a:p>
          <a:endParaRPr lang="cs-CZ"/>
        </a:p>
      </dgm:t>
    </dgm:pt>
    <dgm:pt modelId="{DECE2D98-5029-4303-AF58-7A4CFE4ABDEB}" type="pres">
      <dgm:prSet presAssocID="{3FF901CF-809E-4864-91E2-A9610B7BE660}" presName="CompostProcess" presStyleCnt="0">
        <dgm:presLayoutVars>
          <dgm:dir/>
          <dgm:resizeHandles val="exact"/>
        </dgm:presLayoutVars>
      </dgm:prSet>
      <dgm:spPr/>
    </dgm:pt>
    <dgm:pt modelId="{7408BEF9-7D4B-4FED-84E0-8F8CD08F3E63}" type="pres">
      <dgm:prSet presAssocID="{3FF901CF-809E-4864-91E2-A9610B7BE660}" presName="arrow" presStyleLbl="bgShp" presStyleIdx="0" presStyleCnt="1"/>
      <dgm:spPr/>
    </dgm:pt>
    <dgm:pt modelId="{7623B5C2-45B4-441C-93B2-358185E6345B}" type="pres">
      <dgm:prSet presAssocID="{3FF901CF-809E-4864-91E2-A9610B7BE660}" presName="linearProcess" presStyleCnt="0"/>
      <dgm:spPr/>
    </dgm:pt>
    <dgm:pt modelId="{CDE67F24-B771-4978-BC09-D55F247FB47A}" type="pres">
      <dgm:prSet presAssocID="{BC2B824D-6311-4197-B702-8D139BECDFEE}" presName="textNode" presStyleLbl="node1" presStyleIdx="0" presStyleCnt="6">
        <dgm:presLayoutVars>
          <dgm:bulletEnabled val="1"/>
        </dgm:presLayoutVars>
      </dgm:prSet>
      <dgm:spPr/>
      <dgm:t>
        <a:bodyPr/>
        <a:lstStyle/>
        <a:p>
          <a:endParaRPr lang="cs-CZ"/>
        </a:p>
      </dgm:t>
    </dgm:pt>
    <dgm:pt modelId="{AAF3DBB9-304D-4686-89C6-EDC9D29D258C}" type="pres">
      <dgm:prSet presAssocID="{F86F0F5F-3631-4582-A603-203C2601066C}" presName="sibTrans" presStyleCnt="0"/>
      <dgm:spPr/>
    </dgm:pt>
    <dgm:pt modelId="{C8A376CD-15FA-4030-B317-21F9EB30A3BE}" type="pres">
      <dgm:prSet presAssocID="{43D83A3C-754B-41FA-9B68-3636E84F7B4E}" presName="textNode" presStyleLbl="node1" presStyleIdx="1" presStyleCnt="6">
        <dgm:presLayoutVars>
          <dgm:bulletEnabled val="1"/>
        </dgm:presLayoutVars>
      </dgm:prSet>
      <dgm:spPr/>
      <dgm:t>
        <a:bodyPr/>
        <a:lstStyle/>
        <a:p>
          <a:endParaRPr lang="cs-CZ"/>
        </a:p>
      </dgm:t>
    </dgm:pt>
    <dgm:pt modelId="{536EA80C-FB7F-439A-BBFF-2524EBF313D0}" type="pres">
      <dgm:prSet presAssocID="{54F825F9-839B-4C9E-83E8-3D084CA56AFD}" presName="sibTrans" presStyleCnt="0"/>
      <dgm:spPr/>
    </dgm:pt>
    <dgm:pt modelId="{3D1B7B3E-DDD6-435F-8621-7CA09F44E808}" type="pres">
      <dgm:prSet presAssocID="{D81FA454-7D74-408D-ADED-D32AD1FF587C}" presName="textNode" presStyleLbl="node1" presStyleIdx="2" presStyleCnt="6">
        <dgm:presLayoutVars>
          <dgm:bulletEnabled val="1"/>
        </dgm:presLayoutVars>
      </dgm:prSet>
      <dgm:spPr/>
      <dgm:t>
        <a:bodyPr/>
        <a:lstStyle/>
        <a:p>
          <a:endParaRPr lang="cs-CZ"/>
        </a:p>
      </dgm:t>
    </dgm:pt>
    <dgm:pt modelId="{C32448D4-99CE-4AD4-BA2C-3581A76C8DC5}" type="pres">
      <dgm:prSet presAssocID="{5086770F-1971-4C83-BE3D-77CC5B6D84FB}" presName="sibTrans" presStyleCnt="0"/>
      <dgm:spPr/>
    </dgm:pt>
    <dgm:pt modelId="{08D83FAC-D052-4945-B47C-5171A336A85D}" type="pres">
      <dgm:prSet presAssocID="{09DBDE62-79D9-4D94-A775-39B77E308487}" presName="textNode" presStyleLbl="node1" presStyleIdx="3" presStyleCnt="6">
        <dgm:presLayoutVars>
          <dgm:bulletEnabled val="1"/>
        </dgm:presLayoutVars>
      </dgm:prSet>
      <dgm:spPr/>
      <dgm:t>
        <a:bodyPr/>
        <a:lstStyle/>
        <a:p>
          <a:endParaRPr lang="cs-CZ"/>
        </a:p>
      </dgm:t>
    </dgm:pt>
    <dgm:pt modelId="{43ABD34E-F040-4FAF-8C92-ABB16581B840}" type="pres">
      <dgm:prSet presAssocID="{7E6F8860-FD47-4D88-97E5-B7B288E95FC8}" presName="sibTrans" presStyleCnt="0"/>
      <dgm:spPr/>
    </dgm:pt>
    <dgm:pt modelId="{ECCBC1DF-09B1-4BE0-A994-62A2FE645B31}" type="pres">
      <dgm:prSet presAssocID="{90CBA648-45FD-4D45-B5C3-784ED2784737}" presName="textNode" presStyleLbl="node1" presStyleIdx="4" presStyleCnt="6">
        <dgm:presLayoutVars>
          <dgm:bulletEnabled val="1"/>
        </dgm:presLayoutVars>
      </dgm:prSet>
      <dgm:spPr/>
      <dgm:t>
        <a:bodyPr/>
        <a:lstStyle/>
        <a:p>
          <a:endParaRPr lang="cs-CZ"/>
        </a:p>
      </dgm:t>
    </dgm:pt>
    <dgm:pt modelId="{4FB7E5DD-5B63-47EB-A01C-77D27965F35F}" type="pres">
      <dgm:prSet presAssocID="{860944CA-1FBF-49D8-9F9C-24E9B40E5217}" presName="sibTrans" presStyleCnt="0"/>
      <dgm:spPr/>
    </dgm:pt>
    <dgm:pt modelId="{0FB6861A-6D6E-49AF-A462-5DBA44452B78}" type="pres">
      <dgm:prSet presAssocID="{094CA745-67CF-467E-8A47-379B6B7D6333}" presName="textNode" presStyleLbl="node1" presStyleIdx="5" presStyleCnt="6">
        <dgm:presLayoutVars>
          <dgm:bulletEnabled val="1"/>
        </dgm:presLayoutVars>
      </dgm:prSet>
      <dgm:spPr/>
      <dgm:t>
        <a:bodyPr/>
        <a:lstStyle/>
        <a:p>
          <a:endParaRPr lang="cs-CZ"/>
        </a:p>
      </dgm:t>
    </dgm:pt>
  </dgm:ptLst>
  <dgm:cxnLst>
    <dgm:cxn modelId="{2C11277D-BF0D-487D-B90F-12C24ADE3B82}" srcId="{3FF901CF-809E-4864-91E2-A9610B7BE660}" destId="{09DBDE62-79D9-4D94-A775-39B77E308487}" srcOrd="3" destOrd="0" parTransId="{6567CD70-0493-44F3-9D94-EB4105BE3812}" sibTransId="{7E6F8860-FD47-4D88-97E5-B7B288E95FC8}"/>
    <dgm:cxn modelId="{FD08D8DA-F564-4C98-8402-FD6370AFA397}" type="presOf" srcId="{094CA745-67CF-467E-8A47-379B6B7D6333}" destId="{0FB6861A-6D6E-49AF-A462-5DBA44452B78}" srcOrd="0" destOrd="0" presId="urn:microsoft.com/office/officeart/2005/8/layout/hProcess9"/>
    <dgm:cxn modelId="{69D08B03-61F6-4B85-958B-43AC06EE222B}" type="presOf" srcId="{09DBDE62-79D9-4D94-A775-39B77E308487}" destId="{08D83FAC-D052-4945-B47C-5171A336A85D}" srcOrd="0" destOrd="0" presId="urn:microsoft.com/office/officeart/2005/8/layout/hProcess9"/>
    <dgm:cxn modelId="{A94782B7-E10D-4B8B-B85C-12F7B2134A47}" srcId="{3FF901CF-809E-4864-91E2-A9610B7BE660}" destId="{BC2B824D-6311-4197-B702-8D139BECDFEE}" srcOrd="0" destOrd="0" parTransId="{9D2905DE-A8C7-4AAA-BF5B-8C971E2D4F09}" sibTransId="{F86F0F5F-3631-4582-A603-203C2601066C}"/>
    <dgm:cxn modelId="{9B3A10DF-D318-4513-97DD-BFE992B41045}" srcId="{3FF901CF-809E-4864-91E2-A9610B7BE660}" destId="{D81FA454-7D74-408D-ADED-D32AD1FF587C}" srcOrd="2" destOrd="0" parTransId="{4A3FB9DB-3410-4F37-844A-F644FA28AC9F}" sibTransId="{5086770F-1971-4C83-BE3D-77CC5B6D84FB}"/>
    <dgm:cxn modelId="{670B32FD-DBAE-4BE1-B72B-DB6FD8AABC63}" srcId="{3FF901CF-809E-4864-91E2-A9610B7BE660}" destId="{90CBA648-45FD-4D45-B5C3-784ED2784737}" srcOrd="4" destOrd="0" parTransId="{FBA54B59-2300-40CF-B97E-ED50EED9F334}" sibTransId="{860944CA-1FBF-49D8-9F9C-24E9B40E5217}"/>
    <dgm:cxn modelId="{27FC69F5-6156-4E9F-9EF2-1E0BA37988F5}" srcId="{3FF901CF-809E-4864-91E2-A9610B7BE660}" destId="{43D83A3C-754B-41FA-9B68-3636E84F7B4E}" srcOrd="1" destOrd="0" parTransId="{0244C6DC-5EC7-480E-881F-EDD71ED99DE3}" sibTransId="{54F825F9-839B-4C9E-83E8-3D084CA56AFD}"/>
    <dgm:cxn modelId="{5E2E3EBA-E450-4087-AD52-83FE1AAFAFB3}" type="presOf" srcId="{43D83A3C-754B-41FA-9B68-3636E84F7B4E}" destId="{C8A376CD-15FA-4030-B317-21F9EB30A3BE}" srcOrd="0" destOrd="0" presId="urn:microsoft.com/office/officeart/2005/8/layout/hProcess9"/>
    <dgm:cxn modelId="{8A2962F0-4940-4119-9581-154B2F0BA8B0}" type="presOf" srcId="{90CBA648-45FD-4D45-B5C3-784ED2784737}" destId="{ECCBC1DF-09B1-4BE0-A994-62A2FE645B31}" srcOrd="0" destOrd="0" presId="urn:microsoft.com/office/officeart/2005/8/layout/hProcess9"/>
    <dgm:cxn modelId="{2E06126D-E01D-4222-903F-1330C7CBA9DD}" type="presOf" srcId="{D81FA454-7D74-408D-ADED-D32AD1FF587C}" destId="{3D1B7B3E-DDD6-435F-8621-7CA09F44E808}" srcOrd="0" destOrd="0" presId="urn:microsoft.com/office/officeart/2005/8/layout/hProcess9"/>
    <dgm:cxn modelId="{5E10D9AE-7069-4E7D-B6D6-F4F46F9BF190}" type="presOf" srcId="{BC2B824D-6311-4197-B702-8D139BECDFEE}" destId="{CDE67F24-B771-4978-BC09-D55F247FB47A}" srcOrd="0" destOrd="0" presId="urn:microsoft.com/office/officeart/2005/8/layout/hProcess9"/>
    <dgm:cxn modelId="{A07EC719-08E9-47BB-B8CD-74319A553A7D}" type="presOf" srcId="{3FF901CF-809E-4864-91E2-A9610B7BE660}" destId="{DECE2D98-5029-4303-AF58-7A4CFE4ABDEB}" srcOrd="0" destOrd="0" presId="urn:microsoft.com/office/officeart/2005/8/layout/hProcess9"/>
    <dgm:cxn modelId="{0216CED7-1E65-4F55-8E90-3FD3AF622710}" srcId="{3FF901CF-809E-4864-91E2-A9610B7BE660}" destId="{094CA745-67CF-467E-8A47-379B6B7D6333}" srcOrd="5" destOrd="0" parTransId="{D46EC812-E85E-4188-A969-6E7FAA4D759D}" sibTransId="{E7EF1985-48F0-4AA6-AD46-E2AE8D5CA69F}"/>
    <dgm:cxn modelId="{3651A5CD-40AD-4F81-847E-C783904462B2}" type="presParOf" srcId="{DECE2D98-5029-4303-AF58-7A4CFE4ABDEB}" destId="{7408BEF9-7D4B-4FED-84E0-8F8CD08F3E63}" srcOrd="0" destOrd="0" presId="urn:microsoft.com/office/officeart/2005/8/layout/hProcess9"/>
    <dgm:cxn modelId="{1C4B3617-DB85-4598-8F58-3DA5B2E90621}" type="presParOf" srcId="{DECE2D98-5029-4303-AF58-7A4CFE4ABDEB}" destId="{7623B5C2-45B4-441C-93B2-358185E6345B}" srcOrd="1" destOrd="0" presId="urn:microsoft.com/office/officeart/2005/8/layout/hProcess9"/>
    <dgm:cxn modelId="{69B7BCE9-F8A6-4297-86A3-256B0C6C283B}" type="presParOf" srcId="{7623B5C2-45B4-441C-93B2-358185E6345B}" destId="{CDE67F24-B771-4978-BC09-D55F247FB47A}" srcOrd="0" destOrd="0" presId="urn:microsoft.com/office/officeart/2005/8/layout/hProcess9"/>
    <dgm:cxn modelId="{40682408-2446-45BB-8E83-BB1825AC08BD}" type="presParOf" srcId="{7623B5C2-45B4-441C-93B2-358185E6345B}" destId="{AAF3DBB9-304D-4686-89C6-EDC9D29D258C}" srcOrd="1" destOrd="0" presId="urn:microsoft.com/office/officeart/2005/8/layout/hProcess9"/>
    <dgm:cxn modelId="{A0982F78-7D10-434A-82DC-BB87A8ACA980}" type="presParOf" srcId="{7623B5C2-45B4-441C-93B2-358185E6345B}" destId="{C8A376CD-15FA-4030-B317-21F9EB30A3BE}" srcOrd="2" destOrd="0" presId="urn:microsoft.com/office/officeart/2005/8/layout/hProcess9"/>
    <dgm:cxn modelId="{FA9ADB20-E209-4928-A377-F4F76CC3D0E1}" type="presParOf" srcId="{7623B5C2-45B4-441C-93B2-358185E6345B}" destId="{536EA80C-FB7F-439A-BBFF-2524EBF313D0}" srcOrd="3" destOrd="0" presId="urn:microsoft.com/office/officeart/2005/8/layout/hProcess9"/>
    <dgm:cxn modelId="{E0378FDD-2026-4CF3-91E6-27D0CC9341F9}" type="presParOf" srcId="{7623B5C2-45B4-441C-93B2-358185E6345B}" destId="{3D1B7B3E-DDD6-435F-8621-7CA09F44E808}" srcOrd="4" destOrd="0" presId="urn:microsoft.com/office/officeart/2005/8/layout/hProcess9"/>
    <dgm:cxn modelId="{57B17DD9-CDA8-4342-B125-501EA04C4F9C}" type="presParOf" srcId="{7623B5C2-45B4-441C-93B2-358185E6345B}" destId="{C32448D4-99CE-4AD4-BA2C-3581A76C8DC5}" srcOrd="5" destOrd="0" presId="urn:microsoft.com/office/officeart/2005/8/layout/hProcess9"/>
    <dgm:cxn modelId="{2EC6B85A-98ED-4FE7-960E-FCAC64D755AD}" type="presParOf" srcId="{7623B5C2-45B4-441C-93B2-358185E6345B}" destId="{08D83FAC-D052-4945-B47C-5171A336A85D}" srcOrd="6" destOrd="0" presId="urn:microsoft.com/office/officeart/2005/8/layout/hProcess9"/>
    <dgm:cxn modelId="{35C641FC-B589-4FA4-9B09-CE20E2953951}" type="presParOf" srcId="{7623B5C2-45B4-441C-93B2-358185E6345B}" destId="{43ABD34E-F040-4FAF-8C92-ABB16581B840}" srcOrd="7" destOrd="0" presId="urn:microsoft.com/office/officeart/2005/8/layout/hProcess9"/>
    <dgm:cxn modelId="{6258994E-B688-477D-AF1C-FDA9418E68B5}" type="presParOf" srcId="{7623B5C2-45B4-441C-93B2-358185E6345B}" destId="{ECCBC1DF-09B1-4BE0-A994-62A2FE645B31}" srcOrd="8" destOrd="0" presId="urn:microsoft.com/office/officeart/2005/8/layout/hProcess9"/>
    <dgm:cxn modelId="{A27CD0E8-D892-45DA-8934-4660905D4415}" type="presParOf" srcId="{7623B5C2-45B4-441C-93B2-358185E6345B}" destId="{4FB7E5DD-5B63-47EB-A01C-77D27965F35F}" srcOrd="9" destOrd="0" presId="urn:microsoft.com/office/officeart/2005/8/layout/hProcess9"/>
    <dgm:cxn modelId="{68A2904A-EB7A-4F69-A370-2157C67AC204}" type="presParOf" srcId="{7623B5C2-45B4-441C-93B2-358185E6345B}" destId="{0FB6861A-6D6E-49AF-A462-5DBA44452B78}"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408BEF9-7D4B-4FED-84E0-8F8CD08F3E63}">
      <dsp:nvSpPr>
        <dsp:cNvPr id="0" name=""/>
        <dsp:cNvSpPr/>
      </dsp:nvSpPr>
      <dsp:spPr>
        <a:xfrm>
          <a:off x="637817" y="0"/>
          <a:ext cx="7228602"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E67F24-B771-4978-BC09-D55F247FB47A}">
      <dsp:nvSpPr>
        <dsp:cNvPr id="0" name=""/>
        <dsp:cNvSpPr/>
      </dsp:nvSpPr>
      <dsp:spPr>
        <a:xfrm>
          <a:off x="2335"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Poslání jednotky</a:t>
          </a:r>
          <a:endParaRPr lang="cs-CZ" sz="1400" kern="1200" dirty="0"/>
        </a:p>
      </dsp:txBody>
      <dsp:txXfrm>
        <a:off x="2335" y="1371599"/>
        <a:ext cx="1359930" cy="1828800"/>
      </dsp:txXfrm>
    </dsp:sp>
    <dsp:sp modelId="{C8A376CD-15FA-4030-B317-21F9EB30A3BE}">
      <dsp:nvSpPr>
        <dsp:cNvPr id="0" name=""/>
        <dsp:cNvSpPr/>
      </dsp:nvSpPr>
      <dsp:spPr>
        <a:xfrm>
          <a:off x="1430262"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cs-CZ" sz="1300" kern="1200" dirty="0" smtClean="0"/>
            <a:t>Analýzy</a:t>
          </a:r>
          <a:endParaRPr lang="cs-CZ" sz="1300" kern="1200" dirty="0"/>
        </a:p>
      </dsp:txBody>
      <dsp:txXfrm>
        <a:off x="1430262" y="1371599"/>
        <a:ext cx="1359930" cy="1828800"/>
      </dsp:txXfrm>
    </dsp:sp>
    <dsp:sp modelId="{3D1B7B3E-DDD6-435F-8621-7CA09F44E808}">
      <dsp:nvSpPr>
        <dsp:cNvPr id="0" name=""/>
        <dsp:cNvSpPr/>
      </dsp:nvSpPr>
      <dsp:spPr>
        <a:xfrm>
          <a:off x="2858190"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cs-CZ" sz="1300" kern="1200" dirty="0" smtClean="0"/>
            <a:t>Formulace cílů</a:t>
          </a:r>
          <a:endParaRPr lang="cs-CZ" sz="1300" kern="1200" dirty="0"/>
        </a:p>
      </dsp:txBody>
      <dsp:txXfrm>
        <a:off x="2858190" y="1371599"/>
        <a:ext cx="1359930" cy="1828800"/>
      </dsp:txXfrm>
    </dsp:sp>
    <dsp:sp modelId="{08D83FAC-D052-4945-B47C-5171A336A85D}">
      <dsp:nvSpPr>
        <dsp:cNvPr id="0" name=""/>
        <dsp:cNvSpPr/>
      </dsp:nvSpPr>
      <dsp:spPr>
        <a:xfrm>
          <a:off x="4286117"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cs-CZ" sz="1300" kern="1200" dirty="0" smtClean="0"/>
            <a:t>Formulace strategií a programů</a:t>
          </a:r>
          <a:endParaRPr lang="cs-CZ" sz="1300" kern="1200" dirty="0"/>
        </a:p>
      </dsp:txBody>
      <dsp:txXfrm>
        <a:off x="4286117" y="1371599"/>
        <a:ext cx="1359930" cy="1828800"/>
      </dsp:txXfrm>
    </dsp:sp>
    <dsp:sp modelId="{ECCBC1DF-09B1-4BE0-A994-62A2FE645B31}">
      <dsp:nvSpPr>
        <dsp:cNvPr id="0" name=""/>
        <dsp:cNvSpPr/>
      </dsp:nvSpPr>
      <dsp:spPr>
        <a:xfrm>
          <a:off x="5714044"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cs-CZ" sz="1300" kern="1200" dirty="0" smtClean="0"/>
            <a:t>Implementace</a:t>
          </a:r>
          <a:endParaRPr lang="cs-CZ" sz="1300" kern="1200" dirty="0"/>
        </a:p>
      </dsp:txBody>
      <dsp:txXfrm>
        <a:off x="5714044" y="1371599"/>
        <a:ext cx="1359930" cy="1828800"/>
      </dsp:txXfrm>
    </dsp:sp>
    <dsp:sp modelId="{0FB6861A-6D6E-49AF-A462-5DBA44452B78}">
      <dsp:nvSpPr>
        <dsp:cNvPr id="0" name=""/>
        <dsp:cNvSpPr/>
      </dsp:nvSpPr>
      <dsp:spPr>
        <a:xfrm>
          <a:off x="7141971" y="1371599"/>
          <a:ext cx="1359930"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cs-CZ" sz="1300" kern="1200" dirty="0" smtClean="0"/>
            <a:t>Zpětná vazba </a:t>
          </a:r>
          <a:r>
            <a:rPr lang="cs-CZ" sz="1300" kern="1200" smtClean="0"/>
            <a:t>a koordinace</a:t>
          </a:r>
          <a:endParaRPr lang="cs-CZ" sz="1300" kern="1200"/>
        </a:p>
      </dsp:txBody>
      <dsp:txXfrm>
        <a:off x="7141971" y="1371599"/>
        <a:ext cx="1359930" cy="18288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4C3F6B-E0FF-48B2-8EBC-41F354242C6F}" type="datetimeFigureOut">
              <a:rPr lang="cs-CZ" smtClean="0"/>
              <a:pPr/>
              <a:t>13.3.2018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11B6A2-3F5F-4636-8CBB-F802E706589D}"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b="1" i="0" kern="1200" dirty="0" smtClean="0">
                <a:solidFill>
                  <a:schemeClr val="tx1"/>
                </a:solidFill>
                <a:latin typeface="+mn-lt"/>
                <a:ea typeface="+mn-ea"/>
                <a:cs typeface="+mn-cs"/>
              </a:rPr>
              <a:t>Joint </a:t>
            </a:r>
            <a:r>
              <a:rPr lang="cs-CZ" sz="1200" b="1" i="0" kern="1200" dirty="0" err="1" smtClean="0">
                <a:solidFill>
                  <a:schemeClr val="tx1"/>
                </a:solidFill>
                <a:latin typeface="+mn-lt"/>
                <a:ea typeface="+mn-ea"/>
                <a:cs typeface="+mn-cs"/>
              </a:rPr>
              <a:t>venture</a:t>
            </a:r>
            <a:r>
              <a:rPr lang="cs-CZ" sz="1200" b="0" i="0" kern="1200" dirty="0" smtClean="0">
                <a:solidFill>
                  <a:schemeClr val="tx1"/>
                </a:solidFill>
                <a:latin typeface="+mn-lt"/>
                <a:ea typeface="+mn-ea"/>
                <a:cs typeface="+mn-cs"/>
              </a:rPr>
              <a:t> (též </a:t>
            </a:r>
            <a:r>
              <a:rPr lang="cs-CZ" sz="1200" b="0" i="1" kern="1200" dirty="0" smtClean="0">
                <a:solidFill>
                  <a:schemeClr val="tx1"/>
                </a:solidFill>
                <a:latin typeface="+mn-lt"/>
                <a:ea typeface="+mn-ea"/>
                <a:cs typeface="+mn-cs"/>
              </a:rPr>
              <a:t>joint </a:t>
            </a:r>
            <a:r>
              <a:rPr lang="cs-CZ" sz="1200" b="0" i="1" kern="1200" dirty="0" err="1" smtClean="0">
                <a:solidFill>
                  <a:schemeClr val="tx1"/>
                </a:solidFill>
                <a:latin typeface="+mn-lt"/>
                <a:ea typeface="+mn-ea"/>
                <a:cs typeface="+mn-cs"/>
              </a:rPr>
              <a:t>adventure</a:t>
            </a:r>
            <a:r>
              <a:rPr lang="cs-CZ" sz="1200" b="0" i="0" kern="1200" dirty="0" smtClean="0">
                <a:solidFill>
                  <a:schemeClr val="tx1"/>
                </a:solidFill>
                <a:latin typeface="+mn-lt"/>
                <a:ea typeface="+mn-ea"/>
                <a:cs typeface="+mn-cs"/>
              </a:rPr>
              <a:t>, </a:t>
            </a:r>
            <a:r>
              <a:rPr lang="cs-CZ" sz="1200" b="0" i="1" kern="1200" dirty="0" smtClean="0">
                <a:solidFill>
                  <a:schemeClr val="tx1"/>
                </a:solidFill>
                <a:latin typeface="+mn-lt"/>
                <a:ea typeface="+mn-ea"/>
                <a:cs typeface="+mn-cs"/>
              </a:rPr>
              <a:t>joint </a:t>
            </a:r>
            <a:r>
              <a:rPr lang="cs-CZ" sz="1200" b="0" i="1" kern="1200" dirty="0" err="1" smtClean="0">
                <a:solidFill>
                  <a:schemeClr val="tx1"/>
                </a:solidFill>
                <a:latin typeface="+mn-lt"/>
                <a:ea typeface="+mn-ea"/>
                <a:cs typeface="+mn-cs"/>
              </a:rPr>
              <a:t>enterprise</a:t>
            </a:r>
            <a:r>
              <a:rPr lang="cs-CZ" sz="1200" b="0" i="0" kern="1200" dirty="0" smtClean="0">
                <a:solidFill>
                  <a:schemeClr val="tx1"/>
                </a:solidFill>
                <a:latin typeface="+mn-lt"/>
                <a:ea typeface="+mn-ea"/>
                <a:cs typeface="+mn-cs"/>
              </a:rPr>
              <a:t>) je forma spolupráce dvou či více osob, které spolu realizují nějaký projekt. Charakteristickým rysem této spolupráce je smluvní základ (ať již výslovný nebo implicitní), všemi členy této skupiny sdílený společný zájem, dělení zisku nebo podílení se na ztrátě rovným dílem mezi členy a rovnost všech členů co do výše hlasovacího práva.</a:t>
            </a:r>
            <a:endParaRPr lang="cs-CZ" sz="1200" b="0" i="0" u="none" strike="noStrike" kern="1200" baseline="30000" dirty="0" smtClean="0">
              <a:solidFill>
                <a:schemeClr val="tx1"/>
              </a:solidFill>
              <a:latin typeface="+mn-lt"/>
              <a:ea typeface="+mn-ea"/>
              <a:cs typeface="+mn-cs"/>
            </a:endParaRPr>
          </a:p>
          <a:p>
            <a:r>
              <a:rPr lang="cs-CZ" sz="1200" b="0" i="0" kern="1200" dirty="0" smtClean="0">
                <a:solidFill>
                  <a:schemeClr val="tx1"/>
                </a:solidFill>
                <a:latin typeface="+mn-lt"/>
                <a:ea typeface="+mn-ea"/>
                <a:cs typeface="+mn-cs"/>
              </a:rPr>
              <a:t>Joint </a:t>
            </a:r>
            <a:r>
              <a:rPr lang="cs-CZ" sz="1200" b="0" i="0" kern="1200" dirty="0" err="1" smtClean="0">
                <a:solidFill>
                  <a:schemeClr val="tx1"/>
                </a:solidFill>
                <a:latin typeface="+mn-lt"/>
                <a:ea typeface="+mn-ea"/>
                <a:cs typeface="+mn-cs"/>
              </a:rPr>
              <a:t>venture</a:t>
            </a:r>
            <a:r>
              <a:rPr lang="cs-CZ" sz="1200" b="0" i="0" kern="1200" dirty="0" smtClean="0">
                <a:solidFill>
                  <a:schemeClr val="tx1"/>
                </a:solidFill>
                <a:latin typeface="+mn-lt"/>
                <a:ea typeface="+mn-ea"/>
                <a:cs typeface="+mn-cs"/>
              </a:rPr>
              <a:t> funguje tak, že většinou domácí </a:t>
            </a:r>
            <a:r>
              <a:rPr lang="cs-CZ" sz="1200" b="0" i="0" u="none" strike="noStrike" kern="1200" dirty="0" smtClean="0">
                <a:solidFill>
                  <a:schemeClr val="tx1"/>
                </a:solidFill>
                <a:latin typeface="+mn-lt"/>
                <a:ea typeface="+mn-ea"/>
                <a:cs typeface="+mn-cs"/>
              </a:rPr>
              <a:t>podnik</a:t>
            </a:r>
            <a:r>
              <a:rPr lang="cs-CZ" sz="1200" b="0" i="0" kern="1200" dirty="0" smtClean="0">
                <a:solidFill>
                  <a:schemeClr val="tx1"/>
                </a:solidFill>
                <a:latin typeface="+mn-lt"/>
                <a:ea typeface="+mn-ea"/>
                <a:cs typeface="+mn-cs"/>
              </a:rPr>
              <a:t> spolu s dalším zahraničním </a:t>
            </a:r>
            <a:r>
              <a:rPr lang="cs-CZ" sz="1200" b="0" i="0" u="none" strike="noStrike" kern="1200" dirty="0" smtClean="0">
                <a:solidFill>
                  <a:schemeClr val="tx1"/>
                </a:solidFill>
                <a:latin typeface="+mn-lt"/>
                <a:ea typeface="+mn-ea"/>
                <a:cs typeface="+mn-cs"/>
              </a:rPr>
              <a:t>podnikem</a:t>
            </a:r>
            <a:r>
              <a:rPr lang="cs-CZ" sz="1200" b="0" i="0" kern="1200" dirty="0" smtClean="0">
                <a:solidFill>
                  <a:schemeClr val="tx1"/>
                </a:solidFill>
                <a:latin typeface="+mn-lt"/>
                <a:ea typeface="+mn-ea"/>
                <a:cs typeface="+mn-cs"/>
              </a:rPr>
              <a:t> či organizací vytvoří novou společnou obchodně-právní entitu (většinou </a:t>
            </a:r>
            <a:r>
              <a:rPr lang="cs-CZ" sz="1200" b="0" i="0" u="none" strike="noStrike" kern="1200" dirty="0" smtClean="0">
                <a:solidFill>
                  <a:schemeClr val="tx1"/>
                </a:solidFill>
                <a:latin typeface="+mn-lt"/>
                <a:ea typeface="+mn-ea"/>
                <a:cs typeface="+mn-cs"/>
              </a:rPr>
              <a:t>akciovou společnost</a:t>
            </a:r>
            <a:r>
              <a:rPr lang="cs-CZ" sz="1200" b="0" i="0" kern="1200" dirty="0" smtClean="0">
                <a:solidFill>
                  <a:schemeClr val="tx1"/>
                </a:solidFill>
                <a:latin typeface="+mn-lt"/>
                <a:ea typeface="+mn-ea"/>
                <a:cs typeface="+mn-cs"/>
              </a:rPr>
              <a:t>). Cílem je spojit přednosti či zkušenosti obou partnerů, např. zahraniční subjekt může nabídnout </a:t>
            </a:r>
            <a:r>
              <a:rPr lang="cs-CZ" sz="1200" b="0" i="0" u="none" strike="noStrike" kern="1200" dirty="0" smtClean="0">
                <a:solidFill>
                  <a:schemeClr val="tx1"/>
                </a:solidFill>
                <a:latin typeface="+mn-lt"/>
                <a:ea typeface="+mn-ea"/>
                <a:cs typeface="+mn-cs"/>
              </a:rPr>
              <a:t>peníze</a:t>
            </a:r>
            <a:r>
              <a:rPr lang="cs-CZ" sz="1200" b="0" i="0" kern="1200" dirty="0" smtClean="0">
                <a:solidFill>
                  <a:schemeClr val="tx1"/>
                </a:solidFill>
                <a:latin typeface="+mn-lt"/>
                <a:ea typeface="+mn-ea"/>
                <a:cs typeface="+mn-cs"/>
              </a:rPr>
              <a:t> či prověřenou značku, domácí má zase lepší znalosti místního </a:t>
            </a:r>
            <a:r>
              <a:rPr lang="cs-CZ" sz="1200" b="0" i="0" u="none" strike="noStrike" kern="1200" dirty="0" smtClean="0">
                <a:solidFill>
                  <a:schemeClr val="tx1"/>
                </a:solidFill>
                <a:latin typeface="+mn-lt"/>
                <a:ea typeface="+mn-ea"/>
                <a:cs typeface="+mn-cs"/>
              </a:rPr>
              <a:t>trhu</a:t>
            </a:r>
            <a:r>
              <a:rPr lang="cs-CZ" sz="1200" b="0" i="0" kern="1200" dirty="0" smtClean="0">
                <a:solidFill>
                  <a:schemeClr val="tx1"/>
                </a:solidFill>
                <a:latin typeface="+mn-lt"/>
                <a:ea typeface="+mn-ea"/>
                <a:cs typeface="+mn-cs"/>
              </a:rPr>
              <a:t>. Příkladem takové spolupráce je například japonsko-švédský </a:t>
            </a:r>
            <a:r>
              <a:rPr lang="cs-CZ" sz="1200" b="0" i="0" u="none" strike="noStrike" kern="1200" dirty="0" smtClean="0">
                <a:solidFill>
                  <a:schemeClr val="tx1"/>
                </a:solidFill>
                <a:latin typeface="+mn-lt"/>
                <a:ea typeface="+mn-ea"/>
                <a:cs typeface="+mn-cs"/>
              </a:rPr>
              <a:t>Sony Ericsson</a:t>
            </a:r>
            <a:endParaRPr lang="cs-CZ" dirty="0"/>
          </a:p>
        </p:txBody>
      </p:sp>
      <p:sp>
        <p:nvSpPr>
          <p:cNvPr id="4" name="Zástupný symbol pro číslo snímku 3"/>
          <p:cNvSpPr>
            <a:spLocks noGrp="1"/>
          </p:cNvSpPr>
          <p:nvPr>
            <p:ph type="sldNum" sz="quarter" idx="10"/>
          </p:nvPr>
        </p:nvSpPr>
        <p:spPr/>
        <p:txBody>
          <a:bodyPr/>
          <a:lstStyle/>
          <a:p>
            <a:fld id="{7511B6A2-3F5F-4636-8CBB-F802E706589D}" type="slidenum">
              <a:rPr lang="cs-CZ" smtClean="0"/>
              <a:pPr/>
              <a:t>27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8D6460A9-2575-4816-82C7-3DEDC85ACBDE}" type="datetimeFigureOut">
              <a:rPr lang="cs-CZ" smtClean="0"/>
              <a:pPr/>
              <a:t>13.3.2018</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62467-D923-4F94-A542-7E5DCB1F2D0E}"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D6460A9-2575-4816-82C7-3DEDC85ACBDE}" type="datetimeFigureOut">
              <a:rPr lang="cs-CZ" smtClean="0"/>
              <a:pPr/>
              <a:t>13.3.2018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CB62467-D923-4F94-A542-7E5DCB1F2D0E}"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6CB62467-D923-4F94-A542-7E5DCB1F2D0E}"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D6460A9-2575-4816-82C7-3DEDC85ACBDE}" type="datetimeFigureOut">
              <a:rPr lang="cs-CZ" smtClean="0"/>
              <a:pPr/>
              <a:t>13.3.2018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8D6460A9-2575-4816-82C7-3DEDC85ACBDE}" type="datetimeFigureOut">
              <a:rPr lang="cs-CZ" smtClean="0"/>
              <a:pPr/>
              <a:t>13.3.2018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6CB62467-D923-4F94-A542-7E5DCB1F2D0E}"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8D6460A9-2575-4816-82C7-3DEDC85ACBDE}" type="datetimeFigureOut">
              <a:rPr lang="cs-CZ" smtClean="0"/>
              <a:pPr/>
              <a:t>13.3.2018</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B62467-D923-4F94-A542-7E5DCB1F2D0E}"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8D6460A9-2575-4816-82C7-3DEDC85ACBDE}" type="datetimeFigureOut">
              <a:rPr lang="cs-CZ" smtClean="0"/>
              <a:pPr/>
              <a:t>13.3.2018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CB62467-D923-4F94-A542-7E5DCB1F2D0E}"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8D6460A9-2575-4816-82C7-3DEDC85ACBDE}" type="datetimeFigureOut">
              <a:rPr lang="cs-CZ" smtClean="0"/>
              <a:pPr/>
              <a:t>13.3.2018</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6CB62467-D923-4F94-A542-7E5DCB1F2D0E}"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8D6460A9-2575-4816-82C7-3DEDC85ACBDE}" type="datetimeFigureOut">
              <a:rPr lang="cs-CZ" smtClean="0"/>
              <a:pPr/>
              <a:t>13.3.2018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6CB62467-D923-4F94-A542-7E5DCB1F2D0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8D6460A9-2575-4816-82C7-3DEDC85ACBDE}" type="datetimeFigureOut">
              <a:rPr lang="cs-CZ" smtClean="0"/>
              <a:pPr/>
              <a:t>13.3.2018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B62467-D923-4F94-A542-7E5DCB1F2D0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B62467-D923-4F94-A542-7E5DCB1F2D0E}"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8D6460A9-2575-4816-82C7-3DEDC85ACBDE}" type="datetimeFigureOut">
              <a:rPr lang="cs-CZ" smtClean="0"/>
              <a:pPr/>
              <a:t>13.3.2018</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6CB62467-D923-4F94-A542-7E5DCB1F2D0E}"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8D6460A9-2575-4816-82C7-3DEDC85ACBDE}" type="datetimeFigureOut">
              <a:rPr lang="cs-CZ" smtClean="0"/>
              <a:pPr/>
              <a:t>13.3.2018</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6460A9-2575-4816-82C7-3DEDC85ACBDE}" type="datetimeFigureOut">
              <a:rPr lang="cs-CZ" smtClean="0"/>
              <a:pPr/>
              <a:t>13.3.2018</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B62467-D923-4F94-A542-7E5DCB1F2D0E}"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432560" y="2708920"/>
            <a:ext cx="7406640" cy="893744"/>
          </a:xfrm>
        </p:spPr>
        <p:txBody>
          <a:bodyPr/>
          <a:lstStyle/>
          <a:p>
            <a:r>
              <a:rPr lang="cs-CZ" dirty="0" smtClean="0"/>
              <a:t>Strategické plánování, cíle a formulace strategie </a:t>
            </a:r>
            <a:endParaRPr lang="cs-CZ" dirty="0"/>
          </a:p>
        </p:txBody>
      </p:sp>
      <p:sp>
        <p:nvSpPr>
          <p:cNvPr id="2" name="Nadpis 1"/>
          <p:cNvSpPr>
            <a:spLocks noGrp="1"/>
          </p:cNvSpPr>
          <p:nvPr>
            <p:ph type="ctrTitle"/>
          </p:nvPr>
        </p:nvSpPr>
        <p:spPr/>
        <p:txBody>
          <a:bodyPr/>
          <a:lstStyle/>
          <a:p>
            <a:r>
              <a:rPr lang="cs-CZ" dirty="0" smtClean="0"/>
              <a:t>Strategický management a marketing</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Cíle podniku</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b="1" dirty="0" smtClean="0"/>
              <a:t>Cíl</a:t>
            </a:r>
            <a:r>
              <a:rPr lang="cs-CZ" dirty="0" smtClean="0"/>
              <a:t>– konkrétní stav, jehož chceme dosáhnout v určitém čase</a:t>
            </a:r>
          </a:p>
          <a:p>
            <a:endParaRPr lang="cs-CZ" dirty="0" smtClean="0"/>
          </a:p>
          <a:p>
            <a:r>
              <a:rPr lang="cs-CZ" dirty="0" smtClean="0"/>
              <a:t>Globální (korporátní cíle)</a:t>
            </a:r>
          </a:p>
          <a:p>
            <a:r>
              <a:rPr lang="cs-CZ" dirty="0" smtClean="0"/>
              <a:t>Důležitost cílů (význam, velikost, čas,…)</a:t>
            </a:r>
          </a:p>
          <a:p>
            <a:endParaRPr lang="cs-CZ" dirty="0" smtClean="0"/>
          </a:p>
          <a:p>
            <a:r>
              <a:rPr lang="cs-CZ" dirty="0" smtClean="0"/>
              <a:t>Hierarchie cílů</a:t>
            </a:r>
          </a:p>
          <a:p>
            <a:pPr lvl="2">
              <a:buNone/>
            </a:pPr>
            <a:r>
              <a:rPr lang="cs-CZ" dirty="0" smtClean="0"/>
              <a:t>Firemní – globální cíle</a:t>
            </a:r>
          </a:p>
          <a:p>
            <a:pPr lvl="2">
              <a:buNone/>
            </a:pPr>
            <a:r>
              <a:rPr lang="cs-CZ" dirty="0" smtClean="0"/>
              <a:t>Divizní cíle</a:t>
            </a:r>
          </a:p>
          <a:p>
            <a:pPr lvl="2">
              <a:buNone/>
            </a:pPr>
            <a:endParaRPr lang="cs-CZ" dirty="0" smtClean="0"/>
          </a:p>
          <a:p>
            <a:r>
              <a:rPr lang="cs-CZ" dirty="0" smtClean="0"/>
              <a:t>Vyjádření ve finančních i nefinančních jednotkách</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548680"/>
            <a:ext cx="8534400" cy="438872"/>
          </a:xfrm>
        </p:spPr>
        <p:txBody>
          <a:bodyPr>
            <a:noAutofit/>
          </a:bodyPr>
          <a:lstStyle/>
          <a:p>
            <a:r>
              <a:rPr lang="cs-CZ" dirty="0" smtClean="0"/>
              <a:t>Cíle podniku</a:t>
            </a:r>
            <a:endParaRPr lang="cs-CZ" dirty="0"/>
          </a:p>
        </p:txBody>
      </p:sp>
      <p:sp>
        <p:nvSpPr>
          <p:cNvPr id="3" name="Zástupný symbol pro obsah 2"/>
          <p:cNvSpPr>
            <a:spLocks noGrp="1"/>
          </p:cNvSpPr>
          <p:nvPr>
            <p:ph sz="quarter" idx="1"/>
          </p:nvPr>
        </p:nvSpPr>
        <p:spPr/>
        <p:txBody>
          <a:bodyPr>
            <a:normAutofit fontScale="92500"/>
          </a:bodyPr>
          <a:lstStyle/>
          <a:p>
            <a:pPr>
              <a:buNone/>
            </a:pPr>
            <a:r>
              <a:rPr lang="cs-CZ" b="1" dirty="0" smtClean="0"/>
              <a:t>SMART = </a:t>
            </a:r>
            <a:r>
              <a:rPr lang="cs-CZ" dirty="0" err="1" smtClean="0"/>
              <a:t>smart</a:t>
            </a:r>
            <a:r>
              <a:rPr lang="cs-CZ" dirty="0" smtClean="0"/>
              <a:t> cíle jsou takové, které jsou jednoznačně definované. K tomu, aby této jednoznačnosti, která nám pomáhá cíle naplňovat, bylo dosaženo, slouží jako pomůcka počáteční písmena slova SMART. </a:t>
            </a:r>
          </a:p>
          <a:p>
            <a:pPr>
              <a:buNone/>
            </a:pPr>
            <a:r>
              <a:rPr lang="cs-CZ" dirty="0" smtClean="0"/>
              <a:t>Cíl má tedy být:</a:t>
            </a:r>
          </a:p>
          <a:p>
            <a:pPr>
              <a:buNone/>
            </a:pPr>
            <a:r>
              <a:rPr lang="cs-CZ" b="1" dirty="0" smtClean="0"/>
              <a:t>			S </a:t>
            </a:r>
            <a:r>
              <a:rPr lang="cs-CZ" dirty="0" smtClean="0"/>
              <a:t>– specifický</a:t>
            </a:r>
          </a:p>
          <a:p>
            <a:pPr>
              <a:buNone/>
            </a:pPr>
            <a:r>
              <a:rPr lang="cs-CZ" b="1" dirty="0" smtClean="0"/>
              <a:t>			M </a:t>
            </a:r>
            <a:r>
              <a:rPr lang="cs-CZ" dirty="0" smtClean="0"/>
              <a:t>– měřitelný</a:t>
            </a:r>
          </a:p>
          <a:p>
            <a:pPr>
              <a:buNone/>
            </a:pPr>
            <a:r>
              <a:rPr lang="cs-CZ" b="1" dirty="0" smtClean="0"/>
              <a:t>			A </a:t>
            </a:r>
            <a:r>
              <a:rPr lang="cs-CZ" dirty="0" smtClean="0"/>
              <a:t>– akceptovatelný</a:t>
            </a:r>
          </a:p>
          <a:p>
            <a:pPr>
              <a:buNone/>
            </a:pPr>
            <a:r>
              <a:rPr lang="cs-CZ" b="1" dirty="0" smtClean="0"/>
              <a:t>			R </a:t>
            </a:r>
            <a:r>
              <a:rPr lang="cs-CZ" dirty="0" smtClean="0"/>
              <a:t>– realizovatelný</a:t>
            </a:r>
          </a:p>
          <a:p>
            <a:pPr>
              <a:buNone/>
            </a:pPr>
            <a:r>
              <a:rPr lang="cs-CZ" b="1" dirty="0" smtClean="0"/>
              <a:t>			T </a:t>
            </a:r>
            <a:r>
              <a:rPr lang="cs-CZ" dirty="0" smtClean="0"/>
              <a:t>– termínovaný (časově ohraničený)</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podniku</a:t>
            </a:r>
            <a:endParaRPr lang="cs-CZ" dirty="0"/>
          </a:p>
        </p:txBody>
      </p:sp>
      <p:sp>
        <p:nvSpPr>
          <p:cNvPr id="3" name="Zástupný symbol pro obsah 2"/>
          <p:cNvSpPr>
            <a:spLocks noGrp="1"/>
          </p:cNvSpPr>
          <p:nvPr>
            <p:ph sz="quarter" idx="1"/>
          </p:nvPr>
        </p:nvSpPr>
        <p:spPr>
          <a:xfrm>
            <a:off x="301752" y="1599056"/>
            <a:ext cx="8503920" cy="4854280"/>
          </a:xfrm>
        </p:spPr>
        <p:txBody>
          <a:bodyPr>
            <a:normAutofit fontScale="92500" lnSpcReduction="10000"/>
          </a:bodyPr>
          <a:lstStyle/>
          <a:p>
            <a:pPr>
              <a:buNone/>
            </a:pPr>
            <a:r>
              <a:rPr lang="cs-CZ" dirty="0" smtClean="0"/>
              <a:t>Cíle se většinou definují poté, co jsme provedli základní situační analýzy vhodné pro řešení naší situace.</a:t>
            </a:r>
          </a:p>
          <a:p>
            <a:pPr>
              <a:buNone/>
            </a:pPr>
            <a:endParaRPr lang="cs-CZ" dirty="0" smtClean="0"/>
          </a:p>
          <a:p>
            <a:pPr>
              <a:buNone/>
            </a:pPr>
            <a:r>
              <a:rPr lang="cs-CZ" dirty="0" smtClean="0"/>
              <a:t>Cíle můžeme dělit podle několika hledisek, nejběžnější a nejvíce používané je hledisko času, které dělí cíle:</a:t>
            </a:r>
          </a:p>
          <a:p>
            <a:pPr lvl="0"/>
            <a:r>
              <a:rPr lang="cs-CZ" dirty="0" smtClean="0"/>
              <a:t>krátkodobé (do 1 roku)</a:t>
            </a:r>
          </a:p>
          <a:p>
            <a:pPr lvl="0"/>
            <a:r>
              <a:rPr lang="cs-CZ" dirty="0" smtClean="0"/>
              <a:t>střednědobé (1-3 roky) a </a:t>
            </a:r>
          </a:p>
          <a:p>
            <a:pPr lvl="0"/>
            <a:r>
              <a:rPr lang="cs-CZ" dirty="0" smtClean="0"/>
              <a:t>dlouhodobé (více jak tři roky)</a:t>
            </a:r>
          </a:p>
          <a:p>
            <a:pPr>
              <a:buNone/>
            </a:pPr>
            <a:r>
              <a:rPr lang="cs-CZ" dirty="0" smtClean="0"/>
              <a:t> </a:t>
            </a:r>
          </a:p>
          <a:p>
            <a:pPr>
              <a:buNone/>
            </a:pPr>
            <a:r>
              <a:rPr lang="cs-CZ" i="1" dirty="0" smtClean="0"/>
              <a:t>Strategické cíle</a:t>
            </a:r>
            <a:r>
              <a:rPr lang="cs-CZ" dirty="0" smtClean="0"/>
              <a:t> je potřeba stanovit ve všech oblastech, na kterých závisí přežití a rozvoj podniku a na všech úrovních řízení</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692696"/>
            <a:ext cx="8534400" cy="758952"/>
          </a:xfrm>
        </p:spPr>
        <p:txBody>
          <a:bodyPr>
            <a:noAutofit/>
          </a:bodyPr>
          <a:lstStyle/>
          <a:p>
            <a:r>
              <a:rPr lang="cs-CZ" dirty="0" smtClean="0"/>
              <a:t>4) Formulace strategií (tvorba alternativ)</a:t>
            </a:r>
            <a:br>
              <a:rPr lang="cs-CZ" dirty="0" smtClean="0"/>
            </a:br>
            <a:endParaRPr lang="cs-CZ" dirty="0"/>
          </a:p>
        </p:txBody>
      </p:sp>
      <p:sp>
        <p:nvSpPr>
          <p:cNvPr id="3" name="Zástupný symbol pro obsah 2"/>
          <p:cNvSpPr>
            <a:spLocks noGrp="1"/>
          </p:cNvSpPr>
          <p:nvPr>
            <p:ph sz="quarter" idx="1"/>
          </p:nvPr>
        </p:nvSpPr>
        <p:spPr/>
        <p:txBody>
          <a:bodyPr>
            <a:normAutofit/>
          </a:bodyPr>
          <a:lstStyle/>
          <a:p>
            <a:r>
              <a:rPr lang="cs-CZ" dirty="0" smtClean="0"/>
              <a:t>Strategie vychází z poslání podniku, je postavena na situačních analýzách a na jednotlivých cílech podnikatelských jednotek. V okamžiku, kdy se generuje strategie, je vhodné vytvořit k ní minimálně jednu další alternativu. Ta alternativa, na které se shodne vedení, bude označena za klíčovou a vybrána. </a:t>
            </a:r>
          </a:p>
          <a:p>
            <a:r>
              <a:rPr lang="cs-CZ" dirty="0" smtClean="0"/>
              <a:t>Alternativa představuje další cestu, jak dosáhnout vytyčeného cíle za určitých podmínek a může odkrývat příležitosti indikující další možnosti směřování podniku. </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692696"/>
            <a:ext cx="8534400" cy="758952"/>
          </a:xfrm>
        </p:spPr>
        <p:txBody>
          <a:bodyPr>
            <a:noAutofit/>
          </a:bodyPr>
          <a:lstStyle/>
          <a:p>
            <a:r>
              <a:rPr lang="cs-CZ" dirty="0" smtClean="0"/>
              <a:t>Formulace strategií (tvorba alternativ)</a:t>
            </a:r>
            <a:br>
              <a:rPr lang="cs-CZ" dirty="0" smtClean="0"/>
            </a:b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Alternativy se třídí do tří základních kategorií: </a:t>
            </a:r>
          </a:p>
          <a:p>
            <a:pPr lvl="0"/>
            <a:r>
              <a:rPr lang="cs-CZ" b="1" i="1" dirty="0" smtClean="0"/>
              <a:t>kreativní alternativa</a:t>
            </a:r>
            <a:r>
              <a:rPr lang="cs-CZ" dirty="0" smtClean="0"/>
              <a:t> </a:t>
            </a:r>
          </a:p>
          <a:p>
            <a:pPr lvl="0"/>
            <a:r>
              <a:rPr lang="cs-CZ" b="1" i="1" dirty="0" smtClean="0"/>
              <a:t>zřejmá (jasná) alternativa</a:t>
            </a:r>
            <a:endParaRPr lang="cs-CZ" dirty="0" smtClean="0"/>
          </a:p>
          <a:p>
            <a:pPr lvl="0"/>
            <a:r>
              <a:rPr lang="cs-CZ" b="1" i="1" dirty="0" smtClean="0"/>
              <a:t>nemyslitelná alternativa</a:t>
            </a:r>
            <a:endParaRPr lang="cs-CZ"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76672"/>
            <a:ext cx="8534400" cy="758952"/>
          </a:xfrm>
        </p:spPr>
        <p:txBody>
          <a:bodyPr>
            <a:noAutofit/>
          </a:bodyPr>
          <a:lstStyle/>
          <a:p>
            <a:r>
              <a:rPr lang="cs-CZ" dirty="0" smtClean="0"/>
              <a:t>5) Implementace strategie</a:t>
            </a:r>
            <a:br>
              <a:rPr lang="cs-CZ" dirty="0" smtClean="0"/>
            </a:br>
            <a:endParaRPr lang="cs-CZ" dirty="0"/>
          </a:p>
        </p:txBody>
      </p:sp>
      <p:sp>
        <p:nvSpPr>
          <p:cNvPr id="3" name="Zástupný symbol pro obsah 2"/>
          <p:cNvSpPr>
            <a:spLocks noGrp="1"/>
          </p:cNvSpPr>
          <p:nvPr>
            <p:ph sz="quarter" idx="1"/>
          </p:nvPr>
        </p:nvSpPr>
        <p:spPr/>
        <p:txBody>
          <a:bodyPr>
            <a:normAutofit/>
          </a:bodyPr>
          <a:lstStyle/>
          <a:p>
            <a:r>
              <a:rPr lang="cs-CZ" dirty="0" smtClean="0"/>
              <a:t>Implementace strategie se podobá managementu (řízení) změn v podniku. Pro úspěšné zavedení strategie je nutná připravenost celé organizace a vedení, případně tým, který se o implementaci stará musí znát všechny faktory, které podporují zavedení strategie nebo naopak odporují zavedení strategie (viz situační analýzy). </a:t>
            </a:r>
          </a:p>
          <a:p>
            <a:r>
              <a:rPr lang="cs-CZ" dirty="0" smtClean="0"/>
              <a:t>Pro úspěšné zavedení strategie je důležité skloubení úloh manažerů a zaměstnanců a adekvátní využití </a:t>
            </a:r>
            <a:r>
              <a:rPr lang="cs-CZ" b="1" dirty="0" smtClean="0"/>
              <a:t>lidských zdrojů</a:t>
            </a:r>
            <a:r>
              <a:rPr lang="cs-CZ" dirty="0" smtClean="0"/>
              <a:t>.</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Implementace strategie</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Jednotný postup implementace strategie neexistuje, vždy záleží na různých faktorech, jako je:</a:t>
            </a:r>
          </a:p>
          <a:p>
            <a:pPr lvl="0"/>
            <a:r>
              <a:rPr lang="cs-CZ" dirty="0" smtClean="0"/>
              <a:t>stáří podniku</a:t>
            </a:r>
          </a:p>
          <a:p>
            <a:pPr lvl="0"/>
            <a:r>
              <a:rPr lang="cs-CZ" dirty="0" smtClean="0"/>
              <a:t>typu podniku</a:t>
            </a:r>
          </a:p>
          <a:p>
            <a:pPr lvl="0"/>
            <a:r>
              <a:rPr lang="cs-CZ" dirty="0" smtClean="0"/>
              <a:t>dostupnosti některých zdrojů</a:t>
            </a:r>
          </a:p>
          <a:p>
            <a:pPr lvl="0"/>
            <a:r>
              <a:rPr lang="cs-CZ" dirty="0" smtClean="0"/>
              <a:t>stáří trhu aj.</a:t>
            </a:r>
          </a:p>
          <a:p>
            <a:pPr>
              <a:buNone/>
            </a:pPr>
            <a:r>
              <a:rPr lang="cs-CZ" dirty="0" smtClean="0"/>
              <a:t>V procesu implementace je důležitým prvkem kontrola strategie. </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co se soustředíme?</a:t>
            </a:r>
            <a:endParaRPr lang="cs-CZ" dirty="0"/>
          </a:p>
        </p:txBody>
      </p:sp>
      <p:sp>
        <p:nvSpPr>
          <p:cNvPr id="3" name="Zástupný symbol pro obsah 2"/>
          <p:cNvSpPr>
            <a:spLocks noGrp="1"/>
          </p:cNvSpPr>
          <p:nvPr>
            <p:ph sz="quarter" idx="1"/>
          </p:nvPr>
        </p:nvSpPr>
        <p:spPr/>
        <p:txBody>
          <a:bodyPr/>
          <a:lstStyle/>
          <a:p>
            <a:r>
              <a:rPr lang="cs-CZ" dirty="0" smtClean="0"/>
              <a:t>Intervenční oblasti</a:t>
            </a:r>
          </a:p>
          <a:p>
            <a:pPr lvl="1"/>
            <a:r>
              <a:rPr lang="cs-CZ" dirty="0" smtClean="0"/>
              <a:t>Ovlivní řadu oblastí v podniku např. strategie IT ovlivní – lidské zdroje, finance, technologii apod.</a:t>
            </a:r>
          </a:p>
          <a:p>
            <a:r>
              <a:rPr lang="cs-CZ" dirty="0" smtClean="0"/>
              <a:t>Personální zajištění</a:t>
            </a:r>
          </a:p>
          <a:p>
            <a:pPr lvl="1"/>
            <a:r>
              <a:rPr lang="cs-CZ" dirty="0" smtClean="0"/>
              <a:t>Zajistit specifikaci a dělbu úkolů (Kdo, Kde, Kdy a Jak?)</a:t>
            </a:r>
          </a:p>
          <a:p>
            <a:r>
              <a:rPr lang="cs-CZ" dirty="0" smtClean="0"/>
              <a:t>Etapy procesu implementace</a:t>
            </a:r>
          </a:p>
          <a:p>
            <a:r>
              <a:rPr lang="cs-CZ" dirty="0" smtClean="0"/>
              <a:t>Průběžná kontrola procesu implementace</a:t>
            </a:r>
          </a:p>
          <a:p>
            <a:endParaRPr lang="cs-CZ" dirty="0"/>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Implementace strategie:  výběr strategie</a:t>
            </a:r>
            <a:endParaRPr lang="cs-CZ" dirty="0"/>
          </a:p>
        </p:txBody>
      </p:sp>
      <p:sp>
        <p:nvSpPr>
          <p:cNvPr id="3" name="Zástupný symbol pro obsah 2"/>
          <p:cNvSpPr>
            <a:spLocks noGrp="1"/>
          </p:cNvSpPr>
          <p:nvPr>
            <p:ph sz="quarter" idx="1"/>
          </p:nvPr>
        </p:nvSpPr>
        <p:spPr/>
        <p:txBody>
          <a:bodyPr/>
          <a:lstStyle/>
          <a:p>
            <a:pPr>
              <a:lnSpc>
                <a:spcPct val="90000"/>
              </a:lnSpc>
            </a:pPr>
            <a:r>
              <a:rPr lang="cs-CZ" dirty="0" smtClean="0"/>
              <a:t>Následuje po generování strategických alternativ</a:t>
            </a:r>
          </a:p>
          <a:p>
            <a:pPr>
              <a:lnSpc>
                <a:spcPct val="90000"/>
              </a:lnSpc>
            </a:pPr>
            <a:r>
              <a:rPr lang="cs-CZ" dirty="0" smtClean="0"/>
              <a:t>Výběr konkrétních strategií je proces hodnocení jednotlivých strategických alternativ ve vztahu k kritériím:</a:t>
            </a:r>
          </a:p>
          <a:p>
            <a:pPr lvl="1">
              <a:lnSpc>
                <a:spcPct val="90000"/>
              </a:lnSpc>
            </a:pPr>
            <a:r>
              <a:rPr lang="cs-CZ" dirty="0" smtClean="0"/>
              <a:t>Přijatelnost a výnosná</a:t>
            </a:r>
          </a:p>
          <a:p>
            <a:pPr lvl="1">
              <a:lnSpc>
                <a:spcPct val="90000"/>
              </a:lnSpc>
            </a:pPr>
            <a:r>
              <a:rPr lang="cs-CZ" dirty="0" smtClean="0"/>
              <a:t>Vhodnost</a:t>
            </a:r>
          </a:p>
          <a:p>
            <a:pPr lvl="1">
              <a:lnSpc>
                <a:spcPct val="90000"/>
              </a:lnSpc>
            </a:pPr>
            <a:r>
              <a:rPr lang="cs-CZ" dirty="0" smtClean="0"/>
              <a:t>Realizovatelnost</a:t>
            </a:r>
          </a:p>
          <a:p>
            <a:pPr lvl="1">
              <a:lnSpc>
                <a:spcPct val="90000"/>
              </a:lnSpc>
            </a:pPr>
            <a:r>
              <a:rPr lang="cs-CZ" dirty="0" smtClean="0"/>
              <a:t>Poskytnutí výhody</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Přijatelná strategie je taková, která…</a:t>
            </a:r>
            <a:endParaRPr lang="cs-CZ" dirty="0"/>
          </a:p>
        </p:txBody>
      </p:sp>
      <p:sp>
        <p:nvSpPr>
          <p:cNvPr id="3" name="Zástupný symbol pro obsah 2"/>
          <p:cNvSpPr>
            <a:spLocks noGrp="1"/>
          </p:cNvSpPr>
          <p:nvPr>
            <p:ph sz="quarter" idx="1"/>
          </p:nvPr>
        </p:nvSpPr>
        <p:spPr/>
        <p:txBody>
          <a:bodyPr/>
          <a:lstStyle/>
          <a:p>
            <a:r>
              <a:rPr lang="cs-CZ" dirty="0" smtClean="0"/>
              <a:t>Existují 3 kritéria hodnocení:</a:t>
            </a:r>
          </a:p>
          <a:p>
            <a:pPr lvl="1"/>
            <a:r>
              <a:rPr lang="cs-CZ" dirty="0" smtClean="0"/>
              <a:t>Návratnost / výnosnost</a:t>
            </a:r>
          </a:p>
          <a:p>
            <a:pPr lvl="1"/>
            <a:r>
              <a:rPr lang="cs-CZ" dirty="0" smtClean="0"/>
              <a:t>Riziko</a:t>
            </a:r>
          </a:p>
          <a:p>
            <a:pPr lvl="1"/>
            <a:r>
              <a:rPr lang="cs-CZ" dirty="0" smtClean="0"/>
              <a:t>Reakce zájmových skupin</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Plány</a:t>
            </a:r>
            <a:endParaRPr lang="cs-CZ" dirty="0"/>
          </a:p>
        </p:txBody>
      </p:sp>
      <p:sp>
        <p:nvSpPr>
          <p:cNvPr id="3" name="Zástupný symbol pro obsah 2"/>
          <p:cNvSpPr>
            <a:spLocks noGrp="1"/>
          </p:cNvSpPr>
          <p:nvPr>
            <p:ph sz="quarter" idx="1"/>
          </p:nvPr>
        </p:nvSpPr>
        <p:spPr/>
        <p:txBody>
          <a:bodyPr>
            <a:normAutofit lnSpcReduction="10000"/>
          </a:bodyPr>
          <a:lstStyle/>
          <a:p>
            <a:pPr>
              <a:buNone/>
            </a:pPr>
            <a:endParaRPr lang="cs-CZ" dirty="0" smtClean="0"/>
          </a:p>
          <a:p>
            <a:pPr>
              <a:buNone/>
            </a:pPr>
            <a:r>
              <a:rPr lang="cs-CZ" dirty="0" smtClean="0"/>
              <a:t>1) Krátkodobé</a:t>
            </a:r>
          </a:p>
          <a:p>
            <a:pPr>
              <a:buNone/>
            </a:pPr>
            <a:r>
              <a:rPr lang="cs-CZ" dirty="0" smtClean="0"/>
              <a:t>2) Střednědobé</a:t>
            </a:r>
          </a:p>
          <a:p>
            <a:pPr>
              <a:buNone/>
            </a:pPr>
            <a:r>
              <a:rPr lang="cs-CZ" dirty="0" smtClean="0"/>
              <a:t>3) Dlouhodobé</a:t>
            </a:r>
          </a:p>
          <a:p>
            <a:pPr>
              <a:buNone/>
            </a:pPr>
            <a:endParaRPr lang="cs-CZ" dirty="0" smtClean="0"/>
          </a:p>
          <a:p>
            <a:pPr>
              <a:buNone/>
            </a:pPr>
            <a:r>
              <a:rPr lang="cs-CZ" dirty="0" smtClean="0"/>
              <a:t>   Plány (zej. korporátní) v sobě zahrnují cíle a cesty jak k těmto cílům dojít, včetně marketingových aktivit, výrobních, finančních, logistických a dalších. Jednoduše řečeno, zahrnují všechny procesy ve firmě.</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Vhodná strategie je taková, která…</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Posuzována z hlediska:</a:t>
            </a:r>
          </a:p>
          <a:p>
            <a:r>
              <a:rPr lang="cs-CZ" dirty="0" smtClean="0"/>
              <a:t>Teoretického pohledu – proč určité strategie umožňují získat konkurenční výhodu a jiné ne?</a:t>
            </a:r>
          </a:p>
          <a:p>
            <a:pPr lvl="1"/>
            <a:r>
              <a:rPr lang="cs-CZ" dirty="0" smtClean="0"/>
              <a:t>Převažuje ekonomické hodnocení</a:t>
            </a:r>
          </a:p>
          <a:p>
            <a:pPr lvl="1"/>
            <a:r>
              <a:rPr lang="cs-CZ" dirty="0" smtClean="0"/>
              <a:t>Portfoliová analýza – zaměřena na dosažení rovnovážného stavu portfolia podnikových aktivit</a:t>
            </a:r>
          </a:p>
          <a:p>
            <a:r>
              <a:rPr lang="cs-CZ" dirty="0" smtClean="0"/>
              <a:t>Kulturního souladu</a:t>
            </a:r>
          </a:p>
          <a:p>
            <a:pPr lvl="1"/>
            <a:r>
              <a:rPr lang="cs-CZ" dirty="0" smtClean="0"/>
              <a:t>Soulad s podnikovou kulturou</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Proveditelná strategie je taková, která…</a:t>
            </a:r>
            <a:endParaRPr lang="cs-CZ" dirty="0"/>
          </a:p>
        </p:txBody>
      </p:sp>
      <p:sp>
        <p:nvSpPr>
          <p:cNvPr id="3" name="Zástupný symbol pro obsah 2"/>
          <p:cNvSpPr>
            <a:spLocks noGrp="1"/>
          </p:cNvSpPr>
          <p:nvPr>
            <p:ph sz="quarter" idx="1"/>
          </p:nvPr>
        </p:nvSpPr>
        <p:spPr/>
        <p:txBody>
          <a:bodyPr/>
          <a:lstStyle/>
          <a:p>
            <a:r>
              <a:rPr lang="cs-CZ" dirty="0" smtClean="0"/>
              <a:t>Ohodnocení určité strategie ve vztahu ke zdrojům</a:t>
            </a:r>
          </a:p>
          <a:p>
            <a:pPr lvl="1"/>
            <a:r>
              <a:rPr lang="cs-CZ" dirty="0" smtClean="0"/>
              <a:t>Analýza finančních toků</a:t>
            </a:r>
          </a:p>
          <a:p>
            <a:pPr lvl="1"/>
            <a:r>
              <a:rPr lang="cs-CZ" dirty="0" smtClean="0"/>
              <a:t>Analýza bodu zvratu</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dirty="0" smtClean="0"/>
              <a:t>6) Zpětná vazba</a:t>
            </a:r>
            <a:endParaRPr lang="cs-CZ" sz="3000" dirty="0"/>
          </a:p>
        </p:txBody>
      </p:sp>
      <p:sp>
        <p:nvSpPr>
          <p:cNvPr id="3" name="Zástupný symbol pro obsah 2"/>
          <p:cNvSpPr>
            <a:spLocks noGrp="1"/>
          </p:cNvSpPr>
          <p:nvPr>
            <p:ph sz="quarter" idx="1"/>
          </p:nvPr>
        </p:nvSpPr>
        <p:spPr/>
        <p:txBody>
          <a:bodyPr>
            <a:normAutofit/>
          </a:bodyPr>
          <a:lstStyle/>
          <a:p>
            <a:r>
              <a:rPr lang="cs-CZ" dirty="0" smtClean="0"/>
              <a:t>Zpětná vazba podává výsledky o jednotlivých krocích strategie, zda byly provedeny podle plánu a jak vnímají spolupráci členové týmu.</a:t>
            </a:r>
          </a:p>
          <a:p>
            <a:endParaRPr lang="cs-CZ" dirty="0" smtClean="0"/>
          </a:p>
          <a:p>
            <a:r>
              <a:rPr lang="cs-CZ" dirty="0" smtClean="0"/>
              <a:t>Pokud se vyskytly jakékoliv problémy, musí být zjištěno, o jaké problémy se jednalo a proč k nim došlo. </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Typy strategií ve strategickém managementu</a:t>
            </a:r>
            <a:endParaRPr lang="cs-CZ" dirty="0"/>
          </a:p>
        </p:txBody>
      </p:sp>
      <p:sp>
        <p:nvSpPr>
          <p:cNvPr id="3" name="Zástupný symbol pro obsah 2"/>
          <p:cNvSpPr>
            <a:spLocks noGrp="1"/>
          </p:cNvSpPr>
          <p:nvPr>
            <p:ph sz="quarter" idx="1"/>
          </p:nvPr>
        </p:nvSpPr>
        <p:spPr/>
        <p:txBody>
          <a:bodyPr>
            <a:normAutofit/>
          </a:bodyPr>
          <a:lstStyle/>
          <a:p>
            <a:r>
              <a:rPr lang="cs-CZ" dirty="0" smtClean="0"/>
              <a:t>Podnikové a dílčí (je zaměřena na formulaci konkurenční výhody v rámci konkrétní podnikatelské činnosti)</a:t>
            </a:r>
          </a:p>
          <a:p>
            <a:endParaRPr lang="cs-CZ" dirty="0" smtClean="0"/>
          </a:p>
          <a:p>
            <a:r>
              <a:rPr lang="cs-CZ" dirty="0" smtClean="0"/>
              <a:t>Podnikovou strategii formulují hl. podniky s diverzifikovanou strukturou, diverzifikovat mohou vertikálně a horizontálně</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Typy dílčích strategií, které mohou být využity a kombinovány v SM</a:t>
            </a:r>
            <a:endParaRPr lang="cs-CZ" dirty="0"/>
          </a:p>
        </p:txBody>
      </p:sp>
      <p:sp>
        <p:nvSpPr>
          <p:cNvPr id="3" name="Zástupný symbol pro obsah 2"/>
          <p:cNvSpPr>
            <a:spLocks noGrp="1"/>
          </p:cNvSpPr>
          <p:nvPr>
            <p:ph sz="quarter" idx="1"/>
          </p:nvPr>
        </p:nvSpPr>
        <p:spPr>
          <a:xfrm>
            <a:off x="1435608" y="1447800"/>
            <a:ext cx="7498080" cy="5149552"/>
          </a:xfrm>
        </p:spPr>
        <p:txBody>
          <a:bodyPr>
            <a:normAutofit/>
          </a:bodyPr>
          <a:lstStyle/>
          <a:p>
            <a:r>
              <a:rPr lang="cs-CZ" dirty="0" smtClean="0"/>
              <a:t>Progresivní integrace, zpětná a horizontální integrace</a:t>
            </a:r>
          </a:p>
          <a:p>
            <a:r>
              <a:rPr lang="cs-CZ" dirty="0" smtClean="0"/>
              <a:t>Pronikání na trh</a:t>
            </a:r>
          </a:p>
          <a:p>
            <a:r>
              <a:rPr lang="cs-CZ" dirty="0" smtClean="0"/>
              <a:t>Rozvoj trhu</a:t>
            </a:r>
          </a:p>
          <a:p>
            <a:r>
              <a:rPr lang="cs-CZ" dirty="0" smtClean="0"/>
              <a:t>Vývoj produktu</a:t>
            </a:r>
          </a:p>
          <a:p>
            <a:r>
              <a:rPr lang="cs-CZ" dirty="0" smtClean="0"/>
              <a:t>Joint </a:t>
            </a:r>
            <a:r>
              <a:rPr lang="cs-CZ" dirty="0" err="1" smtClean="0"/>
              <a:t>venture</a:t>
            </a:r>
            <a:endParaRPr lang="cs-CZ" dirty="0" smtClean="0"/>
          </a:p>
          <a:p>
            <a:r>
              <a:rPr lang="cs-CZ" dirty="0" smtClean="0"/>
              <a:t>Snížení výdajů</a:t>
            </a:r>
          </a:p>
          <a:p>
            <a:r>
              <a:rPr lang="cs-CZ" dirty="0" smtClean="0"/>
              <a:t>Likvidace</a:t>
            </a:r>
          </a:p>
          <a:p>
            <a:r>
              <a:rPr lang="cs-CZ" dirty="0" smtClean="0"/>
              <a:t>Zbavování se majetku</a:t>
            </a:r>
          </a:p>
          <a:p>
            <a:r>
              <a:rPr lang="cs-CZ" dirty="0" smtClean="0"/>
              <a:t>Aj.</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Porterovy</a:t>
            </a:r>
            <a:r>
              <a:rPr lang="cs-CZ" dirty="0" smtClean="0"/>
              <a:t> generické strategie</a:t>
            </a:r>
            <a:endParaRPr lang="cs-CZ" dirty="0"/>
          </a:p>
        </p:txBody>
      </p:sp>
      <p:sp>
        <p:nvSpPr>
          <p:cNvPr id="3" name="Zástupný symbol pro obsah 2"/>
          <p:cNvSpPr>
            <a:spLocks noGrp="1"/>
          </p:cNvSpPr>
          <p:nvPr>
            <p:ph sz="quarter" idx="1"/>
          </p:nvPr>
        </p:nvSpPr>
        <p:spPr/>
        <p:txBody>
          <a:bodyPr>
            <a:normAutofit fontScale="92500" lnSpcReduction="10000"/>
          </a:bodyPr>
          <a:lstStyle/>
          <a:p>
            <a:pPr lvl="4">
              <a:buNone/>
            </a:pPr>
            <a:r>
              <a:rPr lang="cs-CZ" sz="2400" b="1" dirty="0" err="1" smtClean="0"/>
              <a:t>Porterovy</a:t>
            </a:r>
            <a:r>
              <a:rPr lang="cs-CZ" sz="2400" b="1" dirty="0" smtClean="0"/>
              <a:t> generické strategie (vhodné i pro strategický marketing)</a:t>
            </a:r>
          </a:p>
          <a:p>
            <a:pPr lvl="4"/>
            <a:r>
              <a:rPr lang="cs-CZ" sz="2400" dirty="0" smtClean="0"/>
              <a:t>Celkový náskok v nákladech</a:t>
            </a:r>
          </a:p>
          <a:p>
            <a:pPr lvl="4"/>
            <a:r>
              <a:rPr lang="cs-CZ" sz="2400" dirty="0" smtClean="0"/>
              <a:t>Diferenciace</a:t>
            </a:r>
            <a:endParaRPr lang="cs-CZ" sz="2400" dirty="0"/>
          </a:p>
          <a:p>
            <a:pPr lvl="4"/>
            <a:r>
              <a:rPr lang="cs-CZ" sz="2400" dirty="0" smtClean="0"/>
              <a:t>Zaměření (založena na segmentaci trhu)</a:t>
            </a:r>
            <a:endParaRPr lang="cs-CZ" sz="2400" dirty="0"/>
          </a:p>
          <a:p>
            <a:pPr marL="514350" indent="-514350">
              <a:buFont typeface="+mj-lt"/>
              <a:buAutoNum type="arabicPeriod"/>
            </a:pPr>
            <a:endParaRPr lang="cs-CZ" sz="2400" dirty="0"/>
          </a:p>
          <a:p>
            <a:pPr lvl="4">
              <a:buNone/>
            </a:pPr>
            <a:r>
              <a:rPr lang="cs-CZ" sz="2400" b="1" dirty="0" smtClean="0"/>
              <a:t>Další dělení strategií využívané ve strategickém marketingu a často v MSP</a:t>
            </a:r>
          </a:p>
          <a:p>
            <a:pPr lvl="4"/>
            <a:r>
              <a:rPr lang="cs-CZ" sz="2400" dirty="0" smtClean="0"/>
              <a:t>Strategie koncentrace na vybraný tržní segment</a:t>
            </a:r>
          </a:p>
          <a:p>
            <a:pPr lvl="4"/>
            <a:r>
              <a:rPr lang="cs-CZ" sz="2400" dirty="0" smtClean="0"/>
              <a:t>Strategie diferenciace</a:t>
            </a:r>
          </a:p>
          <a:p>
            <a:pPr lvl="4"/>
            <a:r>
              <a:rPr lang="cs-CZ" sz="2400" dirty="0" smtClean="0"/>
              <a:t>Strategie diverzifikace</a:t>
            </a:r>
          </a:p>
          <a:p>
            <a:pPr lvl="4"/>
            <a:r>
              <a:rPr lang="cs-CZ" sz="2400" dirty="0" smtClean="0"/>
              <a:t>Strategie kooperace</a:t>
            </a:r>
          </a:p>
          <a:p>
            <a:pPr marL="514350" indent="-514350">
              <a:buFont typeface="+mj-lt"/>
              <a:buAutoNum type="arabicPeriod"/>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Strategické aliance</a:t>
            </a:r>
            <a:endParaRPr lang="cs-CZ" i="1" dirty="0"/>
          </a:p>
        </p:txBody>
      </p:sp>
      <p:sp>
        <p:nvSpPr>
          <p:cNvPr id="3" name="Zástupný symbol pro obsah 2"/>
          <p:cNvSpPr>
            <a:spLocks noGrp="1"/>
          </p:cNvSpPr>
          <p:nvPr>
            <p:ph sz="quarter" idx="1"/>
          </p:nvPr>
        </p:nvSpPr>
        <p:spPr>
          <a:xfrm>
            <a:off x="457200" y="1600200"/>
            <a:ext cx="8229600" cy="4781128"/>
          </a:xfrm>
        </p:spPr>
        <p:txBody>
          <a:bodyPr>
            <a:normAutofit/>
          </a:bodyPr>
          <a:lstStyle/>
          <a:p>
            <a:r>
              <a:rPr lang="cs-CZ" dirty="0" smtClean="0"/>
              <a:t>Společnosti se stejnou strategii tvoří tzv. strategickou skupinu. </a:t>
            </a:r>
          </a:p>
          <a:p>
            <a:endParaRPr lang="cs-CZ" dirty="0" smtClean="0"/>
          </a:p>
          <a:p>
            <a:r>
              <a:rPr lang="cs-CZ" dirty="0" smtClean="0"/>
              <a:t>Vznikají jako reakce na rychle se měnící podmínky na domácích i zahraničních trzích</a:t>
            </a:r>
          </a:p>
          <a:p>
            <a:endParaRPr lang="cs-CZ" dirty="0" smtClean="0"/>
          </a:p>
          <a:p>
            <a:r>
              <a:rPr lang="cs-CZ" dirty="0" smtClean="0"/>
              <a:t>Většina je vytvářena formou smluvních ujednání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smtClean="0"/>
              <a:t>Přehled hl. typů strategických aliancí</a:t>
            </a:r>
            <a:endParaRPr lang="cs-CZ" i="1" dirty="0"/>
          </a:p>
        </p:txBody>
      </p:sp>
      <p:sp>
        <p:nvSpPr>
          <p:cNvPr id="3" name="Zástupný symbol pro obsah 2"/>
          <p:cNvSpPr>
            <a:spLocks noGrp="1"/>
          </p:cNvSpPr>
          <p:nvPr>
            <p:ph sz="quarter" idx="1"/>
          </p:nvPr>
        </p:nvSpPr>
        <p:spPr/>
        <p:txBody>
          <a:bodyPr/>
          <a:lstStyle/>
          <a:p>
            <a:r>
              <a:rPr lang="cs-CZ" dirty="0" smtClean="0"/>
              <a:t>Licenční smlouvy</a:t>
            </a:r>
          </a:p>
          <a:p>
            <a:r>
              <a:rPr lang="cs-CZ" dirty="0" smtClean="0"/>
              <a:t>Společný vývoj a výzkum</a:t>
            </a:r>
          </a:p>
          <a:p>
            <a:r>
              <a:rPr lang="cs-CZ" dirty="0" smtClean="0"/>
              <a:t>Vývoj výrobku a nákupní dohody</a:t>
            </a:r>
          </a:p>
          <a:p>
            <a:r>
              <a:rPr lang="cs-CZ" dirty="0" smtClean="0"/>
              <a:t>Výrobní dohody </a:t>
            </a:r>
          </a:p>
          <a:p>
            <a:r>
              <a:rPr lang="cs-CZ" dirty="0" smtClean="0"/>
              <a:t>Dohody o prodeji a distribuci</a:t>
            </a:r>
          </a:p>
          <a:p>
            <a:r>
              <a:rPr lang="cs-CZ" dirty="0" smtClean="0"/>
              <a:t>Dohoda o společném podnikání (joint </a:t>
            </a:r>
            <a:r>
              <a:rPr lang="cs-CZ" dirty="0" err="1" smtClean="0"/>
              <a:t>venture</a:t>
            </a:r>
            <a:r>
              <a:rPr lang="cs-CZ" dirty="0" smtClean="0"/>
              <a:t>)</a:t>
            </a:r>
          </a:p>
          <a:p>
            <a:r>
              <a:rPr lang="cs-CZ" dirty="0" smtClean="0"/>
              <a:t>Investiční vztahy</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i="1" dirty="0" smtClean="0"/>
              <a:t>Strategické aliance: marketingové aliance</a:t>
            </a:r>
            <a:endParaRPr lang="cs-CZ" i="1" dirty="0"/>
          </a:p>
        </p:txBody>
      </p:sp>
      <p:sp>
        <p:nvSpPr>
          <p:cNvPr id="3" name="Zástupný symbol pro obsah 2"/>
          <p:cNvSpPr>
            <a:spLocks noGrp="1"/>
          </p:cNvSpPr>
          <p:nvPr>
            <p:ph sz="quarter" idx="1"/>
          </p:nvPr>
        </p:nvSpPr>
        <p:spPr/>
        <p:txBody>
          <a:bodyPr/>
          <a:lstStyle/>
          <a:p>
            <a:r>
              <a:rPr lang="cs-CZ" dirty="0" smtClean="0"/>
              <a:t>Strategické aliance = uskupování firem do skupin s firmami nabízející komplementy nebo další výhody.</a:t>
            </a:r>
          </a:p>
          <a:p>
            <a:endParaRPr lang="cs-CZ" dirty="0" smtClean="0"/>
          </a:p>
          <a:p>
            <a:r>
              <a:rPr lang="cs-CZ" dirty="0" smtClean="0"/>
              <a:t>Mnohé strategické aliance mají podobu marketingových aliancí, např.:</a:t>
            </a:r>
          </a:p>
          <a:p>
            <a:pPr lvl="2"/>
            <a:r>
              <a:rPr lang="cs-CZ" dirty="0" smtClean="0"/>
              <a:t>Aliance výrobků nebo služeb (kreditní karty)</a:t>
            </a:r>
          </a:p>
          <a:p>
            <a:pPr lvl="2"/>
            <a:r>
              <a:rPr lang="cs-CZ" dirty="0" smtClean="0"/>
              <a:t>Komunikační aliance (</a:t>
            </a:r>
            <a:r>
              <a:rPr lang="cs-CZ" dirty="0" err="1" smtClean="0"/>
              <a:t>McDonald</a:t>
            </a:r>
            <a:r>
              <a:rPr lang="cs-CZ" dirty="0" smtClean="0"/>
              <a:t>´s)</a:t>
            </a:r>
          </a:p>
          <a:p>
            <a:pPr lvl="2"/>
            <a:r>
              <a:rPr lang="cs-CZ" dirty="0" smtClean="0"/>
              <a:t>Spolupráce v oblasti cen (hotely)</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4767" y="1467505"/>
            <a:ext cx="8229600" cy="4525963"/>
          </a:xfrm>
        </p:spPr>
        <p:txBody>
          <a:bodyPr/>
          <a:lstStyle/>
          <a:p>
            <a:pPr>
              <a:buNone/>
            </a:pPr>
            <a:endParaRPr lang="cs-CZ" dirty="0" smtClean="0"/>
          </a:p>
          <a:p>
            <a:pPr>
              <a:buNone/>
            </a:pPr>
            <a:endParaRPr lang="cs-CZ" dirty="0" smtClean="0"/>
          </a:p>
        </p:txBody>
      </p:sp>
      <p:sp>
        <p:nvSpPr>
          <p:cNvPr id="3" name="Nadpis 2"/>
          <p:cNvSpPr>
            <a:spLocks noGrp="1"/>
          </p:cNvSpPr>
          <p:nvPr>
            <p:ph type="title"/>
          </p:nvPr>
        </p:nvSpPr>
        <p:spPr/>
        <p:txBody>
          <a:bodyPr/>
          <a:lstStyle/>
          <a:p>
            <a:r>
              <a:rPr lang="cs-CZ" dirty="0" smtClean="0"/>
              <a:t>Plánovací proces v organizaci</a:t>
            </a:r>
            <a:endParaRPr lang="cs-CZ" dirty="0"/>
          </a:p>
        </p:txBody>
      </p:sp>
      <p:sp>
        <p:nvSpPr>
          <p:cNvPr id="5" name="TextovéPole 4"/>
          <p:cNvSpPr txBox="1"/>
          <p:nvPr/>
        </p:nvSpPr>
        <p:spPr>
          <a:xfrm>
            <a:off x="611560" y="1340768"/>
            <a:ext cx="2736304" cy="1754326"/>
          </a:xfrm>
          <a:prstGeom prst="rect">
            <a:avLst/>
          </a:prstGeom>
          <a:noFill/>
        </p:spPr>
        <p:txBody>
          <a:bodyPr wrap="square" rtlCol="0">
            <a:spAutoFit/>
          </a:bodyPr>
          <a:lstStyle/>
          <a:p>
            <a:r>
              <a:rPr lang="cs-CZ" b="1" dirty="0" smtClean="0"/>
              <a:t>Kde jsme?</a:t>
            </a:r>
          </a:p>
          <a:p>
            <a:pPr marL="285750" indent="-285750">
              <a:buFontTx/>
              <a:buChar char="-"/>
            </a:pPr>
            <a:r>
              <a:rPr lang="cs-CZ" dirty="0" smtClean="0"/>
              <a:t>Analýza současného stavu</a:t>
            </a:r>
          </a:p>
          <a:p>
            <a:pPr marL="285750" indent="-285750">
              <a:buFontTx/>
              <a:buChar char="-"/>
            </a:pPr>
            <a:r>
              <a:rPr lang="cs-CZ" dirty="0" smtClean="0"/>
              <a:t>Zákaznická analýza</a:t>
            </a:r>
          </a:p>
          <a:p>
            <a:pPr marL="285750" indent="-285750">
              <a:buFontTx/>
              <a:buChar char="-"/>
            </a:pPr>
            <a:r>
              <a:rPr lang="cs-CZ" dirty="0" smtClean="0"/>
              <a:t>Analýza konkurence</a:t>
            </a:r>
          </a:p>
          <a:p>
            <a:pPr marL="285750" indent="-285750">
              <a:buFontTx/>
              <a:buChar char="-"/>
            </a:pPr>
            <a:r>
              <a:rPr lang="cs-CZ" dirty="0" smtClean="0"/>
              <a:t>SWOT…	</a:t>
            </a:r>
          </a:p>
        </p:txBody>
      </p:sp>
      <p:sp>
        <p:nvSpPr>
          <p:cNvPr id="7" name="TextovéPole 6"/>
          <p:cNvSpPr txBox="1"/>
          <p:nvPr/>
        </p:nvSpPr>
        <p:spPr>
          <a:xfrm>
            <a:off x="4211960" y="1340768"/>
            <a:ext cx="2736304" cy="1477328"/>
          </a:xfrm>
          <a:prstGeom prst="rect">
            <a:avLst/>
          </a:prstGeom>
          <a:noFill/>
        </p:spPr>
        <p:txBody>
          <a:bodyPr wrap="square" rtlCol="0">
            <a:spAutoFit/>
          </a:bodyPr>
          <a:lstStyle/>
          <a:p>
            <a:r>
              <a:rPr lang="cs-CZ" b="1" dirty="0" smtClean="0"/>
              <a:t>Kde chceme být?</a:t>
            </a:r>
          </a:p>
          <a:p>
            <a:pPr marL="285750" indent="-285750">
              <a:buFontTx/>
              <a:buChar char="-"/>
            </a:pPr>
            <a:r>
              <a:rPr lang="cs-CZ" dirty="0" smtClean="0"/>
              <a:t>Poslání</a:t>
            </a:r>
          </a:p>
          <a:p>
            <a:pPr marL="285750" indent="-285750">
              <a:buFontTx/>
              <a:buChar char="-"/>
            </a:pPr>
            <a:r>
              <a:rPr lang="cs-CZ" dirty="0" smtClean="0"/>
              <a:t>Vize</a:t>
            </a:r>
          </a:p>
          <a:p>
            <a:pPr marL="285750" indent="-285750">
              <a:buFontTx/>
              <a:buChar char="-"/>
            </a:pPr>
            <a:r>
              <a:rPr lang="cs-CZ" dirty="0" smtClean="0"/>
              <a:t>Strategické cíle</a:t>
            </a:r>
          </a:p>
          <a:p>
            <a:pPr marL="285750" indent="-285750">
              <a:buFontTx/>
              <a:buChar char="-"/>
            </a:pPr>
            <a:r>
              <a:rPr lang="cs-CZ" dirty="0" smtClean="0"/>
              <a:t>…	</a:t>
            </a:r>
          </a:p>
        </p:txBody>
      </p:sp>
      <p:sp>
        <p:nvSpPr>
          <p:cNvPr id="8" name="TextovéPole 7"/>
          <p:cNvSpPr txBox="1"/>
          <p:nvPr/>
        </p:nvSpPr>
        <p:spPr>
          <a:xfrm>
            <a:off x="6156176" y="2818096"/>
            <a:ext cx="2736304" cy="1477328"/>
          </a:xfrm>
          <a:prstGeom prst="rect">
            <a:avLst/>
          </a:prstGeom>
          <a:noFill/>
        </p:spPr>
        <p:txBody>
          <a:bodyPr wrap="square" rtlCol="0">
            <a:spAutoFit/>
          </a:bodyPr>
          <a:lstStyle/>
          <a:p>
            <a:r>
              <a:rPr lang="cs-CZ" b="1" dirty="0" smtClean="0"/>
              <a:t>Jak se tam (krucinál) dostat?</a:t>
            </a:r>
          </a:p>
          <a:p>
            <a:pPr marL="285750" indent="-285750">
              <a:buFontTx/>
              <a:buChar char="-"/>
            </a:pPr>
            <a:r>
              <a:rPr lang="cs-CZ" dirty="0" smtClean="0"/>
              <a:t>Využití zdrojů</a:t>
            </a:r>
          </a:p>
          <a:p>
            <a:pPr marL="285750" indent="-285750">
              <a:buFontTx/>
              <a:buChar char="-"/>
            </a:pPr>
            <a:r>
              <a:rPr lang="cs-CZ" dirty="0" smtClean="0"/>
              <a:t>Využití výsledků analýz	</a:t>
            </a:r>
          </a:p>
        </p:txBody>
      </p:sp>
      <p:sp>
        <p:nvSpPr>
          <p:cNvPr id="9" name="TextovéPole 8"/>
          <p:cNvSpPr txBox="1"/>
          <p:nvPr/>
        </p:nvSpPr>
        <p:spPr>
          <a:xfrm>
            <a:off x="2573496" y="3095094"/>
            <a:ext cx="2736304" cy="1477328"/>
          </a:xfrm>
          <a:prstGeom prst="rect">
            <a:avLst/>
          </a:prstGeom>
          <a:noFill/>
        </p:spPr>
        <p:txBody>
          <a:bodyPr wrap="square" rtlCol="0">
            <a:spAutoFit/>
          </a:bodyPr>
          <a:lstStyle/>
          <a:p>
            <a:r>
              <a:rPr lang="cs-CZ" b="1" dirty="0" smtClean="0"/>
              <a:t>Jaká cesta je nejlepší?</a:t>
            </a:r>
          </a:p>
          <a:p>
            <a:pPr marL="285750" indent="-285750">
              <a:buFontTx/>
              <a:buChar char="-"/>
            </a:pPr>
            <a:r>
              <a:rPr lang="cs-CZ" dirty="0" smtClean="0"/>
              <a:t>Modelování a testy</a:t>
            </a:r>
          </a:p>
          <a:p>
            <a:pPr marL="285750" indent="-285750">
              <a:buFontTx/>
              <a:buChar char="-"/>
            </a:pPr>
            <a:r>
              <a:rPr lang="cs-CZ" dirty="0" smtClean="0"/>
              <a:t>Kontrolní kritéria</a:t>
            </a:r>
          </a:p>
          <a:p>
            <a:pPr marL="285750" indent="-285750">
              <a:buFontTx/>
              <a:buChar char="-"/>
            </a:pPr>
            <a:r>
              <a:rPr lang="cs-CZ" dirty="0" smtClean="0"/>
              <a:t>Problémové  body</a:t>
            </a:r>
          </a:p>
          <a:p>
            <a:pPr marL="285750" indent="-285750">
              <a:buFontTx/>
              <a:buChar char="-"/>
            </a:pPr>
            <a:r>
              <a:rPr lang="cs-CZ" dirty="0" smtClean="0"/>
              <a:t>…	</a:t>
            </a:r>
          </a:p>
        </p:txBody>
      </p:sp>
      <p:sp>
        <p:nvSpPr>
          <p:cNvPr id="10" name="TextovéPole 9"/>
          <p:cNvSpPr txBox="1"/>
          <p:nvPr/>
        </p:nvSpPr>
        <p:spPr>
          <a:xfrm>
            <a:off x="5436096" y="5103674"/>
            <a:ext cx="2736304" cy="1754326"/>
          </a:xfrm>
          <a:prstGeom prst="rect">
            <a:avLst/>
          </a:prstGeom>
          <a:noFill/>
        </p:spPr>
        <p:txBody>
          <a:bodyPr wrap="square" rtlCol="0">
            <a:spAutoFit/>
          </a:bodyPr>
          <a:lstStyle/>
          <a:p>
            <a:r>
              <a:rPr lang="cs-CZ" b="1" dirty="0" smtClean="0"/>
              <a:t>Jak zjistíme, že jsme došli tam, kam jsme chtěli?</a:t>
            </a:r>
          </a:p>
          <a:p>
            <a:pPr marL="285750" indent="-285750">
              <a:buFontTx/>
              <a:buChar char="-"/>
            </a:pPr>
            <a:r>
              <a:rPr lang="cs-CZ" dirty="0" smtClean="0"/>
              <a:t>Vyhodnocení výsledků</a:t>
            </a:r>
          </a:p>
          <a:p>
            <a:pPr marL="285750" indent="-285750">
              <a:buFontTx/>
              <a:buChar char="-"/>
            </a:pPr>
            <a:r>
              <a:rPr lang="cs-CZ" dirty="0" smtClean="0"/>
              <a:t>…	</a:t>
            </a:r>
          </a:p>
        </p:txBody>
      </p:sp>
      <p:sp>
        <p:nvSpPr>
          <p:cNvPr id="6" name="Šipka doprava 5"/>
          <p:cNvSpPr/>
          <p:nvPr/>
        </p:nvSpPr>
        <p:spPr>
          <a:xfrm>
            <a:off x="3491880" y="1844824"/>
            <a:ext cx="576064" cy="3731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ů 10"/>
          <p:cNvSpPr/>
          <p:nvPr/>
        </p:nvSpPr>
        <p:spPr>
          <a:xfrm rot="18678874">
            <a:off x="6732240" y="1850341"/>
            <a:ext cx="432048" cy="4581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flipH="1">
            <a:off x="5309800" y="3433387"/>
            <a:ext cx="576064" cy="388067"/>
          </a:xfrm>
          <a:prstGeom prst="rightArrow">
            <a:avLst>
              <a:gd name="adj1" fmla="val 4296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rot="1985932">
            <a:off x="4499992" y="4941168"/>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50" name="Picture 2" descr="https://s3.amazonaws.com/lowres.cartoonstock.com/miscellaneous-up_the_creek_without_a_paddle-paddle-recession-bailout-wall_street-tcrn170_low.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01" y="3921801"/>
            <a:ext cx="2719697" cy="295767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plánujeme?</a:t>
            </a:r>
            <a:endParaRPr lang="cs-CZ" dirty="0"/>
          </a:p>
        </p:txBody>
      </p:sp>
      <p:sp>
        <p:nvSpPr>
          <p:cNvPr id="3" name="Zástupný symbol pro obsah 2"/>
          <p:cNvSpPr>
            <a:spLocks noGrp="1"/>
          </p:cNvSpPr>
          <p:nvPr>
            <p:ph sz="quarter" idx="1"/>
          </p:nvPr>
        </p:nvSpPr>
        <p:spPr/>
        <p:txBody>
          <a:bodyPr/>
          <a:lstStyle/>
          <a:p>
            <a:pPr marL="342900" indent="-342900">
              <a:buFontTx/>
              <a:buChar char="•"/>
              <a:defRPr/>
            </a:pPr>
            <a:r>
              <a:rPr lang="cs-CZ" sz="2400" b="1" dirty="0" smtClean="0">
                <a:effectLst>
                  <a:outerShdw blurRad="38100" dist="38100" dir="2700000" algn="tl">
                    <a:srgbClr val="C0C0C0"/>
                  </a:outerShdw>
                </a:effectLst>
              </a:rPr>
              <a:t>Efektivní využití zdrojů</a:t>
            </a:r>
          </a:p>
          <a:p>
            <a:pPr marL="342900" indent="-342900">
              <a:buFontTx/>
              <a:buChar char="•"/>
              <a:defRPr/>
            </a:pPr>
            <a:r>
              <a:rPr lang="cs-CZ" sz="2400" b="1" dirty="0" smtClean="0">
                <a:effectLst>
                  <a:outerShdw blurRad="38100" dist="38100" dir="2700000" algn="tl">
                    <a:srgbClr val="C0C0C0"/>
                  </a:outerShdw>
                </a:effectLst>
              </a:rPr>
              <a:t>Stanovení cílů</a:t>
            </a:r>
          </a:p>
          <a:p>
            <a:pPr marL="342900" indent="-342900">
              <a:buFontTx/>
              <a:buChar char="•"/>
              <a:defRPr/>
            </a:pPr>
            <a:r>
              <a:rPr lang="cs-CZ" sz="2400" b="1" dirty="0" smtClean="0">
                <a:effectLst>
                  <a:outerShdw blurRad="38100" dist="38100" dir="2700000" algn="tl">
                    <a:srgbClr val="C0C0C0"/>
                  </a:outerShdw>
                </a:effectLst>
              </a:rPr>
              <a:t>Řízení rizik a nejistot</a:t>
            </a:r>
          </a:p>
          <a:p>
            <a:pPr marL="342900" indent="-342900">
              <a:buFontTx/>
              <a:buChar char="•"/>
              <a:defRPr/>
            </a:pPr>
            <a:r>
              <a:rPr lang="cs-CZ" sz="2400" b="1" dirty="0" smtClean="0">
                <a:effectLst>
                  <a:outerShdw blurRad="38100" dist="38100" dir="2700000" algn="tl">
                    <a:srgbClr val="C0C0C0"/>
                  </a:outerShdw>
                </a:effectLst>
              </a:rPr>
              <a:t>Týmová spolupráce</a:t>
            </a:r>
          </a:p>
          <a:p>
            <a:pPr marL="342900" indent="-342900">
              <a:buFontTx/>
              <a:buChar char="•"/>
              <a:defRPr/>
            </a:pPr>
            <a:r>
              <a:rPr lang="cs-CZ" sz="2400" b="1" dirty="0" smtClean="0">
                <a:effectLst>
                  <a:outerShdw blurRad="38100" dist="38100" dir="2700000" algn="tl">
                    <a:srgbClr val="C0C0C0"/>
                  </a:outerShdw>
                </a:effectLst>
              </a:rPr>
              <a:t>Vytváření konkurenční výhody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Strategické plánování</a:t>
            </a:r>
            <a:endParaRPr lang="cs-CZ" dirty="0"/>
          </a:p>
        </p:txBody>
      </p:sp>
      <p:sp>
        <p:nvSpPr>
          <p:cNvPr id="3" name="Zástupný symbol pro obsah 2"/>
          <p:cNvSpPr>
            <a:spLocks noGrp="1"/>
          </p:cNvSpPr>
          <p:nvPr>
            <p:ph sz="quarter" idx="1"/>
          </p:nvPr>
        </p:nvSpPr>
        <p:spPr/>
        <p:txBody>
          <a:bodyPr/>
          <a:lstStyle/>
          <a:p>
            <a:r>
              <a:rPr lang="cs-CZ" b="1" dirty="0" smtClean="0"/>
              <a:t>Podnikové strategické plánování </a:t>
            </a:r>
            <a:r>
              <a:rPr lang="cs-CZ" dirty="0" smtClean="0"/>
              <a:t>= proces zaměřený na rozvoj podnikové strategie</a:t>
            </a:r>
          </a:p>
          <a:p>
            <a:endParaRPr lang="cs-CZ" dirty="0" smtClean="0"/>
          </a:p>
          <a:p>
            <a:r>
              <a:rPr lang="cs-CZ" b="1" dirty="0" smtClean="0"/>
              <a:t>Strategické marketingové plánování </a:t>
            </a:r>
            <a:r>
              <a:rPr lang="cs-CZ" dirty="0" smtClean="0"/>
              <a:t>= proces sloužící formulaci strategie pro obory podnikání a subjekty na trhu</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Strategické plánování v SBU</a:t>
            </a:r>
            <a:endParaRPr lang="cs-CZ" dirty="0"/>
          </a:p>
        </p:txBody>
      </p:sp>
      <p:graphicFrame>
        <p:nvGraphicFramePr>
          <p:cNvPr id="4" name="Zástupný symbol pro obsah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19672" y="2025131"/>
            <a:ext cx="734481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ja-JP"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Strategický pl</a:t>
            </a:r>
            <a:r>
              <a:rPr kumimoji="0" lang="cs-CZ" altLang="ja-JP" sz="3200" b="1"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cs-CZ" altLang="ja-JP"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 tvoř</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sleduj</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 kroc</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Zji</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š</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těn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posl</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podniku</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Tvorba situačn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 analýz </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Stanoven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lů</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Formulace strategi</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í</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programů</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Implementace strategie</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Zpětn</a:t>
            </a:r>
            <a:r>
              <a:rPr kumimoji="0" lang="cs-CZ" altLang="ja-JP" sz="3200" b="0" i="0" u="none" strike="noStrike" cap="none" normalizeH="0" baseline="0" dirty="0" smtClean="0">
                <a:ln>
                  <a:noFill/>
                </a:ln>
                <a:solidFill>
                  <a:schemeClr val="tx1"/>
                </a:solidFill>
                <a:effectLst/>
                <a:latin typeface="Calibri"/>
                <a:ea typeface="Times New Roman" pitchFamily="18" charset="0"/>
                <a:cs typeface="Times New Roman" pitchFamily="18" charset="0"/>
              </a:rPr>
              <a:t>á</a:t>
            </a:r>
            <a:r>
              <a:rPr kumimoji="0" lang="cs-CZ" altLang="ja-JP"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vazba</a:t>
            </a:r>
            <a:endParaRPr kumimoji="0" lang="cs-CZ" altLang="ja-JP"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Nadpis 4"/>
          <p:cNvSpPr>
            <a:spLocks noGrp="1"/>
          </p:cNvSpPr>
          <p:nvPr>
            <p:ph type="title"/>
          </p:nvPr>
        </p:nvSpPr>
        <p:spPr/>
        <p:txBody>
          <a:bodyPr/>
          <a:lstStyle/>
          <a:p>
            <a:r>
              <a:rPr lang="cs-CZ" dirty="0" smtClean="0"/>
              <a:t>Slovy…</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1) Zjištění poslání podniku: Mise, vize </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Na začátku své činnosti by si měl podnik stanovit svoji vizi a misi. Mnoho podniků tuto povinnost záměrně opomíjí. Z toho důvodu se pak podnik často potýká s existenčními problémy, protože neví, co od sebe samého čekat, co je jeho cílem a smyslem.</a:t>
            </a:r>
          </a:p>
          <a:p>
            <a:pPr>
              <a:buNone/>
            </a:pPr>
            <a:r>
              <a:rPr lang="cs-CZ" dirty="0" smtClean="0"/>
              <a:t> </a:t>
            </a:r>
          </a:p>
          <a:p>
            <a:pPr>
              <a:buNone/>
            </a:pPr>
            <a:endParaRPr lang="cs-CZ" b="1" dirty="0" smtClean="0"/>
          </a:p>
          <a:p>
            <a:pPr>
              <a:buNone/>
            </a:pPr>
            <a:r>
              <a:rPr lang="cs-CZ" b="1" dirty="0" smtClean="0"/>
              <a:t>Vize</a:t>
            </a:r>
            <a:r>
              <a:rPr lang="cs-CZ" dirty="0" smtClean="0"/>
              <a:t> – priority firmy, nadčasové zásady a ideály. Propojují se tu základní hodnoty a filozofie podniku.</a:t>
            </a:r>
          </a:p>
          <a:p>
            <a:pPr>
              <a:buNone/>
            </a:pPr>
            <a:r>
              <a:rPr lang="cs-CZ" b="1" dirty="0" smtClean="0"/>
              <a:t>Mise</a:t>
            </a:r>
            <a:r>
              <a:rPr lang="cs-CZ" dirty="0" smtClean="0"/>
              <a:t> –</a:t>
            </a:r>
            <a:r>
              <a:rPr lang="cs-CZ" b="1" dirty="0" smtClean="0"/>
              <a:t> poslání </a:t>
            </a:r>
            <a:r>
              <a:rPr lang="cs-CZ" dirty="0" smtClean="0"/>
              <a:t>podniku. Udává smysl a důvod svojí existence.</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2) Analýzy podniku a situační analýzy</a:t>
            </a:r>
            <a:endParaRPr lang="cs-CZ" dirty="0"/>
          </a:p>
        </p:txBody>
      </p:sp>
      <p:sp>
        <p:nvSpPr>
          <p:cNvPr id="3" name="Zástupný symbol pro obsah 2"/>
          <p:cNvSpPr>
            <a:spLocks noGrp="1"/>
          </p:cNvSpPr>
          <p:nvPr>
            <p:ph sz="quarter" idx="1"/>
          </p:nvPr>
        </p:nvSpPr>
        <p:spPr/>
        <p:txBody>
          <a:bodyPr/>
          <a:lstStyle/>
          <a:p>
            <a:r>
              <a:rPr lang="cs-CZ" dirty="0" smtClean="0"/>
              <a:t>Tomuto tématu (s tím, že se zaměříme na analýzy vhodné pro marketingové strategické plánování) bude věnována celá přednáška, proto je nyní vynecháno</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1902</TotalTime>
  <Words>898</Words>
  <Application>Microsoft Office PowerPoint</Application>
  <PresentationFormat>Předvádění na obrazovce (4:3)</PresentationFormat>
  <Paragraphs>193</Paragraphs>
  <Slides>28</Slides>
  <Notes>1</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Administrativní</vt:lpstr>
      <vt:lpstr>Strategický management a marketing</vt:lpstr>
      <vt:lpstr>Plány</vt:lpstr>
      <vt:lpstr>Plánovací proces v organizaci</vt:lpstr>
      <vt:lpstr>Proč plánujeme?</vt:lpstr>
      <vt:lpstr>Strategické plánování</vt:lpstr>
      <vt:lpstr>Strategické plánování v SBU</vt:lpstr>
      <vt:lpstr>Slovy…</vt:lpstr>
      <vt:lpstr>1) Zjištění poslání podniku: Mise, vize </vt:lpstr>
      <vt:lpstr>2) Analýzy podniku a situační analýzy</vt:lpstr>
      <vt:lpstr>3) Cíle podniku</vt:lpstr>
      <vt:lpstr>Cíle podniku</vt:lpstr>
      <vt:lpstr>Cíle podniku</vt:lpstr>
      <vt:lpstr>4) Formulace strategií (tvorba alternativ) </vt:lpstr>
      <vt:lpstr>Formulace strategií (tvorba alternativ) </vt:lpstr>
      <vt:lpstr>5) Implementace strategie </vt:lpstr>
      <vt:lpstr>Implementace strategie</vt:lpstr>
      <vt:lpstr>Na co se soustředíme?</vt:lpstr>
      <vt:lpstr>Implementace strategie:  výběr strategie</vt:lpstr>
      <vt:lpstr>Přijatelná strategie je taková, která…</vt:lpstr>
      <vt:lpstr>Vhodná strategie je taková, která…</vt:lpstr>
      <vt:lpstr>Proveditelná strategie je taková, která…</vt:lpstr>
      <vt:lpstr>6) Zpětná vazba</vt:lpstr>
      <vt:lpstr>Typy strategií ve strategickém managementu</vt:lpstr>
      <vt:lpstr>Typy dílčích strategií, které mohou být využity a kombinovány v SM</vt:lpstr>
      <vt:lpstr>Porterovy generické strategie</vt:lpstr>
      <vt:lpstr>Strategické aliance</vt:lpstr>
      <vt:lpstr>Přehled hl. typů strategických aliancí</vt:lpstr>
      <vt:lpstr>Strategické aliance: marketingové aliance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SFMM 2</dc:title>
  <dc:creator>Petka</dc:creator>
  <cp:lastModifiedBy>Petka</cp:lastModifiedBy>
  <cp:revision>55</cp:revision>
  <dcterms:created xsi:type="dcterms:W3CDTF">2015-02-23T12:56:59Z</dcterms:created>
  <dcterms:modified xsi:type="dcterms:W3CDTF">2018-03-13T14:38:32Z</dcterms:modified>
</cp:coreProperties>
</file>