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4" r:id="rId3"/>
    <p:sldId id="275" r:id="rId4"/>
    <p:sldId id="276" r:id="rId5"/>
    <p:sldId id="280" r:id="rId6"/>
    <p:sldId id="281" r:id="rId7"/>
    <p:sldId id="282" r:id="rId8"/>
    <p:sldId id="283" r:id="rId9"/>
    <p:sldId id="284" r:id="rId10"/>
    <p:sldId id="285" r:id="rId11"/>
    <p:sldId id="289" r:id="rId12"/>
    <p:sldId id="290" r:id="rId13"/>
    <p:sldId id="291" r:id="rId14"/>
    <p:sldId id="292" r:id="rId15"/>
    <p:sldId id="293" r:id="rId16"/>
    <p:sldId id="294" r:id="rId1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056719-31DB-4BCD-B894-6B201BEDDF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C68BCF2-4E50-4193-A365-EC8D4F8023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8599B9E-A220-467D-9904-D2853BEA8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71C00-AA21-4F24-BB21-CE8F289D2C05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A0F96C8-4AED-4AFD-80A9-3D9172D58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2FF9AF8-8B06-4CC1-A843-5B85B15E5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3682A-6FF2-443E-BF42-C7053ECF94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5984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3C2292-8D81-432F-8383-383698F80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F55C75A-9232-41FC-8BDC-ABCFE9DE01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38A939-8824-46DF-8ED0-3FF23CD36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71C00-AA21-4F24-BB21-CE8F289D2C05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1541359-47A5-4078-93C1-C37AEF84B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64A4169-9739-4156-9F9C-A758C81CF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3682A-6FF2-443E-BF42-C7053ECF94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6357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026AC612-B844-45D4-8B48-7DF7460D48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535436C-BF0A-4DBE-B882-82EBE4B29F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6F7F2E9-5C5A-4593-BC13-20E658CDA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71C00-AA21-4F24-BB21-CE8F289D2C05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65EBF95-3DAF-4EA3-872B-356035CF4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05C495F-CC2D-4B22-8F6B-BF398702F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3682A-6FF2-443E-BF42-C7053ECF94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3749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D7BB05-16F2-4B4A-BC2A-8A88C85E0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E2FF64-FE28-4FA7-B051-49552BA16F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688510A-50E8-4064-98C6-92C295F28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71C00-AA21-4F24-BB21-CE8F289D2C05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DF4E91A-058F-4518-BB3D-64FB5BA4C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D16E2EB-3A32-48D1-BF22-7FA03B94E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3682A-6FF2-443E-BF42-C7053ECF94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2908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81F031-CB4B-4AE2-9247-D790E3065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14F940B-D9C9-4A7D-B657-C4FE04179F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591E453-B8CC-4102-B740-5D3866D74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71C00-AA21-4F24-BB21-CE8F289D2C05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CAB8917-D768-4B4B-B62B-271652174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EE67BDD-F6F0-4634-A06C-694899471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3682A-6FF2-443E-BF42-C7053ECF94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6101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1C6030-C541-4C6F-A1B0-EEDD5ABA0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05E638D-53B9-4155-822E-81744BAC7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CAD2564-CF5E-403D-935C-C7C4F8D42D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9B1F8C3-45C3-4CB4-B2BE-B78498BF2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71C00-AA21-4F24-BB21-CE8F289D2C05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7EFA6E8-2571-4EB1-9556-C7CA2D541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C71E063-5F7B-49B5-97B9-6C3F12380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3682A-6FF2-443E-BF42-C7053ECF94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746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D6E218-7740-47A5-BF93-EF92EC45B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D7C5AEB-B66F-4122-8B76-142CEB320B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11E6698-AB0D-426C-9784-EB00078264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7C1D8A6F-F34C-4D80-A9C6-CFA0EBA564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CDCCA0B8-DCD0-426C-A434-2A30510E75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8054BCC6-98E1-4535-95F1-5F7DFBAB6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71C00-AA21-4F24-BB21-CE8F289D2C05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8C63A8DA-626C-4AB9-9F03-E75C448AF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D5F25A90-94D4-4969-9F94-52B658C1E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3682A-6FF2-443E-BF42-C7053ECF94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598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F7D8CB-BC24-4458-A5D4-6DCBB72FF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A0195F1-0CD3-443C-B66F-A55E76DA7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71C00-AA21-4F24-BB21-CE8F289D2C05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031DDCC-043B-4FCE-9921-638D0F593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312CE37-AE27-4755-8554-AB737935A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3682A-6FF2-443E-BF42-C7053ECF94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6253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3493796-FBEB-4870-8045-DBE151CAF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71C00-AA21-4F24-BB21-CE8F289D2C05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D5D9918-F612-4B39-9C71-CFA26DC81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517AA3A-43F0-4559-934A-65CEB8D2D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3682A-6FF2-443E-BF42-C7053ECF94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2162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E87E3B-AAD3-4810-B966-0ED7E026C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2B2086-3D66-4DC6-86B1-88FABB9D3E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B795B3E-D5EE-493E-BD57-77C75F6B27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7D2DBFE-8DD1-46CC-81A1-669411529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71C00-AA21-4F24-BB21-CE8F289D2C05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9516A65-DCE1-4C95-8F74-8C0DEF557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ADB3634-14AB-4BCA-BF07-6BD052E95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3682A-6FF2-443E-BF42-C7053ECF94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5098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C9D11A-A35A-4FE5-A73C-36A6D5B2B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9A28A5A-403E-4E30-AC37-1D531B9F71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645A960-4243-44B0-80A0-ADABB74690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8F96B65-F62C-4B40-B9C0-00E2B7B5D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71C00-AA21-4F24-BB21-CE8F289D2C05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9811ED5-E275-4B3F-94DC-0BF526060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4321876-BF01-4D8E-A70C-34EC3B198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3682A-6FF2-443E-BF42-C7053ECF94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0368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F194BE1-446C-4AF9-912A-E27FF1690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0D296C8-664C-4894-93D8-181E2213D8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A41C8B6-2FF0-41ED-9735-0E76C781A2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71C00-AA21-4F24-BB21-CE8F289D2C05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E818A0E-3C92-46DE-88DC-CC0451E575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3A8F049-2F56-4AB4-9A61-5D4550A2E7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83682A-6FF2-443E-BF42-C7053ECF94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2600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AAAA76-7B6F-4E2B-A8EA-13FE79402E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4400" dirty="0"/>
              <a:t>DIE SCHWEIZ</a:t>
            </a:r>
            <a:endParaRPr lang="cs-CZ" sz="44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BD87055-08F3-474D-B62D-211ED72B9B3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ROMANISCHE KANTONE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20961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 descr="C:\Users\MT\Documents\Švýcarsko\Neuenburg-map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75" y="1603375"/>
            <a:ext cx="4286250" cy="365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sz="1800" b="1" dirty="0"/>
              <a:t>République et </a:t>
            </a:r>
            <a:r>
              <a:rPr lang="de-DE" sz="1800" b="1" dirty="0" err="1"/>
              <a:t>Canton</a:t>
            </a:r>
            <a:r>
              <a:rPr lang="cs-CZ" sz="1800" b="1" dirty="0"/>
              <a:t> de </a:t>
            </a:r>
            <a:r>
              <a:rPr lang="cs-CZ" sz="1800" b="1" dirty="0" err="1"/>
              <a:t>Genève</a:t>
            </a:r>
            <a:endParaRPr lang="cs-CZ" sz="1800" b="1" dirty="0"/>
          </a:p>
        </p:txBody>
      </p:sp>
      <p:sp>
        <p:nvSpPr>
          <p:cNvPr id="86019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de-DE" sz="1400" dirty="0"/>
              <a:t>Beitritt: </a:t>
            </a:r>
            <a:r>
              <a:rPr lang="cs-CZ" sz="1400" dirty="0"/>
              <a:t>1815</a:t>
            </a:r>
            <a:endParaRPr lang="de-DE" sz="1400" dirty="0"/>
          </a:p>
          <a:p>
            <a:r>
              <a:rPr lang="de-DE" sz="1400" dirty="0"/>
              <a:t>Fläche: 282 km</a:t>
            </a:r>
            <a:r>
              <a:rPr lang="de-DE" sz="1400" baseline="30000" dirty="0"/>
              <a:t>2 </a:t>
            </a:r>
            <a:endParaRPr lang="de-DE" sz="1400" dirty="0"/>
          </a:p>
          <a:p>
            <a:r>
              <a:rPr lang="de-DE" sz="1400" dirty="0"/>
              <a:t>Einwohnerzahl: 499.000</a:t>
            </a:r>
            <a:endParaRPr lang="cs-CZ" sz="1400" dirty="0"/>
          </a:p>
          <a:p>
            <a:r>
              <a:rPr lang="de-DE" sz="1400" dirty="0"/>
              <a:t>Hauptort: Genève</a:t>
            </a:r>
          </a:p>
          <a:p>
            <a:r>
              <a:rPr lang="de-DE" sz="1400" dirty="0"/>
              <a:t>Amtssprache: Französisch</a:t>
            </a:r>
          </a:p>
          <a:p>
            <a:r>
              <a:rPr lang="de-DE" sz="1400" dirty="0"/>
              <a:t>Kantonsparlament: Grand Conseil (100 Sitze)</a:t>
            </a:r>
          </a:p>
          <a:p>
            <a:r>
              <a:rPr lang="de-DE" sz="1400" dirty="0"/>
              <a:t>Ausländeranteil: 40,0 %</a:t>
            </a:r>
          </a:p>
          <a:p>
            <a:r>
              <a:rPr lang="de-DE" sz="1400" dirty="0"/>
              <a:t>BIP: 49,467 Mio. CHF (pro Kopf: 100.464 CHF)</a:t>
            </a:r>
            <a:endParaRPr lang="cs-CZ" sz="1400" dirty="0"/>
          </a:p>
          <a:p>
            <a:r>
              <a:rPr lang="cs-CZ" sz="1400" dirty="0"/>
              <a:t>GE</a:t>
            </a:r>
          </a:p>
        </p:txBody>
      </p:sp>
      <p:pic>
        <p:nvPicPr>
          <p:cNvPr id="86020" name="Picture 2" descr="C:\Users\MT\Documents\Švýcarsko\Ženeva-znak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0" y="341313"/>
            <a:ext cx="4514850" cy="5715000"/>
          </a:xfr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C:\Users\MT\Documents\Švýcarsko\Ženeva-poloha v CH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1749425"/>
            <a:ext cx="4876800" cy="335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 descr="C:\Users\MT\Documents\Švýcarsko\Ženeva-map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90989" y="1600200"/>
            <a:ext cx="4010025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1800" b="1"/>
              <a:t>République et Canton du Jura</a:t>
            </a:r>
          </a:p>
        </p:txBody>
      </p:sp>
      <p:sp>
        <p:nvSpPr>
          <p:cNvPr id="89091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de-DE" sz="1400" dirty="0"/>
              <a:t>Beitritt</a:t>
            </a:r>
            <a:r>
              <a:rPr lang="cs-CZ" sz="1400" dirty="0"/>
              <a:t>: 1979</a:t>
            </a:r>
            <a:r>
              <a:rPr lang="de-DE" sz="1400" dirty="0"/>
              <a:t> (abgetrennter französischer Teil des Kantons Bern)</a:t>
            </a:r>
          </a:p>
          <a:p>
            <a:r>
              <a:rPr lang="de-DE" sz="1400" dirty="0"/>
              <a:t>Fläche: 838 km</a:t>
            </a:r>
            <a:r>
              <a:rPr lang="de-DE" sz="1400" baseline="30000" dirty="0"/>
              <a:t>2 </a:t>
            </a:r>
            <a:endParaRPr lang="de-DE" sz="1400" dirty="0"/>
          </a:p>
          <a:p>
            <a:r>
              <a:rPr lang="de-DE" sz="1400" dirty="0"/>
              <a:t>Einwohnerzahl: 73.000</a:t>
            </a:r>
            <a:endParaRPr lang="cs-CZ" sz="1400" dirty="0"/>
          </a:p>
          <a:p>
            <a:r>
              <a:rPr lang="de-DE" sz="1400" dirty="0"/>
              <a:t>Hauptort: Delémont</a:t>
            </a:r>
          </a:p>
          <a:p>
            <a:r>
              <a:rPr lang="de-DE" sz="1400" dirty="0"/>
              <a:t>Amtssprache: Französisch</a:t>
            </a:r>
          </a:p>
          <a:p>
            <a:r>
              <a:rPr lang="de-DE" sz="1400" dirty="0"/>
              <a:t>Kantonsparlament: </a:t>
            </a:r>
            <a:r>
              <a:rPr lang="de-DE" sz="1400" dirty="0" err="1"/>
              <a:t>Parlement</a:t>
            </a:r>
            <a:r>
              <a:rPr lang="de-DE" sz="1400" dirty="0"/>
              <a:t> (60 Sitze)</a:t>
            </a:r>
          </a:p>
          <a:p>
            <a:r>
              <a:rPr lang="de-DE" sz="1400" dirty="0"/>
              <a:t>Ausländeranteil: 14,7 %</a:t>
            </a:r>
          </a:p>
          <a:p>
            <a:r>
              <a:rPr lang="de-DE" sz="1400" dirty="0"/>
              <a:t>BIP: 4,629 Mio. CHF (pro Kopf: 63.236 CHF)</a:t>
            </a:r>
            <a:endParaRPr lang="cs-CZ" sz="1400" dirty="0"/>
          </a:p>
          <a:p>
            <a:r>
              <a:rPr lang="cs-CZ" sz="1400" dirty="0"/>
              <a:t>JU</a:t>
            </a:r>
          </a:p>
        </p:txBody>
      </p:sp>
      <p:pic>
        <p:nvPicPr>
          <p:cNvPr id="89092" name="Picture 2" descr="C:\Users\MT\Documents\Švýcarsko\Jura-znak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0" y="341313"/>
            <a:ext cx="4514850" cy="5715000"/>
          </a:xfr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 descr="C:\Users\MT\Documents\Švýcarsko\Jura-poloha v CH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1749425"/>
            <a:ext cx="4876800" cy="335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 descr="C:\Users\MT\Documents\Švýcarsko\Jura-map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27464" y="1603375"/>
            <a:ext cx="4537075" cy="365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1800" b="1"/>
              <a:t>Repubblica e cantone Ticino</a:t>
            </a:r>
          </a:p>
        </p:txBody>
      </p:sp>
      <p:sp>
        <p:nvSpPr>
          <p:cNvPr id="70659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de-DE" sz="1400" dirty="0"/>
              <a:t>Beitritt</a:t>
            </a:r>
            <a:r>
              <a:rPr lang="cs-CZ" sz="1400" dirty="0"/>
              <a:t>: 1803</a:t>
            </a:r>
            <a:endParaRPr lang="de-DE" sz="1400" dirty="0"/>
          </a:p>
          <a:p>
            <a:r>
              <a:rPr lang="de-DE" sz="1400" dirty="0"/>
              <a:t>Fläche: 2.812 km</a:t>
            </a:r>
            <a:r>
              <a:rPr lang="de-DE" sz="1400" baseline="30000" dirty="0"/>
              <a:t>2 </a:t>
            </a:r>
            <a:endParaRPr lang="de-DE" sz="1400" dirty="0"/>
          </a:p>
          <a:p>
            <a:r>
              <a:rPr lang="de-DE" sz="1400" dirty="0"/>
              <a:t>Einwohnerzahl: 353.000</a:t>
            </a:r>
          </a:p>
          <a:p>
            <a:r>
              <a:rPr lang="de-DE" sz="1400" dirty="0"/>
              <a:t>Hauptort: Bellinzona</a:t>
            </a:r>
            <a:endParaRPr lang="cs-CZ" sz="1400" dirty="0"/>
          </a:p>
          <a:p>
            <a:r>
              <a:rPr lang="de-DE" sz="1400" dirty="0"/>
              <a:t>Amtssprache: Italienisch</a:t>
            </a:r>
          </a:p>
          <a:p>
            <a:r>
              <a:rPr lang="de-DE" sz="1400" dirty="0"/>
              <a:t>Kantonsparlament: Gran </a:t>
            </a:r>
            <a:r>
              <a:rPr lang="de-DE" sz="1400" dirty="0" err="1"/>
              <a:t>Consiglio</a:t>
            </a:r>
            <a:r>
              <a:rPr lang="de-DE" sz="1400" dirty="0"/>
              <a:t> (90 Sitze)</a:t>
            </a:r>
          </a:p>
          <a:p>
            <a:r>
              <a:rPr lang="de-DE" sz="1400" dirty="0"/>
              <a:t>Ausländeranteil: 27,8 %</a:t>
            </a:r>
          </a:p>
          <a:p>
            <a:r>
              <a:rPr lang="de-DE" sz="1400" dirty="0"/>
              <a:t>BIP: 28,512 Mio. CHF (pro Kopf: 80.532 CHF)</a:t>
            </a:r>
            <a:endParaRPr lang="cs-CZ" sz="1400" dirty="0"/>
          </a:p>
          <a:p>
            <a:r>
              <a:rPr lang="cs-CZ" sz="1400" dirty="0"/>
              <a:t>TI</a:t>
            </a:r>
          </a:p>
        </p:txBody>
      </p:sp>
      <p:pic>
        <p:nvPicPr>
          <p:cNvPr id="70660" name="Picture 2" descr="C:\Users\MT\Documents\Švýcarsko\Tessin-znak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0" y="341313"/>
            <a:ext cx="4514850" cy="5715000"/>
          </a:xfr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C:\Users\MT\Documents\Švýcarsko\Tessin-poloha v CH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1749425"/>
            <a:ext cx="4876800" cy="335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C:\Users\MT\Documents\Švýcarsko\Tessin-map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4389" y="1603375"/>
            <a:ext cx="2943225" cy="365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1800" b="1"/>
              <a:t>Canton de Vaud</a:t>
            </a:r>
          </a:p>
        </p:txBody>
      </p:sp>
      <p:sp>
        <p:nvSpPr>
          <p:cNvPr id="76803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de-DE" sz="1400" dirty="0"/>
              <a:t>Beitritt</a:t>
            </a:r>
            <a:r>
              <a:rPr lang="cs-CZ" sz="1400" dirty="0"/>
              <a:t>: 1803</a:t>
            </a:r>
            <a:endParaRPr lang="de-DE" sz="1400" dirty="0"/>
          </a:p>
          <a:p>
            <a:r>
              <a:rPr lang="de-DE" sz="1400" dirty="0"/>
              <a:t>Fläche: 3.212 km</a:t>
            </a:r>
            <a:r>
              <a:rPr lang="de-DE" sz="1400" baseline="30000" dirty="0"/>
              <a:t>2 </a:t>
            </a:r>
            <a:endParaRPr lang="de-DE" sz="1400" dirty="0"/>
          </a:p>
          <a:p>
            <a:r>
              <a:rPr lang="de-DE" sz="1400" dirty="0"/>
              <a:t>Einwohnerzahl: 799.000</a:t>
            </a:r>
            <a:endParaRPr lang="cs-CZ" sz="1400" dirty="0"/>
          </a:p>
          <a:p>
            <a:r>
              <a:rPr lang="de-DE" sz="1400" dirty="0"/>
              <a:t>Hauptort:</a:t>
            </a:r>
            <a:r>
              <a:rPr lang="cs-CZ" sz="1400" dirty="0"/>
              <a:t> Lausanne</a:t>
            </a:r>
            <a:endParaRPr lang="de-DE" sz="1400" dirty="0"/>
          </a:p>
          <a:p>
            <a:r>
              <a:rPr lang="de-DE" sz="1400" dirty="0"/>
              <a:t>Amtssprache: Französisch</a:t>
            </a:r>
          </a:p>
          <a:p>
            <a:r>
              <a:rPr lang="de-DE" sz="1400" dirty="0"/>
              <a:t>Kantonsparlament: Grand Conseil (150 Sitze)</a:t>
            </a:r>
          </a:p>
          <a:p>
            <a:r>
              <a:rPr lang="de-DE" sz="1400" dirty="0"/>
              <a:t>Ausländeranteil: 33,2 %</a:t>
            </a:r>
          </a:p>
          <a:p>
            <a:r>
              <a:rPr lang="de-DE" sz="1400" dirty="0"/>
              <a:t>BIP: 53,731 Mio. CHF (pro Kopf: 68.102 CHF)</a:t>
            </a:r>
            <a:endParaRPr lang="cs-CZ" sz="1400" dirty="0"/>
          </a:p>
          <a:p>
            <a:r>
              <a:rPr lang="cs-CZ" sz="1400" dirty="0"/>
              <a:t>VD</a:t>
            </a:r>
          </a:p>
        </p:txBody>
      </p:sp>
      <p:pic>
        <p:nvPicPr>
          <p:cNvPr id="76804" name="Picture 2" descr="C:\Users\MT\Documents\Švýcarsko\Waadt-znak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0" y="341313"/>
            <a:ext cx="4514850" cy="5715000"/>
          </a:xfr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C:\Users\MT\Documents\Švýcarsko\Waadt-poloha v CH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1749425"/>
            <a:ext cx="4876800" cy="335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C:\Users\MT\Documents\Švýcarsko\Waadt-map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51314" y="1603375"/>
            <a:ext cx="3889375" cy="365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1800" b="1"/>
              <a:t>République et canton de Neuchâtel</a:t>
            </a:r>
          </a:p>
        </p:txBody>
      </p:sp>
      <p:sp>
        <p:nvSpPr>
          <p:cNvPr id="79875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de-DE" sz="1400" dirty="0"/>
              <a:t>Beitritt</a:t>
            </a:r>
            <a:r>
              <a:rPr lang="cs-CZ" sz="1400" dirty="0"/>
              <a:t>: 1815</a:t>
            </a:r>
            <a:endParaRPr lang="de-DE" sz="1400" dirty="0"/>
          </a:p>
          <a:p>
            <a:r>
              <a:rPr lang="de-DE" sz="1400" dirty="0"/>
              <a:t>Fläche: 803 km</a:t>
            </a:r>
            <a:r>
              <a:rPr lang="de-DE" sz="1400" baseline="30000" dirty="0"/>
              <a:t>2 </a:t>
            </a:r>
            <a:endParaRPr lang="de-DE" sz="1400" dirty="0"/>
          </a:p>
          <a:p>
            <a:r>
              <a:rPr lang="de-DE" sz="1400" dirty="0"/>
              <a:t>Einwohnerzahl: 177.000</a:t>
            </a:r>
            <a:endParaRPr lang="cs-CZ" sz="1400" dirty="0"/>
          </a:p>
          <a:p>
            <a:r>
              <a:rPr lang="de-DE" sz="1400" dirty="0"/>
              <a:t>Hauptort</a:t>
            </a:r>
            <a:r>
              <a:rPr lang="cs-CZ" sz="1400" dirty="0"/>
              <a:t>: </a:t>
            </a:r>
            <a:r>
              <a:rPr lang="de-DE" sz="1400" dirty="0"/>
              <a:t>Neuchâtel</a:t>
            </a:r>
          </a:p>
          <a:p>
            <a:r>
              <a:rPr lang="de-DE" sz="1400" dirty="0"/>
              <a:t>Amtssprache: Französisch</a:t>
            </a:r>
          </a:p>
          <a:p>
            <a:r>
              <a:rPr lang="de-DE" sz="1400" dirty="0"/>
              <a:t>Kantonsparlament: Grand Conseil (115 Sitze)</a:t>
            </a:r>
          </a:p>
          <a:p>
            <a:r>
              <a:rPr lang="de-DE" sz="1400" dirty="0"/>
              <a:t>Ausländeranteil: 25,3 %</a:t>
            </a:r>
          </a:p>
          <a:p>
            <a:r>
              <a:rPr lang="de-DE" sz="1400" dirty="0"/>
              <a:t>BIP: 15,435 Mio. CHF (pro Kopf: 86.584 CHF)</a:t>
            </a:r>
            <a:endParaRPr lang="cs-CZ" sz="1400" dirty="0"/>
          </a:p>
          <a:p>
            <a:r>
              <a:rPr lang="cs-CZ" sz="1400" dirty="0"/>
              <a:t>NE</a:t>
            </a:r>
          </a:p>
        </p:txBody>
      </p:sp>
      <p:pic>
        <p:nvPicPr>
          <p:cNvPr id="79876" name="Picture 2" descr="C:\Users\MT\Documents\Švýcarsko\Neuenburg-znak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0" y="341313"/>
            <a:ext cx="4514850" cy="5715000"/>
          </a:xfr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 descr="C:\Users\MT\Documents\Švýcarsko\Neuenburg-poloha v CH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1749425"/>
            <a:ext cx="4876800" cy="335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243</Words>
  <Application>Microsoft Office PowerPoint</Application>
  <PresentationFormat>Širokoúhlá obrazovka</PresentationFormat>
  <Paragraphs>52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Motiv Office</vt:lpstr>
      <vt:lpstr>DIE SCHWEIZ</vt:lpstr>
      <vt:lpstr>Repubblica e cantone Ticino</vt:lpstr>
      <vt:lpstr>Prezentace aplikace PowerPoint</vt:lpstr>
      <vt:lpstr>Prezentace aplikace PowerPoint</vt:lpstr>
      <vt:lpstr>Canton de Vaud</vt:lpstr>
      <vt:lpstr>Prezentace aplikace PowerPoint</vt:lpstr>
      <vt:lpstr>Prezentace aplikace PowerPoint</vt:lpstr>
      <vt:lpstr>République et canton de Neuchâtel</vt:lpstr>
      <vt:lpstr>Prezentace aplikace PowerPoint</vt:lpstr>
      <vt:lpstr>Prezentace aplikace PowerPoint</vt:lpstr>
      <vt:lpstr>République et Canton de Genève</vt:lpstr>
      <vt:lpstr>Prezentace aplikace PowerPoint</vt:lpstr>
      <vt:lpstr>Prezentace aplikace PowerPoint</vt:lpstr>
      <vt:lpstr>République et Canton du Jura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Kantone</dc:title>
  <dc:creator>Milan Tvrdík</dc:creator>
  <cp:lastModifiedBy>Milan Tvrdík</cp:lastModifiedBy>
  <cp:revision>7</cp:revision>
  <dcterms:created xsi:type="dcterms:W3CDTF">2020-12-11T07:58:14Z</dcterms:created>
  <dcterms:modified xsi:type="dcterms:W3CDTF">2021-02-17T13:21:22Z</dcterms:modified>
</cp:coreProperties>
</file>